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6"/>
  </p:notesMasterIdLst>
  <p:sldIdLst>
    <p:sldId id="326" r:id="rId2"/>
    <p:sldId id="379" r:id="rId3"/>
    <p:sldId id="350" r:id="rId4"/>
    <p:sldId id="394" r:id="rId5"/>
    <p:sldId id="395" r:id="rId6"/>
    <p:sldId id="398" r:id="rId7"/>
    <p:sldId id="397" r:id="rId8"/>
    <p:sldId id="396" r:id="rId9"/>
    <p:sldId id="399" r:id="rId10"/>
    <p:sldId id="413" r:id="rId11"/>
    <p:sldId id="404" r:id="rId12"/>
    <p:sldId id="355" r:id="rId13"/>
    <p:sldId id="352" r:id="rId14"/>
    <p:sldId id="354" r:id="rId15"/>
    <p:sldId id="336" r:id="rId16"/>
    <p:sldId id="337" r:id="rId17"/>
    <p:sldId id="407" r:id="rId18"/>
    <p:sldId id="408" r:id="rId19"/>
    <p:sldId id="409" r:id="rId20"/>
    <p:sldId id="410" r:id="rId21"/>
    <p:sldId id="411" r:id="rId22"/>
    <p:sldId id="406" r:id="rId23"/>
    <p:sldId id="327" r:id="rId24"/>
    <p:sldId id="356" r:id="rId25"/>
    <p:sldId id="372" r:id="rId26"/>
    <p:sldId id="328" r:id="rId27"/>
    <p:sldId id="371" r:id="rId28"/>
    <p:sldId id="375" r:id="rId29"/>
    <p:sldId id="380" r:id="rId30"/>
    <p:sldId id="338" r:id="rId31"/>
    <p:sldId id="376" r:id="rId32"/>
    <p:sldId id="392" r:id="rId33"/>
    <p:sldId id="330" r:id="rId34"/>
    <p:sldId id="314" r:id="rId35"/>
    <p:sldId id="315" r:id="rId36"/>
    <p:sldId id="359" r:id="rId37"/>
    <p:sldId id="360" r:id="rId38"/>
    <p:sldId id="357" r:id="rId39"/>
    <p:sldId id="358" r:id="rId40"/>
    <p:sldId id="362" r:id="rId41"/>
    <p:sldId id="363" r:id="rId42"/>
    <p:sldId id="364" r:id="rId43"/>
    <p:sldId id="365" r:id="rId44"/>
    <p:sldId id="369" r:id="rId45"/>
    <p:sldId id="370" r:id="rId46"/>
    <p:sldId id="373" r:id="rId47"/>
    <p:sldId id="374" r:id="rId48"/>
    <p:sldId id="388" r:id="rId49"/>
    <p:sldId id="389" r:id="rId50"/>
    <p:sldId id="258" r:id="rId51"/>
    <p:sldId id="259" r:id="rId52"/>
    <p:sldId id="260" r:id="rId53"/>
    <p:sldId id="257" r:id="rId54"/>
    <p:sldId id="256" r:id="rId55"/>
    <p:sldId id="391" r:id="rId56"/>
    <p:sldId id="386" r:id="rId57"/>
    <p:sldId id="381" r:id="rId58"/>
    <p:sldId id="383" r:id="rId59"/>
    <p:sldId id="393" r:id="rId60"/>
    <p:sldId id="384" r:id="rId61"/>
    <p:sldId id="385" r:id="rId62"/>
    <p:sldId id="382" r:id="rId63"/>
    <p:sldId id="378" r:id="rId64"/>
    <p:sldId id="368" r:id="rId65"/>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074D"/>
    <a:srgbClr val="FF3300"/>
    <a:srgbClr val="006F41"/>
    <a:srgbClr val="FFFF66"/>
    <a:srgbClr val="FFFFCC"/>
    <a:srgbClr val="663300"/>
    <a:srgbClr val="9933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848" autoAdjust="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9E0E48-1278-4F80-8FF4-60E98A9ABB32}"/>
              </a:ext>
            </a:extLst>
          </p:cNvPr>
          <p:cNvSpPr>
            <a:spLocks noGrp="1"/>
          </p:cNvSpPr>
          <p:nvPr>
            <p:ph type="hdr" sz="quarter"/>
          </p:nvPr>
        </p:nvSpPr>
        <p:spPr>
          <a:xfrm>
            <a:off x="0" y="0"/>
            <a:ext cx="3066733" cy="468154"/>
          </a:xfrm>
          <a:prstGeom prst="rect">
            <a:avLst/>
          </a:prstGeom>
        </p:spPr>
        <p:txBody>
          <a:bodyPr vert="horz" lIns="93936" tIns="46968" rIns="93936" bIns="46968"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7B2DFE52-CE9A-4AFD-BB98-B4C3262DB9F7}"/>
              </a:ext>
            </a:extLst>
          </p:cNvPr>
          <p:cNvSpPr>
            <a:spLocks noGrp="1"/>
          </p:cNvSpPr>
          <p:nvPr>
            <p:ph type="dt" idx="1"/>
          </p:nvPr>
        </p:nvSpPr>
        <p:spPr>
          <a:xfrm>
            <a:off x="4008705" y="0"/>
            <a:ext cx="3066733" cy="468154"/>
          </a:xfrm>
          <a:prstGeom prst="rect">
            <a:avLst/>
          </a:prstGeom>
        </p:spPr>
        <p:txBody>
          <a:bodyPr vert="horz" lIns="93936" tIns="46968" rIns="93936" bIns="46968" rtlCol="0"/>
          <a:lstStyle>
            <a:lvl1pPr algn="r" eaLnBrk="1" hangingPunct="1">
              <a:defRPr sz="1200">
                <a:latin typeface="Arial" charset="0"/>
              </a:defRPr>
            </a:lvl1pPr>
          </a:lstStyle>
          <a:p>
            <a:pPr>
              <a:defRPr/>
            </a:pPr>
            <a:fld id="{B9AAA54B-7793-4E3C-8517-B6C80E2EEFAD}" type="datetimeFigureOut">
              <a:rPr lang="en-US"/>
              <a:pPr>
                <a:defRPr/>
              </a:pPr>
              <a:t>9/30/2019</a:t>
            </a:fld>
            <a:endParaRPr lang="en-US"/>
          </a:p>
        </p:txBody>
      </p:sp>
      <p:sp>
        <p:nvSpPr>
          <p:cNvPr id="4" name="Slide Image Placeholder 3">
            <a:extLst>
              <a:ext uri="{FF2B5EF4-FFF2-40B4-BE49-F238E27FC236}">
                <a16:creationId xmlns:a16="http://schemas.microsoft.com/office/drawing/2014/main" id="{0E36687E-6A9C-4236-8772-8690237EE629}"/>
              </a:ext>
            </a:extLst>
          </p:cNvPr>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pPr lvl="0"/>
            <a:endParaRPr lang="en-US" noProof="0"/>
          </a:p>
        </p:txBody>
      </p:sp>
      <p:sp>
        <p:nvSpPr>
          <p:cNvPr id="5" name="Notes Placeholder 4">
            <a:extLst>
              <a:ext uri="{FF2B5EF4-FFF2-40B4-BE49-F238E27FC236}">
                <a16:creationId xmlns:a16="http://schemas.microsoft.com/office/drawing/2014/main" id="{76F2AC50-CF42-4B33-89E9-144E3BB014CD}"/>
              </a:ext>
            </a:extLst>
          </p:cNvPr>
          <p:cNvSpPr>
            <a:spLocks noGrp="1"/>
          </p:cNvSpPr>
          <p:nvPr>
            <p:ph type="body" sz="quarter" idx="3"/>
          </p:nvPr>
        </p:nvSpPr>
        <p:spPr>
          <a:xfrm>
            <a:off x="707708" y="4447461"/>
            <a:ext cx="5661660" cy="4213384"/>
          </a:xfrm>
          <a:prstGeom prst="rect">
            <a:avLst/>
          </a:prstGeom>
        </p:spPr>
        <p:txBody>
          <a:bodyPr vert="horz" lIns="93936" tIns="46968" rIns="93936" bIns="4696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2276F24-BE7C-4F29-8793-71BC24E1749C}"/>
              </a:ext>
            </a:extLst>
          </p:cNvPr>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9F96B49-4598-417D-ADC0-A2471C2E92BD}"/>
              </a:ext>
            </a:extLst>
          </p:cNvPr>
          <p:cNvSpPr>
            <a:spLocks noGrp="1"/>
          </p:cNvSpPr>
          <p:nvPr>
            <p:ph type="sldNum" sz="quarter" idx="5"/>
          </p:nvPr>
        </p:nvSpPr>
        <p:spPr>
          <a:xfrm>
            <a:off x="4008705" y="8893296"/>
            <a:ext cx="3066733" cy="468154"/>
          </a:xfrm>
          <a:prstGeom prst="rect">
            <a:avLst/>
          </a:prstGeom>
        </p:spPr>
        <p:txBody>
          <a:bodyPr vert="horz" wrap="square" lIns="93936" tIns="46968" rIns="93936" bIns="46968" numCol="1" anchor="b" anchorCtr="0" compatLnSpc="1">
            <a:prstTxWarp prst="textNoShape">
              <a:avLst/>
            </a:prstTxWarp>
          </a:bodyPr>
          <a:lstStyle>
            <a:lvl1pPr algn="r" eaLnBrk="1" hangingPunct="1">
              <a:defRPr sz="1200"/>
            </a:lvl1pPr>
          </a:lstStyle>
          <a:p>
            <a:pPr>
              <a:defRPr/>
            </a:pPr>
            <a:fld id="{E17840BD-31B8-4B6F-B1F8-AB37514A0D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DEA4BFB3-E862-4996-B468-4C8E094656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F386DAD8-C8CE-4FE5-859D-2802E3EC9D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00" name="Slide Number Placeholder 3">
            <a:extLst>
              <a:ext uri="{FF2B5EF4-FFF2-40B4-BE49-F238E27FC236}">
                <a16:creationId xmlns:a16="http://schemas.microsoft.com/office/drawing/2014/main" id="{A6EEE762-1DE8-4EB6-92D0-25F773CDDA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2B18BB-EED0-4F79-A6FC-B2AE96FC5424}"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BA446A5-000D-4821-BEFD-99F6111227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91DB6D69-F66F-40B5-B971-17F916F843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3204145D-FC19-40E0-B0CB-F286B0769D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D2D186-E1AF-4D40-90A1-8FAE6199D69A}"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FB5A804-A1FC-46C0-992D-5DD4318E01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CD1A1DE-79B7-427E-8D07-5EE5931088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8E24E8F5-E2FD-4EEF-A5C8-578C7274CAF5}"/>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E766A5A-C40E-4B0D-BF0A-2068244EFEBD}" type="slidenum">
              <a:rPr lang="en-US" altLang="en-US">
                <a:latin typeface="Arial" panose="020B0604020202020204" pitchFamily="34" charset="0"/>
              </a:rPr>
              <a:pPr algn="r" eaLnBrk="1" hangingPunct="1">
                <a:spcBef>
                  <a:spcPct val="0"/>
                </a:spcBef>
              </a:pPr>
              <a:t>25</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20CBA6A-52AC-4986-9CAC-2562EB30E7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B9AAE7F0-12FD-4F61-820F-BC84483066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D0C3C95A-1A05-4939-8441-99C4A3FD70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F12158-83BA-46CE-9786-E9DCD8CD7A4E}"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5DF3D396-FA55-4440-97D4-874C73154A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5AF9C114-BF68-4D3F-AB72-AD077337E9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EEEA302B-E94A-463C-9408-B62894FBDF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4CAECE-8785-4B54-A59C-41A469A6A973}" type="slidenum">
              <a:rPr lang="en-US" altLang="en-US" smtClean="0">
                <a:latin typeface="Arial" panose="020B0604020202020204" pitchFamily="34" charset="0"/>
              </a:rPr>
              <a:pPr>
                <a:spcBef>
                  <a:spcPct val="0"/>
                </a:spcBef>
              </a:pPr>
              <a:t>27</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76B74F3-D53B-4F15-9C49-5E59A443D0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12B886C-E8A0-4DA1-838F-5D60FACFDC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C6A69CC3-A1BC-49EF-B02C-94E062273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90F27-10C9-4F6F-951B-3677444FCEAB}" type="slidenum">
              <a:rPr lang="en-US" altLang="en-US" smtClean="0">
                <a:latin typeface="Arial" panose="020B0604020202020204" pitchFamily="34" charset="0"/>
              </a:rPr>
              <a:pPr>
                <a:spcBef>
                  <a:spcPct val="0"/>
                </a:spcBef>
              </a:pPr>
              <a:t>28</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E4C7550-D056-4970-9F09-452478F53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ADF0D87-6252-4B2A-8064-E786364612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E0B58F1D-0069-46BD-8BCE-E87CFA1B2E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505ADB-F8B5-4E84-8F58-5840EA575E73}"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F917A28-F824-4437-B08E-9A8398A88E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1134FA1-9A62-49E4-9752-9870C0EBA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7975E1C5-CCAE-47F9-A126-5B10A3DD0F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AB5D6B-FFAF-4E3B-920B-50D7174F42A8}"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FDC16DE-C1B5-4D1C-AB68-83A478A56E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7015DFE-5842-4764-B58D-61662462FB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F078037F-1297-44D5-B43D-8E5E4678FB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3E2B66-33D4-40FC-BA39-BC6F94AE7522}"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611D1C3-4F68-41D6-87F1-2714334659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57D1C3F9-C5A9-4AB2-B594-B66C8B1C27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AA01C14A-9A0F-41ED-87C3-D374028E98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defTabSz="469682" eaLnBrk="0" fontAlgn="base" hangingPunct="0">
              <a:spcBef>
                <a:spcPct val="30000"/>
              </a:spcBef>
              <a:spcAft>
                <a:spcPct val="0"/>
              </a:spcAft>
              <a:defRPr sz="1200">
                <a:solidFill>
                  <a:schemeClr val="tx1"/>
                </a:solidFill>
                <a:latin typeface="Calibri" panose="020F0502020204030204" pitchFamily="34" charset="0"/>
              </a:defRPr>
            </a:lvl6pPr>
            <a:lvl7pPr marL="3052930" indent="-234841" defTabSz="469682" eaLnBrk="0" fontAlgn="base" hangingPunct="0">
              <a:spcBef>
                <a:spcPct val="30000"/>
              </a:spcBef>
              <a:spcAft>
                <a:spcPct val="0"/>
              </a:spcAft>
              <a:defRPr sz="1200">
                <a:solidFill>
                  <a:schemeClr val="tx1"/>
                </a:solidFill>
                <a:latin typeface="Calibri" panose="020F0502020204030204" pitchFamily="34" charset="0"/>
              </a:defRPr>
            </a:lvl7pPr>
            <a:lvl8pPr marL="3522612" indent="-234841" defTabSz="469682" eaLnBrk="0" fontAlgn="base" hangingPunct="0">
              <a:spcBef>
                <a:spcPct val="30000"/>
              </a:spcBef>
              <a:spcAft>
                <a:spcPct val="0"/>
              </a:spcAft>
              <a:defRPr sz="1200">
                <a:solidFill>
                  <a:schemeClr val="tx1"/>
                </a:solidFill>
                <a:latin typeface="Calibri" panose="020F0502020204030204" pitchFamily="34" charset="0"/>
              </a:defRPr>
            </a:lvl8pPr>
            <a:lvl9pPr marL="3992293" indent="-234841" defTabSz="469682"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D196E8D3-8AF0-40B6-AA43-FF026FC01056}" type="slidenum">
              <a:rPr lang="en-US" altLang="en-US" smtClean="0">
                <a:latin typeface="Arial" panose="020B0604020202020204" pitchFamily="34" charset="0"/>
              </a:rPr>
              <a:pPr fontAlgn="base">
                <a:spcBef>
                  <a:spcPct val="0"/>
                </a:spcBef>
                <a:spcAft>
                  <a:spcPct val="0"/>
                </a:spcAft>
              </a:pPr>
              <a:t>32</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4A68AC9A-D612-4E44-B628-47C05E865E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24DFE7C-3AFE-4198-B32E-748A5F8D62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41F61FAD-C75D-4E9C-B709-08489E141C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3343F5-A1EB-44FD-BE61-3D2039F7AA2C}"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A12C717-8597-47D3-B44B-603B7F65EC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991A5784-EAAC-4EDF-8F9A-E66AC0B8D6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8FDD4E14-2B1F-4C3F-BD15-E475DFCCF1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3F8A5B-AD60-4290-B50A-1C260437D6F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0:notes"/>
          <p:cNvSpPr>
            <a:spLocks noGrp="1" noRot="1" noChangeAspect="1"/>
          </p:cNvSpPr>
          <p:nvPr>
            <p:ph type="sldImg" idx="2"/>
          </p:nvPr>
        </p:nvSpPr>
        <p:spPr>
          <a:xfrm>
            <a:off x="1196975" y="701675"/>
            <a:ext cx="4683125" cy="35115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2" name="Google Shape;502;p60:notes"/>
          <p:cNvSpPr txBox="1">
            <a:spLocks noGrp="1"/>
          </p:cNvSpPr>
          <p:nvPr>
            <p:ph type="body" idx="1"/>
          </p:nvPr>
        </p:nvSpPr>
        <p:spPr>
          <a:xfrm>
            <a:off x="707708" y="4447461"/>
            <a:ext cx="5661660" cy="4213384"/>
          </a:xfrm>
          <a:prstGeom prst="rect">
            <a:avLst/>
          </a:prstGeom>
          <a:noFill/>
          <a:ln>
            <a:noFill/>
          </a:ln>
        </p:spPr>
        <p:txBody>
          <a:bodyPr spcFirstLastPara="1" wrap="square" lIns="93921" tIns="46948" rIns="93921" bIns="46948" anchor="t" anchorCtr="0">
            <a:noAutofit/>
          </a:bodyPr>
          <a:lstStyle/>
          <a:p>
            <a:pPr>
              <a:spcBef>
                <a:spcPts val="0"/>
              </a:spcBef>
              <a:spcAft>
                <a:spcPts val="0"/>
              </a:spcAft>
            </a:pPr>
            <a:endParaRPr/>
          </a:p>
        </p:txBody>
      </p:sp>
      <p:sp>
        <p:nvSpPr>
          <p:cNvPr id="503" name="Google Shape;503;p60:notes"/>
          <p:cNvSpPr txBox="1"/>
          <p:nvPr/>
        </p:nvSpPr>
        <p:spPr>
          <a:xfrm>
            <a:off x="4008704" y="8893295"/>
            <a:ext cx="3066733" cy="468154"/>
          </a:xfrm>
          <a:prstGeom prst="rect">
            <a:avLst/>
          </a:prstGeom>
          <a:noFill/>
          <a:ln>
            <a:noFill/>
          </a:ln>
        </p:spPr>
        <p:txBody>
          <a:bodyPr spcFirstLastPara="1" wrap="square" lIns="93921" tIns="46948" rIns="93921" bIns="46948" anchor="b" anchorCtr="0">
            <a:noAutofit/>
          </a:bodyPr>
          <a:lstStyle/>
          <a:p>
            <a:pPr algn="r">
              <a:buClr>
                <a:srgbClr val="000000"/>
              </a:buClr>
              <a:buSzPts val="1200"/>
            </a:pPr>
            <a:fld id="{00000000-1234-1234-1234-123412341234}" type="slidenum">
              <a:rPr lang="en-US" sz="1200">
                <a:solidFill>
                  <a:srgbClr val="000000"/>
                </a:solidFill>
                <a:latin typeface="Arial"/>
                <a:ea typeface="Arial"/>
                <a:cs typeface="Arial"/>
                <a:sym typeface="Arial"/>
              </a:rPr>
              <a:pPr algn="r">
                <a:buClr>
                  <a:srgbClr val="000000"/>
                </a:buClr>
                <a:buSzPts val="1200"/>
              </a:pPr>
              <a:t>34</a:t>
            </a:fld>
            <a:endParaRPr/>
          </a:p>
        </p:txBody>
      </p:sp>
    </p:spTree>
    <p:extLst>
      <p:ext uri="{BB962C8B-B14F-4D97-AF65-F5344CB8AC3E}">
        <p14:creationId xmlns:p14="http://schemas.microsoft.com/office/powerpoint/2010/main" val="30847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61:notes"/>
          <p:cNvSpPr>
            <a:spLocks noGrp="1" noRot="1" noChangeAspect="1"/>
          </p:cNvSpPr>
          <p:nvPr>
            <p:ph type="sldImg" idx="2"/>
          </p:nvPr>
        </p:nvSpPr>
        <p:spPr>
          <a:xfrm>
            <a:off x="1196975" y="701675"/>
            <a:ext cx="4683125" cy="35115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9" name="Google Shape;509;p61:notes"/>
          <p:cNvSpPr txBox="1">
            <a:spLocks noGrp="1"/>
          </p:cNvSpPr>
          <p:nvPr>
            <p:ph type="body" idx="1"/>
          </p:nvPr>
        </p:nvSpPr>
        <p:spPr>
          <a:xfrm>
            <a:off x="707708" y="4447461"/>
            <a:ext cx="5661660" cy="4213384"/>
          </a:xfrm>
          <a:prstGeom prst="rect">
            <a:avLst/>
          </a:prstGeom>
          <a:noFill/>
          <a:ln>
            <a:noFill/>
          </a:ln>
        </p:spPr>
        <p:txBody>
          <a:bodyPr spcFirstLastPara="1" wrap="square" lIns="93921" tIns="46948" rIns="93921" bIns="46948" anchor="t" anchorCtr="0">
            <a:noAutofit/>
          </a:bodyPr>
          <a:lstStyle/>
          <a:p>
            <a:pPr>
              <a:spcBef>
                <a:spcPts val="0"/>
              </a:spcBef>
              <a:spcAft>
                <a:spcPts val="0"/>
              </a:spcAft>
            </a:pPr>
            <a:endParaRPr/>
          </a:p>
        </p:txBody>
      </p:sp>
      <p:sp>
        <p:nvSpPr>
          <p:cNvPr id="510" name="Google Shape;510;p61:notes"/>
          <p:cNvSpPr txBox="1"/>
          <p:nvPr/>
        </p:nvSpPr>
        <p:spPr>
          <a:xfrm>
            <a:off x="4008704" y="8893295"/>
            <a:ext cx="3066733" cy="468154"/>
          </a:xfrm>
          <a:prstGeom prst="rect">
            <a:avLst/>
          </a:prstGeom>
          <a:noFill/>
          <a:ln>
            <a:noFill/>
          </a:ln>
        </p:spPr>
        <p:txBody>
          <a:bodyPr spcFirstLastPara="1" wrap="square" lIns="93921" tIns="46948" rIns="93921" bIns="46948" anchor="b" anchorCtr="0">
            <a:noAutofit/>
          </a:bodyPr>
          <a:lstStyle/>
          <a:p>
            <a:pPr algn="r">
              <a:buClr>
                <a:srgbClr val="000000"/>
              </a:buClr>
              <a:buSzPts val="1200"/>
            </a:pPr>
            <a:fld id="{00000000-1234-1234-1234-123412341234}" type="slidenum">
              <a:rPr lang="en-US" sz="1200">
                <a:solidFill>
                  <a:srgbClr val="000000"/>
                </a:solidFill>
                <a:latin typeface="Arial"/>
                <a:ea typeface="Arial"/>
                <a:cs typeface="Arial"/>
                <a:sym typeface="Arial"/>
              </a:rPr>
              <a:pPr algn="r">
                <a:buClr>
                  <a:srgbClr val="000000"/>
                </a:buClr>
                <a:buSzPts val="1200"/>
              </a:pPr>
              <a:t>35</a:t>
            </a:fld>
            <a:endParaRPr/>
          </a:p>
        </p:txBody>
      </p:sp>
    </p:spTree>
    <p:extLst>
      <p:ext uri="{BB962C8B-B14F-4D97-AF65-F5344CB8AC3E}">
        <p14:creationId xmlns:p14="http://schemas.microsoft.com/office/powerpoint/2010/main" val="411189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66DF4F0D-84C7-4750-8950-5FCD2150DB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751095D5-89A5-47DF-A642-C7A12270EA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C1DE5F35-5F42-4D86-A42D-20A3164006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C6CE94-B2B6-4617-A698-F1B5F72B49F6}"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CA0D0DDD-B60E-45CA-ABD2-95149C481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19D94131-004B-4AD4-9851-D1FBB4763E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CA47C698-1418-4A2C-B0D4-0392956703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5A1423-29C2-455E-A740-55A4D3F78851}"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7699040B-075F-43E6-AA53-3DA6F1266A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3B80132E-0246-4988-9080-1C25D48C66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E158ACA7-10C8-42F6-9F7E-BA4310454E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8B21DC-6BF2-4C98-91CE-771AAE13A29D}"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2F672A6-9141-4285-B710-600D8C98DF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77EAEE8D-CF9F-4064-A42F-BAD32A113B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79376EC8-A863-4924-BB23-91FAD812FF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3F6191-DD22-40B5-A491-E9ECBA1E0869}"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D8774AE-1B18-4716-9556-B03F95D405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C5738DCB-BD00-4B28-8080-EE05DA434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110E7B36-46BD-4B48-87E6-107EDF3D981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1B9C42-3A82-49F3-9E78-8D694907C99B}"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2626CE9-AC8E-4442-B142-8B994AE2CA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195262F-9B1F-4126-91A9-2FAAA9D2EC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82B756B1-D2E1-439F-8BA7-17577FB600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E063CE-0D0A-4B7C-A4C2-51D135E87CB3}" type="slidenum">
              <a:rPr lang="en-US" altLang="en-US" smtClean="0">
                <a:latin typeface="Arial" panose="020B0604020202020204" pitchFamily="34" charset="0"/>
              </a:rPr>
              <a:pPr>
                <a:spcBef>
                  <a:spcPct val="0"/>
                </a:spcBef>
              </a:pPr>
              <a:t>41</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29A87E8-50C2-4CD3-A8DA-4B08105B5A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33F49B4-6ED4-4A92-9B2D-2F47579BEA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CC5F9C9B-FA2F-4AC7-AB00-EA82CC1608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26B8A5-CC3F-4E63-ACDC-64F9C9B649B5}" type="slidenum">
              <a:rPr lang="en-US" altLang="en-US" smtClean="0">
                <a:latin typeface="Arial" panose="020B0604020202020204" pitchFamily="34" charset="0"/>
              </a:rPr>
              <a:pPr>
                <a:spcBef>
                  <a:spcPct val="0"/>
                </a:spcBef>
              </a:pPr>
              <a:t>42</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916BDCAD-2ED2-4B75-89DD-59D3AC813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2FC95F37-6805-4CBA-9B51-AAFD9DBE5A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124B3B7E-F113-42C9-9416-507D18553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922319-5981-433C-BDC0-28D66A07FC0C}" type="slidenum">
              <a:rPr lang="en-US" altLang="en-US" smtClean="0">
                <a:latin typeface="Arial" panose="020B0604020202020204" pitchFamily="34" charset="0"/>
              </a:rPr>
              <a:pPr>
                <a:spcBef>
                  <a:spcPct val="0"/>
                </a:spcBef>
              </a:pPr>
              <a:t>43</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B25B18E-43ED-4611-9297-07BD470E5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684F1442-D97D-4577-802B-94E3A0B411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25254D87-1AFE-487F-A3B0-F7065ACD9F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07CBF7-7C45-4DB4-A945-313F7E108A10}"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46AF583-463B-4B82-9893-120ECFC842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EF45DE9C-C1F9-460A-9B71-908032E6C9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A31E6DCA-8C1C-466A-9037-02CDF4D000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E1A24C-BBBA-476B-ADE3-7E9556B42039}"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FE728CF-CE28-4734-9EF3-0FC21B387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9D5F991-8B32-4626-9E06-1DE624ADFF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3FD9C3FE-0C13-4831-8EF9-1C74B5AF61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E1191B-2527-469D-BDDD-904F55D1EA4C}"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F2A132C-D884-41BE-9C9C-DC0DB48D66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35BBBA49-6095-48ED-A2E4-CB38AC283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4C873933-ACE2-4896-83AD-FCF6D7EF035C}"/>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6832C98-A81F-41A8-8995-94235A798E55}" type="slidenum">
              <a:rPr lang="en-US" altLang="en-US">
                <a:latin typeface="Arial" panose="020B0604020202020204" pitchFamily="34" charset="0"/>
              </a:rPr>
              <a:pPr algn="r" eaLnBrk="1" hangingPunct="1">
                <a:spcBef>
                  <a:spcPct val="0"/>
                </a:spcBef>
              </a:pPr>
              <a:t>46</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BFFD68F-D141-4F7F-A1DE-29C49FC977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1886119F-025B-4FC8-9387-0B37B91217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A04ABDBD-DD6F-461F-AE74-773A7713F0C9}"/>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FE20B06-C73B-4489-A5FE-28B00BE4AA97}" type="slidenum">
              <a:rPr lang="en-US" altLang="en-US">
                <a:latin typeface="Arial" panose="020B0604020202020204" pitchFamily="34" charset="0"/>
              </a:rPr>
              <a:pPr algn="r" eaLnBrk="1" hangingPunct="1">
                <a:spcBef>
                  <a:spcPct val="0"/>
                </a:spcBef>
              </a:pPr>
              <a:t>47</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364CBBC6-3EF0-4D66-A7C5-53FA239A65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6E67FC9C-CE25-49C5-B557-92FD261A17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C329B9BD-4A4B-47BC-98EC-6B54F1C28D19}"/>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D81FFC8-7457-4572-8EBB-A960F85603EC}" type="slidenum">
              <a:rPr lang="en-US" altLang="en-US">
                <a:latin typeface="Arial" panose="020B0604020202020204" pitchFamily="34" charset="0"/>
              </a:rPr>
              <a:pPr algn="r" eaLnBrk="1" hangingPunct="1">
                <a:spcBef>
                  <a:spcPct val="0"/>
                </a:spcBef>
              </a:pPr>
              <a:t>48</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596692B-D0C5-425F-B2E5-B469707CCD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15674C74-3D9A-430A-9FD8-FDA5B1DCDB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C134328D-9880-41CC-93FE-D73868E94E49}"/>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665DC30-EB12-4512-8EF6-6F53B26CF8BD}" type="slidenum">
              <a:rPr lang="en-US" altLang="en-US">
                <a:latin typeface="Arial" panose="020B0604020202020204" pitchFamily="34" charset="0"/>
              </a:rPr>
              <a:pPr algn="r" eaLnBrk="1" hangingPunct="1">
                <a:spcBef>
                  <a:spcPct val="0"/>
                </a:spcBef>
              </a:pPr>
              <a:t>49</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4C06638-C430-402B-9D04-19E3010BB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C0B8ABF0-0935-4814-BE72-6AC2A42103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5B7A3195-88E6-46CD-9FEB-1879EEF1C8DF}"/>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7E91221-AC0E-448E-ACFB-00ECED7B60AC}" type="slidenum">
              <a:rPr lang="en-US" altLang="en-US">
                <a:latin typeface="Arial" panose="020B0604020202020204" pitchFamily="34" charset="0"/>
              </a:rPr>
              <a:pPr algn="r" eaLnBrk="1" hangingPunct="1">
                <a:spcBef>
                  <a:spcPct val="0"/>
                </a:spcBef>
              </a:pPr>
              <a:t>55</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FB40B2AC-1A00-4FED-ADDC-6556885F29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D940EE84-CB3F-4563-A66F-7C57404390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a:extLst>
              <a:ext uri="{FF2B5EF4-FFF2-40B4-BE49-F238E27FC236}">
                <a16:creationId xmlns:a16="http://schemas.microsoft.com/office/drawing/2014/main" id="{6DB67A99-6EB8-4754-988F-2A3C6E97876D}"/>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B6F2CA9-FF9E-444A-862A-B45BB40D0CF5}" type="slidenum">
              <a:rPr lang="en-US" altLang="en-US">
                <a:latin typeface="Arial" panose="020B0604020202020204" pitchFamily="34" charset="0"/>
              </a:rPr>
              <a:pPr algn="r" eaLnBrk="1" hangingPunct="1">
                <a:spcBef>
                  <a:spcPct val="0"/>
                </a:spcBef>
              </a:pPr>
              <a:t>56</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E82D7CBF-48C8-4F7E-B94F-E410174565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4FE99804-E042-448C-81FA-105EE49F54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a:extLst>
              <a:ext uri="{FF2B5EF4-FFF2-40B4-BE49-F238E27FC236}">
                <a16:creationId xmlns:a16="http://schemas.microsoft.com/office/drawing/2014/main" id="{0737C870-1ECF-465D-A2BA-2D9281A68649}"/>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4FE0459-7637-4086-9FE2-881B839009FF}" type="slidenum">
              <a:rPr lang="en-US" altLang="en-US">
                <a:latin typeface="Arial" panose="020B0604020202020204" pitchFamily="34" charset="0"/>
              </a:rPr>
              <a:pPr algn="r" eaLnBrk="1" hangingPunct="1">
                <a:spcBef>
                  <a:spcPct val="0"/>
                </a:spcBef>
              </a:pPr>
              <a:t>57</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59491CDE-347A-46EA-BA9A-907CD77ABB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FA978081-0CE9-4EE3-A5CF-3D57C9BBB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a:extLst>
              <a:ext uri="{FF2B5EF4-FFF2-40B4-BE49-F238E27FC236}">
                <a16:creationId xmlns:a16="http://schemas.microsoft.com/office/drawing/2014/main" id="{0F3A27D4-0CE9-438B-86F7-4EB089E7DC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286A76-C800-4037-887D-C12EA42EE5DA}" type="slidenum">
              <a:rPr lang="en-US" altLang="en-US" smtClean="0">
                <a:latin typeface="Arial" panose="020B0604020202020204" pitchFamily="34" charset="0"/>
              </a:rPr>
              <a:pPr>
                <a:spcBef>
                  <a:spcPct val="0"/>
                </a:spcBef>
              </a:pPr>
              <a:t>58</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6B1E2BF-039C-4BBE-B362-A0ECACA0A9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AF06074E-E201-4EDE-AFE6-483379E092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F3E8B49F-F74C-4916-A1AD-FE3377333F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5515A6-5ECB-455A-962F-C43A037E977E}"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475605BA-09CA-45C2-B556-219EEA57B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4B431EE5-DF90-4A18-B054-FE5CC4F9DA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828" name="Slide Number Placeholder 3">
            <a:extLst>
              <a:ext uri="{FF2B5EF4-FFF2-40B4-BE49-F238E27FC236}">
                <a16:creationId xmlns:a16="http://schemas.microsoft.com/office/drawing/2014/main" id="{2781ADA8-FF45-42A0-8D74-573E5D8C40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B255E8-5AC0-4F88-A8EB-1DFA6A5C0629}" type="slidenum">
              <a:rPr lang="en-US" altLang="en-US" smtClean="0">
                <a:latin typeface="Arial" panose="020B0604020202020204" pitchFamily="34" charset="0"/>
              </a:rPr>
              <a:pPr>
                <a:spcBef>
                  <a:spcPct val="0"/>
                </a:spcBef>
              </a:pPr>
              <a:t>60</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A79CD5CF-6BB4-43FB-AF08-F01BDBF26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62C52A52-4815-4C47-86C8-84EAA106E0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876" name="Slide Number Placeholder 3">
            <a:extLst>
              <a:ext uri="{FF2B5EF4-FFF2-40B4-BE49-F238E27FC236}">
                <a16:creationId xmlns:a16="http://schemas.microsoft.com/office/drawing/2014/main" id="{226DEBA8-CF4D-4B51-9899-A62DFC26EA39}"/>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F106102-CAC6-498E-BFB9-3D0B7A97F301}" type="slidenum">
              <a:rPr lang="en-US" altLang="en-US">
                <a:latin typeface="Arial" panose="020B0604020202020204" pitchFamily="34" charset="0"/>
              </a:rPr>
              <a:pPr algn="r" eaLnBrk="1" hangingPunct="1">
                <a:spcBef>
                  <a:spcPct val="0"/>
                </a:spcBef>
              </a:pPr>
              <a:t>61</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EB766037-6E3D-4CC9-9ADC-104878B98F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2181A61E-B389-491E-A8F6-7A18A1E40D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24" name="Slide Number Placeholder 3">
            <a:extLst>
              <a:ext uri="{FF2B5EF4-FFF2-40B4-BE49-F238E27FC236}">
                <a16:creationId xmlns:a16="http://schemas.microsoft.com/office/drawing/2014/main" id="{31860DBC-0ED6-433D-B076-635882CCBF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D25A40-2E8C-4D52-9230-772AAF70E511}" type="slidenum">
              <a:rPr lang="en-US" altLang="en-US" smtClean="0">
                <a:latin typeface="Arial" panose="020B0604020202020204" pitchFamily="34" charset="0"/>
              </a:rPr>
              <a:pPr>
                <a:spcBef>
                  <a:spcPct val="0"/>
                </a:spcBef>
              </a:pPr>
              <a:t>62</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8AEB9E89-BFBF-43B1-9E47-9A23548949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04EE9AFD-210F-40FB-884C-DB84CE40A2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972" name="Slide Number Placeholder 3">
            <a:extLst>
              <a:ext uri="{FF2B5EF4-FFF2-40B4-BE49-F238E27FC236}">
                <a16:creationId xmlns:a16="http://schemas.microsoft.com/office/drawing/2014/main" id="{6540615B-D324-4C1D-B736-5EDB3A8886A5}"/>
              </a:ext>
            </a:extLst>
          </p:cNvPr>
          <p:cNvSpPr txBox="1">
            <a:spLocks noGrp="1"/>
          </p:cNvSpPr>
          <p:nvPr/>
        </p:nvSpPr>
        <p:spPr bwMode="auto">
          <a:xfrm>
            <a:off x="4008705" y="8893296"/>
            <a:ext cx="3066733" cy="46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7CF1927-F014-468B-B142-7929EA14EEA5}" type="slidenum">
              <a:rPr lang="en-US" altLang="en-US">
                <a:latin typeface="Arial" panose="020B0604020202020204" pitchFamily="34" charset="0"/>
              </a:rPr>
              <a:pPr algn="r" eaLnBrk="1" hangingPunct="1">
                <a:spcBef>
                  <a:spcPct val="0"/>
                </a:spcBef>
              </a:pPr>
              <a:t>63</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5AB1F0C6-6C93-4F39-A212-CBD8CF1DE3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B5BA2F1A-701E-4935-A490-E769FBCD28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a:extLst>
              <a:ext uri="{FF2B5EF4-FFF2-40B4-BE49-F238E27FC236}">
                <a16:creationId xmlns:a16="http://schemas.microsoft.com/office/drawing/2014/main" id="{5E5F31A6-9C62-4245-9408-AE70988C63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3850EE-569B-441C-9A0F-45C7B2115725}" type="slidenum">
              <a:rPr lang="en-US" altLang="en-US" smtClean="0">
                <a:latin typeface="Arial" panose="020B0604020202020204" pitchFamily="34" charset="0"/>
              </a:rPr>
              <a:pPr>
                <a:spcBef>
                  <a:spcPct val="0"/>
                </a:spcBef>
              </a:pPr>
              <a:t>64</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F4D7A93-9B07-4A2E-9BA1-E89A472E5E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F838CE-4652-4A03-9FDE-28FE857637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CD305566-6C2A-4870-9CEA-EAD1D879BB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FDE36-CFDE-4F0D-B92B-917F74592286}"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DEDCE97-B105-43FE-AA80-D1505CA418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88A0431D-9721-44C3-91CA-20A996F48D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7DB2E080-08EE-4FF5-A0BF-E6B9B62D0F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FB24EA-FD1D-4D47-A862-BBE43428A6D2}"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B020258-7D54-439C-AEC9-606A2AB0B6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E55BC874-86FA-45CA-95FA-29786C1DC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17CA6A46-7531-428E-87C2-AB6AAE357A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671FEB-56FA-4025-B6FC-B9771C02FBA7}"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4A3463AD-A60C-46E7-B0FB-C1CEA0F3E6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5A7B3C3-5649-49B4-9378-91A987228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34E0EC92-6201-42FB-9347-C1EBD9373E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69F12F-20CE-4189-8E91-9A7AEE7D6478}"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85EB71C-4062-413A-A719-144231BDD9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ABD03384-E19F-437B-B406-B532DC483A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8AF29BB1-3BA5-4F00-B6E9-7C95A6BA01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3233" indent="-293551">
              <a:spcBef>
                <a:spcPct val="30000"/>
              </a:spcBef>
              <a:defRPr sz="1200">
                <a:solidFill>
                  <a:schemeClr val="tx1"/>
                </a:solidFill>
                <a:latin typeface="Calibri" panose="020F0502020204030204" pitchFamily="34" charset="0"/>
              </a:defRPr>
            </a:lvl2pPr>
            <a:lvl3pPr marL="1174204" indent="-234841">
              <a:spcBef>
                <a:spcPct val="30000"/>
              </a:spcBef>
              <a:defRPr sz="1200">
                <a:solidFill>
                  <a:schemeClr val="tx1"/>
                </a:solidFill>
                <a:latin typeface="Calibri" panose="020F0502020204030204" pitchFamily="34" charset="0"/>
              </a:defRPr>
            </a:lvl3pPr>
            <a:lvl4pPr marL="1643885" indent="-234841">
              <a:spcBef>
                <a:spcPct val="30000"/>
              </a:spcBef>
              <a:defRPr sz="1200">
                <a:solidFill>
                  <a:schemeClr val="tx1"/>
                </a:solidFill>
                <a:latin typeface="Calibri" panose="020F0502020204030204" pitchFamily="34" charset="0"/>
              </a:defRPr>
            </a:lvl4pPr>
            <a:lvl5pPr marL="2113567" indent="-234841">
              <a:spcBef>
                <a:spcPct val="30000"/>
              </a:spcBef>
              <a:defRPr sz="1200">
                <a:solidFill>
                  <a:schemeClr val="tx1"/>
                </a:solidFill>
                <a:latin typeface="Calibri" panose="020F0502020204030204" pitchFamily="34" charset="0"/>
              </a:defRPr>
            </a:lvl5pPr>
            <a:lvl6pPr marL="2583249" indent="-234841" eaLnBrk="0" fontAlgn="base" hangingPunct="0">
              <a:spcBef>
                <a:spcPct val="30000"/>
              </a:spcBef>
              <a:spcAft>
                <a:spcPct val="0"/>
              </a:spcAft>
              <a:defRPr sz="1200">
                <a:solidFill>
                  <a:schemeClr val="tx1"/>
                </a:solidFill>
                <a:latin typeface="Calibri" panose="020F0502020204030204" pitchFamily="34" charset="0"/>
              </a:defRPr>
            </a:lvl6pPr>
            <a:lvl7pPr marL="3052930" indent="-234841" eaLnBrk="0" fontAlgn="base" hangingPunct="0">
              <a:spcBef>
                <a:spcPct val="30000"/>
              </a:spcBef>
              <a:spcAft>
                <a:spcPct val="0"/>
              </a:spcAft>
              <a:defRPr sz="1200">
                <a:solidFill>
                  <a:schemeClr val="tx1"/>
                </a:solidFill>
                <a:latin typeface="Calibri" panose="020F0502020204030204" pitchFamily="34" charset="0"/>
              </a:defRPr>
            </a:lvl7pPr>
            <a:lvl8pPr marL="3522612" indent="-234841" eaLnBrk="0" fontAlgn="base" hangingPunct="0">
              <a:spcBef>
                <a:spcPct val="30000"/>
              </a:spcBef>
              <a:spcAft>
                <a:spcPct val="0"/>
              </a:spcAft>
              <a:defRPr sz="1200">
                <a:solidFill>
                  <a:schemeClr val="tx1"/>
                </a:solidFill>
                <a:latin typeface="Calibri" panose="020F0502020204030204" pitchFamily="34" charset="0"/>
              </a:defRPr>
            </a:lvl8pPr>
            <a:lvl9pPr marL="3992293" indent="-2348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918D76-4F85-4DBD-841C-E8F58578F7CF}" type="slidenum">
              <a:rPr lang="en-US" altLang="en-US" smtClean="0">
                <a:latin typeface="Arial" panose="020B0604020202020204" pitchFamily="34" charset="0"/>
              </a:rPr>
              <a:pPr>
                <a:spcBef>
                  <a:spcPct val="0"/>
                </a:spcBef>
              </a:pPr>
              <a:t>23</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5AC444-AE7F-4A71-ACED-1F61847028B0}"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14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B7D01-090B-47AB-BA9D-F60193DC40AB}" type="slidenum">
              <a:rPr lang="en-US" altLang="en-US" smtClean="0"/>
              <a:pPr>
                <a:defRPr/>
              </a:pPr>
              <a:t>‹#›</a:t>
            </a:fld>
            <a:endParaRPr lang="en-US" altLang="en-US"/>
          </a:p>
        </p:txBody>
      </p:sp>
    </p:spTree>
    <p:extLst>
      <p:ext uri="{BB962C8B-B14F-4D97-AF65-F5344CB8AC3E}">
        <p14:creationId xmlns:p14="http://schemas.microsoft.com/office/powerpoint/2010/main" val="284414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FE8124-4A77-486B-B762-D3538FDC6F10}" type="slidenum">
              <a:rPr lang="en-US" altLang="en-US" smtClean="0"/>
              <a:pPr>
                <a:defRPr/>
              </a:pPr>
              <a:t>‹#›</a:t>
            </a:fld>
            <a:endParaRPr lang="en-US" altLang="en-US"/>
          </a:p>
        </p:txBody>
      </p:sp>
    </p:spTree>
    <p:extLst>
      <p:ext uri="{BB962C8B-B14F-4D97-AF65-F5344CB8AC3E}">
        <p14:creationId xmlns:p14="http://schemas.microsoft.com/office/powerpoint/2010/main" val="412771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C511975-021E-4DB6-AE8F-9A5236B58C90}" type="slidenum">
              <a:rPr lang="en-US" altLang="en-US" smtClean="0"/>
              <a:pPr>
                <a:defRPr/>
              </a:pPr>
              <a:t>‹#›</a:t>
            </a:fld>
            <a:endParaRPr lang="en-US" altLang="en-US"/>
          </a:p>
        </p:txBody>
      </p:sp>
    </p:spTree>
    <p:extLst>
      <p:ext uri="{BB962C8B-B14F-4D97-AF65-F5344CB8AC3E}">
        <p14:creationId xmlns:p14="http://schemas.microsoft.com/office/powerpoint/2010/main" val="190270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282EF3-0CAE-4D86-9E3C-C01CF19ED808}"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485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11C8A59-A3BC-4EF3-B50B-133C36241354}" type="slidenum">
              <a:rPr lang="en-US" altLang="en-US" smtClean="0"/>
              <a:pPr>
                <a:defRPr/>
              </a:pPr>
              <a:t>‹#›</a:t>
            </a:fld>
            <a:endParaRPr lang="en-US" altLang="en-US"/>
          </a:p>
        </p:txBody>
      </p:sp>
    </p:spTree>
    <p:extLst>
      <p:ext uri="{BB962C8B-B14F-4D97-AF65-F5344CB8AC3E}">
        <p14:creationId xmlns:p14="http://schemas.microsoft.com/office/powerpoint/2010/main" val="19967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C470A88-A6BA-49EC-8A12-08A9238F7A4C}" type="slidenum">
              <a:rPr lang="en-US" altLang="en-US" smtClean="0"/>
              <a:pPr>
                <a:defRPr/>
              </a:pPr>
              <a:t>‹#›</a:t>
            </a:fld>
            <a:endParaRPr lang="en-US" altLang="en-US"/>
          </a:p>
        </p:txBody>
      </p:sp>
    </p:spTree>
    <p:extLst>
      <p:ext uri="{BB962C8B-B14F-4D97-AF65-F5344CB8AC3E}">
        <p14:creationId xmlns:p14="http://schemas.microsoft.com/office/powerpoint/2010/main" val="116449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831544E-444B-46EB-B5F0-6B69BD82A243}" type="slidenum">
              <a:rPr lang="en-US" altLang="en-US" smtClean="0"/>
              <a:pPr>
                <a:defRPr/>
              </a:pPr>
              <a:t>‹#›</a:t>
            </a:fld>
            <a:endParaRPr lang="en-US" altLang="en-US"/>
          </a:p>
        </p:txBody>
      </p:sp>
    </p:spTree>
    <p:extLst>
      <p:ext uri="{BB962C8B-B14F-4D97-AF65-F5344CB8AC3E}">
        <p14:creationId xmlns:p14="http://schemas.microsoft.com/office/powerpoint/2010/main" val="93488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6AC4CC90-0DDB-40E1-BEB8-031F225E188F}" type="slidenum">
              <a:rPr lang="en-US" altLang="en-US" smtClean="0"/>
              <a:pPr>
                <a:defRPr/>
              </a:pPr>
              <a:t>‹#›</a:t>
            </a:fld>
            <a:endParaRPr lang="en-US" altLang="en-US"/>
          </a:p>
        </p:txBody>
      </p:sp>
    </p:spTree>
    <p:extLst>
      <p:ext uri="{BB962C8B-B14F-4D97-AF65-F5344CB8AC3E}">
        <p14:creationId xmlns:p14="http://schemas.microsoft.com/office/powerpoint/2010/main" val="375817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B1FE280-2876-4E5A-B8A4-4015FDA56650}" type="slidenum">
              <a:rPr lang="en-US" altLang="en-US" smtClean="0"/>
              <a:pPr>
                <a:defRPr/>
              </a:pPr>
              <a:t>‹#›</a:t>
            </a:fld>
            <a:endParaRPr lang="en-US" altLang="en-US"/>
          </a:p>
        </p:txBody>
      </p:sp>
    </p:spTree>
    <p:extLst>
      <p:ext uri="{BB962C8B-B14F-4D97-AF65-F5344CB8AC3E}">
        <p14:creationId xmlns:p14="http://schemas.microsoft.com/office/powerpoint/2010/main" val="17056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C5407F-EA35-41F2-88B1-20DADA805EF3}" type="slidenum">
              <a:rPr lang="en-US" altLang="en-US" smtClean="0"/>
              <a:pPr>
                <a:defRPr/>
              </a:pPr>
              <a:t>‹#›</a:t>
            </a:fld>
            <a:endParaRPr lang="en-US" altLang="en-US"/>
          </a:p>
        </p:txBody>
      </p:sp>
    </p:spTree>
    <p:extLst>
      <p:ext uri="{BB962C8B-B14F-4D97-AF65-F5344CB8AC3E}">
        <p14:creationId xmlns:p14="http://schemas.microsoft.com/office/powerpoint/2010/main" val="38985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5845FDF3-C52D-48D1-9D4B-3763A2E73B04}" type="slidenum">
              <a:rPr lang="en-US" altLang="en-US" smtClean="0"/>
              <a:pPr>
                <a:defRPr/>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534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5D35F-AD18-4EE5-A1D8-ABB83017E674}"/>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8" name="Rectangle 7">
            <a:extLst>
              <a:ext uri="{FF2B5EF4-FFF2-40B4-BE49-F238E27FC236}">
                <a16:creationId xmlns:a16="http://schemas.microsoft.com/office/drawing/2014/main" id="{8FA4AD74-973D-4ECD-9C5B-FB6CCFF2A4A3}"/>
              </a:ext>
            </a:extLst>
          </p:cNvPr>
          <p:cNvSpPr>
            <a:spLocks noChangeArrowheads="1"/>
          </p:cNvSpPr>
          <p:nvPr/>
        </p:nvSpPr>
        <p:spPr bwMode="auto">
          <a:xfrm>
            <a:off x="731838" y="4637088"/>
            <a:ext cx="6681787" cy="1498600"/>
          </a:xfrm>
          <a:prstGeom prst="rect">
            <a:avLst/>
          </a:prstGeom>
          <a:solidFill>
            <a:schemeClr val="bg1"/>
          </a:solidFill>
          <a:ln w="9525">
            <a:solidFill>
              <a:schemeClr val="tx1"/>
            </a:solidFill>
            <a:miter lim="800000"/>
            <a:headEnd/>
            <a:tailEnd/>
          </a:ln>
        </p:spPr>
        <p:txBody>
          <a:bodyPr wrap="none" anchor="ctr"/>
          <a:lstStyle/>
          <a:p>
            <a:pPr eaLnBrk="1" hangingPunct="1">
              <a:defRPr/>
            </a:pPr>
            <a:endParaRPr lang="en-US">
              <a:latin typeface="Arial" charset="0"/>
            </a:endParaRPr>
          </a:p>
        </p:txBody>
      </p:sp>
      <p:sp>
        <p:nvSpPr>
          <p:cNvPr id="3076" name="TextBox 1">
            <a:extLst>
              <a:ext uri="{FF2B5EF4-FFF2-40B4-BE49-F238E27FC236}">
                <a16:creationId xmlns:a16="http://schemas.microsoft.com/office/drawing/2014/main" id="{707A7843-0B99-4133-AD68-A07D3F206C2B}"/>
              </a:ext>
            </a:extLst>
          </p:cNvPr>
          <p:cNvSpPr txBox="1">
            <a:spLocks noChangeArrowheads="1"/>
          </p:cNvSpPr>
          <p:nvPr/>
        </p:nvSpPr>
        <p:spPr bwMode="auto">
          <a:xfrm>
            <a:off x="171450" y="165100"/>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dirty="0">
                <a:solidFill>
                  <a:schemeClr val="bg1"/>
                </a:solidFill>
              </a:rPr>
              <a:t>Microstructure – the “Interesting Stuff”</a:t>
            </a:r>
          </a:p>
        </p:txBody>
      </p:sp>
      <p:sp>
        <p:nvSpPr>
          <p:cNvPr id="3077" name="TextBox 2">
            <a:extLst>
              <a:ext uri="{FF2B5EF4-FFF2-40B4-BE49-F238E27FC236}">
                <a16:creationId xmlns:a16="http://schemas.microsoft.com/office/drawing/2014/main" id="{5CFE7877-C49F-43BF-BAC0-F469014C7077}"/>
              </a:ext>
            </a:extLst>
          </p:cNvPr>
          <p:cNvSpPr txBox="1">
            <a:spLocks noChangeArrowheads="1"/>
          </p:cNvSpPr>
          <p:nvPr/>
        </p:nvSpPr>
        <p:spPr bwMode="auto">
          <a:xfrm>
            <a:off x="514350" y="1815990"/>
            <a:ext cx="81153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Models biology rather than biologists;-)</a:t>
            </a:r>
          </a:p>
          <a:p>
            <a:pPr eaLnBrk="1" hangingPunct="1">
              <a:spcBef>
                <a:spcPct val="0"/>
              </a:spcBef>
              <a:buFontTx/>
              <a:buNone/>
            </a:pPr>
            <a:endParaRPr lang="en-US" altLang="en-US" sz="2800" dirty="0"/>
          </a:p>
          <a:p>
            <a:pPr eaLnBrk="1" hangingPunct="1">
              <a:spcBef>
                <a:spcPct val="0"/>
              </a:spcBef>
              <a:buFontTx/>
              <a:buNone/>
            </a:pPr>
            <a:r>
              <a:rPr lang="en-US" altLang="en-US" sz="2800" dirty="0"/>
              <a:t>All about the hazard function </a:t>
            </a:r>
            <a:r>
              <a:rPr lang="en-US" altLang="en-US" sz="2800" i="1" dirty="0"/>
              <a:t>h</a:t>
            </a:r>
            <a:r>
              <a:rPr lang="en-US" altLang="en-US" sz="2800" dirty="0"/>
              <a:t>(</a:t>
            </a:r>
            <a:r>
              <a:rPr lang="en-US" altLang="en-US" sz="2800" i="1" dirty="0"/>
              <a:t>t</a:t>
            </a:r>
            <a:r>
              <a:rPr lang="en-US" altLang="en-US" sz="2800" dirty="0"/>
              <a:t>) .</a:t>
            </a:r>
          </a:p>
          <a:p>
            <a:pPr eaLnBrk="1" hangingPunct="1">
              <a:spcBef>
                <a:spcPct val="0"/>
              </a:spcBef>
              <a:buFontTx/>
              <a:buNone/>
            </a:pPr>
            <a:endParaRPr lang="en-US" altLang="en-US" sz="2800" dirty="0"/>
          </a:p>
          <a:p>
            <a:pPr eaLnBrk="1" hangingPunct="1">
              <a:spcBef>
                <a:spcPct val="0"/>
              </a:spcBef>
              <a:buFontTx/>
              <a:buNone/>
            </a:pPr>
            <a:r>
              <a:rPr lang="en-US" altLang="en-US" sz="2800" dirty="0"/>
              <a:t>Conditional survival is a function of the hazard function:</a:t>
            </a:r>
          </a:p>
        </p:txBody>
      </p:sp>
      <p:graphicFrame>
        <p:nvGraphicFramePr>
          <p:cNvPr id="3078" name="Object 3">
            <a:extLst>
              <a:ext uri="{FF2B5EF4-FFF2-40B4-BE49-F238E27FC236}">
                <a16:creationId xmlns:a16="http://schemas.microsoft.com/office/drawing/2014/main" id="{8C7CDCB5-6D9E-4364-A8D6-15319BB26C0B}"/>
              </a:ext>
            </a:extLst>
          </p:cNvPr>
          <p:cNvGraphicFramePr>
            <a:graphicFrameLocks noChangeAspect="1"/>
          </p:cNvGraphicFramePr>
          <p:nvPr/>
        </p:nvGraphicFramePr>
        <p:xfrm>
          <a:off x="1038225" y="4695825"/>
          <a:ext cx="5524500" cy="1465263"/>
        </p:xfrm>
        <a:graphic>
          <a:graphicData uri="http://schemas.openxmlformats.org/presentationml/2006/ole">
            <mc:AlternateContent xmlns:mc="http://schemas.openxmlformats.org/markup-compatibility/2006">
              <mc:Choice xmlns:v="urn:schemas-microsoft-com:vml" Requires="v">
                <p:oleObj spid="_x0000_s3145"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695825"/>
                        <a:ext cx="5524500"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A59-D945-4C85-A394-F8F6E6A6B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AA6EE-038E-4D31-86C5-51E55BD08C61}"/>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0EE10C60-7F68-45C4-A76A-50C8902D383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FBB9E8BC-2A2F-452C-A056-512C643BE550}"/>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4" name="Picture 3">
            <a:extLst>
              <a:ext uri="{FF2B5EF4-FFF2-40B4-BE49-F238E27FC236}">
                <a16:creationId xmlns:a16="http://schemas.microsoft.com/office/drawing/2014/main" id="{4561E813-D793-4906-86F1-8DFED6744CF8}"/>
              </a:ext>
            </a:extLst>
          </p:cNvPr>
          <p:cNvPicPr>
            <a:picLocks noChangeAspect="1"/>
          </p:cNvPicPr>
          <p:nvPr/>
        </p:nvPicPr>
        <p:blipFill>
          <a:blip r:embed="rId2"/>
          <a:stretch>
            <a:fillRect/>
          </a:stretch>
        </p:blipFill>
        <p:spPr>
          <a:xfrm>
            <a:off x="-7385" y="988906"/>
            <a:ext cx="9144000" cy="5730802"/>
          </a:xfrm>
          <a:prstGeom prst="rect">
            <a:avLst/>
          </a:prstGeom>
        </p:spPr>
      </p:pic>
      <p:sp>
        <p:nvSpPr>
          <p:cNvPr id="11" name="Oval 10">
            <a:extLst>
              <a:ext uri="{FF2B5EF4-FFF2-40B4-BE49-F238E27FC236}">
                <a16:creationId xmlns:a16="http://schemas.microsoft.com/office/drawing/2014/main" id="{E23166DA-E778-4A6B-9432-28AE595050AE}"/>
              </a:ext>
            </a:extLst>
          </p:cNvPr>
          <p:cNvSpPr/>
          <p:nvPr/>
        </p:nvSpPr>
        <p:spPr>
          <a:xfrm>
            <a:off x="2089090" y="4977246"/>
            <a:ext cx="95421" cy="58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8ACC8AE-2073-428E-B577-5443D0FF2028}"/>
              </a:ext>
            </a:extLst>
          </p:cNvPr>
          <p:cNvSpPr/>
          <p:nvPr/>
        </p:nvSpPr>
        <p:spPr>
          <a:xfrm>
            <a:off x="2089090" y="5006820"/>
            <a:ext cx="95421" cy="5842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4CC124B-BA38-4589-A047-DCE30FDFA709}"/>
              </a:ext>
            </a:extLst>
          </p:cNvPr>
          <p:cNvSpPr txBox="1"/>
          <p:nvPr/>
        </p:nvSpPr>
        <p:spPr>
          <a:xfrm>
            <a:off x="1678167" y="3792303"/>
            <a:ext cx="1168104" cy="584775"/>
          </a:xfrm>
          <a:prstGeom prst="rect">
            <a:avLst/>
          </a:prstGeom>
          <a:noFill/>
        </p:spPr>
        <p:txBody>
          <a:bodyPr wrap="square" rtlCol="0">
            <a:spAutoFit/>
          </a:bodyPr>
          <a:lstStyle/>
          <a:p>
            <a:r>
              <a:rPr lang="en-US" altLang="en-US" sz="3200" dirty="0"/>
              <a:t>h(t)</a:t>
            </a:r>
            <a:r>
              <a:rPr lang="el-GR" altLang="en-US" sz="3200" i="1" dirty="0"/>
              <a:t> Δ</a:t>
            </a:r>
            <a:endParaRPr lang="en-US" sz="3200" dirty="0"/>
          </a:p>
        </p:txBody>
      </p:sp>
      <p:cxnSp>
        <p:nvCxnSpPr>
          <p:cNvPr id="14" name="Straight Arrow Connector 13">
            <a:extLst>
              <a:ext uri="{FF2B5EF4-FFF2-40B4-BE49-F238E27FC236}">
                <a16:creationId xmlns:a16="http://schemas.microsoft.com/office/drawing/2014/main" id="{8858F95B-9E4C-4884-87E1-039163FF20DF}"/>
              </a:ext>
            </a:extLst>
          </p:cNvPr>
          <p:cNvCxnSpPr>
            <a:cxnSpLocks/>
          </p:cNvCxnSpPr>
          <p:nvPr/>
        </p:nvCxnSpPr>
        <p:spPr>
          <a:xfrm>
            <a:off x="2136800" y="4383305"/>
            <a:ext cx="0" cy="53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9C4178-3A3C-48D5-8065-AC83F5A59C2C}"/>
              </a:ext>
            </a:extLst>
          </p:cNvPr>
          <p:cNvSpPr txBox="1"/>
          <p:nvPr/>
        </p:nvSpPr>
        <p:spPr>
          <a:xfrm>
            <a:off x="3808842" y="4759453"/>
            <a:ext cx="1922105" cy="523220"/>
          </a:xfrm>
          <a:prstGeom prst="rect">
            <a:avLst/>
          </a:prstGeom>
          <a:solidFill>
            <a:schemeClr val="bg1"/>
          </a:solidFill>
        </p:spPr>
        <p:txBody>
          <a:bodyPr wrap="square" rtlCol="0">
            <a:spAutoFit/>
          </a:bodyPr>
          <a:lstStyle/>
          <a:p>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a:t>
            </a:r>
            <a:endParaRPr lang="en-US" sz="2800" dirty="0"/>
          </a:p>
        </p:txBody>
      </p:sp>
      <p:cxnSp>
        <p:nvCxnSpPr>
          <p:cNvPr id="17" name="Straight Arrow Connector 16">
            <a:extLst>
              <a:ext uri="{FF2B5EF4-FFF2-40B4-BE49-F238E27FC236}">
                <a16:creationId xmlns:a16="http://schemas.microsoft.com/office/drawing/2014/main" id="{E02ACAF1-B7C7-4842-B983-5DE63465F5CD}"/>
              </a:ext>
            </a:extLst>
          </p:cNvPr>
          <p:cNvCxnSpPr>
            <a:cxnSpLocks/>
          </p:cNvCxnSpPr>
          <p:nvPr/>
        </p:nvCxnSpPr>
        <p:spPr>
          <a:xfrm flipH="1">
            <a:off x="2329437" y="5006457"/>
            <a:ext cx="1281778" cy="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F81D3AA-95FE-44BE-9696-08FA542D098B}"/>
              </a:ext>
            </a:extLst>
          </p:cNvPr>
          <p:cNvSpPr txBox="1"/>
          <p:nvPr/>
        </p:nvSpPr>
        <p:spPr>
          <a:xfrm>
            <a:off x="1009329" y="4504340"/>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19" name="Straight Arrow Connector 18">
            <a:extLst>
              <a:ext uri="{FF2B5EF4-FFF2-40B4-BE49-F238E27FC236}">
                <a16:creationId xmlns:a16="http://schemas.microsoft.com/office/drawing/2014/main" id="{237C83C3-3C05-4482-92C7-C8A3E2AA140B}"/>
              </a:ext>
            </a:extLst>
          </p:cNvPr>
          <p:cNvCxnSpPr>
            <a:cxnSpLocks/>
          </p:cNvCxnSpPr>
          <p:nvPr/>
        </p:nvCxnSpPr>
        <p:spPr>
          <a:xfrm flipH="1">
            <a:off x="952805" y="5006820"/>
            <a:ext cx="20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40B881-774A-480A-816A-EDE350C1368A}"/>
              </a:ext>
            </a:extLst>
          </p:cNvPr>
          <p:cNvCxnSpPr>
            <a:cxnSpLocks/>
          </p:cNvCxnSpPr>
          <p:nvPr/>
        </p:nvCxnSpPr>
        <p:spPr>
          <a:xfrm>
            <a:off x="1546999" y="5006820"/>
            <a:ext cx="230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7E94B4-3789-40D3-A7CD-90708DF070AD}"/>
              </a:ext>
            </a:extLst>
          </p:cNvPr>
          <p:cNvSpPr txBox="1"/>
          <p:nvPr/>
        </p:nvSpPr>
        <p:spPr>
          <a:xfrm>
            <a:off x="6615677" y="5098007"/>
            <a:ext cx="1966797" cy="369332"/>
          </a:xfrm>
          <a:prstGeom prst="rect">
            <a:avLst/>
          </a:prstGeom>
          <a:noFill/>
        </p:spPr>
        <p:txBody>
          <a:bodyPr wrap="square" rtlCol="0">
            <a:spAutoFit/>
          </a:bodyPr>
          <a:lstStyle/>
          <a:p>
            <a:r>
              <a:rPr lang="en-US" dirty="0"/>
              <a:t>Error </a:t>
            </a:r>
            <a:r>
              <a:rPr lang="en-US" altLang="en-US" dirty="0"/>
              <a:t>= 0.00014</a:t>
            </a:r>
            <a:r>
              <a:rPr lang="en-US" dirty="0"/>
              <a:t> </a:t>
            </a:r>
          </a:p>
        </p:txBody>
      </p:sp>
    </p:spTree>
    <p:extLst>
      <p:ext uri="{BB962C8B-B14F-4D97-AF65-F5344CB8AC3E}">
        <p14:creationId xmlns:p14="http://schemas.microsoft.com/office/powerpoint/2010/main" val="220558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7BD5FB-D199-45C4-A514-4314B87B5B6E}"/>
              </a:ext>
            </a:extLst>
          </p:cNvPr>
          <p:cNvSpPr/>
          <p:nvPr/>
        </p:nvSpPr>
        <p:spPr>
          <a:xfrm>
            <a:off x="0" y="1196975"/>
            <a:ext cx="9144000" cy="5189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50028B-443B-4A4C-B1D7-E02ABE58DABC}"/>
                  </a:ext>
                </a:extLst>
              </p:cNvPr>
              <p:cNvSpPr>
                <a:spLocks noGrp="1"/>
              </p:cNvSpPr>
              <p:nvPr>
                <p:ph idx="1"/>
              </p:nvPr>
            </p:nvSpPr>
            <p:spPr>
              <a:xfrm>
                <a:off x="1192360" y="2824580"/>
                <a:ext cx="7543801" cy="1208840"/>
              </a:xfrm>
            </p:spPr>
            <p:txBody>
              <a:bodyPr>
                <a:normAutofit/>
              </a:bodyPr>
              <a:lstStyle/>
              <a:p>
                <a14:m>
                  <m:oMath xmlns:m="http://schemas.openxmlformats.org/officeDocument/2006/math">
                    <m:r>
                      <a:rPr lang="en-US" sz="4000" b="0" i="1" smtClean="0">
                        <a:latin typeface="Cambria Math" panose="02040503050406030204" pitchFamily="18" charset="0"/>
                      </a:rPr>
                      <m:t>h</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r>
                      <a:rPr lang="en-US" sz="4000" b="0" i="1" smtClean="0">
                        <a:latin typeface="Cambria Math" panose="02040503050406030204" pitchFamily="18" charset="0"/>
                      </a:rPr>
                      <m:t>= </m:t>
                    </m:r>
                    <m:func>
                      <m:funcPr>
                        <m:ctrlPr>
                          <a:rPr lang="en-US" sz="4000" b="0" i="1" smtClean="0">
                            <a:latin typeface="Cambria Math" panose="02040503050406030204" pitchFamily="18" charset="0"/>
                          </a:rPr>
                        </m:ctrlPr>
                      </m:funcPr>
                      <m:fName>
                        <m:limLow>
                          <m:limLowPr>
                            <m:ctrlPr>
                              <a:rPr lang="en-US" sz="4000" b="0" i="1" smtClean="0">
                                <a:latin typeface="Cambria Math" panose="02040503050406030204" pitchFamily="18" charset="0"/>
                              </a:rPr>
                            </m:ctrlPr>
                          </m:limLowPr>
                          <m:e>
                            <m:r>
                              <m:rPr>
                                <m:sty m:val="p"/>
                              </m:rPr>
                              <a:rPr lang="en-US" sz="4000" b="0" i="0" smtClean="0">
                                <a:latin typeface="Cambria Math" panose="02040503050406030204" pitchFamily="18" charset="0"/>
                              </a:rPr>
                              <m:t>lim</m:t>
                            </m:r>
                          </m:e>
                          <m:lim>
                            <m:r>
                              <m:rPr>
                                <m:sty m:val="p"/>
                              </m:rPr>
                              <a:rPr lang="el-GR" sz="4000" b="0" i="1" smtClean="0">
                                <a:latin typeface="Cambria Math" panose="02040503050406030204" pitchFamily="18" charset="0"/>
                                <a:ea typeface="Cambria Math" panose="02040503050406030204" pitchFamily="18" charset="0"/>
                              </a:rPr>
                              <m:t>Δ</m:t>
                            </m:r>
                            <m:r>
                              <a:rPr lang="el-GR" sz="4000" b="0" i="1" smtClean="0">
                                <a:latin typeface="Cambria Math" panose="02040503050406030204" pitchFamily="18" charset="0"/>
                                <a:ea typeface="Cambria Math" panose="02040503050406030204" pitchFamily="18" charset="0"/>
                              </a:rPr>
                              <m:t>→</m:t>
                            </m:r>
                            <m:sSup>
                              <m:sSupPr>
                                <m:ctrlPr>
                                  <a:rPr lang="el-GR"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0</m:t>
                                </m:r>
                              </m:e>
                              <m:sup>
                                <m:r>
                                  <a:rPr lang="en-US" sz="4000" b="0" i="1" smtClean="0">
                                    <a:latin typeface="Cambria Math" panose="02040503050406030204" pitchFamily="18" charset="0"/>
                                    <a:ea typeface="Cambria Math" panose="02040503050406030204" pitchFamily="18" charset="0"/>
                                  </a:rPr>
                                  <m:t>+</m:t>
                                </m:r>
                              </m:sup>
                            </m:sSup>
                          </m:lim>
                        </m:limLow>
                      </m:fName>
                      <m:e>
                        <m:f>
                          <m:fPr>
                            <m:ctrlPr>
                              <a:rPr lang="en-US" sz="4000" b="0" i="1" smtClean="0">
                                <a:latin typeface="Cambria Math" panose="02040503050406030204" pitchFamily="18" charset="0"/>
                              </a:rPr>
                            </m:ctrlPr>
                          </m:fPr>
                          <m:num>
                            <m:r>
                              <m:rPr>
                                <m:sty m:val="p"/>
                              </m:rPr>
                              <a:rPr lang="en-US" sz="4000" b="0" i="0" smtClean="0">
                                <a:latin typeface="Cambria Math" panose="02040503050406030204" pitchFamily="18" charset="0"/>
                              </a:rPr>
                              <m:t>Pr</m:t>
                            </m:r>
                            <m:r>
                              <a:rPr lang="en-US" sz="4000" b="0" i="1" smtClean="0">
                                <a:latin typeface="Cambria Math" panose="02040503050406030204" pitchFamily="18" charset="0"/>
                              </a:rPr>
                              <m:t>⁡(</m:t>
                            </m:r>
                            <m:r>
                              <a:rPr lang="en-US" sz="4000" b="0" i="1" smtClean="0">
                                <a:latin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𝑇</m:t>
                            </m:r>
                            <m:r>
                              <a:rPr lang="en-US" sz="4000" b="0" i="1" smtClean="0">
                                <a:latin typeface="Cambria Math" panose="02040503050406030204" pitchFamily="18" charset="0"/>
                                <a:ea typeface="Cambria Math" panose="02040503050406030204" pitchFamily="18" charset="0"/>
                              </a:rPr>
                              <m:t>&lt;</m:t>
                            </m:r>
                            <m: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m:t>
                            </m:r>
                            <m:r>
                              <m:rPr>
                                <m:sty m:val="p"/>
                              </m:rPr>
                              <a:rPr lang="el-GR" sz="4000" i="1">
                                <a:latin typeface="Cambria Math" panose="02040503050406030204" pitchFamily="18" charset="0"/>
                                <a:ea typeface="Cambria Math" panose="02040503050406030204" pitchFamily="18" charset="0"/>
                              </a:rPr>
                              <m:t>Δ</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𝑇</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m:t>
                            </m:r>
                          </m:num>
                          <m:den>
                            <m:r>
                              <m:rPr>
                                <m:sty m:val="p"/>
                              </m:rPr>
                              <a:rPr lang="el-GR" sz="4000" b="0" i="1" smtClean="0">
                                <a:latin typeface="Cambria Math" panose="02040503050406030204" pitchFamily="18" charset="0"/>
                                <a:ea typeface="Cambria Math" panose="02040503050406030204" pitchFamily="18" charset="0"/>
                              </a:rPr>
                              <m:t>Δ</m:t>
                            </m:r>
                          </m:den>
                        </m:f>
                      </m:e>
                    </m:func>
                  </m:oMath>
                </a14:m>
                <a:endParaRPr lang="en-US" sz="4000" dirty="0"/>
              </a:p>
            </p:txBody>
          </p:sp>
        </mc:Choice>
        <mc:Fallback xmlns="">
          <p:sp>
            <p:nvSpPr>
              <p:cNvPr id="3" name="Content Placeholder 2">
                <a:extLst>
                  <a:ext uri="{FF2B5EF4-FFF2-40B4-BE49-F238E27FC236}">
                    <a16:creationId xmlns:a16="http://schemas.microsoft.com/office/drawing/2014/main" id="{A950028B-443B-4A4C-B1D7-E02ABE58DABC}"/>
                  </a:ext>
                </a:extLst>
              </p:cNvPr>
              <p:cNvSpPr>
                <a:spLocks noGrp="1" noRot="1" noChangeAspect="1" noMove="1" noResize="1" noEditPoints="1" noAdjustHandles="1" noChangeArrowheads="1" noChangeShapeType="1" noTextEdit="1"/>
              </p:cNvSpPr>
              <p:nvPr>
                <p:ph idx="1"/>
              </p:nvPr>
            </p:nvSpPr>
            <p:spPr>
              <a:xfrm>
                <a:off x="1192360" y="2824580"/>
                <a:ext cx="7543801" cy="1208840"/>
              </a:xfrm>
              <a:blipFill>
                <a:blip r:embed="rId2"/>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49CB0ED-C0A9-4823-B84E-CD89ED0998AC}"/>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FBE2F145-445B-4812-B7B1-ADA2E712FA8E}"/>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Tree>
    <p:extLst>
      <p:ext uri="{BB962C8B-B14F-4D97-AF65-F5344CB8AC3E}">
        <p14:creationId xmlns:p14="http://schemas.microsoft.com/office/powerpoint/2010/main" val="398724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49A2E4-B663-4E22-A81D-63F150D977B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219" name="TextBox 1">
            <a:extLst>
              <a:ext uri="{FF2B5EF4-FFF2-40B4-BE49-F238E27FC236}">
                <a16:creationId xmlns:a16="http://schemas.microsoft.com/office/drawing/2014/main" id="{C388292F-5910-4C3B-9636-32372CBB41D5}"/>
              </a:ext>
            </a:extLst>
          </p:cNvPr>
          <p:cNvSpPr txBox="1">
            <a:spLocks noChangeArrowheads="1"/>
          </p:cNvSpPr>
          <p:nvPr/>
        </p:nvSpPr>
        <p:spPr bwMode="auto">
          <a:xfrm>
            <a:off x="539750" y="2413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9220" name="TextBox 5">
            <a:extLst>
              <a:ext uri="{FF2B5EF4-FFF2-40B4-BE49-F238E27FC236}">
                <a16:creationId xmlns:a16="http://schemas.microsoft.com/office/drawing/2014/main" id="{70F938FC-6F47-4426-B1EC-E186B4C6E4B0}"/>
              </a:ext>
            </a:extLst>
          </p:cNvPr>
          <p:cNvSpPr txBox="1">
            <a:spLocks noChangeArrowheads="1"/>
          </p:cNvSpPr>
          <p:nvPr/>
        </p:nvSpPr>
        <p:spPr bwMode="auto">
          <a:xfrm>
            <a:off x="94228" y="1854395"/>
            <a:ext cx="895554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t>The basis for reasonable linear “mass-action” type models – the hazard is simply a rate, or intensity.</a:t>
            </a:r>
          </a:p>
          <a:p>
            <a:pPr eaLnBrk="1" hangingPunct="1">
              <a:spcBef>
                <a:spcPct val="0"/>
              </a:spcBef>
              <a:buFontTx/>
              <a:buNone/>
            </a:pPr>
            <a:endParaRPr lang="en-US" altLang="en-US" sz="2400" dirty="0"/>
          </a:p>
          <a:p>
            <a:pPr eaLnBrk="1" hangingPunct="1">
              <a:spcBef>
                <a:spcPct val="0"/>
              </a:spcBef>
              <a:buFontTx/>
              <a:buNone/>
            </a:pPr>
            <a:r>
              <a:rPr lang="en-US" altLang="en-US" sz="2400" dirty="0"/>
              <a:t>Because of the “compounding” behavior of </a:t>
            </a:r>
            <a:r>
              <a:rPr lang="en-US" altLang="en-US" sz="2400" i="1" dirty="0"/>
              <a:t>S</a:t>
            </a:r>
            <a:r>
              <a:rPr lang="en-US" altLang="en-US" sz="2400" dirty="0"/>
              <a:t>(</a:t>
            </a:r>
            <a:r>
              <a:rPr lang="en-US" altLang="en-US" sz="2400" i="1" dirty="0"/>
              <a:t>t</a:t>
            </a:r>
            <a:r>
              <a:rPr lang="en-US" altLang="en-US" sz="2400" dirty="0"/>
              <a:t>) and </a:t>
            </a:r>
            <a:r>
              <a:rPr lang="en-US" altLang="en-US" sz="2400" i="1" dirty="0"/>
              <a:t>M</a:t>
            </a:r>
            <a:r>
              <a:rPr lang="en-US" altLang="en-US" sz="2400" dirty="0"/>
              <a:t>(</a:t>
            </a:r>
            <a:r>
              <a:rPr lang="en-US" altLang="en-US" sz="2400" i="1" dirty="0"/>
              <a:t>t</a:t>
            </a:r>
            <a:r>
              <a:rPr lang="en-US" altLang="en-US" sz="2400" dirty="0"/>
              <a:t>), most other parameters result in complicated nonlinear responses that depend on choice of time scale.</a:t>
            </a:r>
          </a:p>
          <a:p>
            <a:pPr eaLnBrk="1" hangingPunct="1">
              <a:spcBef>
                <a:spcPct val="0"/>
              </a:spcBef>
              <a:buFontTx/>
              <a:buNone/>
            </a:pPr>
            <a:endParaRPr lang="en-US" altLang="en-US" sz="2400" dirty="0"/>
          </a:p>
          <a:p>
            <a:pPr eaLnBrk="1" hangingPunct="1">
              <a:spcBef>
                <a:spcPct val="0"/>
              </a:spcBef>
              <a:buFontTx/>
              <a:buNone/>
            </a:pPr>
            <a:r>
              <a:rPr lang="en-US" altLang="en-US" sz="2400" dirty="0"/>
              <a:t>Hazards are the probabilistic equivalent of differential equation models (“force-of-mortality”):</a:t>
            </a:r>
          </a:p>
          <a:p>
            <a:pPr eaLnBrk="1" hangingPunct="1">
              <a:spcBef>
                <a:spcPct val="0"/>
              </a:spcBef>
              <a:buFontTx/>
              <a:buNone/>
            </a:pPr>
            <a:endParaRPr lang="en-US" altLang="en-US" sz="2400" dirty="0">
              <a:solidFill>
                <a:schemeClr val="bg1"/>
              </a:solidFill>
            </a:endParaRPr>
          </a:p>
          <a:p>
            <a:pPr eaLnBrk="1" hangingPunct="1">
              <a:spcBef>
                <a:spcPct val="0"/>
              </a:spcBef>
              <a:buFontTx/>
              <a:buNone/>
            </a:pPr>
            <a:r>
              <a:rPr lang="en-US" altLang="en-US" sz="2400" dirty="0" err="1"/>
              <a:t>dN</a:t>
            </a:r>
            <a:r>
              <a:rPr lang="en-US" altLang="en-US" sz="2400" dirty="0"/>
              <a:t>/dt = [b(t) – m(t)]N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0B574-A08C-41BF-A22A-1E63D282D1D3}"/>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267" name="TextBox 1">
            <a:extLst>
              <a:ext uri="{FF2B5EF4-FFF2-40B4-BE49-F238E27FC236}">
                <a16:creationId xmlns:a16="http://schemas.microsoft.com/office/drawing/2014/main" id="{BD894BB5-2007-402B-835F-2CDDBD4EAD6C}"/>
              </a:ext>
            </a:extLst>
          </p:cNvPr>
          <p:cNvSpPr txBox="1">
            <a:spLocks noChangeArrowheads="1"/>
          </p:cNvSpPr>
          <p:nvPr/>
        </p:nvSpPr>
        <p:spPr bwMode="auto">
          <a:xfrm>
            <a:off x="577850" y="3175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11268" name="TextBox 5">
            <a:extLst>
              <a:ext uri="{FF2B5EF4-FFF2-40B4-BE49-F238E27FC236}">
                <a16:creationId xmlns:a16="http://schemas.microsoft.com/office/drawing/2014/main" id="{3568DAD6-DB70-4F33-9E9D-73BDF44E5168}"/>
              </a:ext>
            </a:extLst>
          </p:cNvPr>
          <p:cNvSpPr txBox="1">
            <a:spLocks noChangeArrowheads="1"/>
          </p:cNvSpPr>
          <p:nvPr/>
        </p:nvSpPr>
        <p:spPr bwMode="auto">
          <a:xfrm>
            <a:off x="385590" y="1892800"/>
            <a:ext cx="87566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The natural scale for modelling biological dynamics:</a:t>
            </a:r>
          </a:p>
          <a:p>
            <a:pPr eaLnBrk="1" hangingPunct="1">
              <a:spcBef>
                <a:spcPct val="0"/>
              </a:spcBef>
              <a:buFontTx/>
              <a:buNone/>
            </a:pPr>
            <a:endParaRPr lang="en-US" altLang="en-US" sz="2800" dirty="0"/>
          </a:p>
          <a:p>
            <a:pPr eaLnBrk="1" hangingPunct="1">
              <a:spcBef>
                <a:spcPct val="0"/>
              </a:spcBef>
              <a:buFontTx/>
              <a:buNone/>
            </a:pPr>
            <a:r>
              <a:rPr lang="en-US" altLang="en-US" sz="2800" dirty="0"/>
              <a:t>Hypothetical example – prey population where predation is the only source of mortality.</a:t>
            </a:r>
          </a:p>
          <a:p>
            <a:pPr eaLnBrk="1" hangingPunct="1">
              <a:spcBef>
                <a:spcPct val="0"/>
              </a:spcBef>
              <a:buFontTx/>
              <a:buNone/>
            </a:pPr>
            <a:endParaRPr lang="en-US" altLang="en-US" sz="2800" dirty="0"/>
          </a:p>
          <a:p>
            <a:pPr eaLnBrk="1" hangingPunct="1">
              <a:spcBef>
                <a:spcPct val="0"/>
              </a:spcBef>
              <a:buFontTx/>
              <a:buNone/>
            </a:pPr>
            <a:r>
              <a:rPr lang="en-US" altLang="en-US" sz="2800" dirty="0"/>
              <a:t>Let’s say predator density P</a:t>
            </a:r>
            <a:r>
              <a:rPr lang="en-US" altLang="en-US" sz="2800" dirty="0">
                <a:solidFill>
                  <a:schemeClr val="bg1"/>
                </a:solidFill>
              </a:rPr>
              <a:t> </a:t>
            </a:r>
            <a:r>
              <a:rPr lang="en-US" altLang="en-US" sz="2800" dirty="0"/>
              <a:t>was halved – hazard will be halved:</a:t>
            </a:r>
          </a:p>
          <a:p>
            <a:pPr>
              <a:spcBef>
                <a:spcPct val="0"/>
              </a:spcBef>
              <a:buNone/>
            </a:pPr>
            <a:r>
              <a:rPr lang="en-US" altLang="en-US" sz="2800" dirty="0" err="1"/>
              <a:t>dN</a:t>
            </a:r>
            <a:r>
              <a:rPr lang="en-US" altLang="en-US" sz="2800" dirty="0"/>
              <a:t>/dt = [b(t) – </a:t>
            </a:r>
            <a:r>
              <a:rPr lang="en-US" altLang="en-US" sz="2800" dirty="0" err="1">
                <a:solidFill>
                  <a:srgbClr val="FF0000"/>
                </a:solidFill>
                <a:latin typeface="Symbol" panose="05050102010706020507" pitchFamily="18" charset="2"/>
              </a:rPr>
              <a:t>b</a:t>
            </a:r>
            <a:r>
              <a:rPr lang="en-US" altLang="en-US" sz="2800" dirty="0" err="1">
                <a:solidFill>
                  <a:srgbClr val="FF0000"/>
                </a:solidFill>
              </a:rPr>
              <a:t>P</a:t>
            </a:r>
            <a:r>
              <a:rPr lang="en-US" altLang="en-US" sz="2800" dirty="0"/>
              <a:t>]N</a:t>
            </a:r>
          </a:p>
          <a:p>
            <a:pPr>
              <a:spcBef>
                <a:spcPct val="0"/>
              </a:spcBef>
              <a:buNone/>
            </a:pPr>
            <a:r>
              <a:rPr lang="en-US" altLang="en-US" sz="2800" dirty="0" err="1"/>
              <a:t>dN</a:t>
            </a:r>
            <a:r>
              <a:rPr lang="en-US" altLang="en-US" sz="2800" dirty="0"/>
              <a:t>/dt = [b(t) – </a:t>
            </a:r>
            <a:r>
              <a:rPr lang="en-US" altLang="en-US" sz="2800" dirty="0">
                <a:solidFill>
                  <a:srgbClr val="FF0000"/>
                </a:solidFill>
                <a:latin typeface="Symbol" panose="05050102010706020507" pitchFamily="18" charset="2"/>
              </a:rPr>
              <a:t>b(0.5*</a:t>
            </a:r>
            <a:r>
              <a:rPr lang="en-US" altLang="en-US" sz="2800" dirty="0">
                <a:solidFill>
                  <a:srgbClr val="FF0000"/>
                </a:solidFill>
              </a:rPr>
              <a:t>P)</a:t>
            </a:r>
            <a:r>
              <a:rPr lang="en-US" altLang="en-US" sz="2800" dirty="0"/>
              <a:t>]N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402494-CEB0-486D-836C-51A76E9B66A0}"/>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736EE6E2-04F0-477D-862F-841BC7582246}"/>
              </a:ext>
            </a:extLst>
          </p:cNvPr>
          <p:cNvSpPr/>
          <p:nvPr/>
        </p:nvSpPr>
        <p:spPr>
          <a:xfrm>
            <a:off x="1000335" y="2000250"/>
            <a:ext cx="5524500" cy="3848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3316" name="Object 3">
            <a:extLst>
              <a:ext uri="{FF2B5EF4-FFF2-40B4-BE49-F238E27FC236}">
                <a16:creationId xmlns:a16="http://schemas.microsoft.com/office/drawing/2014/main" id="{3609B4DD-F311-47E2-AE3C-65FFDF201D0A}"/>
              </a:ext>
            </a:extLst>
          </p:cNvPr>
          <p:cNvGraphicFramePr>
            <a:graphicFrameLocks noChangeAspect="1"/>
          </p:cNvGraphicFramePr>
          <p:nvPr>
            <p:extLst>
              <p:ext uri="{D42A27DB-BD31-4B8C-83A1-F6EECF244321}">
                <p14:modId xmlns:p14="http://schemas.microsoft.com/office/powerpoint/2010/main" val="2659597267"/>
              </p:ext>
            </p:extLst>
          </p:nvPr>
        </p:nvGraphicFramePr>
        <p:xfrm>
          <a:off x="1422790" y="2123230"/>
          <a:ext cx="4454525" cy="1181100"/>
        </p:xfrm>
        <a:graphic>
          <a:graphicData uri="http://schemas.openxmlformats.org/presentationml/2006/ole">
            <mc:AlternateContent xmlns:mc="http://schemas.openxmlformats.org/markup-compatibility/2006">
              <mc:Choice xmlns:v="urn:schemas-microsoft-com:vml" Requires="v">
                <p:oleObj spid="_x0000_s13521"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790" y="2123230"/>
                        <a:ext cx="445452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4">
            <a:extLst>
              <a:ext uri="{FF2B5EF4-FFF2-40B4-BE49-F238E27FC236}">
                <a16:creationId xmlns:a16="http://schemas.microsoft.com/office/drawing/2014/main" id="{A9660321-3E0D-47BA-967F-53C216C5B9E5}"/>
              </a:ext>
            </a:extLst>
          </p:cNvPr>
          <p:cNvGraphicFramePr>
            <a:graphicFrameLocks noChangeAspect="1"/>
          </p:cNvGraphicFramePr>
          <p:nvPr>
            <p:extLst>
              <p:ext uri="{D42A27DB-BD31-4B8C-83A1-F6EECF244321}">
                <p14:modId xmlns:p14="http://schemas.microsoft.com/office/powerpoint/2010/main" val="656340469"/>
              </p:ext>
            </p:extLst>
          </p:nvPr>
        </p:nvGraphicFramePr>
        <p:xfrm>
          <a:off x="1139241" y="3530506"/>
          <a:ext cx="5246688" cy="1101725"/>
        </p:xfrm>
        <a:graphic>
          <a:graphicData uri="http://schemas.openxmlformats.org/presentationml/2006/ole">
            <mc:AlternateContent xmlns:mc="http://schemas.openxmlformats.org/markup-compatibility/2006">
              <mc:Choice xmlns:v="urn:schemas-microsoft-com:vml" Requires="v">
                <p:oleObj spid="_x0000_s13522" name="Equation" r:id="rId6" imgW="1955800" imgH="431800" progId="Equation.3">
                  <p:embed/>
                </p:oleObj>
              </mc:Choice>
              <mc:Fallback>
                <p:oleObj name="Equation" r:id="rId6" imgW="19558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241" y="3530506"/>
                        <a:ext cx="5246688"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a:extLst>
              <a:ext uri="{FF2B5EF4-FFF2-40B4-BE49-F238E27FC236}">
                <a16:creationId xmlns:a16="http://schemas.microsoft.com/office/drawing/2014/main" id="{3CEB15A9-C0AC-40AB-8DD1-5E26D3F501A5}"/>
              </a:ext>
            </a:extLst>
          </p:cNvPr>
          <p:cNvGraphicFramePr>
            <a:graphicFrameLocks noChangeAspect="1"/>
          </p:cNvGraphicFramePr>
          <p:nvPr>
            <p:extLst>
              <p:ext uri="{D42A27DB-BD31-4B8C-83A1-F6EECF244321}">
                <p14:modId xmlns:p14="http://schemas.microsoft.com/office/powerpoint/2010/main" val="2145268315"/>
              </p:ext>
            </p:extLst>
          </p:nvPr>
        </p:nvGraphicFramePr>
        <p:xfrm>
          <a:off x="1960460" y="4879923"/>
          <a:ext cx="3168650" cy="617538"/>
        </p:xfrm>
        <a:graphic>
          <a:graphicData uri="http://schemas.openxmlformats.org/presentationml/2006/ole">
            <mc:AlternateContent xmlns:mc="http://schemas.openxmlformats.org/markup-compatibility/2006">
              <mc:Choice xmlns:v="urn:schemas-microsoft-com:vml" Requires="v">
                <p:oleObj spid="_x0000_s13523" name="Equation" r:id="rId8" imgW="1180588" imgH="241195" progId="Equation.3">
                  <p:embed/>
                </p:oleObj>
              </mc:Choice>
              <mc:Fallback>
                <p:oleObj name="Equation" r:id="rId8" imgW="1180588" imgH="24119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0460" y="4879923"/>
                        <a:ext cx="316865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Box 7">
            <a:extLst>
              <a:ext uri="{FF2B5EF4-FFF2-40B4-BE49-F238E27FC236}">
                <a16:creationId xmlns:a16="http://schemas.microsoft.com/office/drawing/2014/main" id="{77B3F3E6-5365-46EB-B3D7-7C783F12A9A0}"/>
              </a:ext>
            </a:extLst>
          </p:cNvPr>
          <p:cNvSpPr txBox="1">
            <a:spLocks noChangeArrowheads="1"/>
          </p:cNvSpPr>
          <p:nvPr/>
        </p:nvSpPr>
        <p:spPr bwMode="auto">
          <a:xfrm>
            <a:off x="117475" y="142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a:solidFill>
                  <a:schemeClr val="bg1"/>
                </a:solidFill>
              </a:rPr>
              <a:t>In contrast to the clean linear halving response of the hazard function, the survival function response is square-root: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AEFFF4-95A2-40F7-9A9E-1B92D5B6F7B0}"/>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63" name="TextBox 1">
            <a:extLst>
              <a:ext uri="{FF2B5EF4-FFF2-40B4-BE49-F238E27FC236}">
                <a16:creationId xmlns:a16="http://schemas.microsoft.com/office/drawing/2014/main" id="{E962B250-3DA6-4F56-9298-ED329F1665C6}"/>
              </a:ext>
            </a:extLst>
          </p:cNvPr>
          <p:cNvSpPr txBox="1">
            <a:spLocks noChangeArrowheads="1"/>
          </p:cNvSpPr>
          <p:nvPr/>
        </p:nvSpPr>
        <p:spPr bwMode="auto">
          <a:xfrm>
            <a:off x="342900" y="2667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Some Example Hazards</a:t>
            </a:r>
          </a:p>
        </p:txBody>
      </p:sp>
      <p:sp>
        <p:nvSpPr>
          <p:cNvPr id="15364" name="TextBox 3">
            <a:extLst>
              <a:ext uri="{FF2B5EF4-FFF2-40B4-BE49-F238E27FC236}">
                <a16:creationId xmlns:a16="http://schemas.microsoft.com/office/drawing/2014/main" id="{AAF51F6E-D047-4D61-8079-30C9962D205A}"/>
              </a:ext>
            </a:extLst>
          </p:cNvPr>
          <p:cNvSpPr txBox="1">
            <a:spLocks noChangeArrowheads="1"/>
          </p:cNvSpPr>
          <p:nvPr/>
        </p:nvSpPr>
        <p:spPr bwMode="auto">
          <a:xfrm>
            <a:off x="566385" y="4973317"/>
            <a:ext cx="8572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0000"/>
                </a:solidFill>
              </a:rPr>
              <a:t>Used-better-than-new</a:t>
            </a:r>
            <a:r>
              <a:rPr lang="en-US" altLang="en-US" sz="2800" dirty="0"/>
              <a:t>, </a:t>
            </a:r>
            <a:r>
              <a:rPr lang="en-US" altLang="en-US" sz="2800" dirty="0">
                <a:solidFill>
                  <a:srgbClr val="00B050"/>
                </a:solidFill>
              </a:rPr>
              <a:t>New-better-than-used</a:t>
            </a:r>
            <a:r>
              <a:rPr lang="en-US" altLang="en-US" sz="2800" dirty="0"/>
              <a:t>, </a:t>
            </a:r>
            <a:r>
              <a:rPr lang="en-US" altLang="en-US" sz="2800" dirty="0">
                <a:solidFill>
                  <a:srgbClr val="FFC000"/>
                </a:solidFill>
              </a:rPr>
              <a:t>bathtub</a:t>
            </a:r>
            <a:r>
              <a:rPr lang="en-US" altLang="en-US" sz="2800" dirty="0"/>
              <a:t>, </a:t>
            </a:r>
            <a:r>
              <a:rPr lang="en-US" altLang="en-US" sz="2800" dirty="0">
                <a:solidFill>
                  <a:srgbClr val="0070C0"/>
                </a:solidFill>
              </a:rPr>
              <a:t>non-aging</a:t>
            </a:r>
            <a:r>
              <a:rPr lang="en-US" altLang="en-US" sz="2800" dirty="0"/>
              <a:t>, modal:  </a:t>
            </a:r>
            <a:r>
              <a:rPr lang="en-US" altLang="en-US" sz="2800" dirty="0">
                <a:solidFill>
                  <a:schemeClr val="bg1"/>
                </a:solidFill>
              </a:rPr>
              <a:t>These properties are only </a:t>
            </a:r>
            <a:r>
              <a:rPr lang="en-US" altLang="en-US" sz="2800" dirty="0"/>
              <a:t>easily recognized on the hazard scale</a:t>
            </a:r>
          </a:p>
        </p:txBody>
      </p:sp>
      <p:pic>
        <p:nvPicPr>
          <p:cNvPr id="15365" name="Picture 8" descr="hazards">
            <a:extLst>
              <a:ext uri="{FF2B5EF4-FFF2-40B4-BE49-F238E27FC236}">
                <a16:creationId xmlns:a16="http://schemas.microsoft.com/office/drawing/2014/main" id="{61A188AB-464A-4F14-8356-5DCE30D1E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865" y="1389201"/>
            <a:ext cx="4982615" cy="364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EF5B6D-B98A-49F8-B0EF-998D5142CB72}"/>
              </a:ext>
            </a:extLst>
          </p:cNvPr>
          <p:cNvSpPr/>
          <p:nvPr/>
        </p:nvSpPr>
        <p:spPr>
          <a:xfrm>
            <a:off x="1466056" y="169275"/>
            <a:ext cx="53721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7412" name="Object 3">
            <a:extLst>
              <a:ext uri="{FF2B5EF4-FFF2-40B4-BE49-F238E27FC236}">
                <a16:creationId xmlns:a16="http://schemas.microsoft.com/office/drawing/2014/main" id="{34BA225D-5FBE-41F9-969D-FCE7E82E4344}"/>
              </a:ext>
            </a:extLst>
          </p:cNvPr>
          <p:cNvGraphicFramePr>
            <a:graphicFrameLocks noChangeAspect="1"/>
          </p:cNvGraphicFramePr>
          <p:nvPr>
            <p:extLst>
              <p:ext uri="{D42A27DB-BD31-4B8C-83A1-F6EECF244321}">
                <p14:modId xmlns:p14="http://schemas.microsoft.com/office/powerpoint/2010/main" val="2434246500"/>
              </p:ext>
            </p:extLst>
          </p:nvPr>
        </p:nvGraphicFramePr>
        <p:xfrm>
          <a:off x="1810543" y="326232"/>
          <a:ext cx="5027613" cy="1333500"/>
        </p:xfrm>
        <a:graphic>
          <a:graphicData uri="http://schemas.openxmlformats.org/presentationml/2006/ole">
            <mc:AlternateContent xmlns:mc="http://schemas.openxmlformats.org/markup-compatibility/2006">
              <mc:Choice xmlns:v="urn:schemas-microsoft-com:vml" Requires="v">
                <p:oleObj spid="_x0000_s17531"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0543" y="326232"/>
                        <a:ext cx="5027613"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Box 5">
            <a:extLst>
              <a:ext uri="{FF2B5EF4-FFF2-40B4-BE49-F238E27FC236}">
                <a16:creationId xmlns:a16="http://schemas.microsoft.com/office/drawing/2014/main" id="{EAF71D78-D531-4D31-8EA8-7BB829E1875B}"/>
              </a:ext>
            </a:extLst>
          </p:cNvPr>
          <p:cNvSpPr txBox="1">
            <a:spLocks noChangeArrowheads="1"/>
          </p:cNvSpPr>
          <p:nvPr/>
        </p:nvSpPr>
        <p:spPr bwMode="auto">
          <a:xfrm>
            <a:off x="1390680" y="3160165"/>
            <a:ext cx="63626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Where does this equation come from? </a:t>
            </a:r>
          </a:p>
          <a:p>
            <a:pPr eaLnBrk="1" hangingPunct="1">
              <a:spcBef>
                <a:spcPct val="0"/>
              </a:spcBef>
              <a:buFontTx/>
              <a:buNone/>
            </a:pPr>
            <a:endParaRPr lang="en-US"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997E-5F19-4A5E-AF39-DFA9E2CC65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AF674-D49C-45FB-9EEF-C24ADF60B6B3}"/>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6E3427-21FA-4744-87F4-EA37A03FB7D7}"/>
                  </a:ext>
                </a:extLst>
              </p:cNvPr>
              <p:cNvSpPr/>
              <p:nvPr/>
            </p:nvSpPr>
            <p:spPr>
              <a:xfrm>
                <a:off x="822959" y="266025"/>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4" name="Rectangle 3">
                <a:extLst>
                  <a:ext uri="{FF2B5EF4-FFF2-40B4-BE49-F238E27FC236}">
                    <a16:creationId xmlns:a16="http://schemas.microsoft.com/office/drawing/2014/main" id="{E46E3427-21FA-4744-87F4-EA37A03FB7D7}"/>
                  </a:ext>
                </a:extLst>
              </p:cNvPr>
              <p:cNvSpPr>
                <a:spLocks noRot="1" noChangeAspect="1" noMove="1" noResize="1" noEditPoints="1" noAdjustHandles="1" noChangeArrowheads="1" noChangeShapeType="1" noTextEdit="1"/>
              </p:cNvSpPr>
              <p:nvPr/>
            </p:nvSpPr>
            <p:spPr>
              <a:xfrm>
                <a:off x="822959" y="266025"/>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8D2856-531B-455D-8D5A-1D5CE572697B}"/>
                  </a:ext>
                </a:extLst>
              </p:cNvPr>
              <p:cNvSpPr txBox="1"/>
              <p:nvPr/>
            </p:nvSpPr>
            <p:spPr>
              <a:xfrm>
                <a:off x="1971227" y="1585060"/>
                <a:ext cx="5020288" cy="430887"/>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Pr</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oMath>
                </a14:m>
                <a:r>
                  <a:rPr lang="en-US" sz="2800" dirty="0"/>
                  <a:t>r)</a:t>
                </a:r>
              </a:p>
            </p:txBody>
          </p:sp>
        </mc:Choice>
        <mc:Fallback xmlns="">
          <p:sp>
            <p:nvSpPr>
              <p:cNvPr id="5" name="TextBox 4">
                <a:extLst>
                  <a:ext uri="{FF2B5EF4-FFF2-40B4-BE49-F238E27FC236}">
                    <a16:creationId xmlns:a16="http://schemas.microsoft.com/office/drawing/2014/main" id="{968D2856-531B-455D-8D5A-1D5CE572697B}"/>
                  </a:ext>
                </a:extLst>
              </p:cNvPr>
              <p:cNvSpPr txBox="1">
                <a:spLocks noRot="1" noChangeAspect="1" noMove="1" noResize="1" noEditPoints="1" noAdjustHandles="1" noChangeArrowheads="1" noChangeShapeType="1" noTextEdit="1"/>
              </p:cNvSpPr>
              <p:nvPr/>
            </p:nvSpPr>
            <p:spPr>
              <a:xfrm>
                <a:off x="1971227" y="1585060"/>
                <a:ext cx="5020288" cy="430887"/>
              </a:xfrm>
              <a:prstGeom prst="rect">
                <a:avLst/>
              </a:prstGeom>
              <a:blipFill>
                <a:blip r:embed="rId3"/>
                <a:stretch>
                  <a:fillRect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6FAF1B-B2FB-4AF1-99E8-DA0D3A82CA9F}"/>
                  </a:ext>
                </a:extLst>
              </p:cNvPr>
              <p:cNvSpPr txBox="1"/>
              <p:nvPr/>
            </p:nvSpPr>
            <p:spPr>
              <a:xfrm>
                <a:off x="1971227" y="2310497"/>
                <a:ext cx="5481148" cy="89710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m:rPr>
                              <m:sty m:val="p"/>
                            </m:rPr>
                            <a:rPr lang="en-US" sz="2800">
                              <a:latin typeface="Cambria Math" panose="02040503050406030204" pitchFamily="18" charset="0"/>
                            </a:rPr>
                            <m:t>Pr</m:t>
                          </m:r>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m:t>
                          </m:r>
                          <m:r>
                            <a:rPr lang="en-US" sz="2800" i="1">
                              <a:latin typeface="Cambria Math" panose="02040503050406030204" pitchFamily="18" charset="0"/>
                            </a:rPr>
                            <m:t>𝑠</m:t>
                          </m:r>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r>
                            <m:rPr>
                              <m:nor/>
                            </m:rPr>
                            <a:rPr lang="en-US" sz="2800">
                              <a:latin typeface="Cambria Math" panose="02040503050406030204" pitchFamily="18" charset="0"/>
                              <a:ea typeface="Cambria Math" panose="02040503050406030204" pitchFamily="18" charset="0"/>
                            </a:rPr>
                            <m:t>0</m:t>
                          </m:r>
                          <m:r>
                            <a:rPr lang="en-US" sz="2800" i="1">
                              <a:latin typeface="Cambria Math" panose="02040503050406030204" pitchFamily="18" charset="0"/>
                            </a:rPr>
                            <m:t>)</m:t>
                          </m:r>
                        </m:num>
                        <m:den>
                          <m:r>
                            <m:rPr>
                              <m:sty m:val="p"/>
                            </m:rPr>
                            <a:rPr lang="en-US" sz="2800">
                              <a:latin typeface="Cambria Math" panose="02040503050406030204" pitchFamily="18" charset="0"/>
                            </a:rPr>
                            <m:t>Pr</m:t>
                          </m:r>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m:t>
                          </m:r>
                          <m:r>
                            <a:rPr lang="en-US" sz="2800" i="1">
                              <a:latin typeface="Cambria Math" panose="02040503050406030204" pitchFamily="18" charset="0"/>
                            </a:rPr>
                            <m:t>𝑟</m:t>
                          </m:r>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r>
                            <m:rPr>
                              <m:nor/>
                            </m:rPr>
                            <a:rPr lang="en-US" sz="2800">
                              <a:latin typeface="Cambria Math" panose="02040503050406030204" pitchFamily="18" charset="0"/>
                              <a:ea typeface="Cambria Math" panose="02040503050406030204" pitchFamily="18" charset="0"/>
                            </a:rPr>
                            <m:t>0</m:t>
                          </m:r>
                          <m:r>
                            <a:rPr lang="en-US" sz="2800" i="1">
                              <a:latin typeface="Cambria Math" panose="02040503050406030204" pitchFamily="18" charset="0"/>
                            </a:rPr>
                            <m:t>)</m:t>
                          </m:r>
                        </m:den>
                      </m:f>
                    </m:oMath>
                  </m:oMathPara>
                </a14:m>
                <a:endParaRPr lang="en-US" sz="2800" dirty="0"/>
              </a:p>
            </p:txBody>
          </p:sp>
        </mc:Choice>
        <mc:Fallback xmlns="">
          <p:sp>
            <p:nvSpPr>
              <p:cNvPr id="6" name="TextBox 5">
                <a:extLst>
                  <a:ext uri="{FF2B5EF4-FFF2-40B4-BE49-F238E27FC236}">
                    <a16:creationId xmlns:a16="http://schemas.microsoft.com/office/drawing/2014/main" id="{6B6FAF1B-B2FB-4AF1-99E8-DA0D3A82CA9F}"/>
                  </a:ext>
                </a:extLst>
              </p:cNvPr>
              <p:cNvSpPr txBox="1">
                <a:spLocks noRot="1" noChangeAspect="1" noMove="1" noResize="1" noEditPoints="1" noAdjustHandles="1" noChangeArrowheads="1" noChangeShapeType="1" noTextEdit="1"/>
              </p:cNvSpPr>
              <p:nvPr/>
            </p:nvSpPr>
            <p:spPr>
              <a:xfrm>
                <a:off x="1971227" y="2310497"/>
                <a:ext cx="5481148" cy="8971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20B8D8-F4CA-44EB-B619-900C7EA43177}"/>
                  </a:ext>
                </a:extLst>
              </p:cNvPr>
              <p:cNvSpPr txBox="1"/>
              <p:nvPr/>
            </p:nvSpPr>
            <p:spPr>
              <a:xfrm>
                <a:off x="1971227" y="689410"/>
                <a:ext cx="3637708"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Pr</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r>
                        <m:rPr>
                          <m:nor/>
                        </m:rPr>
                        <a:rPr lang="en-US" sz="2800" b="0" i="0"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rPr>
                        <m:t>)</m:t>
                      </m:r>
                    </m:oMath>
                  </m:oMathPara>
                </a14:m>
                <a:endParaRPr lang="en-US" sz="2800" dirty="0"/>
              </a:p>
            </p:txBody>
          </p:sp>
        </mc:Choice>
        <mc:Fallback xmlns="">
          <p:sp>
            <p:nvSpPr>
              <p:cNvPr id="7" name="TextBox 6">
                <a:extLst>
                  <a:ext uri="{FF2B5EF4-FFF2-40B4-BE49-F238E27FC236}">
                    <a16:creationId xmlns:a16="http://schemas.microsoft.com/office/drawing/2014/main" id="{3A20B8D8-F4CA-44EB-B619-900C7EA43177}"/>
                  </a:ext>
                </a:extLst>
              </p:cNvPr>
              <p:cNvSpPr txBox="1">
                <a:spLocks noRot="1" noChangeAspect="1" noMove="1" noResize="1" noEditPoints="1" noAdjustHandles="1" noChangeArrowheads="1" noChangeShapeType="1" noTextEdit="1"/>
              </p:cNvSpPr>
              <p:nvPr/>
            </p:nvSpPr>
            <p:spPr>
              <a:xfrm>
                <a:off x="1971227" y="689410"/>
                <a:ext cx="363770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ADC6AB-8022-428E-BF3D-9EA97367FFA8}"/>
                  </a:ext>
                </a:extLst>
              </p:cNvPr>
              <p:cNvSpPr txBox="1"/>
              <p:nvPr/>
            </p:nvSpPr>
            <p:spPr>
              <a:xfrm>
                <a:off x="947674" y="3821566"/>
                <a:ext cx="72943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+1</m:t>
                          </m:r>
                        </m:e>
                        <m:e>
                          <m:r>
                            <a:rPr lang="en-US" sz="2800" b="0" i="1" smtClean="0">
                              <a:latin typeface="Cambria Math" panose="02040503050406030204" pitchFamily="18" charset="0"/>
                            </a:rPr>
                            <m:t>𝑟</m:t>
                          </m:r>
                        </m:e>
                      </m:d>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+2</m:t>
                          </m:r>
                        </m:e>
                        <m:e>
                          <m:r>
                            <a:rPr lang="en-US" sz="2800" b="0" i="1" smtClean="0">
                              <a:latin typeface="Cambria Math" panose="02040503050406030204" pitchFamily="18" charset="0"/>
                            </a:rPr>
                            <m:t>𝑟</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−1)</m:t>
                      </m:r>
                    </m:oMath>
                  </m:oMathPara>
                </a14:m>
                <a:endParaRPr lang="en-US" sz="2800" dirty="0"/>
              </a:p>
            </p:txBody>
          </p:sp>
        </mc:Choice>
        <mc:Fallback xmlns="">
          <p:sp>
            <p:nvSpPr>
              <p:cNvPr id="8" name="TextBox 7">
                <a:extLst>
                  <a:ext uri="{FF2B5EF4-FFF2-40B4-BE49-F238E27FC236}">
                    <a16:creationId xmlns:a16="http://schemas.microsoft.com/office/drawing/2014/main" id="{5EADC6AB-8022-428E-BF3D-9EA97367FFA8}"/>
                  </a:ext>
                </a:extLst>
              </p:cNvPr>
              <p:cNvSpPr txBox="1">
                <a:spLocks noRot="1" noChangeAspect="1" noMove="1" noResize="1" noEditPoints="1" noAdjustHandles="1" noChangeArrowheads="1" noChangeShapeType="1" noTextEdit="1"/>
              </p:cNvSpPr>
              <p:nvPr/>
            </p:nvSpPr>
            <p:spPr>
              <a:xfrm>
                <a:off x="947674" y="3821566"/>
                <a:ext cx="7294369" cy="43088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604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11A5-A111-4F37-94AE-9019228EA2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5F5EB-F4E6-4437-8150-EDC8A15932DD}"/>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6B732C-2FC7-4132-8EB5-D5FFBA337C76}"/>
                  </a:ext>
                </a:extLst>
              </p:cNvPr>
              <p:cNvSpPr/>
              <p:nvPr/>
            </p:nvSpPr>
            <p:spPr>
              <a:xfrm>
                <a:off x="954042" y="293062"/>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4" name="Rectangle 3">
                <a:extLst>
                  <a:ext uri="{FF2B5EF4-FFF2-40B4-BE49-F238E27FC236}">
                    <a16:creationId xmlns:a16="http://schemas.microsoft.com/office/drawing/2014/main" id="{6E6B732C-2FC7-4132-8EB5-D5FFBA337C76}"/>
                  </a:ext>
                </a:extLst>
              </p:cNvPr>
              <p:cNvSpPr>
                <a:spLocks noRot="1" noChangeAspect="1" noMove="1" noResize="1" noEditPoints="1" noAdjustHandles="1" noChangeArrowheads="1" noChangeShapeType="1" noTextEdit="1"/>
              </p:cNvSpPr>
              <p:nvPr/>
            </p:nvSpPr>
            <p:spPr>
              <a:xfrm>
                <a:off x="954042" y="293062"/>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C298E2-B9D6-43AF-B5B3-7EE2142A2613}"/>
                  </a:ext>
                </a:extLst>
              </p:cNvPr>
              <p:cNvSpPr txBox="1"/>
              <p:nvPr/>
            </p:nvSpPr>
            <p:spPr>
              <a:xfrm>
                <a:off x="1063792" y="1387975"/>
                <a:ext cx="72943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+1</m:t>
                          </m:r>
                        </m:e>
                        <m:e>
                          <m:r>
                            <a:rPr lang="en-US" sz="2800" b="0" i="1" smtClean="0">
                              <a:latin typeface="Cambria Math" panose="02040503050406030204" pitchFamily="18" charset="0"/>
                            </a:rPr>
                            <m:t>𝑟</m:t>
                          </m:r>
                        </m:e>
                      </m:d>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+2</m:t>
                          </m:r>
                        </m:e>
                        <m:e>
                          <m:r>
                            <a:rPr lang="en-US" sz="2800" b="0" i="1" smtClean="0">
                              <a:latin typeface="Cambria Math" panose="02040503050406030204" pitchFamily="18" charset="0"/>
                            </a:rPr>
                            <m:t>𝑟</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−1)</m:t>
                      </m:r>
                    </m:oMath>
                  </m:oMathPara>
                </a14:m>
                <a:endParaRPr lang="en-US" sz="2800" dirty="0"/>
              </a:p>
            </p:txBody>
          </p:sp>
        </mc:Choice>
        <mc:Fallback xmlns="">
          <p:sp>
            <p:nvSpPr>
              <p:cNvPr id="6" name="TextBox 5">
                <a:extLst>
                  <a:ext uri="{FF2B5EF4-FFF2-40B4-BE49-F238E27FC236}">
                    <a16:creationId xmlns:a16="http://schemas.microsoft.com/office/drawing/2014/main" id="{22C298E2-B9D6-43AF-B5B3-7EE2142A2613}"/>
                  </a:ext>
                </a:extLst>
              </p:cNvPr>
              <p:cNvSpPr txBox="1">
                <a:spLocks noRot="1" noChangeAspect="1" noMove="1" noResize="1" noEditPoints="1" noAdjustHandles="1" noChangeArrowheads="1" noChangeShapeType="1" noTextEdit="1"/>
              </p:cNvSpPr>
              <p:nvPr/>
            </p:nvSpPr>
            <p:spPr>
              <a:xfrm>
                <a:off x="1063792" y="1387975"/>
                <a:ext cx="7294369"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BEF9E9-D4D5-484C-B50E-182E350A089E}"/>
                  </a:ext>
                </a:extLst>
              </p:cNvPr>
              <p:cNvSpPr txBox="1"/>
              <p:nvPr/>
            </p:nvSpPr>
            <p:spPr>
              <a:xfrm>
                <a:off x="1615974" y="2629296"/>
                <a:ext cx="5856090" cy="897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+2)</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−1)</m:t>
                          </m:r>
                        </m:den>
                      </m:f>
                    </m:oMath>
                  </m:oMathPara>
                </a14:m>
                <a:endParaRPr lang="en-US" sz="2800" dirty="0"/>
              </a:p>
            </p:txBody>
          </p:sp>
        </mc:Choice>
        <mc:Fallback xmlns="">
          <p:sp>
            <p:nvSpPr>
              <p:cNvPr id="7" name="TextBox 6">
                <a:extLst>
                  <a:ext uri="{FF2B5EF4-FFF2-40B4-BE49-F238E27FC236}">
                    <a16:creationId xmlns:a16="http://schemas.microsoft.com/office/drawing/2014/main" id="{5FBEF9E9-D4D5-484C-B50E-182E350A089E}"/>
                  </a:ext>
                </a:extLst>
              </p:cNvPr>
              <p:cNvSpPr txBox="1">
                <a:spLocks noRot="1" noChangeAspect="1" noMove="1" noResize="1" noEditPoints="1" noAdjustHandles="1" noChangeArrowheads="1" noChangeShapeType="1" noTextEdit="1"/>
              </p:cNvSpPr>
              <p:nvPr/>
            </p:nvSpPr>
            <p:spPr>
              <a:xfrm>
                <a:off x="1615974" y="2629296"/>
                <a:ext cx="5856090" cy="8971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D56442-2DC2-4A90-ABC9-CA8BFD31411D}"/>
                  </a:ext>
                </a:extLst>
              </p:cNvPr>
              <p:cNvSpPr txBox="1"/>
              <p:nvPr/>
            </p:nvSpPr>
            <p:spPr>
              <a:xfrm>
                <a:off x="1152071" y="4120290"/>
                <a:ext cx="699159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+2)</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num>
                        <m:den>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r>
                                <a:rPr lang="en-US" sz="2800" b="0" i="1" smtClean="0">
                                  <a:latin typeface="Cambria Math" panose="02040503050406030204" pitchFamily="18" charset="0"/>
                                </a:rPr>
                                <m:t>−1</m:t>
                              </m:r>
                            </m:e>
                          </m:d>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oMath>
                  </m:oMathPara>
                </a14:m>
                <a:endParaRPr lang="en-US" sz="2800" dirty="0"/>
              </a:p>
            </p:txBody>
          </p:sp>
        </mc:Choice>
        <mc:Fallback xmlns="">
          <p:sp>
            <p:nvSpPr>
              <p:cNvPr id="9" name="TextBox 8">
                <a:extLst>
                  <a:ext uri="{FF2B5EF4-FFF2-40B4-BE49-F238E27FC236}">
                    <a16:creationId xmlns:a16="http://schemas.microsoft.com/office/drawing/2014/main" id="{CAD56442-2DC2-4A90-ABC9-CA8BFD31411D}"/>
                  </a:ext>
                </a:extLst>
              </p:cNvPr>
              <p:cNvSpPr txBox="1">
                <a:spLocks noRot="1" noChangeAspect="1" noMove="1" noResize="1" noEditPoints="1" noAdjustHandles="1" noChangeArrowheads="1" noChangeShapeType="1" noTextEdit="1"/>
              </p:cNvSpPr>
              <p:nvPr/>
            </p:nvSpPr>
            <p:spPr>
              <a:xfrm>
                <a:off x="1152071" y="4120290"/>
                <a:ext cx="6991594" cy="912622"/>
              </a:xfrm>
              <a:prstGeom prst="rect">
                <a:avLst/>
              </a:prstGeom>
              <a:blipFill>
                <a:blip r:embed="rId5"/>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9A83924C-D323-49D5-B599-20A18F78802E}"/>
              </a:ext>
            </a:extLst>
          </p:cNvPr>
          <p:cNvCxnSpPr/>
          <p:nvPr/>
        </p:nvCxnSpPr>
        <p:spPr>
          <a:xfrm>
            <a:off x="2935189" y="4120290"/>
            <a:ext cx="715877" cy="3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FE549B-ACF2-4090-B266-3D11EEBB5ED2}"/>
              </a:ext>
            </a:extLst>
          </p:cNvPr>
          <p:cNvCxnSpPr/>
          <p:nvPr/>
        </p:nvCxnSpPr>
        <p:spPr>
          <a:xfrm>
            <a:off x="4353039" y="4692368"/>
            <a:ext cx="715877" cy="3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08372F-59E9-442C-BAF2-292A8FA27A0F}"/>
              </a:ext>
            </a:extLst>
          </p:cNvPr>
          <p:cNvCxnSpPr/>
          <p:nvPr/>
        </p:nvCxnSpPr>
        <p:spPr>
          <a:xfrm>
            <a:off x="4267070" y="4159785"/>
            <a:ext cx="715877" cy="3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2D7F86-0842-4CE5-9745-C81CE1810300}"/>
              </a:ext>
            </a:extLst>
          </p:cNvPr>
          <p:cNvCxnSpPr/>
          <p:nvPr/>
        </p:nvCxnSpPr>
        <p:spPr>
          <a:xfrm>
            <a:off x="5890413" y="4675725"/>
            <a:ext cx="715877" cy="34054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A1E2A69-CB9E-4144-A66B-C9A77660926E}"/>
              </a:ext>
            </a:extLst>
          </p:cNvPr>
          <p:cNvSpPr txBox="1"/>
          <p:nvPr/>
        </p:nvSpPr>
        <p:spPr>
          <a:xfrm>
            <a:off x="1082801" y="734584"/>
            <a:ext cx="1300114" cy="523220"/>
          </a:xfrm>
          <a:prstGeom prst="rect">
            <a:avLst/>
          </a:prstGeom>
          <a:noFill/>
        </p:spPr>
        <p:txBody>
          <a:bodyPr wrap="square" rtlCol="0">
            <a:spAutoFit/>
          </a:bodyPr>
          <a:lstStyle/>
          <a:p>
            <a:r>
              <a:rPr lang="en-US" sz="2800" dirty="0"/>
              <a:t>Prove:</a:t>
            </a:r>
          </a:p>
        </p:txBody>
      </p:sp>
      <p:sp>
        <p:nvSpPr>
          <p:cNvPr id="15" name="TextBox 14">
            <a:extLst>
              <a:ext uri="{FF2B5EF4-FFF2-40B4-BE49-F238E27FC236}">
                <a16:creationId xmlns:a16="http://schemas.microsoft.com/office/drawing/2014/main" id="{85D5E004-6C5C-4485-9640-E4C106D8733F}"/>
              </a:ext>
            </a:extLst>
          </p:cNvPr>
          <p:cNvSpPr txBox="1"/>
          <p:nvPr/>
        </p:nvSpPr>
        <p:spPr>
          <a:xfrm>
            <a:off x="1082801" y="2079204"/>
            <a:ext cx="1300114" cy="523220"/>
          </a:xfrm>
          <a:prstGeom prst="rect">
            <a:avLst/>
          </a:prstGeom>
          <a:noFill/>
        </p:spPr>
        <p:txBody>
          <a:bodyPr wrap="square" rtlCol="0">
            <a:spAutoFit/>
          </a:bodyPr>
          <a:lstStyle/>
          <a:p>
            <a:r>
              <a:rPr lang="en-US" sz="2800" dirty="0"/>
              <a:t>Proof:</a:t>
            </a:r>
          </a:p>
        </p:txBody>
      </p:sp>
    </p:spTree>
    <p:extLst>
      <p:ext uri="{BB962C8B-B14F-4D97-AF65-F5344CB8AC3E}">
        <p14:creationId xmlns:p14="http://schemas.microsoft.com/office/powerpoint/2010/main" val="24787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83C0-99F6-4417-93C9-6E25634DFF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4D7F38-61A3-4E43-BC14-166F2547A90D}"/>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A1EE6B69-5721-476C-8B59-E08C33D6E03F}"/>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D68D91E-A767-47E8-BDA9-5A56E8000D0A}"/>
                  </a:ext>
                </a:extLst>
              </p:cNvPr>
              <p:cNvSpPr/>
              <p:nvPr/>
            </p:nvSpPr>
            <p:spPr>
              <a:xfrm>
                <a:off x="904322" y="727296"/>
                <a:ext cx="733535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𝑠</m:t>
                          </m:r>
                        </m:e>
                        <m:e>
                          <m:r>
                            <a:rPr lang="en-US" sz="2800" i="1">
                              <a:latin typeface="Cambria Math" panose="02040503050406030204" pitchFamily="18" charset="0"/>
                            </a:rPr>
                            <m:t>𝑟</m:t>
                          </m:r>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+1</m:t>
                          </m:r>
                        </m:e>
                        <m:e>
                          <m:r>
                            <a:rPr lang="en-US" sz="2800" i="1">
                              <a:latin typeface="Cambria Math" panose="02040503050406030204" pitchFamily="18" charset="0"/>
                            </a:rPr>
                            <m:t>𝑟</m:t>
                          </m:r>
                        </m:e>
                      </m:d>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+2</m:t>
                          </m:r>
                        </m:e>
                        <m:e>
                          <m:r>
                            <a:rPr lang="en-US" sz="2800" i="1">
                              <a:latin typeface="Cambria Math" panose="02040503050406030204" pitchFamily="18" charset="0"/>
                            </a:rPr>
                            <m:t>𝑟</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−1)</m:t>
                      </m:r>
                    </m:oMath>
                  </m:oMathPara>
                </a14:m>
                <a:endParaRPr lang="en-US" sz="2800" dirty="0"/>
              </a:p>
            </p:txBody>
          </p:sp>
        </mc:Choice>
        <mc:Fallback xmlns="">
          <p:sp>
            <p:nvSpPr>
              <p:cNvPr id="5" name="Rectangle 4">
                <a:extLst>
                  <a:ext uri="{FF2B5EF4-FFF2-40B4-BE49-F238E27FC236}">
                    <a16:creationId xmlns:a16="http://schemas.microsoft.com/office/drawing/2014/main" id="{0D68D91E-A767-47E8-BDA9-5A56E8000D0A}"/>
                  </a:ext>
                </a:extLst>
              </p:cNvPr>
              <p:cNvSpPr>
                <a:spLocks noRot="1" noChangeAspect="1" noMove="1" noResize="1" noEditPoints="1" noAdjustHandles="1" noChangeArrowheads="1" noChangeShapeType="1" noTextEdit="1"/>
              </p:cNvSpPr>
              <p:nvPr/>
            </p:nvSpPr>
            <p:spPr>
              <a:xfrm>
                <a:off x="904322" y="727296"/>
                <a:ext cx="733535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34F03A-372F-48D6-BFB8-8DDF307B2988}"/>
                  </a:ext>
                </a:extLst>
              </p:cNvPr>
              <p:cNvSpPr/>
              <p:nvPr/>
            </p:nvSpPr>
            <p:spPr>
              <a:xfrm>
                <a:off x="927181" y="1539616"/>
                <a:ext cx="7335355" cy="12829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𝑠</m:t>
                          </m:r>
                        </m:e>
                        <m:e>
                          <m:r>
                            <a:rPr lang="en-US" sz="2400" i="1">
                              <a:latin typeface="Cambria Math" panose="02040503050406030204" pitchFamily="18" charset="0"/>
                            </a:rPr>
                            <m:t>𝑟</m:t>
                          </m:r>
                        </m:e>
                      </m:d>
                      <m:r>
                        <a:rPr lang="en-US" sz="2400" i="1">
                          <a:latin typeface="Cambria Math" panose="02040503050406030204" pitchFamily="18" charset="0"/>
                        </a:rPr>
                        <m:t>=</m:t>
                      </m:r>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𝑠</m:t>
                              </m:r>
                            </m:num>
                            <m:den>
                              <m:r>
                                <a:rPr lang="en-US" sz="2400" b="0" i="1" smtClean="0">
                                  <a:latin typeface="Cambria Math" panose="02040503050406030204" pitchFamily="18" charset="0"/>
                                </a:rPr>
                                <m:t>𝑁</m:t>
                              </m:r>
                            </m:den>
                          </m:f>
                        </m:e>
                        <m:e>
                          <m:r>
                            <a:rPr lang="en-US" sz="2400" i="1">
                              <a:latin typeface="Cambria Math" panose="02040503050406030204" pitchFamily="18" charset="0"/>
                            </a:rPr>
                            <m:t>𝑟</m:t>
                          </m:r>
                        </m:e>
                      </m:d>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d>
                      <m:r>
                        <a:rPr lang="en-US" sz="2400" i="1">
                          <a:latin typeface="Cambria Math" panose="02040503050406030204" pitchFamily="18" charset="0"/>
                        </a:rPr>
                        <m:t>…</m:t>
                      </m:r>
                      <m:r>
                        <a:rPr lang="en-US" sz="2400" i="1">
                          <a:latin typeface="Cambria Math" panose="02040503050406030204" pitchFamily="18" charset="0"/>
                        </a:rPr>
                        <m:t>𝑆</m:t>
                      </m:r>
                      <m:d>
                        <m:dPr>
                          <m:ctrlPr>
                            <a:rPr lang="en-US" sz="2400" i="1" smtClean="0">
                              <a:latin typeface="Cambria Math" panose="02040503050406030204" pitchFamily="18" charset="0"/>
                            </a:rPr>
                          </m:ctrlPr>
                        </m:dPr>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𝑠</m:t>
                          </m:r>
                          <m:f>
                            <m:fPr>
                              <m:ctrlPr>
                                <a:rPr lang="en-US" sz="2400" i="1">
                                  <a:latin typeface="Cambria Math" panose="02040503050406030204" pitchFamily="18" charset="0"/>
                                </a:rPr>
                              </m:ctrlPr>
                            </m:fPr>
                            <m:num>
                              <m:r>
                                <a:rPr lang="en-US" sz="2400" i="1">
                                  <a:latin typeface="Cambria Math" panose="02040503050406030204" pitchFamily="18" charset="0"/>
                                </a:rPr>
                                <m:t>𝑁</m:t>
                              </m:r>
                              <m:r>
                                <a:rPr lang="en-US" sz="2400" i="1">
                                  <a:latin typeface="Cambria Math" panose="02040503050406030204" pitchFamily="18" charset="0"/>
                                </a:rPr>
                                <m:t>−1</m:t>
                              </m:r>
                            </m:num>
                            <m:den>
                              <m:r>
                                <a:rPr lang="en-US" sz="2400" i="1">
                                  <a:latin typeface="Cambria Math" panose="02040503050406030204" pitchFamily="18" charset="0"/>
                                </a:rPr>
                                <m:t>𝑁</m:t>
                              </m:r>
                            </m:den>
                          </m:f>
                        </m:e>
                      </m:d>
                    </m:oMath>
                  </m:oMathPara>
                </a14:m>
                <a:endParaRPr lang="en-US" sz="2400" dirty="0"/>
              </a:p>
            </p:txBody>
          </p:sp>
        </mc:Choice>
        <mc:Fallback xmlns="">
          <p:sp>
            <p:nvSpPr>
              <p:cNvPr id="6" name="Rectangle 5">
                <a:extLst>
                  <a:ext uri="{FF2B5EF4-FFF2-40B4-BE49-F238E27FC236}">
                    <a16:creationId xmlns:a16="http://schemas.microsoft.com/office/drawing/2014/main" id="{ED34F03A-372F-48D6-BFB8-8DDF307B2988}"/>
                  </a:ext>
                </a:extLst>
              </p:cNvPr>
              <p:cNvSpPr>
                <a:spLocks noRot="1" noChangeAspect="1" noMove="1" noResize="1" noEditPoints="1" noAdjustHandles="1" noChangeArrowheads="1" noChangeShapeType="1" noTextEdit="1"/>
              </p:cNvSpPr>
              <p:nvPr/>
            </p:nvSpPr>
            <p:spPr>
              <a:xfrm>
                <a:off x="927181" y="1539616"/>
                <a:ext cx="7335355" cy="12829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BB78305-A162-487E-A1B1-474806E81E91}"/>
                  </a:ext>
                </a:extLst>
              </p:cNvPr>
              <p:cNvSpPr/>
              <p:nvPr/>
            </p:nvSpPr>
            <p:spPr>
              <a:xfrm>
                <a:off x="927180" y="2796956"/>
                <a:ext cx="7335355" cy="18356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𝑠</m:t>
                          </m:r>
                        </m:e>
                        <m:e>
                          <m:r>
                            <a:rPr lang="en-US" sz="2400" i="1">
                              <a:latin typeface="Cambria Math" panose="02040503050406030204" pitchFamily="18" charset="0"/>
                            </a:rPr>
                            <m:t>𝑟</m:t>
                          </m:r>
                        </m:e>
                      </m:d>
                      <m:r>
                        <a:rPr lang="en-US" sz="2400" i="1">
                          <a:latin typeface="Cambria Math" panose="02040503050406030204" pitchFamily="18" charset="0"/>
                        </a:rPr>
                        <m:t>=</m:t>
                      </m:r>
                      <m:d>
                        <m:dPr>
                          <m:ctrlPr>
                            <a:rPr lang="en-US" sz="2400" i="1" smtClean="0">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e>
                              <m:r>
                                <a:rPr lang="en-US" sz="2400" i="1">
                                  <a:latin typeface="Cambria Math" panose="02040503050406030204" pitchFamily="18" charset="0"/>
                                </a:rPr>
                                <m:t>𝑟</m:t>
                              </m:r>
                            </m:e>
                          </m:d>
                        </m:e>
                      </m:d>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d>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r>
                  <a:rPr lang="en-US" sz="2400" dirty="0"/>
                  <a:t>1-</a:t>
                </a:r>
                <a14:m>
                  <m:oMath xmlns:m="http://schemas.openxmlformats.org/officeDocument/2006/math">
                    <m:r>
                      <m:rPr>
                        <m:sty m:val="p"/>
                      </m:rPr>
                      <a:rPr lang="en-US" sz="2400" b="0" i="0" smtClean="0">
                        <a:latin typeface="Cambria Math" panose="02040503050406030204" pitchFamily="18" charset="0"/>
                      </a:rPr>
                      <m:t>M</m:t>
                    </m:r>
                    <m:d>
                      <m:dPr>
                        <m:ctrlPr>
                          <a:rPr lang="en-US" sz="2400" i="1" smtClean="0">
                            <a:latin typeface="Cambria Math" panose="02040503050406030204" pitchFamily="18" charset="0"/>
                          </a:rPr>
                        </m:ctrlPr>
                      </m:dPr>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𝑠</m:t>
                        </m:r>
                        <m:f>
                          <m:fPr>
                            <m:ctrlPr>
                              <a:rPr lang="en-US" sz="2400" i="1">
                                <a:latin typeface="Cambria Math" panose="02040503050406030204" pitchFamily="18" charset="0"/>
                              </a:rPr>
                            </m:ctrlPr>
                          </m:fPr>
                          <m:num>
                            <m:r>
                              <a:rPr lang="en-US" sz="2400" i="1">
                                <a:latin typeface="Cambria Math" panose="02040503050406030204" pitchFamily="18" charset="0"/>
                              </a:rPr>
                              <m:t>𝑁</m:t>
                            </m:r>
                            <m:r>
                              <a:rPr lang="en-US" sz="2400" i="1">
                                <a:latin typeface="Cambria Math" panose="02040503050406030204" pitchFamily="18" charset="0"/>
                              </a:rPr>
                              <m:t>−1</m:t>
                            </m:r>
                          </m:num>
                          <m:den>
                            <m:r>
                              <a:rPr lang="en-US" sz="2400" i="1">
                                <a:latin typeface="Cambria Math" panose="02040503050406030204" pitchFamily="18" charset="0"/>
                              </a:rPr>
                              <m:t>𝑁</m:t>
                            </m:r>
                          </m:den>
                        </m:f>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𝑠</m:t>
                                </m:r>
                              </m:num>
                              <m:den>
                                <m:r>
                                  <a:rPr lang="en-US" sz="2400" b="0" i="1" smtClean="0">
                                    <a:latin typeface="Cambria Math" panose="02040503050406030204" pitchFamily="18" charset="0"/>
                                  </a:rPr>
                                  <m:t>𝑁</m:t>
                                </m:r>
                              </m:den>
                            </m:f>
                          </m:e>
                        </m:d>
                      </m:e>
                    </m:nary>
                  </m:oMath>
                </a14:m>
                <a:endParaRPr lang="en-US" sz="2400" dirty="0"/>
              </a:p>
            </p:txBody>
          </p:sp>
        </mc:Choice>
        <mc:Fallback xmlns="">
          <p:sp>
            <p:nvSpPr>
              <p:cNvPr id="8" name="Rectangle 7">
                <a:extLst>
                  <a:ext uri="{FF2B5EF4-FFF2-40B4-BE49-F238E27FC236}">
                    <a16:creationId xmlns:a16="http://schemas.microsoft.com/office/drawing/2014/main" id="{ABB78305-A162-487E-A1B1-474806E81E91}"/>
                  </a:ext>
                </a:extLst>
              </p:cNvPr>
              <p:cNvSpPr>
                <a:spLocks noRot="1" noChangeAspect="1" noMove="1" noResize="1" noEditPoints="1" noAdjustHandles="1" noChangeArrowheads="1" noChangeShapeType="1" noTextEdit="1"/>
              </p:cNvSpPr>
              <p:nvPr/>
            </p:nvSpPr>
            <p:spPr>
              <a:xfrm>
                <a:off x="927180" y="2796956"/>
                <a:ext cx="7335355" cy="1835695"/>
              </a:xfrm>
              <a:prstGeom prst="rect">
                <a:avLst/>
              </a:prstGeom>
              <a:blipFill>
                <a:blip r:embed="rId4"/>
                <a:stretch>
                  <a:fillRect l="-1247" b="-1993"/>
                </a:stretch>
              </a:blipFill>
            </p:spPr>
            <p:txBody>
              <a:bodyPr/>
              <a:lstStyle/>
              <a:p>
                <a:r>
                  <a:rPr lang="en-US">
                    <a:noFill/>
                  </a:rPr>
                  <a:t> </a:t>
                </a:r>
              </a:p>
            </p:txBody>
          </p:sp>
        </mc:Fallback>
      </mc:AlternateContent>
    </p:spTree>
    <p:extLst>
      <p:ext uri="{BB962C8B-B14F-4D97-AF65-F5344CB8AC3E}">
        <p14:creationId xmlns:p14="http://schemas.microsoft.com/office/powerpoint/2010/main" val="287726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1CE2C06-FDDE-493A-B872-B05207F635BF}"/>
              </a:ext>
            </a:extLst>
          </p:cNvPr>
          <p:cNvSpPr/>
          <p:nvPr/>
        </p:nvSpPr>
        <p:spPr>
          <a:xfrm>
            <a:off x="6911975" y="4168775"/>
            <a:ext cx="1943100" cy="1228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8" name="Rectangle 7">
            <a:extLst>
              <a:ext uri="{FF2B5EF4-FFF2-40B4-BE49-F238E27FC236}">
                <a16:creationId xmlns:a16="http://schemas.microsoft.com/office/drawing/2014/main" id="{C1C5FFA1-D558-431D-8388-1804A05527EC}"/>
              </a:ext>
            </a:extLst>
          </p:cNvPr>
          <p:cNvSpPr>
            <a:spLocks noChangeArrowheads="1"/>
          </p:cNvSpPr>
          <p:nvPr/>
        </p:nvSpPr>
        <p:spPr bwMode="auto">
          <a:xfrm>
            <a:off x="1077145" y="82229"/>
            <a:ext cx="6681788" cy="1498600"/>
          </a:xfrm>
          <a:prstGeom prst="rect">
            <a:avLst/>
          </a:prstGeom>
          <a:solidFill>
            <a:schemeClr val="bg1"/>
          </a:solidFill>
          <a:ln w="9525">
            <a:solidFill>
              <a:schemeClr val="tx1"/>
            </a:solidFill>
            <a:miter lim="800000"/>
            <a:headEnd/>
            <a:tailEnd/>
          </a:ln>
        </p:spPr>
        <p:txBody>
          <a:bodyPr wrap="none" anchor="ctr"/>
          <a:lstStyle/>
          <a:p>
            <a:pPr eaLnBrk="1" hangingPunct="1">
              <a:defRPr/>
            </a:pPr>
            <a:endParaRPr lang="en-US">
              <a:latin typeface="Arial" charset="0"/>
            </a:endParaRPr>
          </a:p>
        </p:txBody>
      </p:sp>
      <p:sp>
        <p:nvSpPr>
          <p:cNvPr id="5124" name="TextBox 2">
            <a:extLst>
              <a:ext uri="{FF2B5EF4-FFF2-40B4-BE49-F238E27FC236}">
                <a16:creationId xmlns:a16="http://schemas.microsoft.com/office/drawing/2014/main" id="{C5485ADA-7A5B-4896-91DF-4781B1675EEC}"/>
              </a:ext>
            </a:extLst>
          </p:cNvPr>
          <p:cNvSpPr txBox="1">
            <a:spLocks noChangeArrowheads="1"/>
          </p:cNvSpPr>
          <p:nvPr/>
        </p:nvSpPr>
        <p:spPr bwMode="auto">
          <a:xfrm>
            <a:off x="514350" y="2353660"/>
            <a:ext cx="81153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One of the most important equations in ecology.</a:t>
            </a:r>
          </a:p>
          <a:p>
            <a:pPr eaLnBrk="1" hangingPunct="1">
              <a:spcBef>
                <a:spcPct val="0"/>
              </a:spcBef>
              <a:buFontTx/>
              <a:buNone/>
            </a:pPr>
            <a:endParaRPr lang="en-US" altLang="en-US" sz="2800"/>
          </a:p>
          <a:p>
            <a:pPr eaLnBrk="1" hangingPunct="1">
              <a:spcBef>
                <a:spcPct val="0"/>
              </a:spcBef>
              <a:buFontTx/>
              <a:buNone/>
            </a:pPr>
            <a:r>
              <a:rPr lang="en-US" altLang="en-US" sz="2800"/>
              <a:t>Pretty much an analytic result, doesn’t appear to hold much interesting intuition.</a:t>
            </a:r>
          </a:p>
          <a:p>
            <a:pPr eaLnBrk="1" hangingPunct="1">
              <a:spcBef>
                <a:spcPct val="0"/>
              </a:spcBef>
              <a:buFontTx/>
              <a:buNone/>
            </a:pPr>
            <a:endParaRPr lang="en-US" altLang="en-US" sz="2800"/>
          </a:p>
          <a:p>
            <a:pPr eaLnBrk="1" hangingPunct="1">
              <a:spcBef>
                <a:spcPct val="0"/>
              </a:spcBef>
              <a:buFontTx/>
              <a:buNone/>
            </a:pPr>
            <a:r>
              <a:rPr lang="en-US" altLang="en-US" sz="2800"/>
              <a:t>Just accept it; focus intuition on </a:t>
            </a:r>
            <a:r>
              <a:rPr lang="en-US" altLang="en-US" sz="2800" i="1"/>
              <a:t>h</a:t>
            </a:r>
            <a:r>
              <a:rPr lang="en-US" altLang="en-US" sz="2800"/>
              <a:t>(</a:t>
            </a:r>
            <a:r>
              <a:rPr lang="en-US" altLang="en-US" sz="2800" i="1"/>
              <a:t>t</a:t>
            </a:r>
            <a:r>
              <a:rPr lang="en-US" altLang="en-US" sz="2800"/>
              <a:t>) and </a:t>
            </a:r>
          </a:p>
        </p:txBody>
      </p:sp>
      <p:graphicFrame>
        <p:nvGraphicFramePr>
          <p:cNvPr id="5125" name="Object 3">
            <a:extLst>
              <a:ext uri="{FF2B5EF4-FFF2-40B4-BE49-F238E27FC236}">
                <a16:creationId xmlns:a16="http://schemas.microsoft.com/office/drawing/2014/main" id="{8A1D5D55-F3DA-4375-84EE-28138140CA65}"/>
              </a:ext>
            </a:extLst>
          </p:cNvPr>
          <p:cNvGraphicFramePr>
            <a:graphicFrameLocks noChangeAspect="1"/>
          </p:cNvGraphicFramePr>
          <p:nvPr>
            <p:extLst>
              <p:ext uri="{D42A27DB-BD31-4B8C-83A1-F6EECF244321}">
                <p14:modId xmlns:p14="http://schemas.microsoft.com/office/powerpoint/2010/main" val="713266601"/>
              </p:ext>
            </p:extLst>
          </p:nvPr>
        </p:nvGraphicFramePr>
        <p:xfrm>
          <a:off x="1576410" y="191767"/>
          <a:ext cx="5524500" cy="1465262"/>
        </p:xfrm>
        <a:graphic>
          <a:graphicData uri="http://schemas.openxmlformats.org/presentationml/2006/ole">
            <mc:AlternateContent xmlns:mc="http://schemas.openxmlformats.org/markup-compatibility/2006">
              <mc:Choice xmlns:v="urn:schemas-microsoft-com:vml" Requires="v">
                <p:oleObj spid="_x0000_s5259"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410" y="191767"/>
                        <a:ext cx="5524500" cy="146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4">
            <a:extLst>
              <a:ext uri="{FF2B5EF4-FFF2-40B4-BE49-F238E27FC236}">
                <a16:creationId xmlns:a16="http://schemas.microsoft.com/office/drawing/2014/main" id="{5320B7DF-DDFA-481D-929D-2ADF1524534D}"/>
              </a:ext>
            </a:extLst>
          </p:cNvPr>
          <p:cNvGraphicFramePr>
            <a:graphicFrameLocks noChangeAspect="1"/>
          </p:cNvGraphicFramePr>
          <p:nvPr/>
        </p:nvGraphicFramePr>
        <p:xfrm>
          <a:off x="6953250" y="4092575"/>
          <a:ext cx="1901825" cy="1336675"/>
        </p:xfrm>
        <a:graphic>
          <a:graphicData uri="http://schemas.openxmlformats.org/presentationml/2006/ole">
            <mc:AlternateContent xmlns:mc="http://schemas.openxmlformats.org/markup-compatibility/2006">
              <mc:Choice xmlns:v="urn:schemas-microsoft-com:vml" Requires="v">
                <p:oleObj spid="_x0000_s5260" name="Equation" r:id="rId6" imgW="533169" imgH="393529" progId="Equation.3">
                  <p:embed/>
                </p:oleObj>
              </mc:Choice>
              <mc:Fallback>
                <p:oleObj name="Equation" r:id="rId6" imgW="533169"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3250" y="4092575"/>
                        <a:ext cx="1901825"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870E-1E75-4D2C-8AE8-1AAC4F21E3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2D7012-2466-4F7A-906A-89E8A271665B}"/>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B2AE61-4FDD-42EF-AACA-BFAB7DC4F3B3}"/>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𝑠</m:t>
                          </m:r>
                        </m:e>
                        <m:e>
                          <m:r>
                            <a:rPr lang="en-US" i="1">
                              <a:latin typeface="Cambria Math" panose="02040503050406030204" pitchFamily="18" charset="0"/>
                            </a:rPr>
                            <m:t>𝑟</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1−</m:t>
                          </m:r>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𝑁</m:t>
                                  </m:r>
                                </m:den>
                              </m:f>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num>
                                <m:den>
                                  <m:r>
                                    <a:rPr lang="en-US" i="1">
                                      <a:latin typeface="Cambria Math" panose="02040503050406030204" pitchFamily="18" charset="0"/>
                                    </a:rPr>
                                    <m:t>𝑁</m:t>
                                  </m:r>
                                </m:den>
                              </m:f>
                            </m:e>
                          </m:d>
                        </m:e>
                      </m:nary>
                    </m:oMath>
                  </m:oMathPara>
                </a14:m>
                <a:endParaRPr lang="en-US" dirty="0"/>
              </a:p>
            </p:txBody>
          </p:sp>
        </mc:Choice>
        <mc:Fallback xmlns="">
          <p:sp>
            <p:nvSpPr>
              <p:cNvPr id="4" name="Rectangle 3">
                <a:extLst>
                  <a:ext uri="{FF2B5EF4-FFF2-40B4-BE49-F238E27FC236}">
                    <a16:creationId xmlns:a16="http://schemas.microsoft.com/office/drawing/2014/main" id="{27B2AE61-4FDD-42EF-AACA-BFAB7DC4F3B3}"/>
                  </a:ext>
                </a:extLst>
              </p:cNvPr>
              <p:cNvSpPr>
                <a:spLocks noRot="1" noChangeAspect="1" noMove="1" noResize="1" noEditPoints="1" noAdjustHandles="1" noChangeArrowheads="1" noChangeShapeType="1" noTextEdit="1"/>
              </p:cNvSpPr>
              <p:nvPr/>
            </p:nvSpPr>
            <p:spPr>
              <a:xfrm>
                <a:off x="822959" y="286604"/>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00B89E3-DB71-4518-B0B8-C8AE43E94BE8}"/>
                  </a:ext>
                </a:extLst>
              </p:cNvPr>
              <p:cNvSpPr/>
              <p:nvPr/>
            </p:nvSpPr>
            <p:spPr>
              <a:xfrm>
                <a:off x="1691625" y="637028"/>
                <a:ext cx="5950924"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e>
                          <m:r>
                            <a:rPr lang="en-US" sz="2400" b="0" i="1" smtClean="0">
                              <a:latin typeface="Cambria Math" panose="02040503050406030204" pitchFamily="18" charset="0"/>
                            </a:rPr>
                            <m:t>𝑟</m:t>
                          </m:r>
                        </m:e>
                      </m:d>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i="1">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𝑠</m:t>
                                  </m:r>
                                </m:num>
                                <m:den>
                                  <m:r>
                                    <a:rPr lang="en-US" sz="2400" i="1">
                                      <a:latin typeface="Cambria Math" panose="02040503050406030204" pitchFamily="18" charset="0"/>
                                    </a:rPr>
                                    <m:t>𝑁</m:t>
                                  </m:r>
                                </m:den>
                              </m:f>
                            </m:e>
                          </m:d>
                        </m:e>
                      </m:nary>
                    </m:oMath>
                  </m:oMathPara>
                </a14:m>
                <a:endParaRPr lang="en-US" sz="2400" dirty="0"/>
              </a:p>
            </p:txBody>
          </p:sp>
        </mc:Choice>
        <mc:Fallback xmlns="">
          <p:sp>
            <p:nvSpPr>
              <p:cNvPr id="5" name="Rectangle 4">
                <a:extLst>
                  <a:ext uri="{FF2B5EF4-FFF2-40B4-BE49-F238E27FC236}">
                    <a16:creationId xmlns:a16="http://schemas.microsoft.com/office/drawing/2014/main" id="{600B89E3-DB71-4518-B0B8-C8AE43E94BE8}"/>
                  </a:ext>
                </a:extLst>
              </p:cNvPr>
              <p:cNvSpPr>
                <a:spLocks noRot="1" noChangeAspect="1" noMove="1" noResize="1" noEditPoints="1" noAdjustHandles="1" noChangeArrowheads="1" noChangeShapeType="1" noTextEdit="1"/>
              </p:cNvSpPr>
              <p:nvPr/>
            </p:nvSpPr>
            <p:spPr>
              <a:xfrm>
                <a:off x="1691625" y="637028"/>
                <a:ext cx="5950924" cy="1130822"/>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4C0FC9A-694A-4B49-8E71-52B628F3A147}"/>
              </a:ext>
            </a:extLst>
          </p:cNvPr>
          <p:cNvSpPr/>
          <p:nvPr/>
        </p:nvSpPr>
        <p:spPr>
          <a:xfrm>
            <a:off x="1768435" y="1876223"/>
            <a:ext cx="2635658" cy="461665"/>
          </a:xfrm>
          <a:prstGeom prst="rect">
            <a:avLst/>
          </a:prstGeom>
        </p:spPr>
        <p:txBody>
          <a:bodyPr wrap="none">
            <a:spAutoFit/>
          </a:bodyPr>
          <a:lstStyle/>
          <a:p>
            <a:r>
              <a:rPr lang="en-US" altLang="en-US" sz="2400" i="1" dirty="0"/>
              <a:t>M</a:t>
            </a:r>
            <a:r>
              <a:rPr lang="en-US" altLang="en-US" sz="2400" dirty="0"/>
              <a:t>(</a:t>
            </a:r>
            <a:r>
              <a:rPr lang="en-US" altLang="en-US" sz="2400" i="1" dirty="0"/>
              <a:t>t + </a:t>
            </a:r>
            <a:r>
              <a:rPr lang="el-GR" altLang="en-US" sz="2400" i="1" dirty="0"/>
              <a:t>Δ</a:t>
            </a:r>
            <a:r>
              <a:rPr lang="en-US" altLang="en-US" sz="2400" dirty="0"/>
              <a:t> | </a:t>
            </a:r>
            <a:r>
              <a:rPr lang="en-US" altLang="en-US" sz="2400" i="1" dirty="0"/>
              <a:t>t</a:t>
            </a:r>
            <a:r>
              <a:rPr lang="en-US" altLang="en-US" sz="2400" dirty="0"/>
              <a:t>) ≈ h(t)</a:t>
            </a:r>
            <a:r>
              <a:rPr lang="el-GR" altLang="en-US" sz="2400" i="1" dirty="0"/>
              <a:t> Δ</a:t>
            </a:r>
            <a:r>
              <a:rPr lang="en-US" altLang="en-US" sz="2400" i="1" dirty="0"/>
              <a:t> </a:t>
            </a:r>
            <a:endParaRPr lang="en-US"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2E9E5C2-714A-44BB-B34D-04023E04691C}"/>
                  </a:ext>
                </a:extLst>
              </p:cNvPr>
              <p:cNvSpPr/>
              <p:nvPr/>
            </p:nvSpPr>
            <p:spPr>
              <a:xfrm>
                <a:off x="1700947" y="2390942"/>
                <a:ext cx="4472443"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e>
                          <m:r>
                            <a:rPr lang="en-US" sz="2400" b="0" i="1" smtClean="0">
                              <a:latin typeface="Cambria Math" panose="02040503050406030204" pitchFamily="18" charset="0"/>
                            </a:rPr>
                            <m:t>𝑟</m:t>
                          </m:r>
                        </m:e>
                      </m:d>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b="0" i="1" smtClean="0">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e>
                          </m:d>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e>
                      </m:nary>
                    </m:oMath>
                  </m:oMathPara>
                </a14:m>
                <a:endParaRPr lang="en-US" sz="2400" dirty="0"/>
              </a:p>
            </p:txBody>
          </p:sp>
        </mc:Choice>
        <mc:Fallback xmlns="">
          <p:sp>
            <p:nvSpPr>
              <p:cNvPr id="7" name="Rectangle 6">
                <a:extLst>
                  <a:ext uri="{FF2B5EF4-FFF2-40B4-BE49-F238E27FC236}">
                    <a16:creationId xmlns:a16="http://schemas.microsoft.com/office/drawing/2014/main" id="{C2E9E5C2-714A-44BB-B34D-04023E04691C}"/>
                  </a:ext>
                </a:extLst>
              </p:cNvPr>
              <p:cNvSpPr>
                <a:spLocks noRot="1" noChangeAspect="1" noMove="1" noResize="1" noEditPoints="1" noAdjustHandles="1" noChangeArrowheads="1" noChangeShapeType="1" noTextEdit="1"/>
              </p:cNvSpPr>
              <p:nvPr/>
            </p:nvSpPr>
            <p:spPr>
              <a:xfrm>
                <a:off x="1700947" y="2390942"/>
                <a:ext cx="4472443" cy="11308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0C72AA0-844E-4500-81F0-F563867ACF45}"/>
                  </a:ext>
                </a:extLst>
              </p:cNvPr>
              <p:cNvSpPr/>
              <p:nvPr/>
            </p:nvSpPr>
            <p:spPr>
              <a:xfrm>
                <a:off x="1700946" y="3599648"/>
                <a:ext cx="5111977"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𝑠</m:t>
                          </m:r>
                        </m:e>
                        <m:e>
                          <m:r>
                            <a:rPr lang="en-US" sz="2400" i="1">
                              <a:latin typeface="Cambria Math" panose="02040503050406030204" pitchFamily="18" charset="0"/>
                            </a:rPr>
                            <m:t>𝑟</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e>
                              </m:d>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e>
                          </m:nary>
                        </m:e>
                      </m:func>
                    </m:oMath>
                  </m:oMathPara>
                </a14:m>
                <a:endParaRPr lang="en-US" sz="2400" dirty="0"/>
              </a:p>
            </p:txBody>
          </p:sp>
        </mc:Choice>
        <mc:Fallback xmlns="">
          <p:sp>
            <p:nvSpPr>
              <p:cNvPr id="8" name="Rectangle 7">
                <a:extLst>
                  <a:ext uri="{FF2B5EF4-FFF2-40B4-BE49-F238E27FC236}">
                    <a16:creationId xmlns:a16="http://schemas.microsoft.com/office/drawing/2014/main" id="{80C72AA0-844E-4500-81F0-F563867ACF45}"/>
                  </a:ext>
                </a:extLst>
              </p:cNvPr>
              <p:cNvSpPr>
                <a:spLocks noRot="1" noChangeAspect="1" noMove="1" noResize="1" noEditPoints="1" noAdjustHandles="1" noChangeArrowheads="1" noChangeShapeType="1" noTextEdit="1"/>
              </p:cNvSpPr>
              <p:nvPr/>
            </p:nvSpPr>
            <p:spPr>
              <a:xfrm>
                <a:off x="1700946" y="3599648"/>
                <a:ext cx="5111977" cy="113082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640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951F-5BAC-404D-B5CE-8C272EA06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6CDB22-0AB3-4DC1-9B0C-7566D9B5152D}"/>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5ED9C91-4209-481A-9CC1-6B635941FB01}"/>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𝑠</m:t>
                          </m:r>
                        </m:e>
                        <m:e>
                          <m:r>
                            <a:rPr lang="en-US" i="1">
                              <a:latin typeface="Cambria Math" panose="02040503050406030204" pitchFamily="18" charset="0"/>
                            </a:rPr>
                            <m:t>𝑟</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1−</m:t>
                          </m:r>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𝑁</m:t>
                                  </m:r>
                                </m:den>
                              </m:f>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num>
                                <m:den>
                                  <m:r>
                                    <a:rPr lang="en-US" i="1">
                                      <a:latin typeface="Cambria Math" panose="02040503050406030204" pitchFamily="18" charset="0"/>
                                    </a:rPr>
                                    <m:t>𝑁</m:t>
                                  </m:r>
                                </m:den>
                              </m:f>
                            </m:e>
                          </m:d>
                        </m:e>
                      </m:nary>
                    </m:oMath>
                  </m:oMathPara>
                </a14:m>
                <a:endParaRPr lang="en-US" dirty="0"/>
              </a:p>
            </p:txBody>
          </p:sp>
        </mc:Choice>
        <mc:Fallback xmlns="">
          <p:sp>
            <p:nvSpPr>
              <p:cNvPr id="4" name="Rectangle 3">
                <a:extLst>
                  <a:ext uri="{FF2B5EF4-FFF2-40B4-BE49-F238E27FC236}">
                    <a16:creationId xmlns:a16="http://schemas.microsoft.com/office/drawing/2014/main" id="{55ED9C91-4209-481A-9CC1-6B635941FB01}"/>
                  </a:ext>
                </a:extLst>
              </p:cNvPr>
              <p:cNvSpPr>
                <a:spLocks noRot="1" noChangeAspect="1" noMove="1" noResize="1" noEditPoints="1" noAdjustHandles="1" noChangeArrowheads="1" noChangeShapeType="1" noTextEdit="1"/>
              </p:cNvSpPr>
              <p:nvPr/>
            </p:nvSpPr>
            <p:spPr>
              <a:xfrm>
                <a:off x="822959" y="286604"/>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446D64D-D54E-4798-A3BE-8A0BD05CA5A3}"/>
                  </a:ext>
                </a:extLst>
              </p:cNvPr>
              <p:cNvSpPr/>
              <p:nvPr/>
            </p:nvSpPr>
            <p:spPr>
              <a:xfrm>
                <a:off x="1653220" y="740468"/>
                <a:ext cx="4571573" cy="1014380"/>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e>
                            </m:d>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e>
                        </m:nary>
                      </m:e>
                    </m:func>
                    <m:r>
                      <a:rPr lang="en-US" sz="2400" b="0" i="1" smtClean="0">
                        <a:latin typeface="Cambria Math" panose="02040503050406030204" pitchFamily="18" charset="0"/>
                      </a:rPr>
                      <m:t>=</m:t>
                    </m:r>
                  </m:oMath>
                </a14:m>
                <a:r>
                  <a:rPr lang="en-US" sz="2400" dirty="0"/>
                  <a:t> </a:t>
                </a:r>
              </a:p>
              <a:p>
                <a:endParaRPr lang="en-US" sz="2400" dirty="0"/>
              </a:p>
            </p:txBody>
          </p:sp>
        </mc:Choice>
        <mc:Fallback xmlns="">
          <p:sp>
            <p:nvSpPr>
              <p:cNvPr id="5" name="Rectangle 4">
                <a:extLst>
                  <a:ext uri="{FF2B5EF4-FFF2-40B4-BE49-F238E27FC236}">
                    <a16:creationId xmlns:a16="http://schemas.microsoft.com/office/drawing/2014/main" id="{C446D64D-D54E-4798-A3BE-8A0BD05CA5A3}"/>
                  </a:ext>
                </a:extLst>
              </p:cNvPr>
              <p:cNvSpPr>
                <a:spLocks noRot="1" noChangeAspect="1" noMove="1" noResize="1" noEditPoints="1" noAdjustHandles="1" noChangeArrowheads="1" noChangeShapeType="1" noTextEdit="1"/>
              </p:cNvSpPr>
              <p:nvPr/>
            </p:nvSpPr>
            <p:spPr>
              <a:xfrm>
                <a:off x="1653220" y="740468"/>
                <a:ext cx="4571573" cy="1014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C7C435-0A5A-4B71-981B-4FD8BAB43A7D}"/>
                  </a:ext>
                </a:extLst>
              </p:cNvPr>
              <p:cNvSpPr txBox="1"/>
              <p:nvPr/>
            </p:nvSpPr>
            <p:spPr>
              <a:xfrm>
                <a:off x="1768435" y="1508750"/>
                <a:ext cx="5000536" cy="1006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𝑟</m:t>
                          </m:r>
                        </m:sub>
                        <m:sup>
                          <m:r>
                            <a:rPr lang="en-US" sz="2400" b="0" i="1" smtClean="0">
                              <a:latin typeface="Cambria Math" panose="02040503050406030204" pitchFamily="18" charset="0"/>
                            </a:rPr>
                            <m:t>𝑠</m:t>
                          </m:r>
                        </m:sup>
                        <m:e>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d>
                        </m:e>
                      </m:nary>
                      <m:r>
                        <a:rPr lang="en-US" sz="2400" b="0" i="1" smtClean="0">
                          <a:latin typeface="Cambria Math" panose="02040503050406030204" pitchFamily="18" charset="0"/>
                        </a:rPr>
                        <m:t>=</m:t>
                      </m:r>
                      <m:r>
                        <a:rPr lang="en-US" sz="2400" b="0" i="1" smtClean="0">
                          <a:latin typeface="Cambria Math" panose="02040503050406030204" pitchFamily="18" charset="0"/>
                        </a:rPr>
                        <m:t>𝑒𝑥𝑝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m:rPr>
                                  <m:brk m:alnAt="23"/>
                                </m:rPr>
                                <a:rPr lang="en-US" sz="2400" b="0" i="1" smtClean="0">
                                  <a:latin typeface="Cambria Math" panose="02040503050406030204" pitchFamily="18" charset="0"/>
                                </a:rPr>
                                <m:t>𝑟</m:t>
                              </m:r>
                            </m:sub>
                            <m:sup>
                              <m:r>
                                <a:rPr lang="en-US" sz="2400" b="0" i="1" smtClean="0">
                                  <a:latin typeface="Cambria Math" panose="02040503050406030204" pitchFamily="18" charset="0"/>
                                </a:rPr>
                                <m:t>𝑠</m:t>
                              </m:r>
                            </m:sup>
                            <m:e>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e>
                      </m:d>
                    </m:oMath>
                  </m:oMathPara>
                </a14:m>
                <a:endParaRPr lang="en-US" sz="2400" dirty="0"/>
              </a:p>
            </p:txBody>
          </p:sp>
        </mc:Choice>
        <mc:Fallback xmlns="">
          <p:sp>
            <p:nvSpPr>
              <p:cNvPr id="6" name="TextBox 5">
                <a:extLst>
                  <a:ext uri="{FF2B5EF4-FFF2-40B4-BE49-F238E27FC236}">
                    <a16:creationId xmlns:a16="http://schemas.microsoft.com/office/drawing/2014/main" id="{74C7C435-0A5A-4B71-981B-4FD8BAB43A7D}"/>
                  </a:ext>
                </a:extLst>
              </p:cNvPr>
              <p:cNvSpPr txBox="1">
                <a:spLocks noRot="1" noChangeAspect="1" noMove="1" noResize="1" noEditPoints="1" noAdjustHandles="1" noChangeArrowheads="1" noChangeShapeType="1" noTextEdit="1"/>
              </p:cNvSpPr>
              <p:nvPr/>
            </p:nvSpPr>
            <p:spPr>
              <a:xfrm>
                <a:off x="1768435" y="1508750"/>
                <a:ext cx="5000536" cy="10062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DFC9D9-D2A1-42E4-98AD-D82B41A42A94}"/>
                  </a:ext>
                </a:extLst>
              </p:cNvPr>
              <p:cNvSpPr txBox="1"/>
              <p:nvPr/>
            </p:nvSpPr>
            <p:spPr>
              <a:xfrm>
                <a:off x="1781663" y="2911295"/>
                <a:ext cx="4316118"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𝑒𝑥𝑝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nary>
                            <m:naryPr>
                              <m:ctrlPr>
                                <a:rPr lang="en-US" sz="2800" i="1">
                                  <a:latin typeface="Cambria Math" panose="02040503050406030204" pitchFamily="18" charset="0"/>
                                </a:rPr>
                              </m:ctrlPr>
                            </m:naryPr>
                            <m:sub>
                              <m:r>
                                <m:rPr>
                                  <m:brk m:alnAt="23"/>
                                </m:rPr>
                                <a:rPr lang="en-US" sz="2800" b="0" i="1" smtClean="0">
                                  <a:latin typeface="Cambria Math" panose="02040503050406030204" pitchFamily="18" charset="0"/>
                                </a:rPr>
                                <m:t>𝑟</m:t>
                              </m:r>
                            </m:sub>
                            <m:sup>
                              <m:r>
                                <a:rPr lang="en-US" sz="2800" b="0" i="1" smtClean="0">
                                  <a:latin typeface="Cambria Math" panose="02040503050406030204" pitchFamily="18" charset="0"/>
                                </a:rPr>
                                <m:t>𝑠</m:t>
                              </m:r>
                            </m:sup>
                            <m:e>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𝑑𝑡</m:t>
                              </m:r>
                            </m:e>
                          </m:nary>
                        </m:e>
                      </m:d>
                    </m:oMath>
                  </m:oMathPara>
                </a14:m>
                <a:endParaRPr lang="en-US" sz="2800" dirty="0"/>
              </a:p>
            </p:txBody>
          </p:sp>
        </mc:Choice>
        <mc:Fallback xmlns="">
          <p:sp>
            <p:nvSpPr>
              <p:cNvPr id="7" name="TextBox 6">
                <a:extLst>
                  <a:ext uri="{FF2B5EF4-FFF2-40B4-BE49-F238E27FC236}">
                    <a16:creationId xmlns:a16="http://schemas.microsoft.com/office/drawing/2014/main" id="{B3DFC9D9-D2A1-42E4-98AD-D82B41A42A94}"/>
                  </a:ext>
                </a:extLst>
              </p:cNvPr>
              <p:cNvSpPr txBox="1">
                <a:spLocks noRot="1" noChangeAspect="1" noMove="1" noResize="1" noEditPoints="1" noAdjustHandles="1" noChangeArrowheads="1" noChangeShapeType="1" noTextEdit="1"/>
              </p:cNvSpPr>
              <p:nvPr/>
            </p:nvSpPr>
            <p:spPr>
              <a:xfrm>
                <a:off x="1781663" y="2911295"/>
                <a:ext cx="4316118" cy="9681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6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7ACB-1757-47F7-A57A-6AD738851E0F}"/>
              </a:ext>
            </a:extLst>
          </p:cNvPr>
          <p:cNvSpPr>
            <a:spLocks noGrp="1"/>
          </p:cNvSpPr>
          <p:nvPr>
            <p:ph type="title"/>
          </p:nvPr>
        </p:nvSpPr>
        <p:spPr>
          <a:xfrm>
            <a:off x="822960" y="286604"/>
            <a:ext cx="7543800" cy="1450757"/>
          </a:xfrm>
        </p:spPr>
        <p:txBody>
          <a:bodyPr/>
          <a:lstStyle/>
          <a:p>
            <a:endParaRPr lang="en-US"/>
          </a:p>
        </p:txBody>
      </p:sp>
      <p:sp>
        <p:nvSpPr>
          <p:cNvPr id="3" name="Content Placeholder 2">
            <a:extLst>
              <a:ext uri="{FF2B5EF4-FFF2-40B4-BE49-F238E27FC236}">
                <a16:creationId xmlns:a16="http://schemas.microsoft.com/office/drawing/2014/main" id="{48D3B934-8671-4196-8FB7-202D2223B23F}"/>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F49157FF-C94B-4E57-9613-F8CD904D166C}"/>
              </a:ext>
            </a:extLst>
          </p:cNvPr>
          <p:cNvPicPr>
            <a:picLocks noChangeAspect="1"/>
          </p:cNvPicPr>
          <p:nvPr/>
        </p:nvPicPr>
        <p:blipFill>
          <a:blip r:embed="rId2"/>
          <a:stretch>
            <a:fillRect/>
          </a:stretch>
        </p:blipFill>
        <p:spPr>
          <a:xfrm>
            <a:off x="22859" y="303139"/>
            <a:ext cx="9144000" cy="5730802"/>
          </a:xfrm>
          <a:prstGeom prst="rect">
            <a:avLst/>
          </a:prstGeom>
        </p:spPr>
      </p:pic>
      <p:sp>
        <p:nvSpPr>
          <p:cNvPr id="11" name="TextBox 10">
            <a:extLst>
              <a:ext uri="{FF2B5EF4-FFF2-40B4-BE49-F238E27FC236}">
                <a16:creationId xmlns:a16="http://schemas.microsoft.com/office/drawing/2014/main" id="{A24BE788-B9C1-482B-A14B-5293555C5A12}"/>
              </a:ext>
            </a:extLst>
          </p:cNvPr>
          <p:cNvSpPr txBox="1"/>
          <p:nvPr/>
        </p:nvSpPr>
        <p:spPr>
          <a:xfrm>
            <a:off x="1076768" y="2368378"/>
            <a:ext cx="1036935" cy="369332"/>
          </a:xfrm>
          <a:prstGeom prst="rect">
            <a:avLst/>
          </a:prstGeom>
          <a:noFill/>
        </p:spPr>
        <p:txBody>
          <a:bodyPr wrap="square" rtlCol="0">
            <a:spAutoFit/>
          </a:bodyPr>
          <a:lstStyle/>
          <a:p>
            <a:r>
              <a:rPr lang="en-US" dirty="0"/>
              <a:t>h(1|0) </a:t>
            </a:r>
          </a:p>
        </p:txBody>
      </p:sp>
      <p:sp>
        <p:nvSpPr>
          <p:cNvPr id="20" name="TextBox 19">
            <a:extLst>
              <a:ext uri="{FF2B5EF4-FFF2-40B4-BE49-F238E27FC236}">
                <a16:creationId xmlns:a16="http://schemas.microsoft.com/office/drawing/2014/main" id="{C3A650EE-3966-4AD3-AACC-4A8518DCAF25}"/>
              </a:ext>
            </a:extLst>
          </p:cNvPr>
          <p:cNvSpPr txBox="1"/>
          <p:nvPr/>
        </p:nvSpPr>
        <p:spPr>
          <a:xfrm>
            <a:off x="2395335" y="2368378"/>
            <a:ext cx="1036935" cy="369332"/>
          </a:xfrm>
          <a:prstGeom prst="rect">
            <a:avLst/>
          </a:prstGeom>
          <a:noFill/>
        </p:spPr>
        <p:txBody>
          <a:bodyPr wrap="square" rtlCol="0">
            <a:spAutoFit/>
          </a:bodyPr>
          <a:lstStyle/>
          <a:p>
            <a:r>
              <a:rPr lang="en-US" dirty="0"/>
              <a:t>h(3|2) </a:t>
            </a:r>
          </a:p>
        </p:txBody>
      </p:sp>
      <p:cxnSp>
        <p:nvCxnSpPr>
          <p:cNvPr id="22" name="Straight Arrow Connector 21">
            <a:extLst>
              <a:ext uri="{FF2B5EF4-FFF2-40B4-BE49-F238E27FC236}">
                <a16:creationId xmlns:a16="http://schemas.microsoft.com/office/drawing/2014/main" id="{1A8968A8-7E02-4137-88F0-6B2517421B29}"/>
              </a:ext>
            </a:extLst>
          </p:cNvPr>
          <p:cNvCxnSpPr>
            <a:cxnSpLocks/>
          </p:cNvCxnSpPr>
          <p:nvPr/>
        </p:nvCxnSpPr>
        <p:spPr>
          <a:xfrm>
            <a:off x="2919597" y="2689618"/>
            <a:ext cx="0" cy="95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D7D004-7BA6-4931-8418-419C04D2721B}"/>
              </a:ext>
            </a:extLst>
          </p:cNvPr>
          <p:cNvSpPr txBox="1"/>
          <p:nvPr/>
        </p:nvSpPr>
        <p:spPr>
          <a:xfrm>
            <a:off x="1279390" y="4015650"/>
            <a:ext cx="594040" cy="369332"/>
          </a:xfrm>
          <a:prstGeom prst="rect">
            <a:avLst/>
          </a:prstGeom>
          <a:noFill/>
        </p:spPr>
        <p:txBody>
          <a:bodyPr wrap="square" rtlCol="0">
            <a:spAutoFit/>
          </a:bodyPr>
          <a:lstStyle/>
          <a:p>
            <a:pPr algn="ctr"/>
            <a:r>
              <a:rPr lang="en-US" dirty="0"/>
              <a:t>0.05</a:t>
            </a:r>
          </a:p>
        </p:txBody>
      </p:sp>
      <p:sp>
        <p:nvSpPr>
          <p:cNvPr id="24" name="TextBox 23">
            <a:extLst>
              <a:ext uri="{FF2B5EF4-FFF2-40B4-BE49-F238E27FC236}">
                <a16:creationId xmlns:a16="http://schemas.microsoft.com/office/drawing/2014/main" id="{BB81D3CD-746A-4705-A610-BA3870F99C89}"/>
              </a:ext>
            </a:extLst>
          </p:cNvPr>
          <p:cNvSpPr txBox="1"/>
          <p:nvPr/>
        </p:nvSpPr>
        <p:spPr>
          <a:xfrm>
            <a:off x="1998865" y="4005075"/>
            <a:ext cx="594040" cy="369332"/>
          </a:xfrm>
          <a:prstGeom prst="rect">
            <a:avLst/>
          </a:prstGeom>
          <a:noFill/>
        </p:spPr>
        <p:txBody>
          <a:bodyPr wrap="square" rtlCol="0">
            <a:spAutoFit/>
          </a:bodyPr>
          <a:lstStyle/>
          <a:p>
            <a:pPr algn="ctr"/>
            <a:r>
              <a:rPr lang="en-US" dirty="0"/>
              <a:t>0.05</a:t>
            </a:r>
          </a:p>
        </p:txBody>
      </p:sp>
      <p:sp>
        <p:nvSpPr>
          <p:cNvPr id="26" name="TextBox 25">
            <a:extLst>
              <a:ext uri="{FF2B5EF4-FFF2-40B4-BE49-F238E27FC236}">
                <a16:creationId xmlns:a16="http://schemas.microsoft.com/office/drawing/2014/main" id="{77B2FB5B-D9A8-4453-92D0-D31051930AB0}"/>
              </a:ext>
            </a:extLst>
          </p:cNvPr>
          <p:cNvSpPr txBox="1"/>
          <p:nvPr/>
        </p:nvSpPr>
        <p:spPr>
          <a:xfrm>
            <a:off x="2728560" y="4015650"/>
            <a:ext cx="594040" cy="369332"/>
          </a:xfrm>
          <a:prstGeom prst="rect">
            <a:avLst/>
          </a:prstGeom>
          <a:noFill/>
        </p:spPr>
        <p:txBody>
          <a:bodyPr wrap="square" rtlCol="0">
            <a:spAutoFit/>
          </a:bodyPr>
          <a:lstStyle/>
          <a:p>
            <a:pPr algn="ctr"/>
            <a:r>
              <a:rPr lang="en-US" dirty="0"/>
              <a:t>0.05</a:t>
            </a:r>
          </a:p>
        </p:txBody>
      </p:sp>
      <p:sp>
        <p:nvSpPr>
          <p:cNvPr id="27" name="TextBox 26">
            <a:extLst>
              <a:ext uri="{FF2B5EF4-FFF2-40B4-BE49-F238E27FC236}">
                <a16:creationId xmlns:a16="http://schemas.microsoft.com/office/drawing/2014/main" id="{E71E3D6B-09D3-4D9F-9506-0FEBCDF0FF1C}"/>
              </a:ext>
            </a:extLst>
          </p:cNvPr>
          <p:cNvSpPr txBox="1"/>
          <p:nvPr/>
        </p:nvSpPr>
        <p:spPr>
          <a:xfrm>
            <a:off x="3401885" y="4005075"/>
            <a:ext cx="594040" cy="369332"/>
          </a:xfrm>
          <a:prstGeom prst="rect">
            <a:avLst/>
          </a:prstGeom>
          <a:noFill/>
        </p:spPr>
        <p:txBody>
          <a:bodyPr wrap="square" rtlCol="0">
            <a:spAutoFit/>
          </a:bodyPr>
          <a:lstStyle/>
          <a:p>
            <a:pPr algn="ctr"/>
            <a:r>
              <a:rPr lang="en-US" dirty="0"/>
              <a:t>0.05</a:t>
            </a:r>
          </a:p>
        </p:txBody>
      </p:sp>
      <p:sp>
        <p:nvSpPr>
          <p:cNvPr id="28" name="TextBox 27">
            <a:extLst>
              <a:ext uri="{FF2B5EF4-FFF2-40B4-BE49-F238E27FC236}">
                <a16:creationId xmlns:a16="http://schemas.microsoft.com/office/drawing/2014/main" id="{B6846339-9312-43AC-A05F-8FF9BA5088B3}"/>
              </a:ext>
            </a:extLst>
          </p:cNvPr>
          <p:cNvSpPr txBox="1"/>
          <p:nvPr/>
        </p:nvSpPr>
        <p:spPr>
          <a:xfrm>
            <a:off x="4108042" y="4005075"/>
            <a:ext cx="594040" cy="369332"/>
          </a:xfrm>
          <a:prstGeom prst="rect">
            <a:avLst/>
          </a:prstGeom>
          <a:noFill/>
        </p:spPr>
        <p:txBody>
          <a:bodyPr wrap="square" rtlCol="0">
            <a:spAutoFit/>
          </a:bodyPr>
          <a:lstStyle/>
          <a:p>
            <a:pPr algn="ctr"/>
            <a:r>
              <a:rPr lang="en-US" dirty="0"/>
              <a:t>0.05</a:t>
            </a:r>
          </a:p>
        </p:txBody>
      </p:sp>
      <p:sp>
        <p:nvSpPr>
          <p:cNvPr id="29" name="TextBox 28">
            <a:extLst>
              <a:ext uri="{FF2B5EF4-FFF2-40B4-BE49-F238E27FC236}">
                <a16:creationId xmlns:a16="http://schemas.microsoft.com/office/drawing/2014/main" id="{3BEFDE72-6815-4499-9F35-225BCF897CA7}"/>
              </a:ext>
            </a:extLst>
          </p:cNvPr>
          <p:cNvSpPr txBox="1"/>
          <p:nvPr/>
        </p:nvSpPr>
        <p:spPr>
          <a:xfrm>
            <a:off x="4857919" y="4005075"/>
            <a:ext cx="594040" cy="369332"/>
          </a:xfrm>
          <a:prstGeom prst="rect">
            <a:avLst/>
          </a:prstGeom>
          <a:noFill/>
        </p:spPr>
        <p:txBody>
          <a:bodyPr wrap="square" rtlCol="0">
            <a:spAutoFit/>
          </a:bodyPr>
          <a:lstStyle/>
          <a:p>
            <a:pPr algn="ctr"/>
            <a:r>
              <a:rPr lang="en-US" dirty="0"/>
              <a:t>0.05</a:t>
            </a:r>
          </a:p>
        </p:txBody>
      </p:sp>
      <p:sp>
        <p:nvSpPr>
          <p:cNvPr id="30" name="TextBox 29">
            <a:extLst>
              <a:ext uri="{FF2B5EF4-FFF2-40B4-BE49-F238E27FC236}">
                <a16:creationId xmlns:a16="http://schemas.microsoft.com/office/drawing/2014/main" id="{D54D721C-7F31-43AF-B214-F63C489E67F9}"/>
              </a:ext>
            </a:extLst>
          </p:cNvPr>
          <p:cNvSpPr txBox="1"/>
          <p:nvPr/>
        </p:nvSpPr>
        <p:spPr>
          <a:xfrm>
            <a:off x="5623578" y="4005075"/>
            <a:ext cx="594040" cy="369332"/>
          </a:xfrm>
          <a:prstGeom prst="rect">
            <a:avLst/>
          </a:prstGeom>
          <a:noFill/>
        </p:spPr>
        <p:txBody>
          <a:bodyPr wrap="square" rtlCol="0">
            <a:spAutoFit/>
          </a:bodyPr>
          <a:lstStyle/>
          <a:p>
            <a:pPr algn="ctr"/>
            <a:r>
              <a:rPr lang="en-US" dirty="0"/>
              <a:t>0.05</a:t>
            </a:r>
          </a:p>
        </p:txBody>
      </p:sp>
      <p:sp>
        <p:nvSpPr>
          <p:cNvPr id="31" name="TextBox 30">
            <a:extLst>
              <a:ext uri="{FF2B5EF4-FFF2-40B4-BE49-F238E27FC236}">
                <a16:creationId xmlns:a16="http://schemas.microsoft.com/office/drawing/2014/main" id="{029266D1-0E23-48C5-A886-C4E92B60E0D3}"/>
              </a:ext>
            </a:extLst>
          </p:cNvPr>
          <p:cNvSpPr txBox="1"/>
          <p:nvPr/>
        </p:nvSpPr>
        <p:spPr>
          <a:xfrm>
            <a:off x="6332674" y="4015650"/>
            <a:ext cx="594040" cy="369332"/>
          </a:xfrm>
          <a:prstGeom prst="rect">
            <a:avLst/>
          </a:prstGeom>
          <a:noFill/>
        </p:spPr>
        <p:txBody>
          <a:bodyPr wrap="square" rtlCol="0">
            <a:spAutoFit/>
          </a:bodyPr>
          <a:lstStyle/>
          <a:p>
            <a:pPr algn="ctr"/>
            <a:r>
              <a:rPr lang="en-US" dirty="0"/>
              <a:t>0.05</a:t>
            </a:r>
          </a:p>
        </p:txBody>
      </p:sp>
      <p:sp>
        <p:nvSpPr>
          <p:cNvPr id="32" name="TextBox 31">
            <a:extLst>
              <a:ext uri="{FF2B5EF4-FFF2-40B4-BE49-F238E27FC236}">
                <a16:creationId xmlns:a16="http://schemas.microsoft.com/office/drawing/2014/main" id="{E13851F5-C0D5-4BAA-9623-02CB68AE6002}"/>
              </a:ext>
            </a:extLst>
          </p:cNvPr>
          <p:cNvSpPr txBox="1"/>
          <p:nvPr/>
        </p:nvSpPr>
        <p:spPr>
          <a:xfrm>
            <a:off x="7082551" y="4005075"/>
            <a:ext cx="594040" cy="369332"/>
          </a:xfrm>
          <a:prstGeom prst="rect">
            <a:avLst/>
          </a:prstGeom>
          <a:noFill/>
        </p:spPr>
        <p:txBody>
          <a:bodyPr wrap="square" rtlCol="0">
            <a:spAutoFit/>
          </a:bodyPr>
          <a:lstStyle/>
          <a:p>
            <a:pPr algn="ctr"/>
            <a:r>
              <a:rPr lang="en-US" dirty="0"/>
              <a:t>0.05</a:t>
            </a:r>
          </a:p>
        </p:txBody>
      </p:sp>
      <p:sp>
        <p:nvSpPr>
          <p:cNvPr id="33" name="TextBox 32">
            <a:extLst>
              <a:ext uri="{FF2B5EF4-FFF2-40B4-BE49-F238E27FC236}">
                <a16:creationId xmlns:a16="http://schemas.microsoft.com/office/drawing/2014/main" id="{4A9089FC-8F5C-4FAD-A4A0-3CDD4FFB17C1}"/>
              </a:ext>
            </a:extLst>
          </p:cNvPr>
          <p:cNvSpPr txBox="1"/>
          <p:nvPr/>
        </p:nvSpPr>
        <p:spPr>
          <a:xfrm>
            <a:off x="7788708" y="4005075"/>
            <a:ext cx="594040" cy="369332"/>
          </a:xfrm>
          <a:prstGeom prst="rect">
            <a:avLst/>
          </a:prstGeom>
          <a:noFill/>
        </p:spPr>
        <p:txBody>
          <a:bodyPr wrap="square" rtlCol="0">
            <a:spAutoFit/>
          </a:bodyPr>
          <a:lstStyle/>
          <a:p>
            <a:pPr algn="ctr"/>
            <a:r>
              <a:rPr lang="en-US" dirty="0"/>
              <a:t>0.05</a:t>
            </a:r>
          </a:p>
        </p:txBody>
      </p:sp>
      <p:sp>
        <p:nvSpPr>
          <p:cNvPr id="34" name="TextBox 33">
            <a:extLst>
              <a:ext uri="{FF2B5EF4-FFF2-40B4-BE49-F238E27FC236}">
                <a16:creationId xmlns:a16="http://schemas.microsoft.com/office/drawing/2014/main" id="{CCB2773E-1115-4B97-A9A8-8D3C0B419275}"/>
              </a:ext>
            </a:extLst>
          </p:cNvPr>
          <p:cNvSpPr txBox="1"/>
          <p:nvPr/>
        </p:nvSpPr>
        <p:spPr>
          <a:xfrm>
            <a:off x="7470641" y="2329973"/>
            <a:ext cx="1036935" cy="369332"/>
          </a:xfrm>
          <a:prstGeom prst="rect">
            <a:avLst/>
          </a:prstGeom>
          <a:noFill/>
        </p:spPr>
        <p:txBody>
          <a:bodyPr wrap="square" rtlCol="0">
            <a:spAutoFit/>
          </a:bodyPr>
          <a:lstStyle/>
          <a:p>
            <a:r>
              <a:rPr lang="en-US" dirty="0"/>
              <a:t>h(10|9) </a:t>
            </a:r>
          </a:p>
        </p:txBody>
      </p:sp>
      <p:cxnSp>
        <p:nvCxnSpPr>
          <p:cNvPr id="35" name="Straight Arrow Connector 34">
            <a:extLst>
              <a:ext uri="{FF2B5EF4-FFF2-40B4-BE49-F238E27FC236}">
                <a16:creationId xmlns:a16="http://schemas.microsoft.com/office/drawing/2014/main" id="{8DCFEDAC-4D56-4BDF-8DB6-9F691BBFD450}"/>
              </a:ext>
            </a:extLst>
          </p:cNvPr>
          <p:cNvCxnSpPr>
            <a:cxnSpLocks/>
          </p:cNvCxnSpPr>
          <p:nvPr/>
        </p:nvCxnSpPr>
        <p:spPr>
          <a:xfrm>
            <a:off x="8085728" y="2689618"/>
            <a:ext cx="0" cy="95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98FD54-E24B-4CBB-A3F7-E48FC28A3D3D}"/>
                  </a:ext>
                </a:extLst>
              </p:cNvPr>
              <p:cNvSpPr txBox="1"/>
              <p:nvPr/>
            </p:nvSpPr>
            <p:spPr>
              <a:xfrm>
                <a:off x="1279390" y="1122180"/>
                <a:ext cx="71711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0</m:t>
                          </m:r>
                        </m:e>
                      </m:d>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e>
                          <m:r>
                            <a:rPr lang="en-US" sz="2400" b="0" i="1" smtClean="0">
                              <a:latin typeface="Cambria Math" panose="02040503050406030204" pitchFamily="18" charset="0"/>
                            </a:rPr>
                            <m:t>0</m:t>
                          </m:r>
                        </m:e>
                      </m:d>
                      <m:r>
                        <a:rPr lang="en-US" sz="2400" b="0" i="1" smtClean="0">
                          <a:latin typeface="Cambria Math" panose="02040503050406030204" pitchFamily="18" charset="0"/>
                        </a:rPr>
                        <m:t>)(1−</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e>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1</m:t>
                          </m:r>
                        </m:e>
                      </m:d>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598FD54-E24B-4CBB-A3F7-E48FC28A3D3D}"/>
                  </a:ext>
                </a:extLst>
              </p:cNvPr>
              <p:cNvSpPr txBox="1">
                <a:spLocks noRot="1" noChangeAspect="1" noMove="1" noResize="1" noEditPoints="1" noAdjustHandles="1" noChangeArrowheads="1" noChangeShapeType="1" noTextEdit="1"/>
              </p:cNvSpPr>
              <p:nvPr/>
            </p:nvSpPr>
            <p:spPr>
              <a:xfrm>
                <a:off x="1279390" y="1122180"/>
                <a:ext cx="7171194" cy="369332"/>
              </a:xfrm>
              <a:prstGeom prst="rect">
                <a:avLst/>
              </a:prstGeom>
              <a:blipFill>
                <a:blip r:embed="rId3"/>
                <a:stretch>
                  <a:fillRect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50EE52E-F768-4B39-BFA9-EA3F6AC5B51F}"/>
                  </a:ext>
                </a:extLst>
              </p:cNvPr>
              <p:cNvSpPr txBox="1"/>
              <p:nvPr/>
            </p:nvSpPr>
            <p:spPr>
              <a:xfrm>
                <a:off x="1376197" y="1499779"/>
                <a:ext cx="34817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0</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0.95</m:t>
                          </m:r>
                        </m:e>
                        <m:sup>
                          <m:r>
                            <a:rPr lang="en-US" sz="2400" b="0" i="1" smtClean="0">
                              <a:latin typeface="Cambria Math" panose="02040503050406030204" pitchFamily="18" charset="0"/>
                            </a:rPr>
                            <m:t>10</m:t>
                          </m:r>
                        </m:sup>
                      </m:sSup>
                      <m:r>
                        <a:rPr lang="en-US" sz="2400" b="0" i="1" smtClean="0">
                          <a:latin typeface="Cambria Math" panose="02040503050406030204" pitchFamily="18" charset="0"/>
                        </a:rPr>
                        <m:t>=0.599</m:t>
                      </m:r>
                    </m:oMath>
                  </m:oMathPara>
                </a14:m>
                <a:endParaRPr lang="en-US" sz="2400" dirty="0"/>
              </a:p>
            </p:txBody>
          </p:sp>
        </mc:Choice>
        <mc:Fallback xmlns="">
          <p:sp>
            <p:nvSpPr>
              <p:cNvPr id="36" name="TextBox 35">
                <a:extLst>
                  <a:ext uri="{FF2B5EF4-FFF2-40B4-BE49-F238E27FC236}">
                    <a16:creationId xmlns:a16="http://schemas.microsoft.com/office/drawing/2014/main" id="{250EE52E-F768-4B39-BFA9-EA3F6AC5B51F}"/>
                  </a:ext>
                </a:extLst>
              </p:cNvPr>
              <p:cNvSpPr txBox="1">
                <a:spLocks noRot="1" noChangeAspect="1" noMove="1" noResize="1" noEditPoints="1" noAdjustHandles="1" noChangeArrowheads="1" noChangeShapeType="1" noTextEdit="1"/>
              </p:cNvSpPr>
              <p:nvPr/>
            </p:nvSpPr>
            <p:spPr>
              <a:xfrm>
                <a:off x="1376197" y="1499779"/>
                <a:ext cx="3481722" cy="369332"/>
              </a:xfrm>
              <a:prstGeom prst="rect">
                <a:avLst/>
              </a:prstGeom>
              <a:blipFill>
                <a:blip r:embed="rId4"/>
                <a:stretch>
                  <a:fillRect l="-1576" r="-1926" b="-8197"/>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6EC082BA-AD65-4D4C-8FC5-B6EDFB7F0622}"/>
              </a:ext>
            </a:extLst>
          </p:cNvPr>
          <p:cNvCxnSpPr>
            <a:cxnSpLocks/>
          </p:cNvCxnSpPr>
          <p:nvPr/>
        </p:nvCxnSpPr>
        <p:spPr>
          <a:xfrm>
            <a:off x="1606789" y="2689618"/>
            <a:ext cx="0" cy="95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7C059606-FFAB-40FC-8E07-196111F2A4A6}"/>
                  </a:ext>
                </a:extLst>
              </p:cNvPr>
              <p:cNvSpPr/>
              <p:nvPr/>
            </p:nvSpPr>
            <p:spPr>
              <a:xfrm>
                <a:off x="1255924" y="1738147"/>
                <a:ext cx="7364645" cy="922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10</m:t>
                          </m:r>
                        </m:e>
                        <m:e>
                          <m:r>
                            <a:rPr lang="en-US" sz="2400" i="1">
                              <a:latin typeface="Cambria Math" panose="02040503050406030204" pitchFamily="18" charset="0"/>
                            </a:rPr>
                            <m:t>0</m:t>
                          </m:r>
                        </m:e>
                      </m:d>
                      <m:r>
                        <a:rPr lang="en-US" sz="2400" i="1">
                          <a:latin typeface="Cambria Math" panose="02040503050406030204" pitchFamily="18" charset="0"/>
                        </a:rPr>
                        <m:t>=</m:t>
                      </m:r>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10</m:t>
                          </m:r>
                        </m:sup>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𝑑𝑡</m:t>
                          </m:r>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−0.05∗10</m:t>
                              </m:r>
                            </m:e>
                          </m:d>
                        </m:e>
                      </m:func>
                      <m:r>
                        <a:rPr lang="en-US" sz="2400" b="0" i="1" smtClean="0">
                          <a:latin typeface="Cambria Math" panose="02040503050406030204" pitchFamily="18" charset="0"/>
                        </a:rPr>
                        <m:t>=0.607</m:t>
                      </m:r>
                    </m:oMath>
                  </m:oMathPara>
                </a14:m>
                <a:endParaRPr lang="en-US" sz="2400" dirty="0"/>
              </a:p>
            </p:txBody>
          </p:sp>
        </mc:Choice>
        <mc:Fallback xmlns="">
          <p:sp>
            <p:nvSpPr>
              <p:cNvPr id="38" name="Rectangle 37">
                <a:extLst>
                  <a:ext uri="{FF2B5EF4-FFF2-40B4-BE49-F238E27FC236}">
                    <a16:creationId xmlns:a16="http://schemas.microsoft.com/office/drawing/2014/main" id="{7C059606-FFAB-40FC-8E07-196111F2A4A6}"/>
                  </a:ext>
                </a:extLst>
              </p:cNvPr>
              <p:cNvSpPr>
                <a:spLocks noRot="1" noChangeAspect="1" noMove="1" noResize="1" noEditPoints="1" noAdjustHandles="1" noChangeArrowheads="1" noChangeShapeType="1" noTextEdit="1"/>
              </p:cNvSpPr>
              <p:nvPr/>
            </p:nvSpPr>
            <p:spPr>
              <a:xfrm>
                <a:off x="1255924" y="1738147"/>
                <a:ext cx="7364645" cy="9227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C027856-56EC-47AD-ADC4-946303302696}"/>
                  </a:ext>
                </a:extLst>
              </p:cNvPr>
              <p:cNvSpPr txBox="1"/>
              <p:nvPr/>
            </p:nvSpPr>
            <p:spPr>
              <a:xfrm>
                <a:off x="1376197" y="733011"/>
                <a:ext cx="7263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0</m:t>
                          </m:r>
                        </m:e>
                      </m:d>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e>
                          <m:r>
                            <a:rPr lang="en-US" sz="2400" b="0" i="1" smtClean="0">
                              <a:latin typeface="Cambria Math" panose="02040503050406030204" pitchFamily="18" charset="0"/>
                            </a:rPr>
                            <m:t>0</m:t>
                          </m:r>
                        </m:e>
                      </m:d>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e>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1</m:t>
                          </m:r>
                        </m:e>
                      </m:d>
                      <m:r>
                        <a:rPr lang="en-US" sz="2400" b="0" i="1" smtClean="0">
                          <a:latin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1C027856-56EC-47AD-ADC4-946303302696}"/>
                  </a:ext>
                </a:extLst>
              </p:cNvPr>
              <p:cNvSpPr txBox="1">
                <a:spLocks noRot="1" noChangeAspect="1" noMove="1" noResize="1" noEditPoints="1" noAdjustHandles="1" noChangeArrowheads="1" noChangeShapeType="1" noTextEdit="1"/>
              </p:cNvSpPr>
              <p:nvPr/>
            </p:nvSpPr>
            <p:spPr>
              <a:xfrm>
                <a:off x="1376197" y="733011"/>
                <a:ext cx="7263207" cy="369332"/>
              </a:xfrm>
              <a:prstGeom prst="rect">
                <a:avLst/>
              </a:prstGeom>
              <a:blipFill>
                <a:blip r:embed="rId6"/>
                <a:stretch>
                  <a:fillRect l="-588" r="-1092" b="-34426"/>
                </a:stretch>
              </a:blipFill>
            </p:spPr>
            <p:txBody>
              <a:bodyPr/>
              <a:lstStyle/>
              <a:p>
                <a:r>
                  <a:rPr lang="en-US">
                    <a:noFill/>
                  </a:rPr>
                  <a:t> </a:t>
                </a:r>
              </a:p>
            </p:txBody>
          </p:sp>
        </mc:Fallback>
      </mc:AlternateContent>
    </p:spTree>
    <p:extLst>
      <p:ext uri="{BB962C8B-B14F-4D97-AF65-F5344CB8AC3E}">
        <p14:creationId xmlns:p14="http://schemas.microsoft.com/office/powerpoint/2010/main" val="266201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arn(inVertical)">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p:bldP spid="38"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7ECB1-79CA-418E-A8DA-DE73CC3215AC}"/>
              </a:ext>
            </a:extLst>
          </p:cNvPr>
          <p:cNvSpPr/>
          <p:nvPr/>
        </p:nvSpPr>
        <p:spPr>
          <a:xfrm>
            <a:off x="0" y="-36513"/>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D971C0A-09BD-4016-AA44-86024D3C4CBF}"/>
              </a:ext>
            </a:extLst>
          </p:cNvPr>
          <p:cNvSpPr/>
          <p:nvPr/>
        </p:nvSpPr>
        <p:spPr>
          <a:xfrm>
            <a:off x="3449638" y="2967038"/>
            <a:ext cx="1997075" cy="1257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9460" name="Object 3">
            <a:extLst>
              <a:ext uri="{FF2B5EF4-FFF2-40B4-BE49-F238E27FC236}">
                <a16:creationId xmlns:a16="http://schemas.microsoft.com/office/drawing/2014/main" id="{C0E0C19A-E108-43F2-B2D6-DC038768E492}"/>
              </a:ext>
            </a:extLst>
          </p:cNvPr>
          <p:cNvGraphicFramePr>
            <a:graphicFrameLocks noChangeAspect="1"/>
          </p:cNvGraphicFramePr>
          <p:nvPr/>
        </p:nvGraphicFramePr>
        <p:xfrm>
          <a:off x="3544888" y="2887663"/>
          <a:ext cx="1901825" cy="1336675"/>
        </p:xfrm>
        <a:graphic>
          <a:graphicData uri="http://schemas.openxmlformats.org/presentationml/2006/ole">
            <mc:AlternateContent xmlns:mc="http://schemas.openxmlformats.org/markup-compatibility/2006">
              <mc:Choice xmlns:v="urn:schemas-microsoft-com:vml" Requires="v">
                <p:oleObj spid="_x0000_s19530" name="Equation" r:id="rId4" imgW="533169" imgH="393529" progId="Equation.3">
                  <p:embed/>
                </p:oleObj>
              </mc:Choice>
              <mc:Fallback>
                <p:oleObj name="Equation" r:id="rId4" imgW="533169"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4888" y="2887663"/>
                        <a:ext cx="1901825"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Box 5">
            <a:extLst>
              <a:ext uri="{FF2B5EF4-FFF2-40B4-BE49-F238E27FC236}">
                <a16:creationId xmlns:a16="http://schemas.microsoft.com/office/drawing/2014/main" id="{34C4F873-58B9-4E32-A3F6-7B6A60579680}"/>
              </a:ext>
            </a:extLst>
          </p:cNvPr>
          <p:cNvSpPr txBox="1">
            <a:spLocks noChangeArrowheads="1"/>
          </p:cNvSpPr>
          <p:nvPr/>
        </p:nvSpPr>
        <p:spPr bwMode="auto">
          <a:xfrm>
            <a:off x="762000" y="1814513"/>
            <a:ext cx="2630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Two Tasks:</a:t>
            </a:r>
          </a:p>
        </p:txBody>
      </p:sp>
      <p:sp>
        <p:nvSpPr>
          <p:cNvPr id="19462" name="TextBox 6">
            <a:extLst>
              <a:ext uri="{FF2B5EF4-FFF2-40B4-BE49-F238E27FC236}">
                <a16:creationId xmlns:a16="http://schemas.microsoft.com/office/drawing/2014/main" id="{954EA516-7162-4208-94BA-5EAF33B07ED1}"/>
              </a:ext>
            </a:extLst>
          </p:cNvPr>
          <p:cNvSpPr txBox="1">
            <a:spLocks noChangeArrowheads="1"/>
          </p:cNvSpPr>
          <p:nvPr/>
        </p:nvSpPr>
        <p:spPr bwMode="auto">
          <a:xfrm>
            <a:off x="692150" y="3149600"/>
            <a:ext cx="7696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1 – Dealing with                       without integrals</a:t>
            </a:r>
            <a:endParaRPr lang="en-US" altLang="en-US" sz="2800" i="1" dirty="0"/>
          </a:p>
          <a:p>
            <a:pPr eaLnBrk="1" hangingPunct="1">
              <a:spcBef>
                <a:spcPct val="0"/>
              </a:spcBef>
              <a:buFontTx/>
              <a:buNone/>
            </a:pPr>
            <a:r>
              <a:rPr lang="en-US" altLang="en-US" sz="2800" dirty="0"/>
              <a:t>      </a:t>
            </a:r>
          </a:p>
          <a:p>
            <a:pPr eaLnBrk="1" hangingPunct="1">
              <a:spcBef>
                <a:spcPct val="0"/>
              </a:spcBef>
              <a:buFontTx/>
              <a:buNone/>
            </a:pPr>
            <a:endParaRPr lang="en-US" altLang="en-US" sz="2800" i="1" dirty="0"/>
          </a:p>
          <a:p>
            <a:pPr eaLnBrk="1" hangingPunct="1">
              <a:spcBef>
                <a:spcPct val="0"/>
              </a:spcBef>
              <a:buFontTx/>
              <a:buNone/>
            </a:pPr>
            <a:r>
              <a:rPr lang="en-US" altLang="en-US" sz="2800" i="1" dirty="0"/>
              <a:t>			</a:t>
            </a:r>
          </a:p>
          <a:p>
            <a:pPr eaLnBrk="1" hangingPunct="1">
              <a:spcBef>
                <a:spcPct val="0"/>
              </a:spcBef>
              <a:buFontTx/>
              <a:buNone/>
            </a:pPr>
            <a:endParaRPr lang="en-US" altLang="en-US" sz="2800" i="1" dirty="0"/>
          </a:p>
          <a:p>
            <a:pPr eaLnBrk="1" hangingPunct="1">
              <a:spcBef>
                <a:spcPct val="0"/>
              </a:spcBef>
              <a:buFontTx/>
              <a:buNone/>
            </a:pPr>
            <a:r>
              <a:rPr lang="en-US" altLang="en-US" sz="2800" dirty="0"/>
              <a:t>2 - Developing Flexible Models for </a:t>
            </a:r>
            <a:r>
              <a:rPr lang="en-US" altLang="en-US" sz="2800" b="1" i="1" dirty="0">
                <a:solidFill>
                  <a:srgbClr val="FF0000"/>
                </a:solidFill>
              </a:rPr>
              <a:t>h</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a:t>
            </a:r>
          </a:p>
        </p:txBody>
      </p:sp>
      <p:sp>
        <p:nvSpPr>
          <p:cNvPr id="19463" name="TextBox 1">
            <a:extLst>
              <a:ext uri="{FF2B5EF4-FFF2-40B4-BE49-F238E27FC236}">
                <a16:creationId xmlns:a16="http://schemas.microsoft.com/office/drawing/2014/main" id="{44676163-CAC1-4D85-B235-62F482C7683B}"/>
              </a:ext>
            </a:extLst>
          </p:cNvPr>
          <p:cNvSpPr txBox="1">
            <a:spLocks noChangeArrowheads="1"/>
          </p:cNvSpPr>
          <p:nvPr/>
        </p:nvSpPr>
        <p:spPr bwMode="auto">
          <a:xfrm>
            <a:off x="342900" y="2667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Goals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FE466A-FDE2-4538-9D00-C58F0E73F31F}"/>
              </a:ext>
            </a:extLst>
          </p:cNvPr>
          <p:cNvSpPr/>
          <p:nvPr/>
        </p:nvSpPr>
        <p:spPr>
          <a:xfrm>
            <a:off x="0" y="-36513"/>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2">
                  <a:lumMod val="50000"/>
                </a:schemeClr>
              </a:solidFill>
            </a:endParaRPr>
          </a:p>
        </p:txBody>
      </p:sp>
      <p:sp>
        <p:nvSpPr>
          <p:cNvPr id="9" name="Rectangle 8">
            <a:extLst>
              <a:ext uri="{FF2B5EF4-FFF2-40B4-BE49-F238E27FC236}">
                <a16:creationId xmlns:a16="http://schemas.microsoft.com/office/drawing/2014/main" id="{9237BA86-6B11-4943-B94B-AD84B1CFCBAA}"/>
              </a:ext>
            </a:extLst>
          </p:cNvPr>
          <p:cNvSpPr/>
          <p:nvPr/>
        </p:nvSpPr>
        <p:spPr>
          <a:xfrm>
            <a:off x="2882899" y="1982788"/>
            <a:ext cx="43815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3A28BECC-C161-4DDC-A4B2-110E23145BA2}"/>
              </a:ext>
            </a:extLst>
          </p:cNvPr>
          <p:cNvSpPr/>
          <p:nvPr/>
        </p:nvSpPr>
        <p:spPr>
          <a:xfrm>
            <a:off x="342900" y="3886200"/>
            <a:ext cx="1943100" cy="102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1509" name="Object 3">
            <a:extLst>
              <a:ext uri="{FF2B5EF4-FFF2-40B4-BE49-F238E27FC236}">
                <a16:creationId xmlns:a16="http://schemas.microsoft.com/office/drawing/2014/main" id="{F6D796FD-84A4-431A-BAD4-9F184C1936EC}"/>
              </a:ext>
            </a:extLst>
          </p:cNvPr>
          <p:cNvGraphicFramePr>
            <a:graphicFrameLocks noChangeAspect="1"/>
          </p:cNvGraphicFramePr>
          <p:nvPr>
            <p:extLst>
              <p:ext uri="{D42A27DB-BD31-4B8C-83A1-F6EECF244321}">
                <p14:modId xmlns:p14="http://schemas.microsoft.com/office/powerpoint/2010/main" val="479614133"/>
              </p:ext>
            </p:extLst>
          </p:nvPr>
        </p:nvGraphicFramePr>
        <p:xfrm>
          <a:off x="3126581" y="1987550"/>
          <a:ext cx="3894137" cy="1336675"/>
        </p:xfrm>
        <a:graphic>
          <a:graphicData uri="http://schemas.openxmlformats.org/presentationml/2006/ole">
            <mc:AlternateContent xmlns:mc="http://schemas.openxmlformats.org/markup-compatibility/2006">
              <mc:Choice xmlns:v="urn:schemas-microsoft-com:vml" Requires="v">
                <p:oleObj spid="_x0000_s21646" name="Equation" r:id="rId4" imgW="1091726" imgH="393529" progId="Equation.3">
                  <p:embed/>
                </p:oleObj>
              </mc:Choice>
              <mc:Fallback>
                <p:oleObj name="Equation" r:id="rId4" imgW="1091726"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581" y="1987550"/>
                        <a:ext cx="3894137"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Box 3">
            <a:extLst>
              <a:ext uri="{FF2B5EF4-FFF2-40B4-BE49-F238E27FC236}">
                <a16:creationId xmlns:a16="http://schemas.microsoft.com/office/drawing/2014/main" id="{A7384A99-032D-4BA8-8217-42B68C93ADC3}"/>
              </a:ext>
            </a:extLst>
          </p:cNvPr>
          <p:cNvSpPr txBox="1">
            <a:spLocks noChangeArrowheads="1"/>
          </p:cNvSpPr>
          <p:nvPr/>
        </p:nvSpPr>
        <p:spPr bwMode="auto">
          <a:xfrm>
            <a:off x="427038" y="2144713"/>
            <a:ext cx="548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Define</a:t>
            </a:r>
          </a:p>
        </p:txBody>
      </p:sp>
      <p:graphicFrame>
        <p:nvGraphicFramePr>
          <p:cNvPr id="21511" name="Object 2">
            <a:extLst>
              <a:ext uri="{FF2B5EF4-FFF2-40B4-BE49-F238E27FC236}">
                <a16:creationId xmlns:a16="http://schemas.microsoft.com/office/drawing/2014/main" id="{FCAE5B77-9B16-4F48-BF26-1FDE6AF09CA3}"/>
              </a:ext>
            </a:extLst>
          </p:cNvPr>
          <p:cNvGraphicFramePr>
            <a:graphicFrameLocks noChangeAspect="1"/>
          </p:cNvGraphicFramePr>
          <p:nvPr/>
        </p:nvGraphicFramePr>
        <p:xfrm>
          <a:off x="457200" y="4000500"/>
          <a:ext cx="1674813" cy="733425"/>
        </p:xfrm>
        <a:graphic>
          <a:graphicData uri="http://schemas.openxmlformats.org/presentationml/2006/ole">
            <mc:AlternateContent xmlns:mc="http://schemas.openxmlformats.org/markup-compatibility/2006">
              <mc:Choice xmlns:v="urn:schemas-microsoft-com:vml" Requires="v">
                <p:oleObj spid="_x0000_s21647" name="Equation" r:id="rId6" imgW="469696" imgH="215806" progId="Equation.3">
                  <p:embed/>
                </p:oleObj>
              </mc:Choice>
              <mc:Fallback>
                <p:oleObj name="Equation" r:id="rId6" imgW="469696" imgH="215806"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000500"/>
                        <a:ext cx="16748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Box 6">
            <a:extLst>
              <a:ext uri="{FF2B5EF4-FFF2-40B4-BE49-F238E27FC236}">
                <a16:creationId xmlns:a16="http://schemas.microsoft.com/office/drawing/2014/main" id="{A3AFB05E-1E27-4320-BF6A-4FA286E7C6EB}"/>
              </a:ext>
            </a:extLst>
          </p:cNvPr>
          <p:cNvSpPr txBox="1">
            <a:spLocks noChangeArrowheads="1"/>
          </p:cNvSpPr>
          <p:nvPr/>
        </p:nvSpPr>
        <p:spPr bwMode="auto">
          <a:xfrm>
            <a:off x="2476500" y="4038600"/>
            <a:ext cx="6561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is the interval (</a:t>
            </a:r>
            <a:r>
              <a:rPr lang="en-US" altLang="en-US" sz="2800" i="1"/>
              <a:t>r</a:t>
            </a:r>
            <a:r>
              <a:rPr lang="en-US" altLang="en-US" sz="2800"/>
              <a:t> to </a:t>
            </a:r>
            <a:r>
              <a:rPr lang="en-US" altLang="en-US" sz="2800" i="1"/>
              <a:t>s</a:t>
            </a:r>
            <a:r>
              <a:rPr lang="en-US" altLang="en-US" sz="2800"/>
              <a:t>) cumulative hazard.</a:t>
            </a:r>
          </a:p>
        </p:txBody>
      </p:sp>
      <p:sp>
        <p:nvSpPr>
          <p:cNvPr id="21513" name="TextBox 9">
            <a:extLst>
              <a:ext uri="{FF2B5EF4-FFF2-40B4-BE49-F238E27FC236}">
                <a16:creationId xmlns:a16="http://schemas.microsoft.com/office/drawing/2014/main" id="{AC903EC5-1BD0-4F35-8ED4-D3C2117934A0}"/>
              </a:ext>
            </a:extLst>
          </p:cNvPr>
          <p:cNvSpPr txBox="1">
            <a:spLocks noChangeArrowheads="1"/>
          </p:cNvSpPr>
          <p:nvPr/>
        </p:nvSpPr>
        <p:spPr bwMode="auto">
          <a:xfrm>
            <a:off x="577850" y="190500"/>
            <a:ext cx="742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TASK 1: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12AEB1-0E63-4FA9-8698-F212ED362FBD}"/>
              </a:ext>
            </a:extLst>
          </p:cNvPr>
          <p:cNvSpPr/>
          <p:nvPr/>
        </p:nvSpPr>
        <p:spPr>
          <a:xfrm>
            <a:off x="0" y="-36513"/>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3EE0FF99-74C1-451E-B731-199FBD9FC135}"/>
              </a:ext>
            </a:extLst>
          </p:cNvPr>
          <p:cNvSpPr/>
          <p:nvPr/>
        </p:nvSpPr>
        <p:spPr>
          <a:xfrm>
            <a:off x="3227388" y="1739900"/>
            <a:ext cx="1943100" cy="102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3556" name="Object 2">
            <a:extLst>
              <a:ext uri="{FF2B5EF4-FFF2-40B4-BE49-F238E27FC236}">
                <a16:creationId xmlns:a16="http://schemas.microsoft.com/office/drawing/2014/main" id="{E3608440-16EF-41BB-9C5A-F02196B0C249}"/>
              </a:ext>
            </a:extLst>
          </p:cNvPr>
          <p:cNvGraphicFramePr>
            <a:graphicFrameLocks noChangeAspect="1"/>
          </p:cNvGraphicFramePr>
          <p:nvPr/>
        </p:nvGraphicFramePr>
        <p:xfrm>
          <a:off x="3305175" y="1892300"/>
          <a:ext cx="1674813" cy="733425"/>
        </p:xfrm>
        <a:graphic>
          <a:graphicData uri="http://schemas.openxmlformats.org/presentationml/2006/ole">
            <mc:AlternateContent xmlns:mc="http://schemas.openxmlformats.org/markup-compatibility/2006">
              <mc:Choice xmlns:v="urn:schemas-microsoft-com:vml" Requires="v">
                <p:oleObj spid="_x0000_s23625" name="Equation" r:id="rId4" imgW="469696" imgH="215806" progId="Equation.3">
                  <p:embed/>
                </p:oleObj>
              </mc:Choice>
              <mc:Fallback>
                <p:oleObj name="Equation" r:id="rId4" imgW="469696"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175" y="1892300"/>
                        <a:ext cx="16748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TextBox 9">
            <a:extLst>
              <a:ext uri="{FF2B5EF4-FFF2-40B4-BE49-F238E27FC236}">
                <a16:creationId xmlns:a16="http://schemas.microsoft.com/office/drawing/2014/main" id="{98EDAE42-D5D2-4D81-BA32-18D2997469CC}"/>
              </a:ext>
            </a:extLst>
          </p:cNvPr>
          <p:cNvSpPr txBox="1">
            <a:spLocks noChangeArrowheads="1"/>
          </p:cNvSpPr>
          <p:nvPr/>
        </p:nvSpPr>
        <p:spPr bwMode="auto">
          <a:xfrm>
            <a:off x="654050" y="212725"/>
            <a:ext cx="742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Intuition Behind Cum. Hazard:  </a:t>
            </a:r>
          </a:p>
        </p:txBody>
      </p:sp>
      <p:sp>
        <p:nvSpPr>
          <p:cNvPr id="23558" name="Text Box 9">
            <a:extLst>
              <a:ext uri="{FF2B5EF4-FFF2-40B4-BE49-F238E27FC236}">
                <a16:creationId xmlns:a16="http://schemas.microsoft.com/office/drawing/2014/main" id="{A6E428F1-C400-4E26-90CF-D6B83233A25D}"/>
              </a:ext>
            </a:extLst>
          </p:cNvPr>
          <p:cNvSpPr txBox="1">
            <a:spLocks noChangeArrowheads="1"/>
          </p:cNvSpPr>
          <p:nvPr/>
        </p:nvSpPr>
        <p:spPr bwMode="auto">
          <a:xfrm>
            <a:off x="212725" y="3851455"/>
            <a:ext cx="8718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7656513" algn="l"/>
              </a:tabLst>
              <a:defRPr sz="3200">
                <a:solidFill>
                  <a:schemeClr val="tx1"/>
                </a:solidFill>
                <a:latin typeface="Arial" panose="020B0604020202020204" pitchFamily="34" charset="0"/>
              </a:defRPr>
            </a:lvl1pPr>
            <a:lvl2pPr marL="742950" indent="-285750">
              <a:spcBef>
                <a:spcPct val="20000"/>
              </a:spcBef>
              <a:buChar char="–"/>
              <a:tabLst>
                <a:tab pos="7656513" algn="l"/>
              </a:tabLst>
              <a:defRPr sz="2800">
                <a:solidFill>
                  <a:schemeClr val="tx1"/>
                </a:solidFill>
                <a:latin typeface="Arial" panose="020B0604020202020204" pitchFamily="34" charset="0"/>
              </a:defRPr>
            </a:lvl2pPr>
            <a:lvl3pPr marL="1143000" indent="-228600">
              <a:spcBef>
                <a:spcPct val="20000"/>
              </a:spcBef>
              <a:buChar char="•"/>
              <a:tabLst>
                <a:tab pos="7656513" algn="l"/>
              </a:tabLst>
              <a:defRPr sz="2400">
                <a:solidFill>
                  <a:schemeClr val="tx1"/>
                </a:solidFill>
                <a:latin typeface="Arial" panose="020B0604020202020204" pitchFamily="34" charset="0"/>
              </a:defRPr>
            </a:lvl3pPr>
            <a:lvl4pPr marL="1600200" indent="-228600">
              <a:spcBef>
                <a:spcPct val="20000"/>
              </a:spcBef>
              <a:buChar char="–"/>
              <a:tabLst>
                <a:tab pos="7656513" algn="l"/>
              </a:tabLst>
              <a:defRPr sz="2000">
                <a:solidFill>
                  <a:schemeClr val="tx1"/>
                </a:solidFill>
                <a:latin typeface="Arial" panose="020B0604020202020204" pitchFamily="34" charset="0"/>
              </a:defRPr>
            </a:lvl4pPr>
            <a:lvl5pPr marL="2057400" indent="-228600">
              <a:spcBef>
                <a:spcPct val="20000"/>
              </a:spcBef>
              <a:buChar char="»"/>
              <a:tabLst>
                <a:tab pos="76565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Average number of failures between </a:t>
            </a:r>
            <a:r>
              <a:rPr lang="en-US" altLang="en-US" sz="2800" i="1" dirty="0"/>
              <a:t>s</a:t>
            </a:r>
            <a:r>
              <a:rPr lang="en-US" altLang="en-US" sz="2800" dirty="0"/>
              <a:t> and </a:t>
            </a:r>
            <a:r>
              <a:rPr lang="en-US" altLang="en-US" sz="2800" i="1" dirty="0"/>
              <a:t>r</a:t>
            </a:r>
            <a:r>
              <a:rPr lang="en-US" altLang="en-US" sz="2800" dirty="0"/>
              <a:t> for a subject that can miraculously resurrect after a failure at time </a:t>
            </a:r>
            <a:r>
              <a:rPr lang="en-US" altLang="en-US" sz="2800" i="1" dirty="0"/>
              <a:t>t</a:t>
            </a:r>
            <a:r>
              <a:rPr lang="en-US" altLang="en-US" sz="2800" dirty="0"/>
              <a:t>, continuing on with hazard </a:t>
            </a:r>
            <a:r>
              <a:rPr lang="en-US" altLang="en-US" sz="2800" i="1" dirty="0"/>
              <a:t>h</a:t>
            </a:r>
            <a:r>
              <a:rPr lang="en-US" altLang="en-US" sz="2800" dirty="0"/>
              <a:t>(</a:t>
            </a:r>
            <a:r>
              <a:rPr lang="en-US" altLang="en-US" sz="2800" i="1" dirty="0"/>
              <a:t>t</a:t>
            </a:r>
            <a:r>
              <a:rPr lang="en-US" altLang="en-US" sz="2800" dirty="0"/>
              <a:t>).</a:t>
            </a:r>
          </a:p>
          <a:p>
            <a:pPr eaLnBrk="1" hangingPunct="1">
              <a:spcBef>
                <a:spcPct val="0"/>
              </a:spcBef>
              <a:buFontTx/>
              <a:buNone/>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FC763-EEAE-4E14-ABDC-B8D87CF62136}"/>
              </a:ext>
            </a:extLst>
          </p:cNvPr>
          <p:cNvSpPr/>
          <p:nvPr/>
        </p:nvSpPr>
        <p:spPr>
          <a:xfrm>
            <a:off x="342900" y="2908028"/>
            <a:ext cx="8343900" cy="952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D218B7B8-EB35-40C1-B45D-9624EDFD8F45}"/>
              </a:ext>
            </a:extLst>
          </p:cNvPr>
          <p:cNvSpPr/>
          <p:nvPr/>
        </p:nvSpPr>
        <p:spPr>
          <a:xfrm>
            <a:off x="266700" y="233363"/>
            <a:ext cx="4610100" cy="1333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5604" name="Object 2">
            <a:extLst>
              <a:ext uri="{FF2B5EF4-FFF2-40B4-BE49-F238E27FC236}">
                <a16:creationId xmlns:a16="http://schemas.microsoft.com/office/drawing/2014/main" id="{59EE5E56-3F6B-48B3-9D0B-F5829E320D71}"/>
              </a:ext>
            </a:extLst>
          </p:cNvPr>
          <p:cNvGraphicFramePr>
            <a:graphicFrameLocks noChangeAspect="1"/>
          </p:cNvGraphicFramePr>
          <p:nvPr>
            <p:extLst>
              <p:ext uri="{D42A27DB-BD31-4B8C-83A1-F6EECF244321}">
                <p14:modId xmlns:p14="http://schemas.microsoft.com/office/powerpoint/2010/main" val="3595207435"/>
              </p:ext>
            </p:extLst>
          </p:nvPr>
        </p:nvGraphicFramePr>
        <p:xfrm>
          <a:off x="489743" y="581819"/>
          <a:ext cx="4164013" cy="733425"/>
        </p:xfrm>
        <a:graphic>
          <a:graphicData uri="http://schemas.openxmlformats.org/presentationml/2006/ole">
            <mc:AlternateContent xmlns:mc="http://schemas.openxmlformats.org/markup-compatibility/2006">
              <mc:Choice xmlns:v="urn:schemas-microsoft-com:vml" Requires="v">
                <p:oleObj spid="_x0000_s25809" name="Equation" r:id="rId4" imgW="1167893" imgH="215806" progId="Equation.3">
                  <p:embed/>
                </p:oleObj>
              </mc:Choice>
              <mc:Fallback>
                <p:oleObj name="Equation" r:id="rId4" imgW="1167893"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43" y="581819"/>
                        <a:ext cx="41640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Box 6">
            <a:extLst>
              <a:ext uri="{FF2B5EF4-FFF2-40B4-BE49-F238E27FC236}">
                <a16:creationId xmlns:a16="http://schemas.microsoft.com/office/drawing/2014/main" id="{AB976E6A-8C15-453F-A1C0-D823E5E2F83D}"/>
              </a:ext>
            </a:extLst>
          </p:cNvPr>
          <p:cNvSpPr txBox="1">
            <a:spLocks noChangeArrowheads="1"/>
          </p:cNvSpPr>
          <p:nvPr/>
        </p:nvSpPr>
        <p:spPr bwMode="auto">
          <a:xfrm>
            <a:off x="5076450" y="361156"/>
            <a:ext cx="3351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is the unit</a:t>
            </a:r>
            <a:r>
              <a:rPr lang="en-US" altLang="en-US" sz="2800" dirty="0">
                <a:solidFill>
                  <a:schemeClr val="bg1"/>
                </a:solidFill>
              </a:rPr>
              <a:t> </a:t>
            </a:r>
            <a:r>
              <a:rPr lang="en-US" altLang="en-US" sz="2800" dirty="0"/>
              <a:t>(</a:t>
            </a:r>
            <a:r>
              <a:rPr lang="en-US" altLang="en-US" sz="2800" b="1" i="1" dirty="0">
                <a:solidFill>
                  <a:srgbClr val="7030A0"/>
                </a:solidFill>
              </a:rPr>
              <a:t>r</a:t>
            </a:r>
            <a:r>
              <a:rPr lang="en-US" altLang="en-US" sz="2800" dirty="0">
                <a:solidFill>
                  <a:srgbClr val="7030A0"/>
                </a:solidFill>
              </a:rPr>
              <a:t> </a:t>
            </a:r>
            <a:r>
              <a:rPr lang="en-US" altLang="en-US" sz="2800" dirty="0"/>
              <a:t>to</a:t>
            </a:r>
            <a:r>
              <a:rPr lang="en-US" altLang="en-US" sz="2800" dirty="0">
                <a:solidFill>
                  <a:srgbClr val="FF0000"/>
                </a:solidFill>
              </a:rPr>
              <a:t> </a:t>
            </a:r>
            <a:r>
              <a:rPr lang="en-US" altLang="en-US" sz="2800" b="1" i="1" dirty="0">
                <a:solidFill>
                  <a:srgbClr val="7030A0"/>
                </a:solidFill>
              </a:rPr>
              <a:t>r</a:t>
            </a:r>
            <a:r>
              <a:rPr lang="en-US" altLang="en-US" sz="2800" dirty="0">
                <a:solidFill>
                  <a:srgbClr val="7030A0"/>
                </a:solidFill>
              </a:rPr>
              <a:t>+1</a:t>
            </a:r>
            <a:r>
              <a:rPr lang="en-US" altLang="en-US" sz="2800" dirty="0"/>
              <a:t>)</a:t>
            </a:r>
            <a:r>
              <a:rPr lang="en-US" altLang="en-US" sz="2800" dirty="0">
                <a:solidFill>
                  <a:srgbClr val="FF0000"/>
                </a:solidFill>
              </a:rPr>
              <a:t> </a:t>
            </a:r>
          </a:p>
          <a:p>
            <a:pPr eaLnBrk="1" hangingPunct="1">
              <a:spcBef>
                <a:spcPct val="0"/>
              </a:spcBef>
              <a:buFontTx/>
              <a:buNone/>
            </a:pPr>
            <a:r>
              <a:rPr lang="en-US" altLang="en-US" sz="2800" dirty="0">
                <a:solidFill>
                  <a:srgbClr val="FF0000"/>
                </a:solidFill>
              </a:rPr>
              <a:t>cumulative hazard</a:t>
            </a:r>
          </a:p>
        </p:txBody>
      </p:sp>
      <p:sp>
        <p:nvSpPr>
          <p:cNvPr id="25606" name="TextBox 7">
            <a:extLst>
              <a:ext uri="{FF2B5EF4-FFF2-40B4-BE49-F238E27FC236}">
                <a16:creationId xmlns:a16="http://schemas.microsoft.com/office/drawing/2014/main" id="{63C793A5-0251-4216-AFE1-F4D527D8D3FB}"/>
              </a:ext>
            </a:extLst>
          </p:cNvPr>
          <p:cNvSpPr txBox="1">
            <a:spLocks noChangeArrowheads="1"/>
          </p:cNvSpPr>
          <p:nvPr/>
        </p:nvSpPr>
        <p:spPr bwMode="auto">
          <a:xfrm>
            <a:off x="178300" y="1928269"/>
            <a:ext cx="4914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Two facts about integrals:</a:t>
            </a:r>
          </a:p>
          <a:p>
            <a:pPr eaLnBrk="1" hangingPunct="1">
              <a:spcBef>
                <a:spcPct val="0"/>
              </a:spcBef>
              <a:buFontTx/>
              <a:buNone/>
            </a:pPr>
            <a:r>
              <a:rPr lang="en-US" altLang="en-US" sz="2800" dirty="0"/>
              <a:t>1) Additivity:</a:t>
            </a:r>
          </a:p>
        </p:txBody>
      </p:sp>
      <p:graphicFrame>
        <p:nvGraphicFramePr>
          <p:cNvPr id="25607" name="Object 4">
            <a:extLst>
              <a:ext uri="{FF2B5EF4-FFF2-40B4-BE49-F238E27FC236}">
                <a16:creationId xmlns:a16="http://schemas.microsoft.com/office/drawing/2014/main" id="{3F114998-8B48-4E91-BE4C-BAC10140E7B0}"/>
              </a:ext>
            </a:extLst>
          </p:cNvPr>
          <p:cNvGraphicFramePr>
            <a:graphicFrameLocks noChangeAspect="1"/>
          </p:cNvGraphicFramePr>
          <p:nvPr>
            <p:extLst>
              <p:ext uri="{D42A27DB-BD31-4B8C-83A1-F6EECF244321}">
                <p14:modId xmlns:p14="http://schemas.microsoft.com/office/powerpoint/2010/main" val="2894210863"/>
              </p:ext>
            </p:extLst>
          </p:nvPr>
        </p:nvGraphicFramePr>
        <p:xfrm>
          <a:off x="533400" y="3022328"/>
          <a:ext cx="7904163" cy="723900"/>
        </p:xfrm>
        <a:graphic>
          <a:graphicData uri="http://schemas.openxmlformats.org/presentationml/2006/ole">
            <mc:AlternateContent xmlns:mc="http://schemas.openxmlformats.org/markup-compatibility/2006">
              <mc:Choice xmlns:v="urn:schemas-microsoft-com:vml" Requires="v">
                <p:oleObj spid="_x0000_s25810" name="Equation" r:id="rId6" imgW="2565400" imgH="215900" progId="Equation.3">
                  <p:embed/>
                </p:oleObj>
              </mc:Choice>
              <mc:Fallback>
                <p:oleObj name="Equation" r:id="rId6" imgW="2565400" imgH="215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022328"/>
                        <a:ext cx="790416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Box 10">
            <a:extLst>
              <a:ext uri="{FF2B5EF4-FFF2-40B4-BE49-F238E27FC236}">
                <a16:creationId xmlns:a16="http://schemas.microsoft.com/office/drawing/2014/main" id="{88F4F6A4-0DA2-419D-B5D8-EE85EDD043E0}"/>
              </a:ext>
            </a:extLst>
          </p:cNvPr>
          <p:cNvSpPr txBox="1">
            <a:spLocks noChangeArrowheads="1"/>
          </p:cNvSpPr>
          <p:nvPr/>
        </p:nvSpPr>
        <p:spPr bwMode="auto">
          <a:xfrm>
            <a:off x="254640" y="4168638"/>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2) Mean value theorem for integrals:</a:t>
            </a:r>
          </a:p>
        </p:txBody>
      </p:sp>
      <p:sp>
        <p:nvSpPr>
          <p:cNvPr id="11" name="Rectangle 10">
            <a:extLst>
              <a:ext uri="{FF2B5EF4-FFF2-40B4-BE49-F238E27FC236}">
                <a16:creationId xmlns:a16="http://schemas.microsoft.com/office/drawing/2014/main" id="{97482B09-8C1B-4889-9F73-277F6773D0A2}"/>
              </a:ext>
            </a:extLst>
          </p:cNvPr>
          <p:cNvSpPr/>
          <p:nvPr/>
        </p:nvSpPr>
        <p:spPr>
          <a:xfrm>
            <a:off x="342900" y="4888390"/>
            <a:ext cx="39243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5610" name="Object 4">
            <a:extLst>
              <a:ext uri="{FF2B5EF4-FFF2-40B4-BE49-F238E27FC236}">
                <a16:creationId xmlns:a16="http://schemas.microsoft.com/office/drawing/2014/main" id="{09D04582-1F0E-4971-81EC-74B0B6D8EDE9}"/>
              </a:ext>
            </a:extLst>
          </p:cNvPr>
          <p:cNvGraphicFramePr>
            <a:graphicFrameLocks noChangeAspect="1"/>
          </p:cNvGraphicFramePr>
          <p:nvPr>
            <p:extLst>
              <p:ext uri="{D42A27DB-BD31-4B8C-83A1-F6EECF244321}">
                <p14:modId xmlns:p14="http://schemas.microsoft.com/office/powerpoint/2010/main" val="653199858"/>
              </p:ext>
            </p:extLst>
          </p:nvPr>
        </p:nvGraphicFramePr>
        <p:xfrm>
          <a:off x="641350" y="5032509"/>
          <a:ext cx="3327400" cy="723900"/>
        </p:xfrm>
        <a:graphic>
          <a:graphicData uri="http://schemas.openxmlformats.org/presentationml/2006/ole">
            <mc:AlternateContent xmlns:mc="http://schemas.openxmlformats.org/markup-compatibility/2006">
              <mc:Choice xmlns:v="urn:schemas-microsoft-com:vml" Requires="v">
                <p:oleObj spid="_x0000_s25811" name="Equation" r:id="rId8" imgW="1079032" imgH="215806" progId="Equation.3">
                  <p:embed/>
                </p:oleObj>
              </mc:Choice>
              <mc:Fallback>
                <p:oleObj name="Equation" r:id="rId8" imgW="1079032" imgH="21580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032509"/>
                        <a:ext cx="3327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C06862-E7C2-419B-A638-700D39CD813C}"/>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BCF6B67F-50D5-4D2C-961B-3D4A776197EA}"/>
              </a:ext>
            </a:extLst>
          </p:cNvPr>
          <p:cNvSpPr/>
          <p:nvPr/>
        </p:nvSpPr>
        <p:spPr>
          <a:xfrm>
            <a:off x="2076450" y="1892300"/>
            <a:ext cx="36195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269" name="TextBox 1">
            <a:extLst>
              <a:ext uri="{FF2B5EF4-FFF2-40B4-BE49-F238E27FC236}">
                <a16:creationId xmlns:a16="http://schemas.microsoft.com/office/drawing/2014/main" id="{88B62E12-6E1A-411C-8F96-85747E08E90E}"/>
              </a:ext>
            </a:extLst>
          </p:cNvPr>
          <p:cNvSpPr txBox="1">
            <a:spLocks noChangeArrowheads="1"/>
          </p:cNvSpPr>
          <p:nvPr/>
        </p:nvSpPr>
        <p:spPr bwMode="auto">
          <a:xfrm>
            <a:off x="0" y="-3175"/>
            <a:ext cx="8834438" cy="1200150"/>
          </a:xfrm>
          <a:prstGeom prst="rect">
            <a:avLst/>
          </a:prstGeom>
          <a:noFill/>
          <a:ln w="9525">
            <a:noFill/>
            <a:miter lim="800000"/>
            <a:headEnd/>
            <a:tailEnd/>
          </a:ln>
        </p:spPr>
        <p:txBody>
          <a:bodyPr>
            <a:spAutoFit/>
          </a:bodyPr>
          <a:lstStyle/>
          <a:p>
            <a:pPr algn="ctr" eaLnBrk="1" hangingPunct="1">
              <a:defRPr/>
            </a:pPr>
            <a:r>
              <a:rPr lang="en-US" sz="3600" b="1" dirty="0">
                <a:solidFill>
                  <a:schemeClr val="bg1"/>
                </a:solidFill>
                <a:latin typeface="+mj-lt"/>
              </a:rPr>
              <a:t>Avoiding integrals, </a:t>
            </a:r>
          </a:p>
          <a:p>
            <a:pPr algn="ctr" eaLnBrk="1" hangingPunct="1">
              <a:defRPr/>
            </a:pPr>
            <a:r>
              <a:rPr lang="en-US" sz="3600" b="1" dirty="0">
                <a:solidFill>
                  <a:schemeClr val="bg1"/>
                </a:solidFill>
                <a:latin typeface="+mj-lt"/>
              </a:rPr>
              <a:t>we represent </a:t>
            </a:r>
            <a:r>
              <a:rPr lang="en-US" sz="3600" b="1" i="1" dirty="0">
                <a:solidFill>
                  <a:schemeClr val="bg1"/>
                </a:solidFill>
                <a:latin typeface="Symbol" pitchFamily="18" charset="2"/>
              </a:rPr>
              <a:t>L</a:t>
            </a:r>
            <a:r>
              <a:rPr lang="en-US" sz="3600" b="1" dirty="0">
                <a:solidFill>
                  <a:schemeClr val="bg1"/>
                </a:solidFill>
                <a:latin typeface="Arial" charset="0"/>
              </a:rPr>
              <a:t>(</a:t>
            </a:r>
            <a:r>
              <a:rPr lang="en-US" sz="3600" b="1" i="1" dirty="0" err="1">
                <a:solidFill>
                  <a:schemeClr val="bg1"/>
                </a:solidFill>
                <a:latin typeface="Arial" charset="0"/>
              </a:rPr>
              <a:t>s</a:t>
            </a:r>
            <a:r>
              <a:rPr lang="en-US" sz="3600" b="1" dirty="0" err="1">
                <a:solidFill>
                  <a:schemeClr val="bg1"/>
                </a:solidFill>
                <a:latin typeface="Arial" charset="0"/>
              </a:rPr>
              <a:t>|</a:t>
            </a:r>
            <a:r>
              <a:rPr lang="en-US" sz="3600" b="1" i="1" dirty="0" err="1">
                <a:solidFill>
                  <a:schemeClr val="bg1"/>
                </a:solidFill>
                <a:latin typeface="Arial" charset="0"/>
              </a:rPr>
              <a:t>r</a:t>
            </a:r>
            <a:r>
              <a:rPr lang="en-US" sz="3600" b="1" dirty="0">
                <a:solidFill>
                  <a:schemeClr val="bg1"/>
                </a:solidFill>
                <a:latin typeface="Arial" charset="0"/>
              </a:rPr>
              <a:t>) as: </a:t>
            </a:r>
          </a:p>
        </p:txBody>
      </p:sp>
      <p:graphicFrame>
        <p:nvGraphicFramePr>
          <p:cNvPr id="27653" name="Object 1">
            <a:extLst>
              <a:ext uri="{FF2B5EF4-FFF2-40B4-BE49-F238E27FC236}">
                <a16:creationId xmlns:a16="http://schemas.microsoft.com/office/drawing/2014/main" id="{5ADFF686-3941-40E5-890B-411456CBB81B}"/>
              </a:ext>
            </a:extLst>
          </p:cNvPr>
          <p:cNvGraphicFramePr>
            <a:graphicFrameLocks noChangeAspect="1"/>
          </p:cNvGraphicFramePr>
          <p:nvPr/>
        </p:nvGraphicFramePr>
        <p:xfrm>
          <a:off x="2228850" y="1892300"/>
          <a:ext cx="3327400" cy="1277938"/>
        </p:xfrm>
        <a:graphic>
          <a:graphicData uri="http://schemas.openxmlformats.org/presentationml/2006/ole">
            <mc:AlternateContent xmlns:mc="http://schemas.openxmlformats.org/markup-compatibility/2006">
              <mc:Choice xmlns:v="urn:schemas-microsoft-com:vml" Requires="v">
                <p:oleObj spid="_x0000_s27790" name="Equation" r:id="rId4" imgW="1079032" imgH="380835" progId="Equation.3">
                  <p:embed/>
                </p:oleObj>
              </mc:Choice>
              <mc:Fallback>
                <p:oleObj name="Equation" r:id="rId4" imgW="1079032" imgH="38083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1892300"/>
                        <a:ext cx="3327400"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a:extLst>
              <a:ext uri="{FF2B5EF4-FFF2-40B4-BE49-F238E27FC236}">
                <a16:creationId xmlns:a16="http://schemas.microsoft.com/office/drawing/2014/main" id="{66C280DA-F7F4-410E-A053-E3C93C55FC2B}"/>
              </a:ext>
            </a:extLst>
          </p:cNvPr>
          <p:cNvSpPr/>
          <p:nvPr/>
        </p:nvSpPr>
        <p:spPr>
          <a:xfrm>
            <a:off x="4994275" y="3736975"/>
            <a:ext cx="39243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7655" name="Object 10">
            <a:extLst>
              <a:ext uri="{FF2B5EF4-FFF2-40B4-BE49-F238E27FC236}">
                <a16:creationId xmlns:a16="http://schemas.microsoft.com/office/drawing/2014/main" id="{8AB76B3C-B784-4326-A862-A63E7DDF42F1}"/>
              </a:ext>
            </a:extLst>
          </p:cNvPr>
          <p:cNvGraphicFramePr>
            <a:graphicFrameLocks noChangeAspect="1"/>
          </p:cNvGraphicFramePr>
          <p:nvPr/>
        </p:nvGraphicFramePr>
        <p:xfrm>
          <a:off x="5148263" y="3813175"/>
          <a:ext cx="3327400" cy="723900"/>
        </p:xfrm>
        <a:graphic>
          <a:graphicData uri="http://schemas.openxmlformats.org/presentationml/2006/ole">
            <mc:AlternateContent xmlns:mc="http://schemas.openxmlformats.org/markup-compatibility/2006">
              <mc:Choice xmlns:v="urn:schemas-microsoft-com:vml" Requires="v">
                <p:oleObj spid="_x0000_s27791" name="Equation" r:id="rId6" imgW="1079032" imgH="215806" progId="Equation.3">
                  <p:embed/>
                </p:oleObj>
              </mc:Choice>
              <mc:Fallback>
                <p:oleObj name="Equation" r:id="rId6" imgW="1079032" imgH="21580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3813175"/>
                        <a:ext cx="3327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Rectangle 11">
            <a:extLst>
              <a:ext uri="{FF2B5EF4-FFF2-40B4-BE49-F238E27FC236}">
                <a16:creationId xmlns:a16="http://schemas.microsoft.com/office/drawing/2014/main" id="{B421F831-BF2D-49D8-8B4C-C34365B85EF1}"/>
              </a:ext>
            </a:extLst>
          </p:cNvPr>
          <p:cNvSpPr>
            <a:spLocks noChangeArrowheads="1"/>
          </p:cNvSpPr>
          <p:nvPr/>
        </p:nvSpPr>
        <p:spPr bwMode="auto">
          <a:xfrm>
            <a:off x="269875" y="3967163"/>
            <a:ext cx="4610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Because of the relationship</a:t>
            </a:r>
            <a:r>
              <a:rPr lang="en-US" altLang="en-US" sz="2400">
                <a:solidFill>
                  <a:schemeClr val="bg1"/>
                </a:solidFill>
              </a:rPr>
              <a:t>:</a:t>
            </a:r>
          </a:p>
        </p:txBody>
      </p:sp>
      <p:sp>
        <p:nvSpPr>
          <p:cNvPr id="27657" name="Rectangle 12">
            <a:extLst>
              <a:ext uri="{FF2B5EF4-FFF2-40B4-BE49-F238E27FC236}">
                <a16:creationId xmlns:a16="http://schemas.microsoft.com/office/drawing/2014/main" id="{866ACA24-A9BB-49E5-AB95-E107D91FD5B7}"/>
              </a:ext>
            </a:extLst>
          </p:cNvPr>
          <p:cNvSpPr>
            <a:spLocks noChangeArrowheads="1"/>
          </p:cNvSpPr>
          <p:nvPr/>
        </p:nvSpPr>
        <p:spPr bwMode="auto">
          <a:xfrm>
            <a:off x="0" y="5041900"/>
            <a:ext cx="8834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We can think of our models as exact models for the UCH </a:t>
            </a:r>
            <a:r>
              <a:rPr lang="en-US" altLang="en-US" sz="2800" i="1">
                <a:latin typeface="Symbol" panose="05050102010706020507" pitchFamily="18" charset="2"/>
              </a:rPr>
              <a:t>L</a:t>
            </a:r>
            <a:r>
              <a:rPr lang="en-US" altLang="en-US" sz="2800" i="1" baseline="-25000"/>
              <a:t>u</a:t>
            </a:r>
            <a:r>
              <a:rPr lang="en-US" altLang="en-US" sz="2800"/>
              <a:t>(</a:t>
            </a:r>
            <a:r>
              <a:rPr lang="en-US" altLang="en-US" sz="2800" i="1"/>
              <a:t>t</a:t>
            </a:r>
            <a:r>
              <a:rPr lang="en-US" altLang="en-US" sz="2800"/>
              <a:t>) or very good approximate models for the hazard </a:t>
            </a:r>
            <a:r>
              <a:rPr lang="en-US" altLang="en-US" sz="2800" i="1"/>
              <a:t>h</a:t>
            </a:r>
            <a:r>
              <a:rPr lang="en-US" altLang="en-US" sz="2800"/>
              <a:t>(</a:t>
            </a:r>
            <a:r>
              <a:rPr lang="en-US" altLang="en-US" sz="2800" i="1"/>
              <a:t>t</a:t>
            </a:r>
            <a:r>
              <a:rPr lang="en-US" altLang="en-US" sz="28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78559D-A951-42F2-B6A1-2506933948E5}"/>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9699" name="TextBox 3">
            <a:extLst>
              <a:ext uri="{FF2B5EF4-FFF2-40B4-BE49-F238E27FC236}">
                <a16:creationId xmlns:a16="http://schemas.microsoft.com/office/drawing/2014/main" id="{4422ADED-C534-428D-9556-68A4109DBA36}"/>
              </a:ext>
            </a:extLst>
          </p:cNvPr>
          <p:cNvSpPr txBox="1">
            <a:spLocks noChangeArrowheads="1"/>
          </p:cNvSpPr>
          <p:nvPr/>
        </p:nvSpPr>
        <p:spPr bwMode="auto">
          <a:xfrm>
            <a:off x="524195" y="1892800"/>
            <a:ext cx="87947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 biologists, we should estimate biologically meaningful things.</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Parameters should always have clearly stated units and clear biological interpretations.</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Hazard ratios are usually fairly clear (simple rate models) and are easily extended.</a:t>
            </a:r>
          </a:p>
        </p:txBody>
      </p:sp>
      <p:sp>
        <p:nvSpPr>
          <p:cNvPr id="29700" name="TextBox 1">
            <a:extLst>
              <a:ext uri="{FF2B5EF4-FFF2-40B4-BE49-F238E27FC236}">
                <a16:creationId xmlns:a16="http://schemas.microsoft.com/office/drawing/2014/main" id="{7E2A8618-CBEE-462E-80FB-45602DD8F6D2}"/>
              </a:ext>
            </a:extLst>
          </p:cNvPr>
          <p:cNvSpPr txBox="1">
            <a:spLocks noChangeArrowheads="1"/>
          </p:cNvSpPr>
          <p:nvPr/>
        </p:nvSpPr>
        <p:spPr bwMode="auto">
          <a:xfrm>
            <a:off x="539750" y="263525"/>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Why All This Fuss About Hazards?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A50CBC-25FF-4BBB-B90E-74FC0D68DC84}"/>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747" name="TextBox 3">
            <a:extLst>
              <a:ext uri="{FF2B5EF4-FFF2-40B4-BE49-F238E27FC236}">
                <a16:creationId xmlns:a16="http://schemas.microsoft.com/office/drawing/2014/main" id="{09054398-18FD-4C01-B149-D99F84A1222A}"/>
              </a:ext>
            </a:extLst>
          </p:cNvPr>
          <p:cNvSpPr txBox="1">
            <a:spLocks noChangeArrowheads="1"/>
          </p:cNvSpPr>
          <p:nvPr/>
        </p:nvSpPr>
        <p:spPr bwMode="auto">
          <a:xfrm>
            <a:off x="193675" y="1892800"/>
            <a:ext cx="87566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t>Logit models, log (P/(1-P)); well suited to truly discrete time data.</a:t>
            </a:r>
          </a:p>
          <a:p>
            <a:pPr eaLnBrk="1" hangingPunct="1">
              <a:spcBef>
                <a:spcPct val="0"/>
              </a:spcBef>
              <a:buFontTx/>
              <a:buNone/>
            </a:pPr>
            <a:endParaRPr lang="en-US" altLang="en-US" sz="2400" dirty="0"/>
          </a:p>
          <a:p>
            <a:pPr eaLnBrk="1" hangingPunct="1">
              <a:spcBef>
                <a:spcPct val="0"/>
              </a:spcBef>
              <a:buFontTx/>
              <a:buNone/>
            </a:pPr>
            <a:r>
              <a:rPr lang="en-US" altLang="en-US" sz="2400" dirty="0"/>
              <a:t>Are sometimes applied to grouped survival data by setting </a:t>
            </a:r>
            <a:r>
              <a:rPr lang="en-US" altLang="en-US" sz="2400" i="1" dirty="0">
                <a:solidFill>
                  <a:srgbClr val="FF0000"/>
                </a:solidFill>
              </a:rPr>
              <a:t>P</a:t>
            </a:r>
            <a:r>
              <a:rPr lang="en-US" altLang="en-US" sz="2400" dirty="0">
                <a:solidFill>
                  <a:srgbClr val="FF0000"/>
                </a:solidFill>
              </a:rPr>
              <a:t> = </a:t>
            </a:r>
            <a:r>
              <a:rPr lang="en-US" altLang="en-US" sz="2400" i="1" dirty="0">
                <a:solidFill>
                  <a:srgbClr val="FF0000"/>
                </a:solidFill>
              </a:rPr>
              <a:t>M</a:t>
            </a:r>
            <a:r>
              <a:rPr lang="en-US" altLang="en-US" sz="2400" dirty="0">
                <a:solidFill>
                  <a:srgbClr val="FF0000"/>
                </a:solidFill>
              </a:rPr>
              <a:t>(</a:t>
            </a:r>
            <a:r>
              <a:rPr lang="en-US" altLang="en-US" sz="2400" i="1" dirty="0">
                <a:solidFill>
                  <a:srgbClr val="FF0000"/>
                </a:solidFill>
              </a:rPr>
              <a:t>t</a:t>
            </a:r>
            <a:r>
              <a:rPr lang="en-US" altLang="en-US" sz="2400" dirty="0">
                <a:solidFill>
                  <a:srgbClr val="FF0000"/>
                </a:solidFill>
              </a:rPr>
              <a:t>+1 | </a:t>
            </a:r>
            <a:r>
              <a:rPr lang="en-US" altLang="en-US" sz="2400" i="1" dirty="0">
                <a:solidFill>
                  <a:srgbClr val="FF0000"/>
                </a:solidFill>
              </a:rPr>
              <a:t>t</a:t>
            </a:r>
            <a:r>
              <a:rPr lang="en-US" altLang="en-US" sz="2400" dirty="0">
                <a:solidFill>
                  <a:srgbClr val="FF0000"/>
                </a:solidFill>
              </a:rPr>
              <a:t>).</a:t>
            </a:r>
          </a:p>
          <a:p>
            <a:pPr eaLnBrk="1" hangingPunct="1">
              <a:spcBef>
                <a:spcPct val="0"/>
              </a:spcBef>
              <a:buFontTx/>
              <a:buNone/>
            </a:pPr>
            <a:endParaRPr lang="en-US" altLang="en-US" sz="2400" dirty="0"/>
          </a:p>
          <a:p>
            <a:pPr eaLnBrk="1" hangingPunct="1">
              <a:spcBef>
                <a:spcPct val="0"/>
              </a:spcBef>
              <a:buFontTx/>
              <a:buNone/>
            </a:pPr>
            <a:r>
              <a:rPr lang="en-US" altLang="en-US" sz="2400" dirty="0"/>
              <a:t>Models are parameterized in terms of </a:t>
            </a:r>
            <a:r>
              <a:rPr lang="en-US" altLang="en-US" sz="2400" dirty="0">
                <a:solidFill>
                  <a:srgbClr val="FF0000"/>
                </a:solidFill>
              </a:rPr>
              <a:t>log odds</a:t>
            </a:r>
            <a:r>
              <a:rPr lang="en-US" altLang="en-US" sz="2400" dirty="0"/>
              <a:t>.</a:t>
            </a:r>
          </a:p>
          <a:p>
            <a:pPr eaLnBrk="1" hangingPunct="1">
              <a:spcBef>
                <a:spcPct val="0"/>
              </a:spcBef>
              <a:buFontTx/>
              <a:buNone/>
            </a:pPr>
            <a:endParaRPr lang="en-US" altLang="en-US" sz="2400" dirty="0"/>
          </a:p>
          <a:p>
            <a:pPr eaLnBrk="1" hangingPunct="1">
              <a:spcBef>
                <a:spcPct val="0"/>
              </a:spcBef>
              <a:buFontTx/>
              <a:buNone/>
            </a:pPr>
            <a:r>
              <a:rPr lang="en-US" altLang="en-US" sz="2400" dirty="0"/>
              <a:t>Odds models typical give results very similar to hazard models; but hazards easier to extend (cause-specific, </a:t>
            </a:r>
            <a:r>
              <a:rPr lang="en-US" altLang="en-US" sz="2400" dirty="0" err="1"/>
              <a:t>frailities</a:t>
            </a:r>
            <a:r>
              <a:rPr lang="en-US" altLang="en-US" sz="2400" dirty="0"/>
              <a:t>, etc.) </a:t>
            </a:r>
          </a:p>
        </p:txBody>
      </p:sp>
      <p:sp>
        <p:nvSpPr>
          <p:cNvPr id="31748" name="TextBox 1">
            <a:extLst>
              <a:ext uri="{FF2B5EF4-FFF2-40B4-BE49-F238E27FC236}">
                <a16:creationId xmlns:a16="http://schemas.microsoft.com/office/drawing/2014/main" id="{A0237868-4DD6-409B-8727-4BC2B2B869B5}"/>
              </a:ext>
            </a:extLst>
          </p:cNvPr>
          <p:cNvSpPr txBox="1">
            <a:spLocks noChangeArrowheads="1"/>
          </p:cNvSpPr>
          <p:nvPr/>
        </p:nvSpPr>
        <p:spPr bwMode="auto">
          <a:xfrm>
            <a:off x="501650" y="1651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Hazards Main Competitor:  Odds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46F02D-26FA-4276-891E-6681C8FB7C6B}"/>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171" name="Rectangle 9">
            <a:extLst>
              <a:ext uri="{FF2B5EF4-FFF2-40B4-BE49-F238E27FC236}">
                <a16:creationId xmlns:a16="http://schemas.microsoft.com/office/drawing/2014/main" id="{E2458825-BD70-4FA1-8182-59374B739CF9}"/>
              </a:ext>
            </a:extLst>
          </p:cNvPr>
          <p:cNvSpPr>
            <a:spLocks noChangeArrowheads="1"/>
          </p:cNvSpPr>
          <p:nvPr/>
        </p:nvSpPr>
        <p:spPr bwMode="auto">
          <a:xfrm>
            <a:off x="3670301" y="4988718"/>
            <a:ext cx="4679950" cy="134461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2" name="TextBox 1">
            <a:extLst>
              <a:ext uri="{FF2B5EF4-FFF2-40B4-BE49-F238E27FC236}">
                <a16:creationId xmlns:a16="http://schemas.microsoft.com/office/drawing/2014/main" id="{F2D14483-8B53-4458-BA16-774F094E6703}"/>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graphicFrame>
        <p:nvGraphicFramePr>
          <p:cNvPr id="7173" name="Object 5">
            <a:extLst>
              <a:ext uri="{FF2B5EF4-FFF2-40B4-BE49-F238E27FC236}">
                <a16:creationId xmlns:a16="http://schemas.microsoft.com/office/drawing/2014/main" id="{D150A0CE-F544-49AF-8DAE-1F1C047FAD7C}"/>
              </a:ext>
            </a:extLst>
          </p:cNvPr>
          <p:cNvGraphicFramePr>
            <a:graphicFrameLocks noChangeAspect="1"/>
          </p:cNvGraphicFramePr>
          <p:nvPr/>
        </p:nvGraphicFramePr>
        <p:xfrm>
          <a:off x="3924300" y="5113338"/>
          <a:ext cx="3930650" cy="1095375"/>
        </p:xfrm>
        <a:graphic>
          <a:graphicData uri="http://schemas.openxmlformats.org/presentationml/2006/ole">
            <mc:AlternateContent xmlns:mc="http://schemas.openxmlformats.org/markup-compatibility/2006">
              <mc:Choice xmlns:v="urn:schemas-microsoft-com:vml" Requires="v">
                <p:oleObj spid="_x0000_s7246" name="Equation" r:id="rId4" imgW="1548728" imgH="431613" progId="Equation.3">
                  <p:embed/>
                </p:oleObj>
              </mc:Choice>
              <mc:Fallback>
                <p:oleObj name="Equation" r:id="rId4" imgW="154872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5113338"/>
                        <a:ext cx="39306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Rectangle 7">
            <a:extLst>
              <a:ext uri="{FF2B5EF4-FFF2-40B4-BE49-F238E27FC236}">
                <a16:creationId xmlns:a16="http://schemas.microsoft.com/office/drawing/2014/main" id="{BFDCB12D-A8FA-4E1E-9D2B-B0FAD438DB09}"/>
              </a:ext>
            </a:extLst>
          </p:cNvPr>
          <p:cNvSpPr>
            <a:spLocks noChangeArrowheads="1"/>
          </p:cNvSpPr>
          <p:nvPr/>
        </p:nvSpPr>
        <p:spPr bwMode="auto">
          <a:xfrm>
            <a:off x="212725" y="1779587"/>
            <a:ext cx="87185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Usually motivated as an approximation to the conditional mortality function:</a:t>
            </a:r>
          </a:p>
          <a:p>
            <a:pPr eaLnBrk="1" hangingPunct="1">
              <a:spcBef>
                <a:spcPct val="0"/>
              </a:spcBef>
              <a:buFontTx/>
              <a:buNone/>
            </a:pPr>
            <a:endParaRPr lang="en-US" altLang="en-US" sz="2800" dirty="0"/>
          </a:p>
          <a:p>
            <a:pPr eaLnBrk="1" hangingPunct="1">
              <a:spcBef>
                <a:spcPct val="0"/>
              </a:spcBef>
              <a:buFontTx/>
              <a:buNone/>
            </a:pPr>
            <a:r>
              <a:rPr lang="en-US" altLang="en-US" sz="2800" i="1" dirty="0"/>
              <a:t>M</a:t>
            </a:r>
            <a:r>
              <a:rPr lang="en-US" altLang="en-US" sz="2800" dirty="0"/>
              <a:t>(</a:t>
            </a:r>
            <a:r>
              <a:rPr lang="en-US" altLang="en-US" sz="2800" i="1" dirty="0"/>
              <a:t>t + d</a:t>
            </a:r>
            <a:r>
              <a:rPr lang="en-US" altLang="en-US" sz="2800" dirty="0"/>
              <a:t> | </a:t>
            </a:r>
            <a:r>
              <a:rPr lang="en-US" altLang="en-US" sz="2800" i="1" dirty="0"/>
              <a:t>t</a:t>
            </a:r>
            <a:r>
              <a:rPr lang="en-US" altLang="en-US" sz="2800" dirty="0"/>
              <a:t>) ≈ h(t)</a:t>
            </a:r>
            <a:r>
              <a:rPr lang="en-US" altLang="en-US" sz="2800" i="1" dirty="0"/>
              <a:t> d</a:t>
            </a:r>
          </a:p>
          <a:p>
            <a:pPr eaLnBrk="1" hangingPunct="1">
              <a:spcBef>
                <a:spcPct val="0"/>
              </a:spcBef>
              <a:buFontTx/>
              <a:buNone/>
            </a:pPr>
            <a:endParaRPr lang="en-US" altLang="en-US" sz="2800" i="1" dirty="0"/>
          </a:p>
          <a:p>
            <a:pPr eaLnBrk="1" hangingPunct="1">
              <a:spcBef>
                <a:spcPct val="0"/>
              </a:spcBef>
              <a:buFontTx/>
              <a:buNone/>
            </a:pPr>
            <a:r>
              <a:rPr lang="en-US" altLang="en-US" sz="2800" dirty="0"/>
              <a:t>“Prob. dead by </a:t>
            </a:r>
            <a:r>
              <a:rPr lang="en-US" altLang="en-US" sz="2800" i="1" dirty="0"/>
              <a:t>t + d</a:t>
            </a:r>
            <a:r>
              <a:rPr lang="en-US" altLang="en-US" sz="2800" dirty="0"/>
              <a:t> given alive at </a:t>
            </a:r>
            <a:r>
              <a:rPr lang="en-US" altLang="en-US" sz="2800" i="1" dirty="0"/>
              <a:t>t</a:t>
            </a:r>
            <a:r>
              <a:rPr lang="en-US" altLang="en-US" sz="2800" dirty="0"/>
              <a:t>”</a:t>
            </a:r>
          </a:p>
          <a:p>
            <a:pPr eaLnBrk="1" hangingPunct="1">
              <a:spcBef>
                <a:spcPct val="0"/>
              </a:spcBef>
              <a:buFontTx/>
              <a:buNone/>
            </a:pPr>
            <a:r>
              <a:rPr lang="en-US" altLang="en-US" sz="2800" dirty="0"/>
              <a:t>  where t = origin (pt. in time = estimate survival)</a:t>
            </a:r>
          </a:p>
          <a:p>
            <a:pPr eaLnBrk="1" hangingPunct="1">
              <a:spcBef>
                <a:spcPct val="0"/>
              </a:spcBef>
              <a:buFontTx/>
              <a:buNone/>
            </a:pPr>
            <a:endParaRPr lang="en-US" altLang="en-US" sz="2800" dirty="0"/>
          </a:p>
          <a:p>
            <a:pPr eaLnBrk="1" hangingPunct="1">
              <a:spcBef>
                <a:spcPct val="0"/>
              </a:spcBef>
              <a:buFontTx/>
              <a:buNone/>
            </a:pPr>
            <a:r>
              <a:rPr lang="en-US" altLang="en-US" sz="2800" dirty="0"/>
              <a:t>Formally defined as:</a:t>
            </a:r>
          </a:p>
        </p:txBody>
      </p:sp>
      <p:cxnSp>
        <p:nvCxnSpPr>
          <p:cNvPr id="3" name="Straight Connector 2">
            <a:extLst>
              <a:ext uri="{FF2B5EF4-FFF2-40B4-BE49-F238E27FC236}">
                <a16:creationId xmlns:a16="http://schemas.microsoft.com/office/drawing/2014/main" id="{7EFA62C3-5931-4170-9581-22F6EB46058D}"/>
              </a:ext>
            </a:extLst>
          </p:cNvPr>
          <p:cNvCxnSpPr/>
          <p:nvPr/>
        </p:nvCxnSpPr>
        <p:spPr>
          <a:xfrm>
            <a:off x="4418380" y="3429000"/>
            <a:ext cx="318761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A1BD875-EC40-4DC5-BC1A-87EA07A3B191}"/>
              </a:ext>
            </a:extLst>
          </p:cNvPr>
          <p:cNvSpPr txBox="1"/>
          <p:nvPr/>
        </p:nvSpPr>
        <p:spPr>
          <a:xfrm>
            <a:off x="4264760" y="2799377"/>
            <a:ext cx="921720" cy="584775"/>
          </a:xfrm>
          <a:prstGeom prst="rect">
            <a:avLst/>
          </a:prstGeom>
          <a:noFill/>
        </p:spPr>
        <p:txBody>
          <a:bodyPr wrap="square" rtlCol="0">
            <a:spAutoFit/>
          </a:bodyPr>
          <a:lstStyle/>
          <a:p>
            <a:r>
              <a:rPr lang="en-US" sz="3200" dirty="0"/>
              <a:t>t</a:t>
            </a:r>
          </a:p>
        </p:txBody>
      </p:sp>
      <p:sp>
        <p:nvSpPr>
          <p:cNvPr id="10" name="TextBox 9">
            <a:extLst>
              <a:ext uri="{FF2B5EF4-FFF2-40B4-BE49-F238E27FC236}">
                <a16:creationId xmlns:a16="http://schemas.microsoft.com/office/drawing/2014/main" id="{5190DA4A-AA4D-4613-81EC-91B83E28F053}"/>
              </a:ext>
            </a:extLst>
          </p:cNvPr>
          <p:cNvSpPr txBox="1"/>
          <p:nvPr/>
        </p:nvSpPr>
        <p:spPr>
          <a:xfrm>
            <a:off x="7260350" y="2734687"/>
            <a:ext cx="921720" cy="584775"/>
          </a:xfrm>
          <a:prstGeom prst="rect">
            <a:avLst/>
          </a:prstGeom>
          <a:noFill/>
        </p:spPr>
        <p:txBody>
          <a:bodyPr wrap="square" rtlCol="0">
            <a:spAutoFit/>
          </a:bodyPr>
          <a:lstStyle/>
          <a:p>
            <a:r>
              <a:rPr lang="en-US" sz="3200" dirty="0" err="1"/>
              <a:t>t+d</a:t>
            </a:r>
            <a:endParaRPr lang="en-US" sz="3200" dirty="0"/>
          </a:p>
        </p:txBody>
      </p:sp>
      <p:sp>
        <p:nvSpPr>
          <p:cNvPr id="5" name="TextBox 4">
            <a:extLst>
              <a:ext uri="{FF2B5EF4-FFF2-40B4-BE49-F238E27FC236}">
                <a16:creationId xmlns:a16="http://schemas.microsoft.com/office/drawing/2014/main" id="{B95AC789-6E64-4C15-9A3A-82A8B0E980C0}"/>
              </a:ext>
            </a:extLst>
          </p:cNvPr>
          <p:cNvSpPr txBox="1"/>
          <p:nvPr/>
        </p:nvSpPr>
        <p:spPr>
          <a:xfrm>
            <a:off x="5736005" y="2887443"/>
            <a:ext cx="153620" cy="646331"/>
          </a:xfrm>
          <a:prstGeom prst="rect">
            <a:avLst/>
          </a:prstGeom>
          <a:noFill/>
        </p:spPr>
        <p:txBody>
          <a:bodyPr wrap="square" rtlCol="0">
            <a:spAutoFit/>
          </a:bodyPr>
          <a:lstStyle/>
          <a:p>
            <a:r>
              <a:rPr lang="en-US" sz="3600" dirty="0"/>
              <a:t>T</a:t>
            </a:r>
          </a:p>
        </p:txBody>
      </p:sp>
      <p:cxnSp>
        <p:nvCxnSpPr>
          <p:cNvPr id="8" name="Straight Connector 7">
            <a:extLst>
              <a:ext uri="{FF2B5EF4-FFF2-40B4-BE49-F238E27FC236}">
                <a16:creationId xmlns:a16="http://schemas.microsoft.com/office/drawing/2014/main" id="{E32BA3B3-05DD-4351-81CE-87DDA20BFB44}"/>
              </a:ext>
            </a:extLst>
          </p:cNvPr>
          <p:cNvCxnSpPr/>
          <p:nvPr/>
        </p:nvCxnSpPr>
        <p:spPr>
          <a:xfrm>
            <a:off x="4418380" y="3352190"/>
            <a:ext cx="0" cy="155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040295-3B9D-42DD-A4A9-7543BD35C3B5}"/>
              </a:ext>
            </a:extLst>
          </p:cNvPr>
          <p:cNvCxnSpPr/>
          <p:nvPr/>
        </p:nvCxnSpPr>
        <p:spPr>
          <a:xfrm>
            <a:off x="7605995" y="3352190"/>
            <a:ext cx="0" cy="1550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70424D-8555-4263-BD5F-1A4C46E7A9F9}"/>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2A1E2EC-D2F8-40D0-ACFB-60394F91B2D9}"/>
              </a:ext>
            </a:extLst>
          </p:cNvPr>
          <p:cNvSpPr/>
          <p:nvPr/>
        </p:nvSpPr>
        <p:spPr>
          <a:xfrm>
            <a:off x="1028700" y="4076700"/>
            <a:ext cx="5334000" cy="1257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796" name="TextBox 3">
            <a:extLst>
              <a:ext uri="{FF2B5EF4-FFF2-40B4-BE49-F238E27FC236}">
                <a16:creationId xmlns:a16="http://schemas.microsoft.com/office/drawing/2014/main" id="{18204C18-D197-4803-9D29-8908B503D3B7}"/>
              </a:ext>
            </a:extLst>
          </p:cNvPr>
          <p:cNvSpPr txBox="1">
            <a:spLocks noChangeArrowheads="1"/>
          </p:cNvSpPr>
          <p:nvPr/>
        </p:nvSpPr>
        <p:spPr bwMode="auto">
          <a:xfrm>
            <a:off x="228600" y="1333500"/>
            <a:ext cx="8229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Hazard functions </a:t>
            </a:r>
            <a:r>
              <a:rPr lang="en-US" altLang="en-US" sz="2800" i="1" dirty="0"/>
              <a:t>h</a:t>
            </a:r>
            <a:r>
              <a:rPr lang="en-US" altLang="en-US" sz="2800" dirty="0"/>
              <a:t>(</a:t>
            </a:r>
            <a:r>
              <a:rPr lang="en-US" altLang="en-US" sz="2800" i="1" dirty="0"/>
              <a:t>t</a:t>
            </a:r>
            <a:r>
              <a:rPr lang="en-US" altLang="en-US" sz="2800" dirty="0"/>
              <a:t>) by </a:t>
            </a:r>
            <a:r>
              <a:rPr lang="en-US" altLang="en-US" sz="2800" dirty="0" err="1"/>
              <a:t>def’n</a:t>
            </a:r>
            <a:r>
              <a:rPr lang="en-US" altLang="en-US" sz="2800" dirty="0"/>
              <a:t> are non-negative.</a:t>
            </a:r>
          </a:p>
          <a:p>
            <a:pPr eaLnBrk="1" hangingPunct="1">
              <a:spcBef>
                <a:spcPct val="0"/>
              </a:spcBef>
              <a:buFontTx/>
              <a:buNone/>
            </a:pPr>
            <a:endParaRPr lang="en-US" altLang="en-US" sz="2800" dirty="0"/>
          </a:p>
          <a:p>
            <a:pPr eaLnBrk="1" hangingPunct="1">
              <a:spcBef>
                <a:spcPct val="0"/>
              </a:spcBef>
              <a:buFontTx/>
              <a:buNone/>
            </a:pPr>
            <a:r>
              <a:rPr lang="en-US" altLang="en-US" sz="2800" dirty="0"/>
              <a:t>Can remove this constraint by working with the log hazard, </a:t>
            </a:r>
            <a:r>
              <a:rPr lang="el-GR" altLang="en-US" sz="2800" i="1" dirty="0"/>
              <a:t>γ</a:t>
            </a:r>
            <a:r>
              <a:rPr lang="en-US" altLang="en-US" sz="2800" dirty="0"/>
              <a:t>(</a:t>
            </a:r>
            <a:r>
              <a:rPr lang="en-US" altLang="en-US" sz="2800" i="1" dirty="0"/>
              <a:t>t</a:t>
            </a:r>
            <a:r>
              <a:rPr lang="en-US" altLang="en-US" sz="2800" dirty="0"/>
              <a:t>) = log (</a:t>
            </a:r>
            <a:r>
              <a:rPr lang="en-US" altLang="en-US" sz="2800" i="1" dirty="0"/>
              <a:t>h</a:t>
            </a:r>
            <a:r>
              <a:rPr lang="en-US" altLang="en-US" sz="2800" dirty="0"/>
              <a:t>(</a:t>
            </a:r>
            <a:r>
              <a:rPr lang="en-US" altLang="en-US" sz="2800" i="1" dirty="0"/>
              <a:t>t</a:t>
            </a:r>
            <a:r>
              <a:rPr lang="en-US" altLang="en-US" sz="2800" dirty="0"/>
              <a:t>))</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endParaRPr lang="en-US" altLang="en-US" sz="2800" dirty="0"/>
          </a:p>
        </p:txBody>
      </p:sp>
      <p:sp>
        <p:nvSpPr>
          <p:cNvPr id="33797" name="TextBox 1">
            <a:extLst>
              <a:ext uri="{FF2B5EF4-FFF2-40B4-BE49-F238E27FC236}">
                <a16:creationId xmlns:a16="http://schemas.microsoft.com/office/drawing/2014/main" id="{3D3E0C5A-ADE1-4632-B70A-940CDDEC8489}"/>
              </a:ext>
            </a:extLst>
          </p:cNvPr>
          <p:cNvSpPr txBox="1">
            <a:spLocks noChangeArrowheads="1"/>
          </p:cNvSpPr>
          <p:nvPr/>
        </p:nvSpPr>
        <p:spPr bwMode="auto">
          <a:xfrm>
            <a:off x="501650" y="227013"/>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One Final Thing:</a:t>
            </a:r>
          </a:p>
        </p:txBody>
      </p:sp>
      <p:graphicFrame>
        <p:nvGraphicFramePr>
          <p:cNvPr id="33798" name="Object 3">
            <a:extLst>
              <a:ext uri="{FF2B5EF4-FFF2-40B4-BE49-F238E27FC236}">
                <a16:creationId xmlns:a16="http://schemas.microsoft.com/office/drawing/2014/main" id="{8DDF238B-4614-4B48-A508-19928FEE8472}"/>
              </a:ext>
            </a:extLst>
          </p:cNvPr>
          <p:cNvGraphicFramePr>
            <a:graphicFrameLocks noChangeAspect="1"/>
          </p:cNvGraphicFramePr>
          <p:nvPr/>
        </p:nvGraphicFramePr>
        <p:xfrm>
          <a:off x="1171575" y="4103688"/>
          <a:ext cx="4975225" cy="1184275"/>
        </p:xfrm>
        <a:graphic>
          <a:graphicData uri="http://schemas.openxmlformats.org/presentationml/2006/ole">
            <mc:AlternateContent xmlns:mc="http://schemas.openxmlformats.org/markup-compatibility/2006">
              <mc:Choice xmlns:v="urn:schemas-microsoft-com:vml" Requires="v">
                <p:oleObj spid="_x0000_s33866" name="Equation" r:id="rId4" imgW="1624895" imgH="406224" progId="Equation.3">
                  <p:embed/>
                </p:oleObj>
              </mc:Choice>
              <mc:Fallback>
                <p:oleObj name="Equation" r:id="rId4" imgW="1624895" imgH="406224"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575" y="4103688"/>
                        <a:ext cx="497522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TextBox 5">
            <a:extLst>
              <a:ext uri="{FF2B5EF4-FFF2-40B4-BE49-F238E27FC236}">
                <a16:creationId xmlns:a16="http://schemas.microsoft.com/office/drawing/2014/main" id="{1A240273-34C3-4531-8CB6-4FA6150C1992}"/>
              </a:ext>
            </a:extLst>
          </p:cNvPr>
          <p:cNvSpPr txBox="1">
            <a:spLocks noChangeArrowheads="1"/>
          </p:cNvSpPr>
          <p:nvPr/>
        </p:nvSpPr>
        <p:spPr bwMode="auto">
          <a:xfrm>
            <a:off x="381000" y="571500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We will see this a lot (Prentice-Gloeckler).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DF6238-D11A-4811-9FB9-91559074B878}"/>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5843" name="TextBox 3">
            <a:extLst>
              <a:ext uri="{FF2B5EF4-FFF2-40B4-BE49-F238E27FC236}">
                <a16:creationId xmlns:a16="http://schemas.microsoft.com/office/drawing/2014/main" id="{A29B00AF-F52C-491F-A5BC-9B3B5976D75D}"/>
              </a:ext>
            </a:extLst>
          </p:cNvPr>
          <p:cNvSpPr txBox="1">
            <a:spLocks noChangeArrowheads="1"/>
          </p:cNvSpPr>
          <p:nvPr/>
        </p:nvSpPr>
        <p:spPr bwMode="auto">
          <a:xfrm>
            <a:off x="461963" y="1854395"/>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This expression is very basic in survival analysis.</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It is closely related to the complementary log-log link.</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It is sometime referred to the grouped data (or discrete) proportional hazards model.</a:t>
            </a:r>
          </a:p>
          <a:p>
            <a:pPr eaLnBrk="1" hangingPunct="1">
              <a:spcBef>
                <a:spcPct val="0"/>
              </a:spcBef>
              <a:buFontTx/>
              <a:buNone/>
            </a:pPr>
            <a:endParaRPr lang="en-US" altLang="en-US" sz="2800" dirty="0"/>
          </a:p>
        </p:txBody>
      </p:sp>
      <p:sp>
        <p:nvSpPr>
          <p:cNvPr id="35844" name="TextBox 1">
            <a:extLst>
              <a:ext uri="{FF2B5EF4-FFF2-40B4-BE49-F238E27FC236}">
                <a16:creationId xmlns:a16="http://schemas.microsoft.com/office/drawing/2014/main" id="{88C50E89-2332-460E-BB31-5438DC71B9BC}"/>
              </a:ext>
            </a:extLst>
          </p:cNvPr>
          <p:cNvSpPr txBox="1">
            <a:spLocks noChangeArrowheads="1"/>
          </p:cNvSpPr>
          <p:nvPr/>
        </p:nvSpPr>
        <p:spPr bwMode="auto">
          <a:xfrm>
            <a:off x="461963" y="2032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One Final Thing: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8B48C1-740D-44F6-96AC-73B31E132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4763"/>
            <a:ext cx="91440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TextBox 1">
            <a:extLst>
              <a:ext uri="{FF2B5EF4-FFF2-40B4-BE49-F238E27FC236}">
                <a16:creationId xmlns:a16="http://schemas.microsoft.com/office/drawing/2014/main" id="{12AEC443-85EA-4443-B45E-A6FF7A26FB80}"/>
              </a:ext>
            </a:extLst>
          </p:cNvPr>
          <p:cNvSpPr txBox="1">
            <a:spLocks noChangeArrowheads="1"/>
          </p:cNvSpPr>
          <p:nvPr/>
        </p:nvSpPr>
        <p:spPr bwMode="auto">
          <a:xfrm>
            <a:off x="0" y="152400"/>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600" b="1" dirty="0">
                <a:solidFill>
                  <a:schemeClr val="bg1"/>
                </a:solidFill>
                <a:latin typeface="Arial" panose="020B0604020202020204" pitchFamily="34" charset="0"/>
              </a:rPr>
              <a:t>Nimble</a:t>
            </a:r>
          </a:p>
        </p:txBody>
      </p:sp>
      <p:sp>
        <p:nvSpPr>
          <p:cNvPr id="46083" name="Rectangle 6">
            <a:extLst>
              <a:ext uri="{FF2B5EF4-FFF2-40B4-BE49-F238E27FC236}">
                <a16:creationId xmlns:a16="http://schemas.microsoft.com/office/drawing/2014/main" id="{26ABD19A-C32D-41FD-9643-7B0DDFF012C5}"/>
              </a:ext>
            </a:extLst>
          </p:cNvPr>
          <p:cNvSpPr>
            <a:spLocks noChangeArrowheads="1"/>
          </p:cNvSpPr>
          <p:nvPr/>
        </p:nvSpPr>
        <p:spPr bwMode="auto">
          <a:xfrm>
            <a:off x="152400" y="1257300"/>
            <a:ext cx="899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
        <p:nvSpPr>
          <p:cNvPr id="46084" name="TextBox 4">
            <a:extLst>
              <a:ext uri="{FF2B5EF4-FFF2-40B4-BE49-F238E27FC236}">
                <a16:creationId xmlns:a16="http://schemas.microsoft.com/office/drawing/2014/main" id="{004B5D68-7EF6-4DD0-8EF7-78572465EC47}"/>
              </a:ext>
            </a:extLst>
          </p:cNvPr>
          <p:cNvSpPr txBox="1">
            <a:spLocks noChangeArrowheads="1"/>
          </p:cNvSpPr>
          <p:nvPr/>
        </p:nvSpPr>
        <p:spPr bwMode="auto">
          <a:xfrm>
            <a:off x="171450" y="1890603"/>
            <a:ext cx="8839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sz="2400" dirty="0"/>
              <a:t>NIMBLE extends BUGS by:</a:t>
            </a:r>
          </a:p>
          <a:p>
            <a:pPr marL="457200" indent="-457200">
              <a:buAutoNum type="arabicPeriod"/>
            </a:pPr>
            <a:r>
              <a:rPr lang="en-US" sz="2400" dirty="0"/>
              <a:t>allowing you to write new functions and distributions and use them in BUGS models;</a:t>
            </a:r>
          </a:p>
          <a:p>
            <a:endParaRPr lang="en-US" sz="2400" dirty="0"/>
          </a:p>
          <a:p>
            <a:r>
              <a:rPr lang="en-US" sz="2400" dirty="0"/>
              <a:t>2. allowing you to define multiple models in the same code using conditionals evaluated when the BUGS code is processed;</a:t>
            </a:r>
          </a:p>
          <a:p>
            <a:endParaRPr lang="en-US" sz="2400" dirty="0"/>
          </a:p>
          <a:p>
            <a:r>
              <a:rPr lang="en-US" sz="2400" dirty="0"/>
              <a:t>3. supporting a variety of more flexible syntax such as R-like named parameters and more general algebraic expressions.</a:t>
            </a:r>
            <a:endParaRPr lang="en-US" altLang="en-US" sz="3200"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9EB428-3CF1-40BF-90BD-66C7FBCDE7BB}"/>
              </a:ext>
            </a:extLst>
          </p:cNvPr>
          <p:cNvSpPr/>
          <p:nvPr/>
        </p:nvSpPr>
        <p:spPr>
          <a:xfrm>
            <a:off x="1384300" y="4800600"/>
            <a:ext cx="5334000" cy="1257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ndParaRPr>
          </a:p>
        </p:txBody>
      </p:sp>
      <p:sp>
        <p:nvSpPr>
          <p:cNvPr id="9" name="Rectangle 8">
            <a:extLst>
              <a:ext uri="{FF2B5EF4-FFF2-40B4-BE49-F238E27FC236}">
                <a16:creationId xmlns:a16="http://schemas.microsoft.com/office/drawing/2014/main" id="{F3E6FC83-6CCC-446C-8276-AACB20E47D51}"/>
              </a:ext>
            </a:extLst>
          </p:cNvPr>
          <p:cNvSpPr/>
          <p:nvPr/>
        </p:nvSpPr>
        <p:spPr>
          <a:xfrm>
            <a:off x="0" y="-47174"/>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7892" name="TextBox 1">
            <a:extLst>
              <a:ext uri="{FF2B5EF4-FFF2-40B4-BE49-F238E27FC236}">
                <a16:creationId xmlns:a16="http://schemas.microsoft.com/office/drawing/2014/main" id="{3FB3636A-04E3-44B2-A501-963922C34AFF}"/>
              </a:ext>
            </a:extLst>
          </p:cNvPr>
          <p:cNvSpPr txBox="1">
            <a:spLocks noChangeArrowheads="1"/>
          </p:cNvSpPr>
          <p:nvPr/>
        </p:nvSpPr>
        <p:spPr bwMode="auto">
          <a:xfrm>
            <a:off x="846138" y="188913"/>
            <a:ext cx="7277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2_1 </a:t>
            </a:r>
          </a:p>
          <a:p>
            <a:pPr algn="ctr" eaLnBrk="1" hangingPunct="1">
              <a:spcBef>
                <a:spcPct val="0"/>
              </a:spcBef>
              <a:buFontTx/>
              <a:buNone/>
            </a:pPr>
            <a:endParaRPr lang="en-US" altLang="en-US" sz="1200" dirty="0">
              <a:solidFill>
                <a:schemeClr val="bg1"/>
              </a:solidFill>
            </a:endParaRPr>
          </a:p>
        </p:txBody>
      </p:sp>
      <p:sp>
        <p:nvSpPr>
          <p:cNvPr id="37893" name="Rectangle 3">
            <a:extLst>
              <a:ext uri="{FF2B5EF4-FFF2-40B4-BE49-F238E27FC236}">
                <a16:creationId xmlns:a16="http://schemas.microsoft.com/office/drawing/2014/main" id="{1DF5C520-843F-4ABD-B295-244AD2D0B594}"/>
              </a:ext>
            </a:extLst>
          </p:cNvPr>
          <p:cNvSpPr>
            <a:spLocks noChangeArrowheads="1"/>
          </p:cNvSpPr>
          <p:nvPr/>
        </p:nvSpPr>
        <p:spPr bwMode="auto">
          <a:xfrm>
            <a:off x="347663" y="1765300"/>
            <a:ext cx="8453437"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t>for (k in left[j]:(right[j]-1)) {</a:t>
            </a:r>
          </a:p>
          <a:p>
            <a:pPr eaLnBrk="1" hangingPunct="1">
              <a:spcBef>
                <a:spcPct val="0"/>
              </a:spcBef>
              <a:buFontTx/>
              <a:buNone/>
            </a:pPr>
            <a:r>
              <a:rPr lang="en-US" altLang="en-US" sz="2800" b="1" dirty="0"/>
              <a:t>           UCH[</a:t>
            </a:r>
            <a:r>
              <a:rPr lang="en-US" altLang="en-US" sz="2800" b="1" dirty="0" err="1"/>
              <a:t>j,k</a:t>
            </a:r>
            <a:r>
              <a:rPr lang="en-US" altLang="en-US" sz="2800" b="1" dirty="0"/>
              <a:t>] &lt;- </a:t>
            </a:r>
            <a:r>
              <a:rPr lang="en-US" altLang="en-US" sz="2800" b="1" dirty="0">
                <a:solidFill>
                  <a:srgbClr val="FF0000"/>
                </a:solidFill>
              </a:rPr>
              <a:t>exp(gamma)</a:t>
            </a:r>
          </a:p>
          <a:p>
            <a:pPr eaLnBrk="1" hangingPunct="1">
              <a:spcBef>
                <a:spcPct val="0"/>
              </a:spcBef>
              <a:buFontTx/>
              <a:buNone/>
            </a:pPr>
            <a:r>
              <a:rPr lang="en-US" altLang="en-US" sz="2800" b="1" dirty="0"/>
              <a:t>	}</a:t>
            </a:r>
          </a:p>
          <a:p>
            <a:pPr eaLnBrk="1" hangingPunct="1">
              <a:spcBef>
                <a:spcPct val="0"/>
              </a:spcBef>
              <a:buFontTx/>
              <a:buNone/>
            </a:pPr>
            <a:endParaRPr lang="en-US" altLang="en-US" sz="2800" b="1" dirty="0">
              <a:solidFill>
                <a:srgbClr val="00B0F0"/>
              </a:solidFill>
            </a:endParaRPr>
          </a:p>
          <a:p>
            <a:pPr eaLnBrk="1" hangingPunct="1">
              <a:spcBef>
                <a:spcPct val="0"/>
              </a:spcBef>
              <a:buFontTx/>
              <a:buNone/>
            </a:pPr>
            <a:r>
              <a:rPr lang="en-US" altLang="en-US" sz="2800" b="1" dirty="0">
                <a:solidFill>
                  <a:srgbClr val="FF0000"/>
                </a:solidFill>
              </a:rPr>
              <a:t>SLR[j] &lt;- exp(-sum(UCH[</a:t>
            </a:r>
            <a:r>
              <a:rPr lang="en-US" altLang="en-US" sz="2800" b="1" dirty="0" err="1">
                <a:solidFill>
                  <a:srgbClr val="FF0000"/>
                </a:solidFill>
              </a:rPr>
              <a:t>j,left</a:t>
            </a:r>
            <a:r>
              <a:rPr lang="en-US" altLang="en-US" sz="2800" b="1" dirty="0">
                <a:solidFill>
                  <a:srgbClr val="FF0000"/>
                </a:solidFill>
              </a:rPr>
              <a:t>[j]:(right[j]-1)])) </a:t>
            </a:r>
          </a:p>
          <a:p>
            <a:pPr eaLnBrk="1" hangingPunct="1">
              <a:spcBef>
                <a:spcPct val="0"/>
              </a:spcBef>
              <a:buFontTx/>
              <a:buNone/>
            </a:pPr>
            <a:r>
              <a:rPr lang="en-US" altLang="en-US" sz="2000" b="1" dirty="0">
                <a:solidFill>
                  <a:srgbClr val="FF0000"/>
                </a:solidFill>
              </a:rPr>
              <a:t>	 </a:t>
            </a:r>
            <a:r>
              <a:rPr lang="en-US" altLang="en-US" sz="2000" b="1" dirty="0">
                <a:solidFill>
                  <a:srgbClr val="FF0000"/>
                </a:solidFill>
                <a:cs typeface="Times New Roman" panose="02020603050405020304" pitchFamily="18" charset="0"/>
              </a:rPr>
              <a:t>	</a:t>
            </a:r>
            <a:endParaRPr lang="en-US" altLang="en-US" sz="2000" dirty="0">
              <a:solidFill>
                <a:srgbClr val="FF0000"/>
              </a:solidFill>
            </a:endParaRPr>
          </a:p>
        </p:txBody>
      </p:sp>
      <p:sp>
        <p:nvSpPr>
          <p:cNvPr id="8" name="Rectangle 7">
            <a:extLst>
              <a:ext uri="{FF2B5EF4-FFF2-40B4-BE49-F238E27FC236}">
                <a16:creationId xmlns:a16="http://schemas.microsoft.com/office/drawing/2014/main" id="{3C316271-AC59-41A3-AA44-399B4BD75764}"/>
              </a:ext>
            </a:extLst>
          </p:cNvPr>
          <p:cNvSpPr/>
          <p:nvPr/>
        </p:nvSpPr>
        <p:spPr>
          <a:xfrm>
            <a:off x="4800600" y="5067300"/>
            <a:ext cx="1409700" cy="7239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37895" name="Object 3">
            <a:extLst>
              <a:ext uri="{FF2B5EF4-FFF2-40B4-BE49-F238E27FC236}">
                <a16:creationId xmlns:a16="http://schemas.microsoft.com/office/drawing/2014/main" id="{C558CA8D-0DC2-430B-AB4F-13C113DF15E5}"/>
              </a:ext>
            </a:extLst>
          </p:cNvPr>
          <p:cNvGraphicFramePr>
            <a:graphicFrameLocks noChangeAspect="1"/>
          </p:cNvGraphicFramePr>
          <p:nvPr>
            <p:extLst>
              <p:ext uri="{D42A27DB-BD31-4B8C-83A1-F6EECF244321}">
                <p14:modId xmlns:p14="http://schemas.microsoft.com/office/powerpoint/2010/main" val="1040490159"/>
              </p:ext>
            </p:extLst>
          </p:nvPr>
        </p:nvGraphicFramePr>
        <p:xfrm>
          <a:off x="1461195" y="4837112"/>
          <a:ext cx="4975225" cy="1184275"/>
        </p:xfrm>
        <a:graphic>
          <a:graphicData uri="http://schemas.openxmlformats.org/presentationml/2006/ole">
            <mc:AlternateContent xmlns:mc="http://schemas.openxmlformats.org/markup-compatibility/2006">
              <mc:Choice xmlns:v="urn:schemas-microsoft-com:vml" Requires="v">
                <p:oleObj spid="_x0000_s37962" name="Equation" r:id="rId4" imgW="1624895" imgH="406224" progId="Equation.3">
                  <p:embed/>
                </p:oleObj>
              </mc:Choice>
              <mc:Fallback>
                <p:oleObj name="Equation" r:id="rId4" imgW="1624895" imgH="406224"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195" y="4837112"/>
                        <a:ext cx="497522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4" name="Google Shape;107;p16">
            <a:extLst>
              <a:ext uri="{FF2B5EF4-FFF2-40B4-BE49-F238E27FC236}">
                <a16:creationId xmlns:a16="http://schemas.microsoft.com/office/drawing/2014/main" id="{289F4AF0-3ADF-4797-BF52-3C3569C9B4C2}"/>
              </a:ext>
            </a:extLst>
          </p:cNvPr>
          <p:cNvSpPr txBox="1"/>
          <p:nvPr/>
        </p:nvSpPr>
        <p:spPr>
          <a:xfrm>
            <a:off x="0" y="3175"/>
            <a:ext cx="9116008" cy="1165225"/>
          </a:xfrm>
          <a:prstGeom prst="rect">
            <a:avLst/>
          </a:prstGeom>
          <a:solidFill>
            <a:schemeClr val="bg2">
              <a:lumMod val="50000"/>
            </a:schemeClr>
          </a:solidFill>
          <a:ln>
            <a:noFill/>
          </a:ln>
        </p:spPr>
        <p:txBody>
          <a:bodyPr spcFirstLastPara="1" wrap="square" lIns="91425" tIns="45700" rIns="91425" bIns="45700" anchor="t" anchorCtr="0">
            <a:noAutofit/>
          </a:bodyPr>
          <a:lstStyle/>
          <a:p>
            <a:pPr lvl="0" algn="ctr">
              <a:buClr>
                <a:srgbClr val="FFFF66"/>
              </a:buClr>
              <a:buSzPts val="3600"/>
            </a:pPr>
            <a:endParaRPr lang="en-US" sz="2800" b="1" dirty="0">
              <a:solidFill>
                <a:srgbClr val="FFFF66"/>
              </a:solidFill>
            </a:endParaRPr>
          </a:p>
        </p:txBody>
      </p:sp>
      <p:sp>
        <p:nvSpPr>
          <p:cNvPr id="505" name="Google Shape;505;p71"/>
          <p:cNvSpPr txBox="1"/>
          <p:nvPr/>
        </p:nvSpPr>
        <p:spPr>
          <a:xfrm>
            <a:off x="304800" y="228600"/>
            <a:ext cx="7581900" cy="6461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66"/>
              </a:buClr>
              <a:buSzPts val="3600"/>
              <a:buFont typeface="Arial"/>
              <a:buNone/>
            </a:pPr>
            <a:r>
              <a:rPr lang="en-US" sz="3600" b="1" i="0" u="none" dirty="0">
                <a:solidFill>
                  <a:schemeClr val="bg1"/>
                </a:solidFill>
                <a:sym typeface="Arial"/>
              </a:rPr>
              <a:t>EXAMPLE 2_1</a:t>
            </a:r>
            <a:endParaRPr dirty="0">
              <a:solidFill>
                <a:schemeClr val="bg1"/>
              </a:solidFill>
            </a:endParaRPr>
          </a:p>
        </p:txBody>
      </p:sp>
      <p:sp>
        <p:nvSpPr>
          <p:cNvPr id="506" name="Google Shape;506;p71"/>
          <p:cNvSpPr txBox="1"/>
          <p:nvPr/>
        </p:nvSpPr>
        <p:spPr>
          <a:xfrm>
            <a:off x="304800" y="1252246"/>
            <a:ext cx="8420100" cy="5262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sym typeface="Arial"/>
              </a:rPr>
              <a:t>The statement:</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FFFF66"/>
              </a:buClr>
              <a:buSzPts val="2800"/>
              <a:buFont typeface="Arial"/>
              <a:buNone/>
            </a:pPr>
            <a:r>
              <a:rPr lang="en-US" sz="2800" b="1" i="0" u="none" dirty="0">
                <a:solidFill>
                  <a:srgbClr val="FF0000"/>
                </a:solidFill>
                <a:latin typeface="Arial"/>
                <a:ea typeface="Arial"/>
                <a:cs typeface="Arial"/>
                <a:sym typeface="Arial"/>
              </a:rPr>
              <a:t>censored[j] ~ </a:t>
            </a:r>
            <a:r>
              <a:rPr lang="en-US" sz="2800" b="1" i="0" u="none" dirty="0" err="1">
                <a:solidFill>
                  <a:srgbClr val="FF0000"/>
                </a:solidFill>
                <a:latin typeface="Arial"/>
                <a:ea typeface="Arial"/>
                <a:cs typeface="Arial"/>
                <a:sym typeface="Arial"/>
              </a:rPr>
              <a:t>dbern</a:t>
            </a:r>
            <a:r>
              <a:rPr lang="en-US" sz="2800" b="1" i="0" u="none" dirty="0">
                <a:solidFill>
                  <a:srgbClr val="FF0000"/>
                </a:solidFill>
                <a:sym typeface="Arial"/>
              </a:rPr>
              <a:t>(SLR[j])</a:t>
            </a:r>
            <a:endParaRPr dirty="0">
              <a:solidFill>
                <a:srgbClr val="FF0000"/>
              </a:solidFill>
            </a:endParaRPr>
          </a:p>
          <a:p>
            <a:pPr marL="0" marR="0" lvl="0" indent="0" algn="l" rtl="0">
              <a:lnSpc>
                <a:spcPct val="100000"/>
              </a:lnSpc>
              <a:spcBef>
                <a:spcPts val="0"/>
              </a:spcBef>
              <a:spcAft>
                <a:spcPts val="0"/>
              </a:spcAft>
              <a:buClr>
                <a:schemeClr val="dk1"/>
              </a:buClr>
              <a:buSzPts val="2800"/>
              <a:buFont typeface="Arial"/>
              <a:buNone/>
            </a:pPr>
            <a:endParaRPr sz="2800" b="1"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latin typeface="Arial"/>
                <a:ea typeface="Arial"/>
                <a:cs typeface="Arial"/>
                <a:sym typeface="Arial"/>
              </a:rPr>
              <a:t>produces the correct likelihood for </a:t>
            </a:r>
            <a:r>
              <a:rPr lang="en-US" sz="2800" b="1" i="1" u="none" dirty="0">
                <a:solidFill>
                  <a:schemeClr val="tx1"/>
                </a:solidFill>
                <a:latin typeface="Arial"/>
                <a:ea typeface="Arial"/>
                <a:cs typeface="Arial"/>
                <a:sym typeface="Arial"/>
              </a:rPr>
              <a:t>T</a:t>
            </a:r>
            <a:r>
              <a:rPr lang="en-US" sz="2800" b="0" i="0" u="none" dirty="0">
                <a:solidFill>
                  <a:schemeClr val="tx1"/>
                </a:solidFill>
                <a:sym typeface="Arial"/>
              </a:rPr>
              <a:t>.</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latin typeface="Arial"/>
                <a:ea typeface="Arial"/>
                <a:cs typeface="Arial"/>
                <a:sym typeface="Arial"/>
              </a:rPr>
              <a:t>software</a:t>
            </a:r>
            <a:r>
              <a:rPr lang="en-US" sz="2800" b="0" i="0" u="none" dirty="0">
                <a:solidFill>
                  <a:schemeClr val="tx1"/>
                </a:solidFill>
                <a:sym typeface="Arial"/>
              </a:rPr>
              <a:t> “knows” to multiple all probability contributions from things that look like data to construct the likelihood.</a:t>
            </a:r>
            <a:endParaRPr dirty="0">
              <a:solidFill>
                <a:schemeClr val="tx1"/>
              </a:solidFill>
            </a:endParaRPr>
          </a:p>
        </p:txBody>
      </p:sp>
    </p:spTree>
    <p:extLst>
      <p:ext uri="{BB962C8B-B14F-4D97-AF65-F5344CB8AC3E}">
        <p14:creationId xmlns:p14="http://schemas.microsoft.com/office/powerpoint/2010/main" val="1984972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72"/>
          <p:cNvSpPr txBox="1"/>
          <p:nvPr/>
        </p:nvSpPr>
        <p:spPr>
          <a:xfrm>
            <a:off x="351453" y="1374710"/>
            <a:ext cx="8420100" cy="4400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66"/>
              </a:buClr>
              <a:buSzPts val="2800"/>
              <a:buFont typeface="Arial"/>
              <a:buNone/>
            </a:pPr>
            <a:r>
              <a:rPr lang="en-US" sz="2800" b="1" i="0" u="none" dirty="0">
                <a:solidFill>
                  <a:schemeClr val="tx1"/>
                </a:solidFill>
                <a:latin typeface="Arial"/>
                <a:ea typeface="Arial"/>
                <a:cs typeface="Arial"/>
                <a:sym typeface="Arial"/>
              </a:rPr>
              <a:t>Y~ </a:t>
            </a:r>
            <a:r>
              <a:rPr lang="en-US" sz="2800" b="1" i="0" u="none" dirty="0" err="1">
                <a:solidFill>
                  <a:schemeClr val="tx1"/>
                </a:solidFill>
                <a:latin typeface="Arial"/>
                <a:ea typeface="Arial"/>
                <a:cs typeface="Arial"/>
                <a:sym typeface="Arial"/>
              </a:rPr>
              <a:t>dbern</a:t>
            </a:r>
            <a:r>
              <a:rPr lang="en-US" sz="2800" b="1" i="0" u="none" dirty="0">
                <a:solidFill>
                  <a:schemeClr val="tx1"/>
                </a:solidFill>
                <a:sym typeface="Arial"/>
              </a:rPr>
              <a:t>(P)</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1"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sym typeface="Arial"/>
              </a:rPr>
              <a:t>If Y = 1, the contribution is P.</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sym typeface="Arial"/>
              </a:rPr>
              <a:t>If Y = 0, the contribution is 1 - P</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latin typeface="Arial"/>
                <a:ea typeface="Arial"/>
                <a:cs typeface="Arial"/>
                <a:sym typeface="Arial"/>
              </a:rPr>
              <a:t>It might take two records, but in this way the software will correctly construct the likelihood contribution for each subject’s </a:t>
            </a:r>
            <a:r>
              <a:rPr lang="en-US" sz="2800" b="1" i="1" u="none" dirty="0" err="1">
                <a:solidFill>
                  <a:schemeClr val="tx1"/>
                </a:solidFill>
                <a:latin typeface="Arial"/>
                <a:ea typeface="Arial"/>
                <a:cs typeface="Arial"/>
                <a:sym typeface="Arial"/>
              </a:rPr>
              <a:t>T</a:t>
            </a:r>
            <a:r>
              <a:rPr lang="en-US" sz="2800" b="1" i="1" u="none" baseline="-25000" dirty="0" err="1">
                <a:solidFill>
                  <a:schemeClr val="tx1"/>
                </a:solidFill>
                <a:latin typeface="Arial"/>
                <a:ea typeface="Arial"/>
                <a:cs typeface="Arial"/>
                <a:sym typeface="Arial"/>
              </a:rPr>
              <a:t>i</a:t>
            </a:r>
            <a:r>
              <a:rPr lang="en-US" sz="2800" b="0" i="0" u="none" dirty="0">
                <a:solidFill>
                  <a:schemeClr val="tx1"/>
                </a:solidFill>
                <a:sym typeface="Arial"/>
              </a:rPr>
              <a:t>.</a:t>
            </a:r>
            <a:endParaRPr dirty="0">
              <a:solidFill>
                <a:schemeClr val="tx1"/>
              </a:solidFill>
            </a:endParaRPr>
          </a:p>
          <a:p>
            <a:pPr marL="0" marR="0" lvl="0" indent="0" algn="l" rtl="0">
              <a:lnSpc>
                <a:spcPct val="100000"/>
              </a:lnSpc>
              <a:spcBef>
                <a:spcPts val="0"/>
              </a:spcBef>
              <a:spcAft>
                <a:spcPts val="0"/>
              </a:spcAft>
              <a:buNone/>
            </a:pPr>
            <a:endParaRPr sz="2800" b="0" i="0" u="none" dirty="0">
              <a:solidFill>
                <a:schemeClr val="lt1"/>
              </a:solidFill>
              <a:latin typeface="Arial"/>
              <a:ea typeface="Arial"/>
              <a:cs typeface="Arial"/>
              <a:sym typeface="Arial"/>
            </a:endParaRPr>
          </a:p>
        </p:txBody>
      </p:sp>
      <p:sp>
        <p:nvSpPr>
          <p:cNvPr id="4" name="Google Shape;107;p16">
            <a:extLst>
              <a:ext uri="{FF2B5EF4-FFF2-40B4-BE49-F238E27FC236}">
                <a16:creationId xmlns:a16="http://schemas.microsoft.com/office/drawing/2014/main" id="{D85DF6FA-DA2C-422B-A8D9-0EFC81C46B08}"/>
              </a:ext>
            </a:extLst>
          </p:cNvPr>
          <p:cNvSpPr txBox="1"/>
          <p:nvPr/>
        </p:nvSpPr>
        <p:spPr>
          <a:xfrm>
            <a:off x="13996" y="0"/>
            <a:ext cx="9116008" cy="1165225"/>
          </a:xfrm>
          <a:prstGeom prst="rect">
            <a:avLst/>
          </a:prstGeom>
          <a:solidFill>
            <a:schemeClr val="bg2">
              <a:lumMod val="50000"/>
            </a:schemeClr>
          </a:solidFill>
          <a:ln>
            <a:noFill/>
          </a:ln>
        </p:spPr>
        <p:txBody>
          <a:bodyPr spcFirstLastPara="1" wrap="square" lIns="91425" tIns="45700" rIns="91425" bIns="45700" anchor="t" anchorCtr="0">
            <a:noAutofit/>
          </a:bodyPr>
          <a:lstStyle/>
          <a:p>
            <a:pPr lvl="0" algn="ctr">
              <a:buClr>
                <a:srgbClr val="FFFF66"/>
              </a:buClr>
              <a:buSzPts val="3600"/>
            </a:pPr>
            <a:endParaRPr lang="en-US" sz="2800" b="1" dirty="0">
              <a:solidFill>
                <a:srgbClr val="FFFF66"/>
              </a:solidFill>
            </a:endParaRPr>
          </a:p>
        </p:txBody>
      </p:sp>
      <p:sp>
        <p:nvSpPr>
          <p:cNvPr id="512" name="Google Shape;512;p72"/>
          <p:cNvSpPr txBox="1"/>
          <p:nvPr/>
        </p:nvSpPr>
        <p:spPr>
          <a:xfrm>
            <a:off x="351453" y="19050"/>
            <a:ext cx="7581900" cy="1200150"/>
          </a:xfrm>
          <a:prstGeom prst="rect">
            <a:avLst/>
          </a:prstGeom>
          <a:noFill/>
          <a:ln>
            <a:noFill/>
          </a:ln>
        </p:spPr>
        <p:txBody>
          <a:bodyPr spcFirstLastPara="1" wrap="square" lIns="91425" tIns="45700" rIns="91425" bIns="45700" anchor="t" anchorCtr="0">
            <a:noAutofit/>
          </a:bodyPr>
          <a:lstStyle/>
          <a:p>
            <a:pPr lvl="0" algn="ctr">
              <a:buClr>
                <a:srgbClr val="FFFF66"/>
              </a:buClr>
              <a:buSzPts val="3600"/>
            </a:pPr>
            <a:r>
              <a:rPr lang="en-US" sz="3600" b="1" dirty="0">
                <a:solidFill>
                  <a:schemeClr val="bg1"/>
                </a:solidFill>
                <a:sym typeface="Arial"/>
              </a:rPr>
              <a:t>EXAMPLE 2_1</a:t>
            </a:r>
            <a:endParaRPr lang="en-US" sz="3600" dirty="0">
              <a:solidFill>
                <a:schemeClr val="bg1"/>
              </a:solidFill>
            </a:endParaRPr>
          </a:p>
        </p:txBody>
      </p:sp>
    </p:spTree>
    <p:extLst>
      <p:ext uri="{BB962C8B-B14F-4D97-AF65-F5344CB8AC3E}">
        <p14:creationId xmlns:p14="http://schemas.microsoft.com/office/powerpoint/2010/main" val="3290207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43B3BB-F982-4810-AA55-DF97102FE793}"/>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93D0999-54CF-414C-A133-EE334E0EEFA0}"/>
              </a:ext>
            </a:extLst>
          </p:cNvPr>
          <p:cNvSpPr/>
          <p:nvPr/>
        </p:nvSpPr>
        <p:spPr>
          <a:xfrm>
            <a:off x="1411288" y="4117975"/>
            <a:ext cx="5562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940" name="TextBox 1">
            <a:extLst>
              <a:ext uri="{FF2B5EF4-FFF2-40B4-BE49-F238E27FC236}">
                <a16:creationId xmlns:a16="http://schemas.microsoft.com/office/drawing/2014/main" id="{3F33F768-45BC-42E0-858E-368963DCD4CF}"/>
              </a:ext>
            </a:extLst>
          </p:cNvPr>
          <p:cNvSpPr txBox="1">
            <a:spLocks noChangeArrowheads="1"/>
          </p:cNvSpPr>
          <p:nvPr/>
        </p:nvSpPr>
        <p:spPr bwMode="auto">
          <a:xfrm>
            <a:off x="301625" y="26193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Aside: Estimating </a:t>
            </a:r>
            <a:r>
              <a:rPr lang="en-US" altLang="en-US" sz="3600" b="1" i="1" dirty="0">
                <a:solidFill>
                  <a:schemeClr val="bg1"/>
                </a:solidFill>
              </a:rPr>
              <a:t>S</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a:t>
            </a:r>
          </a:p>
        </p:txBody>
      </p:sp>
      <p:graphicFrame>
        <p:nvGraphicFramePr>
          <p:cNvPr id="39941" name="Object 3">
            <a:extLst>
              <a:ext uri="{FF2B5EF4-FFF2-40B4-BE49-F238E27FC236}">
                <a16:creationId xmlns:a16="http://schemas.microsoft.com/office/drawing/2014/main" id="{D57AF936-57BD-4E1E-84C3-697A13B9DCA4}"/>
              </a:ext>
            </a:extLst>
          </p:cNvPr>
          <p:cNvGraphicFramePr>
            <a:graphicFrameLocks noChangeAspect="1"/>
          </p:cNvGraphicFramePr>
          <p:nvPr/>
        </p:nvGraphicFramePr>
        <p:xfrm>
          <a:off x="1531938" y="4165600"/>
          <a:ext cx="5322887" cy="1184275"/>
        </p:xfrm>
        <a:graphic>
          <a:graphicData uri="http://schemas.openxmlformats.org/presentationml/2006/ole">
            <mc:AlternateContent xmlns:mc="http://schemas.openxmlformats.org/markup-compatibility/2006">
              <mc:Choice xmlns:v="urn:schemas-microsoft-com:vml" Requires="v">
                <p:oleObj spid="_x0000_s40009" name="Equation" r:id="rId4" imgW="1739900" imgH="406400" progId="Equation.3">
                  <p:embed/>
                </p:oleObj>
              </mc:Choice>
              <mc:Fallback>
                <p:oleObj name="Equation" r:id="rId4" imgW="1739900" imgH="406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938" y="4165600"/>
                        <a:ext cx="5322887"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Box 5">
            <a:extLst>
              <a:ext uri="{FF2B5EF4-FFF2-40B4-BE49-F238E27FC236}">
                <a16:creationId xmlns:a16="http://schemas.microsoft.com/office/drawing/2014/main" id="{B82FBCC4-C559-44D7-A79C-8C1E86C09EF7}"/>
              </a:ext>
            </a:extLst>
          </p:cNvPr>
          <p:cNvSpPr txBox="1">
            <a:spLocks noChangeArrowheads="1"/>
          </p:cNvSpPr>
          <p:nvPr/>
        </p:nvSpPr>
        <p:spPr bwMode="auto">
          <a:xfrm>
            <a:off x="295275" y="1498600"/>
            <a:ext cx="88773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It is very easy to compute functions of parameters in </a:t>
            </a:r>
            <a:r>
              <a:rPr lang="en-US" altLang="en-US" sz="2800" b="1"/>
              <a:t>and their uncertainty </a:t>
            </a:r>
            <a:r>
              <a:rPr lang="en-US" altLang="en-US" sz="2800"/>
              <a:t>using Bayesian software in R.</a:t>
            </a:r>
          </a:p>
          <a:p>
            <a:pPr eaLnBrk="1" hangingPunct="1">
              <a:spcBef>
                <a:spcPct val="0"/>
              </a:spcBef>
              <a:buFontTx/>
              <a:buNone/>
            </a:pPr>
            <a:r>
              <a:rPr lang="en-US" altLang="en-US" sz="2800"/>
              <a:t>  </a:t>
            </a:r>
          </a:p>
          <a:p>
            <a:pPr eaLnBrk="1" hangingPunct="1">
              <a:spcBef>
                <a:spcPct val="0"/>
              </a:spcBef>
              <a:buFontTx/>
              <a:buNone/>
            </a:pPr>
            <a:r>
              <a:rPr lang="en-US" altLang="en-US" sz="2800"/>
              <a:t>For example, the survival function estimate is easily obtained from the log hazards </a:t>
            </a:r>
            <a:r>
              <a:rPr lang="en-US" altLang="en-US" sz="2800" i="1">
                <a:latin typeface="Symbol" panose="05050102010706020507" pitchFamily="18" charset="2"/>
              </a:rPr>
              <a:t>g</a:t>
            </a:r>
            <a:r>
              <a:rPr lang="en-US" altLang="en-US" sz="2800"/>
              <a:t> as: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EBDC09-E1CD-4F8E-9B7E-2A098BEDAAF8}"/>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1987" name="TextBox 1">
            <a:extLst>
              <a:ext uri="{FF2B5EF4-FFF2-40B4-BE49-F238E27FC236}">
                <a16:creationId xmlns:a16="http://schemas.microsoft.com/office/drawing/2014/main" id="{388713CC-15F8-4310-8630-3D7D66C114C2}"/>
              </a:ext>
            </a:extLst>
          </p:cNvPr>
          <p:cNvSpPr txBox="1">
            <a:spLocks noChangeArrowheads="1"/>
          </p:cNvSpPr>
          <p:nvPr/>
        </p:nvSpPr>
        <p:spPr bwMode="auto">
          <a:xfrm>
            <a:off x="385763" y="212725"/>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Aside: Estimating </a:t>
            </a:r>
            <a:r>
              <a:rPr lang="en-US" altLang="en-US" sz="3600" b="1" i="1" dirty="0">
                <a:solidFill>
                  <a:schemeClr val="bg1"/>
                </a:solidFill>
              </a:rPr>
              <a:t>S</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a:t>
            </a:r>
          </a:p>
        </p:txBody>
      </p:sp>
      <p:sp>
        <p:nvSpPr>
          <p:cNvPr id="41988" name="TextBox 5">
            <a:extLst>
              <a:ext uri="{FF2B5EF4-FFF2-40B4-BE49-F238E27FC236}">
                <a16:creationId xmlns:a16="http://schemas.microsoft.com/office/drawing/2014/main" id="{98C409D2-A710-409F-B3AC-2F34561C84BD}"/>
              </a:ext>
            </a:extLst>
          </p:cNvPr>
          <p:cNvSpPr txBox="1">
            <a:spLocks noChangeArrowheads="1"/>
          </p:cNvSpPr>
          <p:nvPr/>
        </p:nvSpPr>
        <p:spPr bwMode="auto">
          <a:xfrm>
            <a:off x="149225" y="1815990"/>
            <a:ext cx="887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The code for </a:t>
            </a:r>
            <a:r>
              <a:rPr lang="en-US" altLang="en-US" sz="2800" b="1" dirty="0">
                <a:solidFill>
                  <a:srgbClr val="00B0F0"/>
                </a:solidFill>
              </a:rPr>
              <a:t>example2_1</a:t>
            </a:r>
            <a:r>
              <a:rPr lang="en-US" altLang="en-US" sz="2800" dirty="0">
                <a:solidFill>
                  <a:schemeClr val="bg1"/>
                </a:solidFill>
              </a:rPr>
              <a:t> is:</a:t>
            </a:r>
          </a:p>
        </p:txBody>
      </p:sp>
      <p:sp>
        <p:nvSpPr>
          <p:cNvPr id="41989" name="Rectangle 4">
            <a:extLst>
              <a:ext uri="{FF2B5EF4-FFF2-40B4-BE49-F238E27FC236}">
                <a16:creationId xmlns:a16="http://schemas.microsoft.com/office/drawing/2014/main" id="{70F20B85-47B7-4906-8E5C-C4E8BCF9D4B7}"/>
              </a:ext>
            </a:extLst>
          </p:cNvPr>
          <p:cNvSpPr>
            <a:spLocks noChangeArrowheads="1"/>
          </p:cNvSpPr>
          <p:nvPr/>
        </p:nvSpPr>
        <p:spPr bwMode="auto">
          <a:xfrm>
            <a:off x="0" y="2514600"/>
            <a:ext cx="8839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663300"/>
                </a:solidFill>
              </a:rPr>
              <a:t>    </a:t>
            </a:r>
            <a:r>
              <a:rPr lang="en-US" altLang="en-US" sz="2800" b="1" dirty="0"/>
              <a:t>for (</a:t>
            </a:r>
            <a:r>
              <a:rPr lang="en-US" altLang="en-US" sz="2800" b="1" dirty="0" err="1"/>
              <a:t>i</a:t>
            </a:r>
            <a:r>
              <a:rPr lang="en-US" altLang="en-US" sz="2800" b="1" dirty="0"/>
              <a:t> in 1:64) {</a:t>
            </a:r>
          </a:p>
          <a:p>
            <a:pPr eaLnBrk="1" hangingPunct="1">
              <a:spcBef>
                <a:spcPct val="0"/>
              </a:spcBef>
              <a:buFontTx/>
              <a:buNone/>
            </a:pPr>
            <a:r>
              <a:rPr lang="en-US" altLang="en-US" sz="2800" b="1" dirty="0"/>
              <a:t>	UCH0[</a:t>
            </a:r>
            <a:r>
              <a:rPr lang="en-US" altLang="en-US" sz="2800" b="1" dirty="0" err="1"/>
              <a:t>i</a:t>
            </a:r>
            <a:r>
              <a:rPr lang="en-US" altLang="en-US" sz="2800" b="1" dirty="0"/>
              <a:t>]&lt;-exp(gamma)</a:t>
            </a:r>
          </a:p>
          <a:p>
            <a:pPr eaLnBrk="1" hangingPunct="1">
              <a:spcBef>
                <a:spcPct val="0"/>
              </a:spcBef>
              <a:buFontTx/>
              <a:buNone/>
            </a:pPr>
            <a:r>
              <a:rPr lang="en-US" altLang="en-US" sz="2800" b="1" dirty="0"/>
              <a:t>	CH0[</a:t>
            </a:r>
            <a:r>
              <a:rPr lang="en-US" altLang="en-US" sz="2800" b="1" dirty="0" err="1"/>
              <a:t>i</a:t>
            </a:r>
            <a:r>
              <a:rPr lang="en-US" altLang="en-US" sz="2800" b="1" dirty="0"/>
              <a:t>]&lt;-sum(UCH0[1:i])</a:t>
            </a:r>
          </a:p>
          <a:p>
            <a:pPr eaLnBrk="1" hangingPunct="1">
              <a:spcBef>
                <a:spcPct val="0"/>
              </a:spcBef>
              <a:buFontTx/>
              <a:buNone/>
            </a:pPr>
            <a:r>
              <a:rPr lang="en-US" altLang="en-US" sz="2800" b="1" dirty="0"/>
              <a:t>        	S0[</a:t>
            </a:r>
            <a:r>
              <a:rPr lang="en-US" altLang="en-US" sz="2800" b="1" dirty="0" err="1"/>
              <a:t>i</a:t>
            </a:r>
            <a:r>
              <a:rPr lang="en-US" altLang="en-US" sz="2800" b="1" dirty="0"/>
              <a:t>]&lt;-exp(-CH0[</a:t>
            </a:r>
            <a:r>
              <a:rPr lang="en-US" altLang="en-US" sz="2800" b="1" dirty="0" err="1"/>
              <a:t>i</a:t>
            </a:r>
            <a:r>
              <a:rPr lang="en-US" altLang="en-US" sz="2800" b="1" dirty="0"/>
              <a:t>])</a:t>
            </a:r>
          </a:p>
          <a:p>
            <a:pPr eaLnBrk="1" hangingPunct="1">
              <a:spcBef>
                <a:spcPct val="0"/>
              </a:spcBef>
              <a:buFontTx/>
              <a:buNone/>
            </a:pPr>
            <a:r>
              <a:rPr lang="en-US" altLang="en-US" sz="2800" b="1" dirty="0"/>
              <a:t>    } </a:t>
            </a:r>
            <a:r>
              <a:rPr lang="en-US" altLang="en-US" sz="1800" b="1" dirty="0">
                <a:solidFill>
                  <a:srgbClr val="FF0000"/>
                </a:solidFill>
              </a:rPr>
              <a:t>	</a:t>
            </a:r>
            <a:r>
              <a:rPr lang="en-US" altLang="en-US" sz="1800" b="1" dirty="0">
                <a:solidFill>
                  <a:schemeClr val="bg1"/>
                </a:solidFill>
              </a:rPr>
              <a:t>	</a:t>
            </a:r>
            <a:endParaRPr lang="en-US" altLang="en-US" sz="1800"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0CF50FDD-58E5-4D4F-B5B4-EFD91C4A18F7}"/>
              </a:ext>
            </a:extLst>
          </p:cNvPr>
          <p:cNvSpPr>
            <a:spLocks noChangeArrowheads="1"/>
          </p:cNvSpPr>
          <p:nvPr/>
        </p:nvSpPr>
        <p:spPr bwMode="auto">
          <a:xfrm>
            <a:off x="228600" y="2095500"/>
            <a:ext cx="8382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This is equivalent to developing flexible models for the log hazard, </a:t>
            </a:r>
            <a:r>
              <a:rPr lang="en-US" altLang="en-US" sz="2800" b="1" i="1" dirty="0">
                <a:solidFill>
                  <a:srgbClr val="FF0000"/>
                </a:solidFill>
                <a:latin typeface="Symbol" panose="05050102010706020507" pitchFamily="18" charset="2"/>
              </a:rPr>
              <a:t>g</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 = log(</a:t>
            </a:r>
            <a:r>
              <a:rPr lang="en-US" altLang="en-US" sz="2800" b="1" i="1" dirty="0">
                <a:solidFill>
                  <a:srgbClr val="FF0000"/>
                </a:solidFill>
              </a:rPr>
              <a:t>h</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a:t>
            </a:r>
            <a:r>
              <a:rPr lang="en-US" altLang="en-US" sz="2800" dirty="0">
                <a:solidFill>
                  <a:srgbClr val="FF0000"/>
                </a:solidFill>
              </a:rPr>
              <a:t>.</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The model already demonstrated is </a:t>
            </a:r>
            <a:r>
              <a:rPr lang="en-US" altLang="en-US" sz="2800" b="1" i="1" dirty="0">
                <a:solidFill>
                  <a:srgbClr val="FF0000"/>
                </a:solidFill>
                <a:latin typeface="Symbol" panose="05050102010706020507" pitchFamily="18" charset="2"/>
              </a:rPr>
              <a:t>g</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 = </a:t>
            </a:r>
            <a:r>
              <a:rPr lang="en-US" altLang="en-US" sz="2800" b="1" i="1" dirty="0">
                <a:solidFill>
                  <a:srgbClr val="FF0000"/>
                </a:solidFill>
                <a:latin typeface="Symbol" panose="05050102010706020507" pitchFamily="18" charset="2"/>
              </a:rPr>
              <a:t>g  </a:t>
            </a:r>
            <a:r>
              <a:rPr lang="en-US" altLang="en-US" sz="2800" i="1" dirty="0">
                <a:solidFill>
                  <a:schemeClr val="bg1"/>
                </a:solidFill>
                <a:latin typeface="Symbol" panose="05050102010706020507" pitchFamily="18" charset="2"/>
              </a:rPr>
              <a:t>.</a:t>
            </a:r>
          </a:p>
          <a:p>
            <a:pPr eaLnBrk="1" hangingPunct="1">
              <a:spcBef>
                <a:spcPct val="0"/>
              </a:spcBef>
              <a:buFontTx/>
              <a:buNone/>
            </a:pPr>
            <a:endParaRPr lang="en-US" altLang="en-US" sz="2800" i="1"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800" i="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dirty="0">
                <a:cs typeface="Arial" panose="020B0604020202020204" pitchFamily="34" charset="0"/>
              </a:rPr>
              <a:t>Let’s </a:t>
            </a:r>
            <a:r>
              <a:rPr lang="en-US" altLang="en-US" sz="2800" dirty="0"/>
              <a:t> model </a:t>
            </a:r>
            <a:r>
              <a:rPr lang="en-US" altLang="en-US" sz="2800" b="1" i="1" dirty="0">
                <a:solidFill>
                  <a:srgbClr val="FF0000"/>
                </a:solidFill>
                <a:latin typeface="Symbol" panose="05050102010706020507" pitchFamily="18" charset="2"/>
              </a:rPr>
              <a:t>g</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a:t>
            </a:r>
            <a:r>
              <a:rPr lang="en-US" altLang="en-US" sz="2800" dirty="0">
                <a:solidFill>
                  <a:srgbClr val="FF0000"/>
                </a:solidFill>
              </a:rPr>
              <a:t> </a:t>
            </a:r>
            <a:r>
              <a:rPr lang="en-US" altLang="en-US" sz="2800" dirty="0"/>
              <a:t>as a step function.</a:t>
            </a:r>
          </a:p>
        </p:txBody>
      </p:sp>
      <p:sp>
        <p:nvSpPr>
          <p:cNvPr id="4" name="Rectangle 3">
            <a:extLst>
              <a:ext uri="{FF2B5EF4-FFF2-40B4-BE49-F238E27FC236}">
                <a16:creationId xmlns:a16="http://schemas.microsoft.com/office/drawing/2014/main" id="{64DAD1AB-A9FE-4F42-B5F1-F163306C726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2">
                  <a:lumMod val="50000"/>
                </a:schemeClr>
              </a:solidFill>
            </a:endParaRPr>
          </a:p>
        </p:txBody>
      </p:sp>
      <p:sp>
        <p:nvSpPr>
          <p:cNvPr id="44036" name="TextBox 3">
            <a:extLst>
              <a:ext uri="{FF2B5EF4-FFF2-40B4-BE49-F238E27FC236}">
                <a16:creationId xmlns:a16="http://schemas.microsoft.com/office/drawing/2014/main" id="{8D8D637F-345F-43A1-B713-02F25A3D1C25}"/>
              </a:ext>
            </a:extLst>
          </p:cNvPr>
          <p:cNvSpPr txBox="1">
            <a:spLocks noChangeArrowheads="1"/>
          </p:cNvSpPr>
          <p:nvPr/>
        </p:nvSpPr>
        <p:spPr bwMode="auto">
          <a:xfrm>
            <a:off x="228600" y="4763"/>
            <a:ext cx="8343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TASK 2:  Developing Flexible</a:t>
            </a:r>
          </a:p>
          <a:p>
            <a:pPr algn="ctr" eaLnBrk="1" hangingPunct="1">
              <a:spcBef>
                <a:spcPct val="0"/>
              </a:spcBef>
              <a:buFontTx/>
              <a:buNone/>
            </a:pPr>
            <a:r>
              <a:rPr lang="en-US" altLang="en-US" sz="3600" b="1" dirty="0">
                <a:solidFill>
                  <a:schemeClr val="bg1"/>
                </a:solidFill>
              </a:rPr>
              <a:t> Models for </a:t>
            </a:r>
            <a:r>
              <a:rPr lang="en-US" altLang="en-US" sz="3600" b="1" i="1" dirty="0">
                <a:solidFill>
                  <a:schemeClr val="bg1"/>
                </a:solidFill>
              </a:rPr>
              <a:t>h</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3C2FA0-D393-418C-BEAD-F395709D371D}"/>
              </a:ext>
            </a:extLst>
          </p:cNvPr>
          <p:cNvSpPr/>
          <p:nvPr/>
        </p:nvSpPr>
        <p:spPr>
          <a:xfrm>
            <a:off x="0" y="0"/>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2">
                  <a:lumMod val="50000"/>
                </a:schemeClr>
              </a:solidFill>
            </a:endParaRPr>
          </a:p>
        </p:txBody>
      </p:sp>
      <p:sp>
        <p:nvSpPr>
          <p:cNvPr id="46083" name="Rectangle 4">
            <a:extLst>
              <a:ext uri="{FF2B5EF4-FFF2-40B4-BE49-F238E27FC236}">
                <a16:creationId xmlns:a16="http://schemas.microsoft.com/office/drawing/2014/main" id="{9EB8B573-3845-4811-B646-355EEB27B21B}"/>
              </a:ext>
            </a:extLst>
          </p:cNvPr>
          <p:cNvSpPr>
            <a:spLocks noChangeArrowheads="1"/>
          </p:cNvSpPr>
          <p:nvPr/>
        </p:nvSpPr>
        <p:spPr bwMode="auto">
          <a:xfrm>
            <a:off x="738188" y="125413"/>
            <a:ext cx="838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dirty="0">
                <a:solidFill>
                  <a:schemeClr val="bg1"/>
                </a:solidFill>
              </a:rPr>
              <a:t>Modelling </a:t>
            </a:r>
            <a:r>
              <a:rPr lang="en-US" altLang="en-US" sz="3600" b="1" i="1" dirty="0">
                <a:solidFill>
                  <a:schemeClr val="bg1"/>
                </a:solidFill>
                <a:latin typeface="Symbol" panose="05050102010706020507" pitchFamily="18" charset="2"/>
              </a:rPr>
              <a:t>g</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 as a Step Function</a:t>
            </a:r>
          </a:p>
        </p:txBody>
      </p:sp>
      <p:sp>
        <p:nvSpPr>
          <p:cNvPr id="46084" name="TextBox 3">
            <a:extLst>
              <a:ext uri="{FF2B5EF4-FFF2-40B4-BE49-F238E27FC236}">
                <a16:creationId xmlns:a16="http://schemas.microsoft.com/office/drawing/2014/main" id="{A8DBCDA8-8D51-401D-8DFD-F6185914AF42}"/>
              </a:ext>
            </a:extLst>
          </p:cNvPr>
          <p:cNvSpPr txBox="1">
            <a:spLocks noChangeArrowheads="1"/>
          </p:cNvSpPr>
          <p:nvPr/>
        </p:nvSpPr>
        <p:spPr bwMode="auto">
          <a:xfrm>
            <a:off x="585788" y="2008015"/>
            <a:ext cx="805714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B0F0"/>
                </a:solidFill>
              </a:rPr>
              <a:t>Example 2_2</a:t>
            </a:r>
            <a:endParaRPr lang="en-US" altLang="en-US" sz="2800" b="1" dirty="0"/>
          </a:p>
          <a:p>
            <a:pPr eaLnBrk="1" hangingPunct="1">
              <a:spcBef>
                <a:spcPct val="0"/>
              </a:spcBef>
              <a:buFontTx/>
              <a:buNone/>
            </a:pPr>
            <a:endParaRPr lang="en-US" altLang="en-US" sz="2800" b="1" dirty="0"/>
          </a:p>
          <a:p>
            <a:pPr eaLnBrk="1" hangingPunct="1">
              <a:spcBef>
                <a:spcPct val="0"/>
              </a:spcBef>
              <a:buFontTx/>
              <a:buNone/>
            </a:pPr>
            <a:r>
              <a:rPr lang="en-US" altLang="en-US" sz="2800" b="1" dirty="0"/>
              <a:t>list(lookup=c(rep(1,21), rep(2,21), rep(3,21))</a:t>
            </a:r>
          </a:p>
          <a:p>
            <a:pPr eaLnBrk="1" hangingPunct="1">
              <a:spcBef>
                <a:spcPct val="0"/>
              </a:spcBef>
              <a:buFontTx/>
              <a:buNone/>
            </a:pPr>
            <a:endParaRPr lang="en-US" altLang="en-US" sz="2800" b="1" dirty="0"/>
          </a:p>
          <a:p>
            <a:pPr eaLnBrk="1" hangingPunct="1">
              <a:spcBef>
                <a:spcPct val="0"/>
              </a:spcBef>
              <a:buFontTx/>
              <a:buNone/>
            </a:pPr>
            <a:endParaRPr lang="en-US" altLang="en-US" sz="2800" b="1" dirty="0"/>
          </a:p>
          <a:p>
            <a:pPr eaLnBrk="1" hangingPunct="1">
              <a:spcBef>
                <a:spcPct val="0"/>
              </a:spcBef>
              <a:buFontTx/>
              <a:buNone/>
            </a:pPr>
            <a:r>
              <a:rPr lang="en-US" altLang="en-US" sz="2800" b="1" dirty="0"/>
              <a:t>for (</a:t>
            </a:r>
            <a:r>
              <a:rPr lang="en-US" altLang="en-US" sz="2800" b="1" dirty="0" err="1"/>
              <a:t>i</a:t>
            </a:r>
            <a:r>
              <a:rPr lang="en-US" altLang="en-US" sz="2800" b="1" dirty="0"/>
              <a:t> in 1:3) {gamma[</a:t>
            </a:r>
            <a:r>
              <a:rPr lang="en-US" altLang="en-US" sz="2800" b="1" dirty="0" err="1"/>
              <a:t>i</a:t>
            </a:r>
            <a:r>
              <a:rPr lang="en-US" altLang="en-US" sz="2800" b="1" dirty="0"/>
              <a:t>]~</a:t>
            </a:r>
            <a:r>
              <a:rPr lang="en-US" altLang="en-US" sz="2800" b="1" dirty="0" err="1"/>
              <a:t>dflat</a:t>
            </a:r>
            <a:r>
              <a:rPr lang="en-US" altLang="en-US" sz="2800" b="1" dirty="0"/>
              <a:t>()} </a:t>
            </a:r>
          </a:p>
          <a:p>
            <a:pPr eaLnBrk="1" hangingPunct="1">
              <a:spcBef>
                <a:spcPct val="0"/>
              </a:spcBef>
              <a:buFontTx/>
              <a:buNone/>
            </a:pPr>
            <a:endParaRPr lang="en-US" altLang="en-US" sz="2800" b="1" dirty="0"/>
          </a:p>
          <a:p>
            <a:pPr eaLnBrk="1" hangingPunct="1">
              <a:spcBef>
                <a:spcPct val="0"/>
              </a:spcBef>
              <a:buFontTx/>
              <a:buNone/>
            </a:pPr>
            <a:r>
              <a:rPr lang="en-US" altLang="en-US" sz="2800" b="1" dirty="0"/>
              <a:t>UCH[</a:t>
            </a:r>
            <a:r>
              <a:rPr lang="en-US" altLang="en-US" sz="2800" b="1" dirty="0" err="1"/>
              <a:t>j,k</a:t>
            </a:r>
            <a:r>
              <a:rPr lang="en-US" altLang="en-US" sz="2800" b="1" dirty="0"/>
              <a:t>] &lt;- exp(gamma[lookup[k]])</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D680D4-631D-45AA-A01B-25E3AC2522B3}"/>
              </a:ext>
            </a:extLst>
          </p:cNvPr>
          <p:cNvSpPr/>
          <p:nvPr/>
        </p:nvSpPr>
        <p:spPr>
          <a:xfrm>
            <a:off x="731500" y="3429000"/>
            <a:ext cx="4685410" cy="2803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D604C4-26DC-461D-8702-64714324070A}"/>
                  </a:ext>
                </a:extLst>
              </p:cNvPr>
              <p:cNvSpPr>
                <a:spLocks noGrp="1"/>
              </p:cNvSpPr>
              <p:nvPr>
                <p:ph idx="1"/>
              </p:nvPr>
            </p:nvSpPr>
            <p:spPr>
              <a:xfrm>
                <a:off x="885120" y="1845733"/>
                <a:ext cx="7481640" cy="4386831"/>
              </a:xfrm>
            </p:spPr>
            <p:txBody>
              <a:bodyPr>
                <a:normAutofit lnSpcReduction="10000"/>
              </a:bodyPr>
              <a:lstStyle/>
              <a:p>
                <a:r>
                  <a:rPr lang="en-US" sz="2800" dirty="0"/>
                  <a:t>This formal definition implies that the hazard is the first derivative of the conditional mortality function at the conditional origin:</a:t>
                </a:r>
              </a:p>
              <a:p>
                <a:r>
                  <a:rPr lang="en-US" sz="2800" dirty="0"/>
                  <a:t>Example: </a:t>
                </a:r>
              </a:p>
              <a:p>
                <a14:m>
                  <m:oMath xmlns:m="http://schemas.openxmlformats.org/officeDocument/2006/math">
                    <m:r>
                      <a:rPr lang="en-US" sz="2800" b="0" i="1" smtClean="0">
                        <a:latin typeface="Cambria Math" panose="02040503050406030204" pitchFamily="18" charset="0"/>
                      </a:rPr>
                      <m:t>𝑀</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=1−</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oMath>
                </a14:m>
                <a:endParaRPr lang="en-US" sz="2800" b="0" dirty="0"/>
              </a:p>
              <a:p>
                <a14:m>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𝑟</m:t>
                        </m:r>
                      </m:sub>
                      <m:sup>
                        <m:r>
                          <a:rPr lang="en-US" sz="2800" b="0" i="1" smtClean="0">
                            <a:latin typeface="Cambria Math" panose="02040503050406030204" pitchFamily="18" charset="0"/>
                          </a:rPr>
                          <m:t>𝑠</m:t>
                        </m:r>
                      </m:sup>
                      <m:e>
                        <m:r>
                          <a:rPr lang="en-US" sz="2800" b="0" i="1" smtClean="0">
                            <a:latin typeface="Cambria Math" panose="02040503050406030204" pitchFamily="18" charset="0"/>
                            <a:ea typeface="Cambria Math" panose="02040503050406030204" pitchFamily="18" charset="0"/>
                          </a:rPr>
                          <m:t>𝜆</m:t>
                        </m:r>
                        <m:r>
                          <m:rPr>
                            <m:nor/>
                          </m:rPr>
                          <a:rPr lang="en-US" sz="2800" b="0" i="0" smtClean="0">
                            <a:latin typeface="Cambria Math" panose="02040503050406030204" pitchFamily="18" charset="0"/>
                            <a:ea typeface="Cambria Math" panose="02040503050406030204" pitchFamily="18" charset="0"/>
                          </a:rPr>
                          <m:t> </m:t>
                        </m:r>
                        <m:r>
                          <m:rPr>
                            <m:nor/>
                          </m:rPr>
                          <a:rPr lang="en-US" sz="2800" b="0" i="0" smtClean="0">
                            <a:latin typeface="Cambria Math" panose="02040503050406030204" pitchFamily="18" charset="0"/>
                            <a:ea typeface="Cambria Math" panose="02040503050406030204" pitchFamily="18" charset="0"/>
                          </a:rPr>
                          <m:t>dt</m:t>
                        </m:r>
                      </m:e>
                    </m:nary>
                  </m:oMath>
                </a14:m>
                <a:r>
                  <a:rPr lang="en-US" sz="2800" dirty="0"/>
                  <a:t>)</a:t>
                </a:r>
              </a:p>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𝑑𝑀</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r>
                      <m:rPr>
                        <m:sty m:val="p"/>
                      </m:rPr>
                      <a:rPr lang="en-US" sz="2800" b="0" i="0" smtClean="0">
                        <a:latin typeface="Cambria Math" panose="02040503050406030204" pitchFamily="18" charset="0"/>
                        <a:ea typeface="Cambria Math" panose="02040503050406030204" pitchFamily="18" charset="0"/>
                      </a:rPr>
                      <m:t>exp</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d>
                    <m:r>
                      <a:rPr lang="en-US" sz="2800" b="0" i="1" smtClean="0">
                        <a:latin typeface="Cambria Math" panose="02040503050406030204" pitchFamily="18" charset="0"/>
                        <a:ea typeface="Cambria Math" panose="02040503050406030204" pitchFamily="18" charset="0"/>
                      </a:rPr>
                      <m:t>)</m:t>
                    </m:r>
                  </m:oMath>
                </a14:m>
                <a:endParaRPr lang="en-US" sz="2800" dirty="0"/>
              </a:p>
              <a:p>
                <a14:m>
                  <m:oMath xmlns:m="http://schemas.openxmlformats.org/officeDocument/2006/math">
                    <m:r>
                      <a:rPr lang="en-US" sz="2800" b="0" i="1" smtClean="0">
                        <a:latin typeface="Cambria Math" panose="02040503050406030204" pitchFamily="18" charset="0"/>
                      </a:rPr>
                      <m:t>𝑙𝑒𝑡</m:t>
                    </m:r>
                    <m:r>
                      <a:rPr lang="en-US" sz="2800" b="0" i="1" smtClean="0">
                        <a:latin typeface="Cambria Math" panose="02040503050406030204" pitchFamily="18" charset="0"/>
                      </a:rPr>
                      <m:t> </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𝑑𝑀</m:t>
                        </m:r>
                        <m:r>
                          <a:rPr lang="en-US" sz="2800" i="1">
                            <a:latin typeface="Cambria Math" panose="02040503050406030204" pitchFamily="18" charset="0"/>
                          </a:rPr>
                          <m:t>(</m:t>
                        </m:r>
                        <m:r>
                          <a:rPr lang="en-US" sz="2800" b="0" i="1" smtClean="0">
                            <a:latin typeface="Cambria Math" panose="02040503050406030204" pitchFamily="18" charset="0"/>
                          </a:rPr>
                          <m:t>𝑠</m:t>
                        </m:r>
                        <m:r>
                          <a:rPr lang="en-US" sz="2800" i="1">
                            <a:latin typeface="Cambria Math" panose="02040503050406030204" pitchFamily="18" charset="0"/>
                          </a:rPr>
                          <m:t>|</m:t>
                        </m:r>
                        <m:r>
                          <a:rPr lang="en-US" sz="2800" b="0" i="1" smtClean="0">
                            <a:latin typeface="Cambria Math" panose="02040503050406030204" pitchFamily="18" charset="0"/>
                          </a:rPr>
                          <m:t>𝑟</m:t>
                        </m:r>
                        <m:r>
                          <a:rPr lang="en-US" sz="2800" i="1">
                            <a:latin typeface="Cambria Math" panose="02040503050406030204" pitchFamily="18" charset="0"/>
                          </a:rPr>
                          <m:t>)</m:t>
                        </m:r>
                      </m:num>
                      <m:den>
                        <m:r>
                          <a:rPr lang="en-US" sz="2800" i="1">
                            <a:latin typeface="Cambria Math" panose="02040503050406030204" pitchFamily="18" charset="0"/>
                          </a:rPr>
                          <m:t>𝑑𝑡</m:t>
                        </m:r>
                      </m:den>
                    </m:f>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oMath>
                </a14:m>
                <a:endParaRPr lang="en-US" sz="2800" dirty="0"/>
              </a:p>
            </p:txBody>
          </p:sp>
        </mc:Choice>
        <mc:Fallback xmlns="">
          <p:sp>
            <p:nvSpPr>
              <p:cNvPr id="3" name="Content Placeholder 2">
                <a:extLst>
                  <a:ext uri="{FF2B5EF4-FFF2-40B4-BE49-F238E27FC236}">
                    <a16:creationId xmlns:a16="http://schemas.microsoft.com/office/drawing/2014/main" id="{E6D604C4-26DC-461D-8702-64714324070A}"/>
                  </a:ext>
                </a:extLst>
              </p:cNvPr>
              <p:cNvSpPr>
                <a:spLocks noGrp="1" noRot="1" noChangeAspect="1" noMove="1" noResize="1" noEditPoints="1" noAdjustHandles="1" noChangeArrowheads="1" noChangeShapeType="1" noTextEdit="1"/>
              </p:cNvSpPr>
              <p:nvPr>
                <p:ph idx="1"/>
              </p:nvPr>
            </p:nvSpPr>
            <p:spPr>
              <a:xfrm>
                <a:off x="885120" y="1845733"/>
                <a:ext cx="7481640" cy="4386831"/>
              </a:xfrm>
              <a:blipFill>
                <a:blip r:embed="rId2"/>
                <a:stretch>
                  <a:fillRect l="-1629" t="-3199" r="-333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19BD521-35F0-41F4-9E10-1652FC166387}"/>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92CD1795-6276-4EAB-B627-FEE6D469CC3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Tree>
    <p:extLst>
      <p:ext uri="{BB962C8B-B14F-4D97-AF65-F5344CB8AC3E}">
        <p14:creationId xmlns:p14="http://schemas.microsoft.com/office/powerpoint/2010/main" val="3796224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step3">
            <a:extLst>
              <a:ext uri="{FF2B5EF4-FFF2-40B4-BE49-F238E27FC236}">
                <a16:creationId xmlns:a16="http://schemas.microsoft.com/office/drawing/2014/main" id="{2FDA110B-A940-46E0-A392-159D7CA41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79400"/>
            <a:ext cx="7912100"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B146B3-62F1-41B6-9681-2FDB270F6E1C}"/>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0179" name="TextBox 1">
            <a:extLst>
              <a:ext uri="{FF2B5EF4-FFF2-40B4-BE49-F238E27FC236}">
                <a16:creationId xmlns:a16="http://schemas.microsoft.com/office/drawing/2014/main" id="{9C1F7B3E-98AB-4171-B642-6CEBF0A3D143}"/>
              </a:ext>
            </a:extLst>
          </p:cNvPr>
          <p:cNvSpPr txBox="1">
            <a:spLocks noChangeArrowheads="1"/>
          </p:cNvSpPr>
          <p:nvPr/>
        </p:nvSpPr>
        <p:spPr bwMode="auto">
          <a:xfrm>
            <a:off x="501650" y="1651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Step Placement is Arbitrary</a:t>
            </a:r>
          </a:p>
        </p:txBody>
      </p:sp>
      <p:sp>
        <p:nvSpPr>
          <p:cNvPr id="50180" name="TextBox 3">
            <a:extLst>
              <a:ext uri="{FF2B5EF4-FFF2-40B4-BE49-F238E27FC236}">
                <a16:creationId xmlns:a16="http://schemas.microsoft.com/office/drawing/2014/main" id="{DFC8CB85-F8E4-41B2-BE33-70397103D4E6}"/>
              </a:ext>
            </a:extLst>
          </p:cNvPr>
          <p:cNvSpPr txBox="1">
            <a:spLocks noChangeArrowheads="1"/>
          </p:cNvSpPr>
          <p:nvPr/>
        </p:nvSpPr>
        <p:spPr bwMode="auto">
          <a:xfrm>
            <a:off x="0" y="1714500"/>
            <a:ext cx="9144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It is hard to formally judge the fit of such models.</a:t>
            </a:r>
          </a:p>
          <a:p>
            <a:pPr eaLnBrk="1" hangingPunct="1">
              <a:spcBef>
                <a:spcPct val="0"/>
              </a:spcBef>
              <a:buFontTx/>
              <a:buNone/>
            </a:pPr>
            <a:endParaRPr lang="en-US" altLang="en-US" sz="2800" dirty="0"/>
          </a:p>
          <a:p>
            <a:pPr eaLnBrk="1" hangingPunct="1">
              <a:spcBef>
                <a:spcPct val="0"/>
              </a:spcBef>
              <a:buFontTx/>
              <a:buNone/>
            </a:pPr>
            <a:r>
              <a:rPr lang="en-US" altLang="en-US" sz="2800" dirty="0"/>
              <a:t>This is because of dimensionality issues.</a:t>
            </a:r>
          </a:p>
          <a:p>
            <a:pPr eaLnBrk="1" hangingPunct="1">
              <a:spcBef>
                <a:spcPct val="0"/>
              </a:spcBef>
              <a:buFontTx/>
              <a:buNone/>
            </a:pPr>
            <a:endParaRPr lang="en-US" altLang="en-US" sz="2800" dirty="0"/>
          </a:p>
          <a:p>
            <a:pPr eaLnBrk="1" hangingPunct="1">
              <a:spcBef>
                <a:spcPct val="0"/>
              </a:spcBef>
              <a:buFontTx/>
              <a:buNone/>
            </a:pPr>
            <a:r>
              <a:rPr lang="en-US" altLang="en-US" sz="2800" dirty="0"/>
              <a:t>In addition to 3 step parameters </a:t>
            </a:r>
            <a:r>
              <a:rPr lang="en-US" altLang="en-US" sz="2800" b="1" i="1" dirty="0">
                <a:latin typeface="Symbol" panose="05050102010706020507" pitchFamily="18" charset="2"/>
              </a:rPr>
              <a:t>g</a:t>
            </a:r>
            <a:r>
              <a:rPr lang="en-US" altLang="en-US" sz="2800" dirty="0"/>
              <a:t>, two knot positions were selected “by eyeball”.</a:t>
            </a:r>
          </a:p>
          <a:p>
            <a:pPr eaLnBrk="1" hangingPunct="1">
              <a:spcBef>
                <a:spcPct val="0"/>
              </a:spcBef>
              <a:buFontTx/>
              <a:buNone/>
            </a:pPr>
            <a:endParaRPr lang="en-US" altLang="en-US" sz="2800" dirty="0"/>
          </a:p>
          <a:p>
            <a:pPr eaLnBrk="1" hangingPunct="1">
              <a:spcBef>
                <a:spcPct val="0"/>
              </a:spcBef>
              <a:buFontTx/>
              <a:buNone/>
            </a:pPr>
            <a:r>
              <a:rPr lang="en-US" altLang="en-US" sz="2800" dirty="0"/>
              <a:t>This being said, such models have historically performed very well and have been very useful.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52F0B7-9B3D-42E8-89C9-23814C4E4FB1}"/>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2227" name="TextBox 1">
            <a:extLst>
              <a:ext uri="{FF2B5EF4-FFF2-40B4-BE49-F238E27FC236}">
                <a16:creationId xmlns:a16="http://schemas.microsoft.com/office/drawing/2014/main" id="{F37943F0-E238-4BA7-A0A1-67FB451648FF}"/>
              </a:ext>
            </a:extLst>
          </p:cNvPr>
          <p:cNvSpPr txBox="1">
            <a:spLocks noChangeArrowheads="1"/>
          </p:cNvSpPr>
          <p:nvPr/>
        </p:nvSpPr>
        <p:spPr bwMode="auto">
          <a:xfrm>
            <a:off x="769938" y="26193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Saturated Step Model</a:t>
            </a:r>
          </a:p>
        </p:txBody>
      </p:sp>
      <p:sp>
        <p:nvSpPr>
          <p:cNvPr id="52228" name="TextBox 6">
            <a:extLst>
              <a:ext uri="{FF2B5EF4-FFF2-40B4-BE49-F238E27FC236}">
                <a16:creationId xmlns:a16="http://schemas.microsoft.com/office/drawing/2014/main" id="{C983AEDF-D20E-40FD-B136-F6F397FB4AAC}"/>
              </a:ext>
            </a:extLst>
          </p:cNvPr>
          <p:cNvSpPr txBox="1">
            <a:spLocks noChangeArrowheads="1"/>
          </p:cNvSpPr>
          <p:nvPr/>
        </p:nvSpPr>
        <p:spPr bwMode="auto">
          <a:xfrm>
            <a:off x="122238" y="1700775"/>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B0F0"/>
                </a:solidFill>
              </a:rPr>
              <a:t>example2_4</a:t>
            </a:r>
          </a:p>
          <a:p>
            <a:pPr eaLnBrk="1" hangingPunct="1">
              <a:spcBef>
                <a:spcPct val="0"/>
              </a:spcBef>
              <a:buFontTx/>
              <a:buNone/>
            </a:pPr>
            <a:r>
              <a:rPr lang="en-US" altLang="en-US" sz="2800" b="1" dirty="0"/>
              <a:t>list(lookup=c(</a:t>
            </a:r>
          </a:p>
          <a:p>
            <a:pPr eaLnBrk="1" hangingPunct="1">
              <a:spcBef>
                <a:spcPct val="0"/>
              </a:spcBef>
              <a:buFontTx/>
              <a:buNone/>
            </a:pPr>
            <a:r>
              <a:rPr lang="en-US" altLang="en-US" sz="2800" b="1" dirty="0">
                <a:solidFill>
                  <a:schemeClr val="bg1"/>
                </a:solidFill>
              </a:rPr>
              <a:t>17,</a:t>
            </a:r>
            <a:r>
              <a:rPr lang="en-US" altLang="en-US" sz="2800" b="1" dirty="0">
                <a:solidFill>
                  <a:srgbClr val="FF0000"/>
                </a:solidFill>
              </a:rPr>
              <a:t>1</a:t>
            </a:r>
            <a:r>
              <a:rPr lang="en-US" altLang="en-US" sz="2800" b="1" dirty="0"/>
              <a:t>,17,17,17,17,</a:t>
            </a:r>
            <a:r>
              <a:rPr lang="en-US" altLang="en-US" sz="2800" b="1" dirty="0">
                <a:solidFill>
                  <a:srgbClr val="FF0000"/>
                </a:solidFill>
              </a:rPr>
              <a:t>2</a:t>
            </a:r>
            <a:r>
              <a:rPr lang="en-US" altLang="en-US" sz="2800" b="1" dirty="0"/>
              <a:t>,17,17,17,17,17,</a:t>
            </a:r>
            <a:r>
              <a:rPr lang="en-US" altLang="en-US" sz="2800" b="1" dirty="0">
                <a:solidFill>
                  <a:srgbClr val="FF0000"/>
                </a:solidFill>
              </a:rPr>
              <a:t>3</a:t>
            </a:r>
            <a:r>
              <a:rPr lang="en-US" altLang="en-US" sz="2800" b="1" dirty="0"/>
              <a:t>,17,17,</a:t>
            </a:r>
            <a:r>
              <a:rPr lang="en-US" altLang="en-US" sz="2800" b="1" dirty="0">
                <a:solidFill>
                  <a:srgbClr val="FF0000"/>
                </a:solidFill>
              </a:rPr>
              <a:t>4</a:t>
            </a:r>
            <a:r>
              <a:rPr lang="en-US" altLang="en-US" sz="2800" b="1" dirty="0"/>
              <a:t>,</a:t>
            </a:r>
            <a:r>
              <a:rPr lang="en-US" altLang="en-US" sz="2800" b="1" dirty="0">
                <a:solidFill>
                  <a:srgbClr val="FF0000"/>
                </a:solidFill>
              </a:rPr>
              <a:t>5</a:t>
            </a:r>
            <a:r>
              <a:rPr lang="en-US" altLang="en-US" sz="2800" b="1" dirty="0"/>
              <a:t>,</a:t>
            </a:r>
          </a:p>
          <a:p>
            <a:pPr eaLnBrk="1" hangingPunct="1">
              <a:spcBef>
                <a:spcPct val="0"/>
              </a:spcBef>
              <a:buFontTx/>
              <a:buNone/>
            </a:pPr>
            <a:r>
              <a:rPr lang="en-US" altLang="en-US" sz="2800" b="1" dirty="0">
                <a:solidFill>
                  <a:schemeClr val="bg1"/>
                </a:solidFill>
              </a:rPr>
              <a:t>17,</a:t>
            </a:r>
            <a:r>
              <a:rPr lang="en-US" altLang="en-US" sz="2800" b="1" dirty="0"/>
              <a:t>17,17,</a:t>
            </a:r>
            <a:r>
              <a:rPr lang="en-US" altLang="en-US" sz="2800" b="1" dirty="0">
                <a:solidFill>
                  <a:srgbClr val="FF0000"/>
                </a:solidFill>
              </a:rPr>
              <a:t>6</a:t>
            </a:r>
            <a:r>
              <a:rPr lang="en-US" altLang="en-US" sz="2800" b="1" dirty="0"/>
              <a:t>,</a:t>
            </a:r>
            <a:r>
              <a:rPr lang="en-US" altLang="en-US" sz="2800" b="1" dirty="0">
                <a:solidFill>
                  <a:srgbClr val="FF0000"/>
                </a:solidFill>
              </a:rPr>
              <a:t>7</a:t>
            </a:r>
            <a:r>
              <a:rPr lang="en-US" altLang="en-US" sz="2800" b="1" dirty="0"/>
              <a:t>,17,17,17,</a:t>
            </a:r>
            <a:r>
              <a:rPr lang="en-US" altLang="en-US" sz="2800" b="1" dirty="0">
                <a:solidFill>
                  <a:srgbClr val="FF0000"/>
                </a:solidFill>
              </a:rPr>
              <a:t>8</a:t>
            </a:r>
            <a:r>
              <a:rPr lang="en-US" altLang="en-US" sz="2800" b="1" dirty="0"/>
              <a:t>,</a:t>
            </a:r>
            <a:r>
              <a:rPr lang="en-US" altLang="en-US" sz="2800" b="1" dirty="0">
                <a:solidFill>
                  <a:srgbClr val="FF0000"/>
                </a:solidFill>
              </a:rPr>
              <a:t>9</a:t>
            </a:r>
            <a:r>
              <a:rPr lang="en-US" altLang="en-US" sz="2800" b="1" dirty="0"/>
              <a:t>,17,</a:t>
            </a:r>
            <a:r>
              <a:rPr lang="en-US" altLang="en-US" sz="2800" b="1" dirty="0">
                <a:solidFill>
                  <a:srgbClr val="FF0000"/>
                </a:solidFill>
              </a:rPr>
              <a:t>10</a:t>
            </a:r>
            <a:r>
              <a:rPr lang="en-US" altLang="en-US" sz="2800" b="1" dirty="0"/>
              <a:t>,17,17,</a:t>
            </a:r>
            <a:r>
              <a:rPr lang="en-US" altLang="en-US" sz="2800" b="1" dirty="0">
                <a:solidFill>
                  <a:srgbClr val="FF0000"/>
                </a:solidFill>
              </a:rPr>
              <a:t>11</a:t>
            </a:r>
            <a:r>
              <a:rPr lang="en-US" altLang="en-US" sz="2800" b="1" dirty="0"/>
              <a:t>,17,</a:t>
            </a:r>
            <a:r>
              <a:rPr lang="en-US" altLang="en-US" sz="2800" b="1" dirty="0">
                <a:solidFill>
                  <a:srgbClr val="FF0000"/>
                </a:solidFill>
              </a:rPr>
              <a:t>12</a:t>
            </a:r>
            <a:r>
              <a:rPr lang="en-US" altLang="en-US" sz="2800" b="1" dirty="0"/>
              <a:t>,</a:t>
            </a:r>
          </a:p>
          <a:p>
            <a:pPr eaLnBrk="1" hangingPunct="1">
              <a:spcBef>
                <a:spcPct val="0"/>
              </a:spcBef>
              <a:buFontTx/>
              <a:buNone/>
            </a:pPr>
            <a:r>
              <a:rPr lang="en-US" altLang="en-US" sz="2800" b="1" dirty="0">
                <a:solidFill>
                  <a:schemeClr val="bg1"/>
                </a:solidFill>
              </a:rPr>
              <a:t>17,</a:t>
            </a:r>
            <a:r>
              <a:rPr lang="en-US" altLang="en-US" sz="2800" b="1" dirty="0"/>
              <a:t>17,</a:t>
            </a:r>
            <a:r>
              <a:rPr lang="en-US" altLang="en-US" sz="2800" b="1" dirty="0">
                <a:solidFill>
                  <a:srgbClr val="FF0000"/>
                </a:solidFill>
              </a:rPr>
              <a:t>13</a:t>
            </a:r>
            <a:r>
              <a:rPr lang="en-US" altLang="en-US" sz="2800" b="1" dirty="0"/>
              <a:t>,17,17,</a:t>
            </a:r>
            <a:r>
              <a:rPr lang="en-US" altLang="en-US" sz="2800" b="1" dirty="0">
                <a:solidFill>
                  <a:srgbClr val="FF0000"/>
                </a:solidFill>
              </a:rPr>
              <a:t>14</a:t>
            </a:r>
            <a:r>
              <a:rPr lang="en-US" altLang="en-US" sz="2800" b="1" dirty="0"/>
              <a:t>,</a:t>
            </a:r>
            <a:r>
              <a:rPr lang="en-US" altLang="en-US" sz="2800" b="1" dirty="0">
                <a:solidFill>
                  <a:srgbClr val="FF0000"/>
                </a:solidFill>
              </a:rPr>
              <a:t>15</a:t>
            </a:r>
            <a:r>
              <a:rPr lang="en-US" altLang="en-US" sz="2800" b="1" dirty="0"/>
              <a:t>,17,17,</a:t>
            </a:r>
            <a:r>
              <a:rPr lang="en-US" altLang="en-US" sz="2800" b="1" dirty="0">
                <a:solidFill>
                  <a:srgbClr val="FF0000"/>
                </a:solidFill>
              </a:rPr>
              <a:t>16</a:t>
            </a:r>
            <a:r>
              <a:rPr lang="en-US" altLang="en-US" sz="2800" b="1" dirty="0"/>
              <a:t>,17,17,17,17,17,17,17,17,</a:t>
            </a:r>
            <a:r>
              <a:rPr lang="en-US" altLang="en-US" sz="2800" b="1" dirty="0">
                <a:solidFill>
                  <a:schemeClr val="bg1"/>
                </a:solidFill>
              </a:rPr>
              <a:t>17,</a:t>
            </a:r>
            <a:r>
              <a:rPr lang="en-US" altLang="en-US" sz="2800" b="1" dirty="0"/>
              <a:t>17,17,17,17,17,17,17,17,17,17,17)</a:t>
            </a:r>
          </a:p>
          <a:p>
            <a:pPr eaLnBrk="1" hangingPunct="1">
              <a:spcBef>
                <a:spcPct val="0"/>
              </a:spcBef>
              <a:buFontTx/>
              <a:buNone/>
            </a:pPr>
            <a:r>
              <a:rPr lang="en-US" altLang="en-US" sz="2800" b="1" dirty="0">
                <a:solidFill>
                  <a:schemeClr val="bg1"/>
                </a:solidFill>
              </a:rPr>
              <a:t>)</a:t>
            </a:r>
            <a:endParaRPr lang="en-US" altLang="en-US" sz="2800" b="1" dirty="0"/>
          </a:p>
          <a:p>
            <a:pPr eaLnBrk="1" hangingPunct="1">
              <a:spcBef>
                <a:spcPct val="0"/>
              </a:spcBef>
              <a:buFontTx/>
              <a:buNone/>
            </a:pPr>
            <a:r>
              <a:rPr lang="en-US" altLang="en-US" sz="2800" b="1" dirty="0"/>
              <a:t>for (</a:t>
            </a:r>
            <a:r>
              <a:rPr lang="en-US" altLang="en-US" sz="2800" b="1" dirty="0" err="1"/>
              <a:t>i</a:t>
            </a:r>
            <a:r>
              <a:rPr lang="en-US" altLang="en-US" sz="2800" b="1" dirty="0"/>
              <a:t> in 1:16) {gamma[</a:t>
            </a:r>
            <a:r>
              <a:rPr lang="en-US" altLang="en-US" sz="2800" b="1" dirty="0" err="1"/>
              <a:t>i</a:t>
            </a:r>
            <a:r>
              <a:rPr lang="en-US" altLang="en-US" sz="2800" b="1" dirty="0"/>
              <a:t>]~</a:t>
            </a:r>
            <a:r>
              <a:rPr lang="en-US" altLang="en-US" sz="2800" b="1" dirty="0" err="1"/>
              <a:t>dflat</a:t>
            </a:r>
            <a:r>
              <a:rPr lang="en-US" altLang="en-US" sz="2800" b="1" dirty="0"/>
              <a:t>()}    </a:t>
            </a:r>
          </a:p>
          <a:p>
            <a:pPr eaLnBrk="1" hangingPunct="1">
              <a:spcBef>
                <a:spcPct val="0"/>
              </a:spcBef>
              <a:buFontTx/>
              <a:buNone/>
            </a:pPr>
            <a:r>
              <a:rPr lang="en-US" altLang="en-US" sz="2800" b="1" dirty="0">
                <a:solidFill>
                  <a:srgbClr val="FF0000"/>
                </a:solidFill>
              </a:rPr>
              <a:t>gamma[17]&lt;- -99.9  # Constrain hazard to almost zero</a:t>
            </a:r>
          </a:p>
          <a:p>
            <a:pPr eaLnBrk="1" hangingPunct="1">
              <a:spcBef>
                <a:spcPct val="0"/>
              </a:spcBef>
              <a:buFontTx/>
              <a:buNone/>
            </a:pP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km">
            <a:extLst>
              <a:ext uri="{FF2B5EF4-FFF2-40B4-BE49-F238E27FC236}">
                <a16:creationId xmlns:a16="http://schemas.microsoft.com/office/drawing/2014/main" id="{69DD1326-B713-41BD-9367-1DE86170C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41300"/>
            <a:ext cx="7874000" cy="63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BD14CC-749B-49C2-9342-D45C46F670E9}"/>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6323" name="TextBox 2">
            <a:extLst>
              <a:ext uri="{FF2B5EF4-FFF2-40B4-BE49-F238E27FC236}">
                <a16:creationId xmlns:a16="http://schemas.microsoft.com/office/drawing/2014/main" id="{0845DF8F-338C-4A21-A607-C4F8C3A0F79C}"/>
              </a:ext>
            </a:extLst>
          </p:cNvPr>
          <p:cNvSpPr txBox="1">
            <a:spLocks noChangeArrowheads="1"/>
          </p:cNvSpPr>
          <p:nvPr/>
        </p:nvSpPr>
        <p:spPr bwMode="auto">
          <a:xfrm>
            <a:off x="539750" y="165100"/>
            <a:ext cx="750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Not Very Bayesian so Far…</a:t>
            </a:r>
          </a:p>
        </p:txBody>
      </p:sp>
      <p:sp>
        <p:nvSpPr>
          <p:cNvPr id="56324" name="TextBox 3">
            <a:extLst>
              <a:ext uri="{FF2B5EF4-FFF2-40B4-BE49-F238E27FC236}">
                <a16:creationId xmlns:a16="http://schemas.microsoft.com/office/drawing/2014/main" id="{EF22C52F-F366-4446-B009-91485880862C}"/>
              </a:ext>
            </a:extLst>
          </p:cNvPr>
          <p:cNvSpPr txBox="1">
            <a:spLocks noChangeArrowheads="1"/>
          </p:cNvSpPr>
          <p:nvPr/>
        </p:nvSpPr>
        <p:spPr bwMode="auto">
          <a:xfrm>
            <a:off x="263525" y="1317625"/>
            <a:ext cx="864870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Clearly the hazard is too rough and violates our intuition or prior belief about such processes.</a:t>
            </a:r>
          </a:p>
          <a:p>
            <a:pPr eaLnBrk="1" hangingPunct="1">
              <a:spcBef>
                <a:spcPct val="0"/>
              </a:spcBef>
              <a:buFontTx/>
              <a:buNone/>
            </a:pPr>
            <a:endParaRPr lang="en-US" altLang="en-US" sz="2800"/>
          </a:p>
          <a:p>
            <a:pPr eaLnBrk="1" hangingPunct="1">
              <a:spcBef>
                <a:spcPct val="0"/>
              </a:spcBef>
              <a:buFontTx/>
              <a:buNone/>
            </a:pPr>
            <a:r>
              <a:rPr lang="en-US" altLang="en-US" sz="2800"/>
              <a:t>So consider an alternative approach…</a:t>
            </a:r>
          </a:p>
          <a:p>
            <a:pPr eaLnBrk="1" hangingPunct="1">
              <a:spcBef>
                <a:spcPct val="0"/>
              </a:spcBef>
              <a:buFontTx/>
              <a:buNone/>
            </a:pPr>
            <a:endParaRPr lang="en-US" altLang="en-US" sz="2800"/>
          </a:p>
          <a:p>
            <a:pPr eaLnBrk="1" hangingPunct="1">
              <a:spcBef>
                <a:spcPct val="0"/>
              </a:spcBef>
              <a:buFontTx/>
              <a:buNone/>
            </a:pPr>
            <a:r>
              <a:rPr lang="en-US" altLang="en-US" sz="2800"/>
              <a:t>Specify a very general model:</a:t>
            </a:r>
          </a:p>
          <a:p>
            <a:pPr eaLnBrk="1" hangingPunct="1">
              <a:spcBef>
                <a:spcPct val="0"/>
              </a:spcBef>
              <a:buFontTx/>
              <a:buNone/>
            </a:pPr>
            <a:endParaRPr lang="en-US" altLang="en-US" sz="2800">
              <a:solidFill>
                <a:schemeClr val="bg1"/>
              </a:solidFill>
            </a:endParaRPr>
          </a:p>
          <a:p>
            <a:pPr eaLnBrk="1" hangingPunct="1">
              <a:spcBef>
                <a:spcPct val="0"/>
              </a:spcBef>
              <a:buFontTx/>
              <a:buNone/>
            </a:pPr>
            <a:r>
              <a:rPr lang="en-US" altLang="en-US" sz="2800">
                <a:solidFill>
                  <a:srgbClr val="FF0000"/>
                </a:solidFill>
              </a:rPr>
              <a:t>Let </a:t>
            </a:r>
            <a:r>
              <a:rPr lang="en-US" altLang="en-US" sz="2800" b="1" i="1">
                <a:solidFill>
                  <a:srgbClr val="FF0000"/>
                </a:solidFill>
                <a:latin typeface="Symbol" panose="05050102010706020507" pitchFamily="18" charset="2"/>
              </a:rPr>
              <a:t>g</a:t>
            </a:r>
            <a:r>
              <a:rPr lang="en-US" altLang="en-US" sz="2800" b="1" i="1" baseline="-25000">
                <a:solidFill>
                  <a:srgbClr val="FF0000"/>
                </a:solidFill>
              </a:rPr>
              <a:t>i</a:t>
            </a:r>
            <a:r>
              <a:rPr lang="en-US" altLang="en-US" sz="2800" b="1">
                <a:solidFill>
                  <a:srgbClr val="FF0000"/>
                </a:solidFill>
              </a:rPr>
              <a:t> = </a:t>
            </a:r>
            <a:r>
              <a:rPr lang="en-US" altLang="en-US" sz="2800" b="1" i="1">
                <a:solidFill>
                  <a:srgbClr val="FF0000"/>
                </a:solidFill>
                <a:latin typeface="Symbol" panose="05050102010706020507" pitchFamily="18" charset="2"/>
              </a:rPr>
              <a:t>g</a:t>
            </a:r>
            <a:r>
              <a:rPr lang="en-US" altLang="en-US" sz="2800" b="1">
                <a:solidFill>
                  <a:srgbClr val="FF0000"/>
                </a:solidFill>
              </a:rPr>
              <a:t>  + </a:t>
            </a:r>
            <a:r>
              <a:rPr lang="en-US" altLang="en-US" sz="2800" b="1" i="1">
                <a:solidFill>
                  <a:srgbClr val="FF0000"/>
                </a:solidFill>
                <a:latin typeface="Symbol" panose="05050102010706020507" pitchFamily="18" charset="2"/>
              </a:rPr>
              <a:t>r</a:t>
            </a:r>
            <a:r>
              <a:rPr lang="en-US" altLang="en-US" sz="2800" b="1" i="1" baseline="-25000">
                <a:solidFill>
                  <a:srgbClr val="FF0000"/>
                </a:solidFill>
              </a:rPr>
              <a:t>i</a:t>
            </a:r>
            <a:endParaRPr lang="en-US" altLang="en-US" sz="2800" b="1">
              <a:solidFill>
                <a:srgbClr val="FF0000"/>
              </a:solidFill>
            </a:endParaRPr>
          </a:p>
          <a:p>
            <a:pPr eaLnBrk="1" hangingPunct="1">
              <a:spcBef>
                <a:spcPct val="0"/>
              </a:spcBef>
              <a:buFontTx/>
              <a:buNone/>
            </a:pPr>
            <a:endParaRPr lang="en-US" altLang="en-US" sz="2800"/>
          </a:p>
          <a:p>
            <a:pPr eaLnBrk="1" hangingPunct="1">
              <a:spcBef>
                <a:spcPct val="0"/>
              </a:spcBef>
              <a:buFontTx/>
              <a:buNone/>
            </a:pPr>
            <a:r>
              <a:rPr lang="en-US" altLang="en-US" sz="2800"/>
              <a:t>But this model is overparameterized with as many parameters as days…</a:t>
            </a:r>
          </a:p>
          <a:p>
            <a:pPr eaLnBrk="1" hangingPunct="1">
              <a:spcBef>
                <a:spcPct val="0"/>
              </a:spcBef>
              <a:buFontTx/>
              <a:buNone/>
            </a:pPr>
            <a:endParaRPr lang="en-US" altLang="en-US" sz="2800"/>
          </a:p>
          <a:p>
            <a:pPr eaLnBrk="1" hangingPunct="1">
              <a:spcBef>
                <a:spcPct val="0"/>
              </a:spcBef>
              <a:buFontTx/>
              <a:buNone/>
            </a:pPr>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5682A4-A1F2-4495-BBFC-BC525A97F48A}"/>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8371" name="TextBox 2">
            <a:extLst>
              <a:ext uri="{FF2B5EF4-FFF2-40B4-BE49-F238E27FC236}">
                <a16:creationId xmlns:a16="http://schemas.microsoft.com/office/drawing/2014/main" id="{DDD163A2-6A4B-4FA3-9D95-F136903DDABB}"/>
              </a:ext>
            </a:extLst>
          </p:cNvPr>
          <p:cNvSpPr txBox="1">
            <a:spLocks noChangeArrowheads="1"/>
          </p:cNvSpPr>
          <p:nvPr/>
        </p:nvSpPr>
        <p:spPr bwMode="auto">
          <a:xfrm>
            <a:off x="762000" y="211138"/>
            <a:ext cx="750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Flexible Structure</a:t>
            </a:r>
          </a:p>
        </p:txBody>
      </p:sp>
      <p:sp>
        <p:nvSpPr>
          <p:cNvPr id="58372" name="TextBox 3">
            <a:extLst>
              <a:ext uri="{FF2B5EF4-FFF2-40B4-BE49-F238E27FC236}">
                <a16:creationId xmlns:a16="http://schemas.microsoft.com/office/drawing/2014/main" id="{0A1B9E07-1F5B-4958-A0EE-34551BE87C4E}"/>
              </a:ext>
            </a:extLst>
          </p:cNvPr>
          <p:cNvSpPr txBox="1">
            <a:spLocks noChangeArrowheads="1"/>
          </p:cNvSpPr>
          <p:nvPr/>
        </p:nvSpPr>
        <p:spPr bwMode="auto">
          <a:xfrm>
            <a:off x="424260" y="1892800"/>
            <a:ext cx="86487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chemeClr val="bg1"/>
                </a:solidFill>
              </a:rPr>
              <a:t>Let </a:t>
            </a:r>
            <a:r>
              <a:rPr lang="en-US" altLang="en-US" sz="2800" b="1" i="1" dirty="0" err="1">
                <a:solidFill>
                  <a:srgbClr val="FF0000"/>
                </a:solidFill>
                <a:latin typeface="Symbol" panose="05050102010706020507" pitchFamily="18" charset="2"/>
              </a:rPr>
              <a:t>g</a:t>
            </a:r>
            <a:r>
              <a:rPr lang="en-US" altLang="en-US" sz="2800" b="1" i="1" baseline="-25000" dirty="0" err="1">
                <a:solidFill>
                  <a:srgbClr val="FF0000"/>
                </a:solidFill>
              </a:rPr>
              <a:t>i</a:t>
            </a:r>
            <a:r>
              <a:rPr lang="en-US" altLang="en-US" sz="2800" b="1" dirty="0">
                <a:solidFill>
                  <a:srgbClr val="FF0000"/>
                </a:solidFill>
              </a:rPr>
              <a:t> = </a:t>
            </a:r>
            <a:r>
              <a:rPr lang="en-US" altLang="en-US" sz="2800" b="1" i="1" dirty="0">
                <a:solidFill>
                  <a:srgbClr val="FF0000"/>
                </a:solidFill>
                <a:latin typeface="Symbol" panose="05050102010706020507" pitchFamily="18" charset="2"/>
              </a:rPr>
              <a:t>g</a:t>
            </a:r>
            <a:r>
              <a:rPr lang="en-US" altLang="en-US" sz="2800" b="1" dirty="0">
                <a:solidFill>
                  <a:srgbClr val="FF0000"/>
                </a:solidFill>
              </a:rPr>
              <a:t>  + </a:t>
            </a:r>
            <a:r>
              <a:rPr lang="en-US" altLang="en-US" sz="2800" b="1" i="1" dirty="0" err="1">
                <a:solidFill>
                  <a:srgbClr val="FF0000"/>
                </a:solidFill>
                <a:latin typeface="Symbol" panose="05050102010706020507" pitchFamily="18" charset="2"/>
              </a:rPr>
              <a:t>r</a:t>
            </a:r>
            <a:r>
              <a:rPr lang="en-US" altLang="en-US" sz="2800" b="1" i="1" baseline="-25000" dirty="0" err="1">
                <a:solidFill>
                  <a:srgbClr val="FF0000"/>
                </a:solidFill>
              </a:rPr>
              <a:t>i</a:t>
            </a:r>
            <a:endParaRPr lang="en-US" altLang="en-US" sz="2800" b="1" dirty="0">
              <a:solidFill>
                <a:srgbClr val="FF0000"/>
              </a:solidFill>
            </a:endParaRPr>
          </a:p>
          <a:p>
            <a:pPr eaLnBrk="1" hangingPunct="1">
              <a:spcBef>
                <a:spcPct val="0"/>
              </a:spcBef>
              <a:buFontTx/>
              <a:buNone/>
            </a:pPr>
            <a:endParaRPr lang="en-US" altLang="en-US" sz="2800" dirty="0"/>
          </a:p>
          <a:p>
            <a:pPr eaLnBrk="1" hangingPunct="1">
              <a:spcBef>
                <a:spcPct val="0"/>
              </a:spcBef>
              <a:buFontTx/>
              <a:buNone/>
            </a:pPr>
            <a:r>
              <a:rPr lang="en-US" altLang="en-US" sz="2800" dirty="0"/>
              <a:t>Way too many parameters relative to data.</a:t>
            </a:r>
          </a:p>
          <a:p>
            <a:pPr eaLnBrk="1" hangingPunct="1">
              <a:spcBef>
                <a:spcPct val="0"/>
              </a:spcBef>
              <a:buFontTx/>
              <a:buNone/>
            </a:pPr>
            <a:endParaRPr lang="en-US" altLang="en-US" sz="2800" dirty="0"/>
          </a:p>
          <a:p>
            <a:pPr eaLnBrk="1" hangingPunct="1">
              <a:spcBef>
                <a:spcPct val="0"/>
              </a:spcBef>
              <a:buFontTx/>
              <a:buNone/>
            </a:pPr>
            <a:r>
              <a:rPr lang="en-US" altLang="en-US" sz="2800" dirty="0"/>
              <a:t>So specify some flexible constraint, such as the value at time </a:t>
            </a:r>
            <a:r>
              <a:rPr lang="en-US" altLang="en-US" sz="2800" i="1" dirty="0"/>
              <a:t>i</a:t>
            </a:r>
            <a:r>
              <a:rPr lang="en-US" altLang="en-US" sz="2800" dirty="0"/>
              <a:t>+1 should be similar to the one immediately before it at time </a:t>
            </a:r>
            <a:r>
              <a:rPr lang="en-US" altLang="en-US" sz="2800" i="1" dirty="0"/>
              <a:t>i</a:t>
            </a:r>
            <a:r>
              <a:rPr lang="en-US" altLang="en-US" sz="2800" dirty="0"/>
              <a:t>: </a:t>
            </a:r>
          </a:p>
          <a:p>
            <a:pPr eaLnBrk="1" hangingPunct="1">
              <a:spcBef>
                <a:spcPct val="0"/>
              </a:spcBef>
              <a:buFontTx/>
              <a:buNone/>
            </a:pPr>
            <a:endParaRPr lang="en-US" altLang="en-US" sz="2800" dirty="0">
              <a:solidFill>
                <a:schemeClr val="bg1"/>
              </a:solidFill>
            </a:endParaRPr>
          </a:p>
          <a:p>
            <a:pPr eaLnBrk="1" hangingPunct="1">
              <a:spcBef>
                <a:spcPct val="0"/>
              </a:spcBef>
              <a:buFontTx/>
              <a:buNone/>
            </a:pPr>
            <a:r>
              <a:rPr lang="en-US" altLang="en-US" sz="2800" b="1" i="1" dirty="0">
                <a:solidFill>
                  <a:srgbClr val="FF0000"/>
                </a:solidFill>
                <a:latin typeface="Symbol" panose="05050102010706020507" pitchFamily="18" charset="2"/>
              </a:rPr>
              <a:t>r</a:t>
            </a:r>
            <a:r>
              <a:rPr lang="en-US" altLang="en-US" sz="2800" b="1" i="1" baseline="-25000" dirty="0">
                <a:solidFill>
                  <a:srgbClr val="FF0000"/>
                </a:solidFill>
              </a:rPr>
              <a:t>i+1 </a:t>
            </a:r>
            <a:r>
              <a:rPr lang="en-US" altLang="en-US" sz="2800" b="1" i="1" dirty="0">
                <a:solidFill>
                  <a:srgbClr val="FF0000"/>
                </a:solidFill>
              </a:rPr>
              <a:t>| </a:t>
            </a:r>
            <a:r>
              <a:rPr lang="en-US" altLang="en-US" sz="2800" b="1" i="1" dirty="0" err="1">
                <a:solidFill>
                  <a:srgbClr val="FF0000"/>
                </a:solidFill>
                <a:latin typeface="Symbol" panose="05050102010706020507" pitchFamily="18" charset="2"/>
              </a:rPr>
              <a:t>r</a:t>
            </a:r>
            <a:r>
              <a:rPr lang="en-US" altLang="en-US" sz="2800" b="1" i="1" baseline="-25000" dirty="0" err="1">
                <a:solidFill>
                  <a:srgbClr val="FF0000"/>
                </a:solidFill>
              </a:rPr>
              <a:t>i</a:t>
            </a:r>
            <a:r>
              <a:rPr lang="en-US" altLang="en-US" sz="2800" b="1" i="1" baseline="-25000" dirty="0">
                <a:solidFill>
                  <a:srgbClr val="FF0000"/>
                </a:solidFill>
              </a:rPr>
              <a:t> </a:t>
            </a:r>
            <a:r>
              <a:rPr lang="en-US" altLang="en-US" sz="2800" b="1" i="1" dirty="0">
                <a:solidFill>
                  <a:srgbClr val="FF0000"/>
                </a:solidFill>
              </a:rPr>
              <a:t>~ </a:t>
            </a:r>
            <a:r>
              <a:rPr lang="en-US" altLang="en-US" sz="2800" b="1" dirty="0" err="1">
                <a:solidFill>
                  <a:srgbClr val="FF0000"/>
                </a:solidFill>
              </a:rPr>
              <a:t>dnorm</a:t>
            </a:r>
            <a:r>
              <a:rPr lang="en-US" altLang="en-US" sz="2800" b="1" dirty="0">
                <a:solidFill>
                  <a:srgbClr val="FF0000"/>
                </a:solidFill>
              </a:rPr>
              <a:t>(</a:t>
            </a:r>
            <a:r>
              <a:rPr lang="en-US" altLang="en-US" sz="2800" b="1" i="1" dirty="0" err="1">
                <a:solidFill>
                  <a:srgbClr val="FF0000"/>
                </a:solidFill>
                <a:latin typeface="Symbol" panose="05050102010706020507" pitchFamily="18" charset="2"/>
              </a:rPr>
              <a:t>r</a:t>
            </a:r>
            <a:r>
              <a:rPr lang="en-US" altLang="en-US" sz="2800" b="1" i="1" baseline="-25000" dirty="0" err="1">
                <a:solidFill>
                  <a:srgbClr val="FF0000"/>
                </a:solidFill>
              </a:rPr>
              <a:t>i</a:t>
            </a:r>
            <a:r>
              <a:rPr lang="en-US" altLang="en-US" sz="2800" b="1" i="1" dirty="0">
                <a:solidFill>
                  <a:srgbClr val="FF0000"/>
                </a:solidFill>
              </a:rPr>
              <a:t>, tau</a:t>
            </a:r>
            <a:r>
              <a:rPr lang="en-US" altLang="en-US" sz="2800" b="1" dirty="0">
                <a:solidFill>
                  <a:srgbClr val="FF0000"/>
                </a:solidFill>
              </a:rPr>
              <a:t>)</a:t>
            </a:r>
          </a:p>
          <a:p>
            <a:pPr eaLnBrk="1" hangingPunct="1">
              <a:spcBef>
                <a:spcPct val="0"/>
              </a:spcBef>
              <a:buFontTx/>
              <a:buNone/>
            </a:pPr>
            <a:endParaRPr lang="en-US"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FE66AD-84EB-485A-A547-B2BA845D9C75}"/>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0419" name="TextBox 2">
            <a:extLst>
              <a:ext uri="{FF2B5EF4-FFF2-40B4-BE49-F238E27FC236}">
                <a16:creationId xmlns:a16="http://schemas.microsoft.com/office/drawing/2014/main" id="{28BE6B3E-102B-417C-B032-323F770D0198}"/>
              </a:ext>
            </a:extLst>
          </p:cNvPr>
          <p:cNvSpPr txBox="1">
            <a:spLocks noChangeArrowheads="1"/>
          </p:cNvSpPr>
          <p:nvPr/>
        </p:nvSpPr>
        <p:spPr bwMode="auto">
          <a:xfrm>
            <a:off x="539750"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Smoothing the line</a:t>
            </a:r>
          </a:p>
        </p:txBody>
      </p:sp>
      <p:sp>
        <p:nvSpPr>
          <p:cNvPr id="60420" name="TextBox 3">
            <a:extLst>
              <a:ext uri="{FF2B5EF4-FFF2-40B4-BE49-F238E27FC236}">
                <a16:creationId xmlns:a16="http://schemas.microsoft.com/office/drawing/2014/main" id="{A85DA410-3377-4AA0-8D58-984CF5547808}"/>
              </a:ext>
            </a:extLst>
          </p:cNvPr>
          <p:cNvSpPr txBox="1">
            <a:spLocks noChangeArrowheads="1"/>
          </p:cNvSpPr>
          <p:nvPr/>
        </p:nvSpPr>
        <p:spPr bwMode="auto">
          <a:xfrm>
            <a:off x="190500" y="1600200"/>
            <a:ext cx="86487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Aside: In Bayesian programs, </a:t>
            </a:r>
            <a:r>
              <a:rPr lang="en-US" altLang="en-US" sz="2800" dirty="0" err="1"/>
              <a:t>normals</a:t>
            </a:r>
            <a:r>
              <a:rPr lang="en-US" altLang="en-US" sz="2800" dirty="0"/>
              <a:t> are often specified in terms of precision </a:t>
            </a:r>
            <a:r>
              <a:rPr lang="en-US" altLang="en-US" sz="2800" b="1" i="1" dirty="0">
                <a:latin typeface="Symbol" panose="05050102010706020507" pitchFamily="18" charset="2"/>
              </a:rPr>
              <a:t>t </a:t>
            </a:r>
            <a:r>
              <a:rPr lang="en-US" altLang="en-US" sz="2800" dirty="0"/>
              <a:t>rather than variance </a:t>
            </a:r>
            <a:r>
              <a:rPr lang="en-US" altLang="en-US" sz="2800" b="1" i="1" dirty="0">
                <a:latin typeface="Symbol" panose="05050102010706020507" pitchFamily="18" charset="2"/>
              </a:rPr>
              <a:t>s</a:t>
            </a:r>
            <a:r>
              <a:rPr lang="en-US" altLang="en-US" sz="2800" baseline="30000" dirty="0"/>
              <a:t>2</a:t>
            </a:r>
            <a:r>
              <a:rPr lang="en-US" altLang="en-US" sz="2800" dirty="0"/>
              <a:t>.</a:t>
            </a:r>
          </a:p>
          <a:p>
            <a:pPr eaLnBrk="1" hangingPunct="1">
              <a:spcBef>
                <a:spcPct val="0"/>
              </a:spcBef>
              <a:buFontTx/>
              <a:buNone/>
            </a:pPr>
            <a:r>
              <a:rPr lang="en-US" altLang="en-US" sz="2800" dirty="0"/>
              <a:t>  </a:t>
            </a:r>
          </a:p>
          <a:p>
            <a:pPr eaLnBrk="1" hangingPunct="1">
              <a:spcBef>
                <a:spcPct val="0"/>
              </a:spcBef>
              <a:buFontTx/>
              <a:buNone/>
            </a:pPr>
            <a:endParaRPr lang="en-US" altLang="en-US" sz="2800" dirty="0"/>
          </a:p>
          <a:p>
            <a:pPr eaLnBrk="1" hangingPunct="1">
              <a:spcBef>
                <a:spcPct val="0"/>
              </a:spcBef>
              <a:buFontTx/>
              <a:buNone/>
            </a:pPr>
            <a:r>
              <a:rPr lang="en-US" altLang="en-US" sz="2800" dirty="0"/>
              <a:t>Precision (tau) = 1 / variance = 1 / (</a:t>
            </a:r>
            <a:r>
              <a:rPr lang="en-US" altLang="en-US" sz="2800" dirty="0" err="1"/>
              <a:t>sd</a:t>
            </a:r>
            <a:r>
              <a:rPr lang="en-US" altLang="en-US" sz="2800" dirty="0"/>
              <a:t> * </a:t>
            </a:r>
            <a:r>
              <a:rPr lang="en-US" altLang="en-US" sz="2800" dirty="0" err="1"/>
              <a:t>sd</a:t>
            </a:r>
            <a:r>
              <a:rPr lang="en-US" altLang="en-US" sz="2800" dirty="0"/>
              <a:t>)</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So a precision of tau = 20 corresponds to a </a:t>
            </a:r>
            <a:r>
              <a:rPr lang="en-US" altLang="en-US" sz="2800" dirty="0" err="1"/>
              <a:t>sd</a:t>
            </a:r>
            <a:r>
              <a:rPr lang="en-US" altLang="en-US" sz="2800" dirty="0"/>
              <a:t> = 0.22. </a:t>
            </a:r>
            <a:endParaRPr lang="en-US" alt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2467" name="TextBox 2">
            <a:extLst>
              <a:ext uri="{FF2B5EF4-FFF2-40B4-BE49-F238E27FC236}">
                <a16:creationId xmlns:a16="http://schemas.microsoft.com/office/drawing/2014/main" id="{E72BC00D-82C2-467A-A66F-3958DF0B3272}"/>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Smoothing the line</a:t>
            </a:r>
          </a:p>
        </p:txBody>
      </p:sp>
      <p:sp>
        <p:nvSpPr>
          <p:cNvPr id="62468" name="Rectangle 4">
            <a:extLst>
              <a:ext uri="{FF2B5EF4-FFF2-40B4-BE49-F238E27FC236}">
                <a16:creationId xmlns:a16="http://schemas.microsoft.com/office/drawing/2014/main" id="{9FB2BA33-D07F-4B0D-A855-0465E606825B}"/>
              </a:ext>
            </a:extLst>
          </p:cNvPr>
          <p:cNvSpPr>
            <a:spLocks noChangeArrowheads="1"/>
          </p:cNvSpPr>
          <p:nvPr/>
        </p:nvSpPr>
        <p:spPr bwMode="auto">
          <a:xfrm>
            <a:off x="309563" y="1931988"/>
            <a:ext cx="871855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The prior for </a:t>
            </a:r>
            <a:r>
              <a:rPr lang="en-US" altLang="en-US" sz="2800" i="1" dirty="0" err="1">
                <a:latin typeface="Symbol" panose="05050102010706020507" pitchFamily="18" charset="2"/>
              </a:rPr>
              <a:t>r</a:t>
            </a:r>
            <a:r>
              <a:rPr lang="en-US" altLang="en-US" sz="2800" i="1" baseline="-25000" dirty="0" err="1"/>
              <a:t>i</a:t>
            </a:r>
            <a:r>
              <a:rPr lang="en-US" altLang="en-US" sz="2800" dirty="0"/>
              <a:t> is best thought of as a prior on the differences: </a:t>
            </a:r>
          </a:p>
          <a:p>
            <a:pPr eaLnBrk="1" hangingPunct="1">
              <a:spcBef>
                <a:spcPct val="0"/>
              </a:spcBef>
              <a:buFontTx/>
              <a:buNone/>
            </a:pPr>
            <a:endParaRPr lang="en-US" altLang="en-US" sz="2800" dirty="0"/>
          </a:p>
          <a:p>
            <a:pPr eaLnBrk="1" hangingPunct="1">
              <a:spcBef>
                <a:spcPct val="0"/>
              </a:spcBef>
              <a:buFontTx/>
              <a:buNone/>
            </a:pPr>
            <a:r>
              <a:rPr lang="en-US" altLang="en-US" sz="2800" i="1" dirty="0">
                <a:latin typeface="Symbol" panose="05050102010706020507" pitchFamily="18" charset="2"/>
              </a:rPr>
              <a:t>r</a:t>
            </a:r>
            <a:r>
              <a:rPr lang="en-US" altLang="en-US" sz="2800" i="1" baseline="-25000" dirty="0"/>
              <a:t>i</a:t>
            </a:r>
            <a:r>
              <a:rPr lang="en-US" altLang="en-US" sz="2800" baseline="-25000" dirty="0"/>
              <a:t>+1</a:t>
            </a:r>
            <a:r>
              <a:rPr lang="en-US" altLang="en-US" sz="2800" dirty="0"/>
              <a:t>-</a:t>
            </a:r>
            <a:r>
              <a:rPr lang="en-US" altLang="en-US" sz="2800" i="1" dirty="0">
                <a:latin typeface="Symbol" panose="05050102010706020507" pitchFamily="18" charset="2"/>
              </a:rPr>
              <a:t>r</a:t>
            </a:r>
            <a:r>
              <a:rPr lang="en-US" altLang="en-US" sz="2800" i="1" baseline="-25000" dirty="0"/>
              <a:t>i</a:t>
            </a:r>
            <a:r>
              <a:rPr lang="en-US" altLang="en-US" sz="2800" dirty="0"/>
              <a:t> ~ Normal(0, tau) or </a:t>
            </a:r>
          </a:p>
          <a:p>
            <a:pPr eaLnBrk="1" hangingPunct="1">
              <a:spcBef>
                <a:spcPct val="0"/>
              </a:spcBef>
              <a:buFontTx/>
              <a:buNone/>
            </a:pPr>
            <a:r>
              <a:rPr lang="en-US" altLang="en-US" sz="2800" i="1" dirty="0" err="1">
                <a:latin typeface="Symbol" panose="05050102010706020507" pitchFamily="18" charset="2"/>
              </a:rPr>
              <a:t>r</a:t>
            </a:r>
            <a:r>
              <a:rPr lang="en-US" altLang="en-US" sz="2800" i="1" baseline="-25000" dirty="0" err="1"/>
              <a:t>i</a:t>
            </a:r>
            <a:r>
              <a:rPr lang="en-US" altLang="en-US" sz="2800" dirty="0"/>
              <a:t>-(</a:t>
            </a:r>
            <a:r>
              <a:rPr lang="en-US" altLang="en-US" sz="2800" i="1" dirty="0">
                <a:latin typeface="Symbol" panose="05050102010706020507" pitchFamily="18" charset="2"/>
              </a:rPr>
              <a:t>r</a:t>
            </a:r>
            <a:r>
              <a:rPr lang="en-US" altLang="en-US" sz="2800" i="1" baseline="-25000" dirty="0"/>
              <a:t>i-1</a:t>
            </a:r>
            <a:r>
              <a:rPr lang="en-US" altLang="en-US" sz="2800" i="1" dirty="0"/>
              <a:t>+</a:t>
            </a:r>
            <a:r>
              <a:rPr lang="en-US" altLang="en-US" sz="2800" i="1" dirty="0">
                <a:latin typeface="Symbol" panose="05050102010706020507" pitchFamily="18" charset="2"/>
              </a:rPr>
              <a:t>r</a:t>
            </a:r>
            <a:r>
              <a:rPr lang="en-US" altLang="en-US" sz="2800" i="1" baseline="-25000" dirty="0"/>
              <a:t>i+1</a:t>
            </a:r>
            <a:r>
              <a:rPr lang="en-US" altLang="en-US" sz="2800" dirty="0"/>
              <a:t>)/2 ~ Normal(0, tau) </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Several ways such </a:t>
            </a:r>
            <a:r>
              <a:rPr lang="en-US" altLang="en-US" sz="2800" dirty="0">
                <a:solidFill>
                  <a:srgbClr val="FF0000"/>
                </a:solidFill>
              </a:rPr>
              <a:t>ICAR1</a:t>
            </a:r>
            <a:r>
              <a:rPr lang="en-US" altLang="en-US" sz="2800" dirty="0">
                <a:solidFill>
                  <a:schemeClr val="bg1"/>
                </a:solidFill>
              </a:rPr>
              <a:t> </a:t>
            </a:r>
            <a:r>
              <a:rPr lang="en-US" altLang="en-US" sz="2800" dirty="0"/>
              <a:t>priors can be specified in Bayesian software (see Primer, Chapter 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4515" name="TextBox 2">
            <a:extLst>
              <a:ext uri="{FF2B5EF4-FFF2-40B4-BE49-F238E27FC236}">
                <a16:creationId xmlns:a16="http://schemas.microsoft.com/office/drawing/2014/main" id="{8607993A-6F76-4CC7-B77D-A0708106ACF8}"/>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2_5</a:t>
            </a:r>
          </a:p>
        </p:txBody>
      </p:sp>
      <p:sp>
        <p:nvSpPr>
          <p:cNvPr id="64516" name="Rectangle 4">
            <a:extLst>
              <a:ext uri="{FF2B5EF4-FFF2-40B4-BE49-F238E27FC236}">
                <a16:creationId xmlns:a16="http://schemas.microsoft.com/office/drawing/2014/main" id="{E96DE5B7-F0A5-4249-8B83-6517494BF151}"/>
              </a:ext>
            </a:extLst>
          </p:cNvPr>
          <p:cNvSpPr>
            <a:spLocks noChangeArrowheads="1"/>
          </p:cNvSpPr>
          <p:nvPr/>
        </p:nvSpPr>
        <p:spPr bwMode="auto">
          <a:xfrm>
            <a:off x="309563" y="1931988"/>
            <a:ext cx="87185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nn-NO" altLang="en-US" sz="2800" dirty="0"/>
              <a:t>Nimble Code:</a:t>
            </a:r>
          </a:p>
          <a:p>
            <a:pPr eaLnBrk="1" hangingPunct="1">
              <a:spcBef>
                <a:spcPct val="0"/>
              </a:spcBef>
              <a:buFontTx/>
              <a:buNone/>
            </a:pPr>
            <a:endParaRPr lang="nn-NO" altLang="en-US" sz="2800" dirty="0"/>
          </a:p>
          <a:p>
            <a:pPr eaLnBrk="1" hangingPunct="1">
              <a:spcBef>
                <a:spcPct val="0"/>
              </a:spcBef>
              <a:buFontTx/>
              <a:buNone/>
            </a:pPr>
            <a:r>
              <a:rPr lang="nn-NO" altLang="en-US" sz="2800" dirty="0"/>
              <a:t>rho[i]~dnorm(rho[i-1],30)</a:t>
            </a:r>
          </a:p>
          <a:p>
            <a:pPr eaLnBrk="1" hangingPunct="1">
              <a:spcBef>
                <a:spcPct val="0"/>
              </a:spcBef>
              <a:buFontTx/>
              <a:buNone/>
            </a:pPr>
            <a:endParaRPr lang="nn-NO" altLang="en-US" sz="2800" dirty="0"/>
          </a:p>
          <a:p>
            <a:pPr eaLnBrk="1" hangingPunct="1">
              <a:spcBef>
                <a:spcPct val="0"/>
              </a:spcBef>
              <a:buFontTx/>
              <a:buNone/>
            </a:pPr>
            <a:r>
              <a:rPr lang="en-US" altLang="en-US" sz="2800" dirty="0"/>
              <a:t>given yesterday’s residual was </a:t>
            </a:r>
            <a:r>
              <a:rPr lang="en-US" altLang="en-US" sz="2800" i="1" dirty="0"/>
              <a:t>rho</a:t>
            </a:r>
            <a:r>
              <a:rPr lang="en-US" altLang="en-US" sz="2800" i="1" baseline="-25000" dirty="0"/>
              <a:t>k</a:t>
            </a:r>
            <a:r>
              <a:rPr lang="en-US" altLang="en-US" sz="2800" baseline="-25000" dirty="0"/>
              <a:t>-1</a:t>
            </a:r>
            <a:r>
              <a:rPr lang="en-US" altLang="en-US" sz="2800" dirty="0"/>
              <a:t>, today’s residual is a random variable drawn from a normal distribution with mean </a:t>
            </a:r>
            <a:r>
              <a:rPr lang="en-US" altLang="en-US" sz="2800" i="1" dirty="0"/>
              <a:t>rho</a:t>
            </a:r>
            <a:r>
              <a:rPr lang="en-US" altLang="en-US" sz="2800" i="1" baseline="-25000" dirty="0"/>
              <a:t>k</a:t>
            </a:r>
            <a:r>
              <a:rPr lang="en-US" altLang="en-US" sz="2800" baseline="-25000" dirty="0"/>
              <a:t>-1 </a:t>
            </a:r>
            <a:r>
              <a:rPr lang="en-US" altLang="en-US" sz="2800" dirty="0"/>
              <a:t>and precision </a:t>
            </a:r>
            <a:r>
              <a:rPr lang="en-US" altLang="en-US" sz="2800" i="1" dirty="0"/>
              <a:t>t</a:t>
            </a:r>
            <a:r>
              <a:rPr lang="en-US" altLang="en-US" sz="280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6563" name="TextBox 2">
            <a:extLst>
              <a:ext uri="{FF2B5EF4-FFF2-40B4-BE49-F238E27FC236}">
                <a16:creationId xmlns:a16="http://schemas.microsoft.com/office/drawing/2014/main" id="{B0F6D72A-94D0-490E-A2C9-5198EFB8064D}"/>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2_5</a:t>
            </a:r>
          </a:p>
        </p:txBody>
      </p:sp>
      <p:pic>
        <p:nvPicPr>
          <p:cNvPr id="66564" name="Picture 2" descr="car1">
            <a:extLst>
              <a:ext uri="{FF2B5EF4-FFF2-40B4-BE49-F238E27FC236}">
                <a16:creationId xmlns:a16="http://schemas.microsoft.com/office/drawing/2014/main" id="{71F9CAAB-FF99-46B0-BEDB-75B6F7C0E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4" y="1400175"/>
            <a:ext cx="6029732" cy="48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2E2-CCAF-49B9-91B7-49DBA7A52C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427962-E067-4DD8-8BA7-341C7E76152A}"/>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9A139406-3F45-499D-80B8-2694480591B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D6D481DE-CB01-4EAD-A208-5CFC3B027E7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11" name="Picture 10">
            <a:extLst>
              <a:ext uri="{FF2B5EF4-FFF2-40B4-BE49-F238E27FC236}">
                <a16:creationId xmlns:a16="http://schemas.microsoft.com/office/drawing/2014/main" id="{93633576-A233-41B1-ADEE-91E8B53E23D4}"/>
              </a:ext>
            </a:extLst>
          </p:cNvPr>
          <p:cNvPicPr>
            <a:picLocks noChangeAspect="1"/>
          </p:cNvPicPr>
          <p:nvPr/>
        </p:nvPicPr>
        <p:blipFill>
          <a:blip r:embed="rId2"/>
          <a:stretch>
            <a:fillRect/>
          </a:stretch>
        </p:blipFill>
        <p:spPr>
          <a:xfrm>
            <a:off x="0" y="923998"/>
            <a:ext cx="9144000" cy="5730802"/>
          </a:xfrm>
          <a:prstGeom prst="rect">
            <a:avLst/>
          </a:prstGeom>
        </p:spPr>
      </p:pic>
      <p:cxnSp>
        <p:nvCxnSpPr>
          <p:cNvPr id="13" name="Straight Arrow Connector 12">
            <a:extLst>
              <a:ext uri="{FF2B5EF4-FFF2-40B4-BE49-F238E27FC236}">
                <a16:creationId xmlns:a16="http://schemas.microsoft.com/office/drawing/2014/main" id="{06BB8F3E-DF69-4815-9E3D-1AD24BA3088A}"/>
              </a:ext>
            </a:extLst>
          </p:cNvPr>
          <p:cNvCxnSpPr>
            <a:cxnSpLocks/>
          </p:cNvCxnSpPr>
          <p:nvPr/>
        </p:nvCxnSpPr>
        <p:spPr>
          <a:xfrm flipH="1">
            <a:off x="2766966" y="3198570"/>
            <a:ext cx="2342704" cy="230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88DD0A-8A51-4F92-812D-8DFA188F47DB}"/>
              </a:ext>
            </a:extLst>
          </p:cNvPr>
          <p:cNvSpPr txBox="1"/>
          <p:nvPr/>
        </p:nvSpPr>
        <p:spPr>
          <a:xfrm>
            <a:off x="5239445" y="2695096"/>
            <a:ext cx="3110805" cy="1384995"/>
          </a:xfrm>
          <a:prstGeom prst="rect">
            <a:avLst/>
          </a:prstGeom>
          <a:noFill/>
        </p:spPr>
        <p:txBody>
          <a:bodyPr wrap="square" rtlCol="0">
            <a:spAutoFit/>
          </a:bodyPr>
          <a:lstStyle/>
          <a:p>
            <a:r>
              <a:rPr lang="en-US" sz="2800" dirty="0"/>
              <a:t>Slope of this line = </a:t>
            </a:r>
            <a:r>
              <a:rPr lang="el-GR" sz="2800" dirty="0"/>
              <a:t>λ</a:t>
            </a:r>
            <a:r>
              <a:rPr lang="en-US" sz="2800" dirty="0"/>
              <a:t> = rate of change of mortality function</a:t>
            </a:r>
          </a:p>
        </p:txBody>
      </p:sp>
      <p:cxnSp>
        <p:nvCxnSpPr>
          <p:cNvPr id="18" name="Straight Arrow Connector 17">
            <a:extLst>
              <a:ext uri="{FF2B5EF4-FFF2-40B4-BE49-F238E27FC236}">
                <a16:creationId xmlns:a16="http://schemas.microsoft.com/office/drawing/2014/main" id="{21F2FAAE-66C6-4F0E-BC0A-5244A1000837}"/>
              </a:ext>
            </a:extLst>
          </p:cNvPr>
          <p:cNvCxnSpPr/>
          <p:nvPr/>
        </p:nvCxnSpPr>
        <p:spPr>
          <a:xfrm flipH="1">
            <a:off x="1269170" y="5195630"/>
            <a:ext cx="2304300" cy="26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C4DD99-A81B-4E9D-B084-ECA4AA7F50FD}"/>
              </a:ext>
            </a:extLst>
          </p:cNvPr>
          <p:cNvSpPr txBox="1"/>
          <p:nvPr/>
        </p:nvSpPr>
        <p:spPr>
          <a:xfrm>
            <a:off x="4034330" y="4888390"/>
            <a:ext cx="2649945" cy="369332"/>
          </a:xfrm>
          <a:prstGeom prst="rect">
            <a:avLst/>
          </a:prstGeom>
          <a:noFill/>
        </p:spPr>
        <p:txBody>
          <a:bodyPr wrap="square" rtlCol="0">
            <a:spAutoFit/>
          </a:bodyPr>
          <a:lstStyle/>
          <a:p>
            <a:r>
              <a:rPr lang="en-US" dirty="0"/>
              <a:t>Conditional origin = 0</a:t>
            </a:r>
          </a:p>
        </p:txBody>
      </p:sp>
      <p:sp>
        <p:nvSpPr>
          <p:cNvPr id="4" name="TextBox 3">
            <a:extLst>
              <a:ext uri="{FF2B5EF4-FFF2-40B4-BE49-F238E27FC236}">
                <a16:creationId xmlns:a16="http://schemas.microsoft.com/office/drawing/2014/main" id="{B1238AD7-D4A0-4C07-9E18-082D836CB84C}"/>
              </a:ext>
            </a:extLst>
          </p:cNvPr>
          <p:cNvSpPr txBox="1"/>
          <p:nvPr/>
        </p:nvSpPr>
        <p:spPr>
          <a:xfrm>
            <a:off x="2486497" y="4194446"/>
            <a:ext cx="3878905" cy="646331"/>
          </a:xfrm>
          <a:prstGeom prst="rect">
            <a:avLst/>
          </a:prstGeom>
          <a:noFill/>
        </p:spPr>
        <p:txBody>
          <a:bodyPr wrap="square" rtlCol="0">
            <a:spAutoFit/>
          </a:bodyPr>
          <a:lstStyle/>
          <a:p>
            <a:r>
              <a:rPr lang="en-US" dirty="0"/>
              <a:t>Take home: If mortality function rises steeply = hazard is high </a:t>
            </a:r>
          </a:p>
        </p:txBody>
      </p:sp>
    </p:spTree>
    <p:extLst>
      <p:ext uri="{BB962C8B-B14F-4D97-AF65-F5344CB8AC3E}">
        <p14:creationId xmlns:p14="http://schemas.microsoft.com/office/powerpoint/2010/main" val="3586826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7C4674-BA9E-4E1B-A573-F6869E72CC5B}"/>
              </a:ext>
            </a:extLst>
          </p:cNvPr>
          <p:cNvPicPr>
            <a:picLocks noGrp="1" noChangeAspect="1"/>
          </p:cNvPicPr>
          <p:nvPr>
            <p:ph idx="1"/>
          </p:nvPr>
        </p:nvPicPr>
        <p:blipFill rotWithShape="1">
          <a:blip r:embed="rId2"/>
          <a:srcRect l="863" t="1273"/>
          <a:stretch/>
        </p:blipFill>
        <p:spPr>
          <a:xfrm>
            <a:off x="1300163" y="1393031"/>
            <a:ext cx="6601161" cy="4125119"/>
          </a:xfrm>
          <a:prstGeom prst="rect">
            <a:avLst/>
          </a:prstGeom>
        </p:spPr>
      </p:pic>
      <p:sp>
        <p:nvSpPr>
          <p:cNvPr id="5" name="TextBox 4">
            <a:extLst>
              <a:ext uri="{FF2B5EF4-FFF2-40B4-BE49-F238E27FC236}">
                <a16:creationId xmlns:a16="http://schemas.microsoft.com/office/drawing/2014/main" id="{F6D42DC8-1040-4910-A87B-7B40F1F69629}"/>
              </a:ext>
            </a:extLst>
          </p:cNvPr>
          <p:cNvSpPr txBox="1"/>
          <p:nvPr/>
        </p:nvSpPr>
        <p:spPr>
          <a:xfrm>
            <a:off x="3088958" y="1062850"/>
            <a:ext cx="1852815" cy="300082"/>
          </a:xfrm>
          <a:prstGeom prst="rect">
            <a:avLst/>
          </a:prstGeom>
          <a:noFill/>
        </p:spPr>
        <p:txBody>
          <a:bodyPr wrap="none" rtlCol="0">
            <a:spAutoFit/>
          </a:bodyPr>
          <a:lstStyle/>
          <a:p>
            <a:r>
              <a:rPr lang="en-US" sz="1350" dirty="0"/>
              <a:t>Example 2_1 – constant</a:t>
            </a:r>
          </a:p>
        </p:txBody>
      </p:sp>
    </p:spTree>
    <p:extLst>
      <p:ext uri="{BB962C8B-B14F-4D97-AF65-F5344CB8AC3E}">
        <p14:creationId xmlns:p14="http://schemas.microsoft.com/office/powerpoint/2010/main" val="179344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E9E216-810F-461C-BEBB-4F2B5EA430B6}"/>
              </a:ext>
            </a:extLst>
          </p:cNvPr>
          <p:cNvPicPr>
            <a:picLocks noGrp="1" noChangeAspect="1"/>
          </p:cNvPicPr>
          <p:nvPr>
            <p:ph idx="1"/>
          </p:nvPr>
        </p:nvPicPr>
        <p:blipFill rotWithShape="1">
          <a:blip r:embed="rId2"/>
          <a:srcRect l="756" t="1273"/>
          <a:stretch/>
        </p:blipFill>
        <p:spPr>
          <a:xfrm>
            <a:off x="1293018" y="1393031"/>
            <a:ext cx="6608305" cy="4125119"/>
          </a:xfrm>
          <a:prstGeom prst="rect">
            <a:avLst/>
          </a:prstGeom>
        </p:spPr>
      </p:pic>
      <p:sp>
        <p:nvSpPr>
          <p:cNvPr id="5" name="TextBox 4">
            <a:extLst>
              <a:ext uri="{FF2B5EF4-FFF2-40B4-BE49-F238E27FC236}">
                <a16:creationId xmlns:a16="http://schemas.microsoft.com/office/drawing/2014/main" id="{78CE5411-DA99-4164-B839-D836A20192EF}"/>
              </a:ext>
            </a:extLst>
          </p:cNvPr>
          <p:cNvSpPr txBox="1"/>
          <p:nvPr/>
        </p:nvSpPr>
        <p:spPr>
          <a:xfrm>
            <a:off x="3088958" y="1062850"/>
            <a:ext cx="1983043" cy="300082"/>
          </a:xfrm>
          <a:prstGeom prst="rect">
            <a:avLst/>
          </a:prstGeom>
          <a:noFill/>
        </p:spPr>
        <p:txBody>
          <a:bodyPr wrap="none" rtlCol="0">
            <a:spAutoFit/>
          </a:bodyPr>
          <a:lstStyle/>
          <a:p>
            <a:r>
              <a:rPr lang="en-US" sz="1350" dirty="0"/>
              <a:t>Example 2_2 – 3 different</a:t>
            </a:r>
          </a:p>
        </p:txBody>
      </p:sp>
    </p:spTree>
    <p:extLst>
      <p:ext uri="{BB962C8B-B14F-4D97-AF65-F5344CB8AC3E}">
        <p14:creationId xmlns:p14="http://schemas.microsoft.com/office/powerpoint/2010/main" val="2862012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3B36-5085-4B50-A67E-2F879CF4DF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F0912C-4D63-48A1-8D8D-C0D6B322EFB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E0BE6AC-B403-4D85-A4B2-47FA5F3AF55B}"/>
              </a:ext>
            </a:extLst>
          </p:cNvPr>
          <p:cNvPicPr>
            <a:picLocks noChangeAspect="1"/>
          </p:cNvPicPr>
          <p:nvPr/>
        </p:nvPicPr>
        <p:blipFill rotWithShape="1">
          <a:blip r:embed="rId2"/>
          <a:srcRect l="1371"/>
          <a:stretch/>
        </p:blipFill>
        <p:spPr>
          <a:xfrm>
            <a:off x="628650" y="1057843"/>
            <a:ext cx="4109231" cy="2611187"/>
          </a:xfrm>
          <a:prstGeom prst="rect">
            <a:avLst/>
          </a:prstGeom>
        </p:spPr>
      </p:pic>
      <p:pic>
        <p:nvPicPr>
          <p:cNvPr id="5" name="Picture 4">
            <a:extLst>
              <a:ext uri="{FF2B5EF4-FFF2-40B4-BE49-F238E27FC236}">
                <a16:creationId xmlns:a16="http://schemas.microsoft.com/office/drawing/2014/main" id="{21C4D624-378C-4FA9-8DC1-9CCECE891C35}"/>
              </a:ext>
            </a:extLst>
          </p:cNvPr>
          <p:cNvPicPr>
            <a:picLocks noChangeAspect="1"/>
          </p:cNvPicPr>
          <p:nvPr/>
        </p:nvPicPr>
        <p:blipFill rotWithShape="1">
          <a:blip r:embed="rId3"/>
          <a:srcRect l="450" t="688"/>
          <a:stretch/>
        </p:blipFill>
        <p:spPr>
          <a:xfrm>
            <a:off x="4379119" y="2670096"/>
            <a:ext cx="4672013" cy="2921079"/>
          </a:xfrm>
          <a:prstGeom prst="rect">
            <a:avLst/>
          </a:prstGeom>
        </p:spPr>
      </p:pic>
      <p:sp>
        <p:nvSpPr>
          <p:cNvPr id="6" name="TextBox 5">
            <a:extLst>
              <a:ext uri="{FF2B5EF4-FFF2-40B4-BE49-F238E27FC236}">
                <a16:creationId xmlns:a16="http://schemas.microsoft.com/office/drawing/2014/main" id="{7FFD5C9B-1B04-4C64-9914-5F90D144A83A}"/>
              </a:ext>
            </a:extLst>
          </p:cNvPr>
          <p:cNvSpPr txBox="1"/>
          <p:nvPr/>
        </p:nvSpPr>
        <p:spPr>
          <a:xfrm>
            <a:off x="5660707" y="1057843"/>
            <a:ext cx="2621102" cy="300082"/>
          </a:xfrm>
          <a:prstGeom prst="rect">
            <a:avLst/>
          </a:prstGeom>
          <a:noFill/>
        </p:spPr>
        <p:txBody>
          <a:bodyPr wrap="none" rtlCol="0">
            <a:spAutoFit/>
          </a:bodyPr>
          <a:lstStyle/>
          <a:p>
            <a:r>
              <a:rPr lang="en-US" sz="1350" dirty="0"/>
              <a:t>Example 2_3 – Each mortality time</a:t>
            </a:r>
          </a:p>
        </p:txBody>
      </p:sp>
    </p:spTree>
    <p:extLst>
      <p:ext uri="{BB962C8B-B14F-4D97-AF65-F5344CB8AC3E}">
        <p14:creationId xmlns:p14="http://schemas.microsoft.com/office/powerpoint/2010/main" val="2128971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7A2BC7-23AC-433B-BB0F-4EFAA5F7AD33}"/>
              </a:ext>
            </a:extLst>
          </p:cNvPr>
          <p:cNvPicPr>
            <a:picLocks noGrp="1" noChangeAspect="1"/>
          </p:cNvPicPr>
          <p:nvPr>
            <p:ph idx="1"/>
          </p:nvPr>
        </p:nvPicPr>
        <p:blipFill rotWithShape="1">
          <a:blip r:embed="rId2"/>
          <a:srcRect l="970" t="1443" b="1"/>
          <a:stretch/>
        </p:blipFill>
        <p:spPr>
          <a:xfrm>
            <a:off x="1307306" y="1400175"/>
            <a:ext cx="6594017" cy="4117975"/>
          </a:xfrm>
          <a:prstGeom prst="rect">
            <a:avLst/>
          </a:prstGeom>
        </p:spPr>
      </p:pic>
      <p:sp>
        <p:nvSpPr>
          <p:cNvPr id="5" name="TextBox 4">
            <a:extLst>
              <a:ext uri="{FF2B5EF4-FFF2-40B4-BE49-F238E27FC236}">
                <a16:creationId xmlns:a16="http://schemas.microsoft.com/office/drawing/2014/main" id="{B2833987-849F-44DA-80DF-FE9AB295B655}"/>
              </a:ext>
            </a:extLst>
          </p:cNvPr>
          <p:cNvSpPr txBox="1"/>
          <p:nvPr/>
        </p:nvSpPr>
        <p:spPr>
          <a:xfrm>
            <a:off x="3088957" y="1062850"/>
            <a:ext cx="2621102" cy="300082"/>
          </a:xfrm>
          <a:prstGeom prst="rect">
            <a:avLst/>
          </a:prstGeom>
          <a:noFill/>
        </p:spPr>
        <p:txBody>
          <a:bodyPr wrap="none" rtlCol="0">
            <a:spAutoFit/>
          </a:bodyPr>
          <a:lstStyle/>
          <a:p>
            <a:r>
              <a:rPr lang="en-US" sz="1350" dirty="0"/>
              <a:t>Example 2_4 – Each mortality time</a:t>
            </a:r>
          </a:p>
        </p:txBody>
      </p:sp>
    </p:spTree>
    <p:extLst>
      <p:ext uri="{BB962C8B-B14F-4D97-AF65-F5344CB8AC3E}">
        <p14:creationId xmlns:p14="http://schemas.microsoft.com/office/powerpoint/2010/main" val="575943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2EFE-F704-4BAB-8672-C9DCF8BA77F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973955A-24F4-4A2C-9FC0-BC2DADED7320}"/>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0575BC43-F862-41E6-BB48-AF35F1638675}"/>
              </a:ext>
            </a:extLst>
          </p:cNvPr>
          <p:cNvPicPr>
            <a:picLocks noChangeAspect="1"/>
          </p:cNvPicPr>
          <p:nvPr/>
        </p:nvPicPr>
        <p:blipFill rotWithShape="1">
          <a:blip r:embed="rId2"/>
          <a:srcRect l="825" t="754"/>
          <a:stretch/>
        </p:blipFill>
        <p:spPr>
          <a:xfrm>
            <a:off x="1021556" y="1387928"/>
            <a:ext cx="7160461" cy="4490902"/>
          </a:xfrm>
          <a:prstGeom prst="rect">
            <a:avLst/>
          </a:prstGeom>
        </p:spPr>
      </p:pic>
      <p:sp>
        <p:nvSpPr>
          <p:cNvPr id="5" name="TextBox 4">
            <a:extLst>
              <a:ext uri="{FF2B5EF4-FFF2-40B4-BE49-F238E27FC236}">
                <a16:creationId xmlns:a16="http://schemas.microsoft.com/office/drawing/2014/main" id="{8D5FDE92-08B0-4FDC-B448-EAE686ACFF64}"/>
              </a:ext>
            </a:extLst>
          </p:cNvPr>
          <p:cNvSpPr txBox="1"/>
          <p:nvPr/>
        </p:nvSpPr>
        <p:spPr>
          <a:xfrm>
            <a:off x="3546157" y="1110928"/>
            <a:ext cx="1542474" cy="300082"/>
          </a:xfrm>
          <a:prstGeom prst="rect">
            <a:avLst/>
          </a:prstGeom>
          <a:noFill/>
        </p:spPr>
        <p:txBody>
          <a:bodyPr wrap="none" rtlCol="0">
            <a:spAutoFit/>
          </a:bodyPr>
          <a:lstStyle/>
          <a:p>
            <a:r>
              <a:rPr lang="en-US" sz="1350" dirty="0"/>
              <a:t>Example 2_5 - ICAR</a:t>
            </a:r>
          </a:p>
        </p:txBody>
      </p:sp>
    </p:spTree>
    <p:extLst>
      <p:ext uri="{BB962C8B-B14F-4D97-AF65-F5344CB8AC3E}">
        <p14:creationId xmlns:p14="http://schemas.microsoft.com/office/powerpoint/2010/main" val="1343458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8611" name="TextBox 2">
            <a:extLst>
              <a:ext uri="{FF2B5EF4-FFF2-40B4-BE49-F238E27FC236}">
                <a16:creationId xmlns:a16="http://schemas.microsoft.com/office/drawing/2014/main" id="{2031EEE3-7947-4AE2-A817-86C7A585545F}"/>
              </a:ext>
            </a:extLst>
          </p:cNvPr>
          <p:cNvSpPr txBox="1">
            <a:spLocks noChangeArrowheads="1"/>
          </p:cNvSpPr>
          <p:nvPr/>
        </p:nvSpPr>
        <p:spPr bwMode="auto">
          <a:xfrm>
            <a:off x="309045" y="277812"/>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sp>
        <p:nvSpPr>
          <p:cNvPr id="68612" name="TextBox 1">
            <a:extLst>
              <a:ext uri="{FF2B5EF4-FFF2-40B4-BE49-F238E27FC236}">
                <a16:creationId xmlns:a16="http://schemas.microsoft.com/office/drawing/2014/main" id="{FF7DD01F-3E57-41E9-BDC3-A56FC38C2345}"/>
              </a:ext>
            </a:extLst>
          </p:cNvPr>
          <p:cNvSpPr txBox="1">
            <a:spLocks noChangeArrowheads="1"/>
          </p:cNvSpPr>
          <p:nvPr/>
        </p:nvSpPr>
        <p:spPr bwMode="auto">
          <a:xfrm>
            <a:off x="501650" y="1585913"/>
            <a:ext cx="67579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en-US" sz="1800" dirty="0"/>
              <a:t>The dcar_normal function in Nimble</a:t>
            </a:r>
          </a:p>
          <a:p>
            <a:pPr eaLnBrk="1" hangingPunct="1">
              <a:spcBef>
                <a:spcPct val="0"/>
              </a:spcBef>
              <a:buFontTx/>
              <a:buNone/>
            </a:pPr>
            <a:endParaRPr lang="pt-BR" altLang="en-US" sz="1800" dirty="0"/>
          </a:p>
          <a:p>
            <a:pPr eaLnBrk="1" hangingPunct="1">
              <a:spcBef>
                <a:spcPct val="0"/>
              </a:spcBef>
              <a:buFontTx/>
              <a:buNone/>
            </a:pPr>
            <a:r>
              <a:rPr lang="pt-BR" altLang="en-US" sz="1800" dirty="0"/>
              <a:t>dcar_normal(adj, weights, num, tau, c, zero_mean)</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adj:</a:t>
            </a:r>
            <a:r>
              <a:rPr lang="pt-BR" altLang="en-US" sz="1800" dirty="0"/>
              <a:t> adjacency matrix</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weights:</a:t>
            </a:r>
            <a:r>
              <a:rPr lang="pt-BR" altLang="en-US" sz="1800" dirty="0"/>
              <a:t> default is1</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num: </a:t>
            </a:r>
            <a:r>
              <a:rPr lang="pt-BR" altLang="en-US" sz="1800" dirty="0"/>
              <a:t>number of neighboring locations</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tau</a:t>
            </a:r>
            <a:r>
              <a:rPr lang="pt-BR" altLang="en-US" sz="1800" dirty="0"/>
              <a:t>: precision of Gaussian CAR prior</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zero_mean</a:t>
            </a:r>
            <a:r>
              <a:rPr lang="pt-BR" altLang="en-US" sz="1800" dirty="0"/>
              <a:t>: </a:t>
            </a:r>
            <a:r>
              <a:rPr lang="en-US" altLang="en-US" sz="1800" dirty="0" err="1"/>
              <a:t>zero_mean</a:t>
            </a:r>
            <a:r>
              <a:rPr lang="en-US" altLang="en-US" sz="1800" dirty="0"/>
              <a:t> = 1 to replicate </a:t>
            </a:r>
            <a:r>
              <a:rPr lang="en-US" altLang="en-US" sz="1800" dirty="0" err="1"/>
              <a:t>WinBUGS</a:t>
            </a:r>
            <a:r>
              <a:rPr lang="en-US" altLang="en-US" sz="1800" dirty="0"/>
              <a:t>, not necessarily recommended</a:t>
            </a:r>
            <a:endParaRPr lang="pt-BR" altLang="en-US" sz="1800" dirty="0"/>
          </a:p>
          <a:p>
            <a:pPr eaLnBrk="1" hangingPunct="1">
              <a:spcBef>
                <a:spcPct val="0"/>
              </a:spcBef>
              <a:buFontTx/>
              <a:buNone/>
            </a:pPr>
            <a:endParaRPr lang="en-US" alt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912D6D-0375-499B-8CAE-2C86ADECE785}"/>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0659" name="TextBox 2">
            <a:extLst>
              <a:ext uri="{FF2B5EF4-FFF2-40B4-BE49-F238E27FC236}">
                <a16:creationId xmlns:a16="http://schemas.microsoft.com/office/drawing/2014/main" id="{F50A83A8-516B-4C1E-BCBE-C82469F1BC33}"/>
              </a:ext>
            </a:extLst>
          </p:cNvPr>
          <p:cNvSpPr txBox="1">
            <a:spLocks noChangeArrowheads="1"/>
          </p:cNvSpPr>
          <p:nvPr/>
        </p:nvSpPr>
        <p:spPr bwMode="auto">
          <a:xfrm>
            <a:off x="347450" y="277812"/>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err="1">
                <a:solidFill>
                  <a:schemeClr val="bg1"/>
                </a:solidFill>
              </a:rPr>
              <a:t>Car.normal</a:t>
            </a:r>
            <a:r>
              <a:rPr lang="en-US" altLang="en-US" sz="3600" b="1" dirty="0">
                <a:solidFill>
                  <a:schemeClr val="bg1"/>
                </a:solidFill>
              </a:rPr>
              <a:t>()</a:t>
            </a:r>
          </a:p>
        </p:txBody>
      </p:sp>
      <p:sp>
        <p:nvSpPr>
          <p:cNvPr id="70660" name="TextBox 3">
            <a:extLst>
              <a:ext uri="{FF2B5EF4-FFF2-40B4-BE49-F238E27FC236}">
                <a16:creationId xmlns:a16="http://schemas.microsoft.com/office/drawing/2014/main" id="{0286AFDB-8780-4270-8A39-9203A08241D8}"/>
              </a:ext>
            </a:extLst>
          </p:cNvPr>
          <p:cNvSpPr txBox="1">
            <a:spLocks noChangeArrowheads="1"/>
          </p:cNvSpPr>
          <p:nvPr/>
        </p:nvSpPr>
        <p:spPr bwMode="auto">
          <a:xfrm>
            <a:off x="174625" y="1381125"/>
            <a:ext cx="87947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Most commonly seen in the 2-D spatial context.</a:t>
            </a:r>
          </a:p>
          <a:p>
            <a:pPr eaLnBrk="1" hangingPunct="1">
              <a:spcBef>
                <a:spcPct val="0"/>
              </a:spcBef>
              <a:buFontTx/>
              <a:buNone/>
            </a:pPr>
            <a:endParaRPr lang="en-US" altLang="en-US" sz="2800" dirty="0"/>
          </a:p>
          <a:p>
            <a:pPr eaLnBrk="1" hangingPunct="1">
              <a:spcBef>
                <a:spcPct val="0"/>
              </a:spcBef>
              <a:buFontTx/>
              <a:buNone/>
            </a:pPr>
            <a:r>
              <a:rPr lang="en-US" altLang="en-US" sz="2800" dirty="0"/>
              <a:t>In temporal applications, analogous to a linear map</a:t>
            </a:r>
            <a:r>
              <a:rPr lang="en-US" altLang="en-US" sz="1800" dirty="0"/>
              <a:t>.</a:t>
            </a:r>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2800" dirty="0" err="1"/>
              <a:t>wts</a:t>
            </a:r>
            <a:r>
              <a:rPr lang="en-US" altLang="en-US" sz="2800" dirty="0"/>
              <a:t>[], adj[], and </a:t>
            </a:r>
            <a:r>
              <a:rPr lang="en-US" altLang="en-US" sz="2800" dirty="0" err="1"/>
              <a:t>nums</a:t>
            </a:r>
            <a:r>
              <a:rPr lang="en-US" altLang="en-US" sz="2800" dirty="0"/>
              <a:t>[] describe the map:</a:t>
            </a:r>
          </a:p>
          <a:p>
            <a:pPr eaLnBrk="1" hangingPunct="1">
              <a:spcBef>
                <a:spcPct val="0"/>
              </a:spcBef>
              <a:buFontTx/>
              <a:buNone/>
            </a:pPr>
            <a:endParaRPr lang="en-US" altLang="en-US" sz="2800" dirty="0"/>
          </a:p>
          <a:p>
            <a:pPr eaLnBrk="1" hangingPunct="1">
              <a:spcBef>
                <a:spcPct val="0"/>
              </a:spcBef>
              <a:buFontTx/>
              <a:buNone/>
            </a:pPr>
            <a:r>
              <a:rPr lang="en-US" altLang="en-US" sz="2800" dirty="0" err="1"/>
              <a:t>wts</a:t>
            </a:r>
            <a:r>
              <a:rPr lang="en-US" altLang="en-US" sz="2800" dirty="0"/>
              <a:t>=1</a:t>
            </a:r>
          </a:p>
          <a:p>
            <a:pPr eaLnBrk="1" hangingPunct="1">
              <a:spcBef>
                <a:spcPct val="0"/>
              </a:spcBef>
              <a:buFontTx/>
              <a:buNone/>
            </a:pPr>
            <a:r>
              <a:rPr lang="en-US" altLang="en-US" sz="2800" dirty="0"/>
              <a:t>Adj=(2,1,3,2,4,3,5……</a:t>
            </a:r>
            <a:r>
              <a:rPr lang="en-US" altLang="en-US" sz="2800" dirty="0" err="1"/>
              <a:t>etc</a:t>
            </a:r>
            <a:r>
              <a:rPr lang="en-US" altLang="en-US" sz="2800" dirty="0"/>
              <a:t>)</a:t>
            </a:r>
          </a:p>
          <a:p>
            <a:pPr eaLnBrk="1" hangingPunct="1">
              <a:spcBef>
                <a:spcPct val="0"/>
              </a:spcBef>
              <a:buFontTx/>
              <a:buNone/>
            </a:pPr>
            <a:r>
              <a:rPr lang="en-US" altLang="en-US" sz="2800" dirty="0" err="1"/>
              <a:t>Nums</a:t>
            </a:r>
            <a:r>
              <a:rPr lang="en-US" altLang="en-US" sz="2800" dirty="0"/>
              <a:t>=(1,2,2,2,2,2…………..1)</a:t>
            </a:r>
          </a:p>
          <a:p>
            <a:pPr eaLnBrk="1" hangingPunct="1">
              <a:spcBef>
                <a:spcPct val="0"/>
              </a:spcBef>
              <a:buFontTx/>
              <a:buNone/>
            </a:pPr>
            <a:endParaRPr lang="en-US" altLang="en-US" sz="2800" dirty="0"/>
          </a:p>
        </p:txBody>
      </p:sp>
      <p:sp>
        <p:nvSpPr>
          <p:cNvPr id="2" name="Rectangle 1">
            <a:extLst>
              <a:ext uri="{FF2B5EF4-FFF2-40B4-BE49-F238E27FC236}">
                <a16:creationId xmlns:a16="http://schemas.microsoft.com/office/drawing/2014/main" id="{A1ECF4CA-7DD5-4AC4-8733-EF448450421D}"/>
              </a:ext>
            </a:extLst>
          </p:cNvPr>
          <p:cNvSpPr/>
          <p:nvPr/>
        </p:nvSpPr>
        <p:spPr>
          <a:xfrm>
            <a:off x="923525" y="2968140"/>
            <a:ext cx="6336825" cy="614480"/>
          </a:xfrm>
          <a:prstGeom prst="rect">
            <a:avLst/>
          </a:prstGeom>
          <a:noFill/>
          <a:ln>
            <a:solidFill>
              <a:srgbClr val="6907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979A8B1-F437-4007-97C3-120058DC6219}"/>
              </a:ext>
            </a:extLst>
          </p:cNvPr>
          <p:cNvSpPr/>
          <p:nvPr/>
        </p:nvSpPr>
        <p:spPr>
          <a:xfrm>
            <a:off x="2843775" y="2968140"/>
            <a:ext cx="2457920" cy="61448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7C2B6A-C1AF-44AF-BD8B-9F63AD2F79D3}"/>
              </a:ext>
            </a:extLst>
          </p:cNvPr>
          <p:cNvSpPr txBox="1"/>
          <p:nvPr/>
        </p:nvSpPr>
        <p:spPr>
          <a:xfrm>
            <a:off x="1441993" y="3059400"/>
            <a:ext cx="748897" cy="523220"/>
          </a:xfrm>
          <a:prstGeom prst="rect">
            <a:avLst/>
          </a:prstGeom>
          <a:noFill/>
        </p:spPr>
        <p:txBody>
          <a:bodyPr wrap="square" rtlCol="0">
            <a:spAutoFit/>
          </a:bodyPr>
          <a:lstStyle/>
          <a:p>
            <a:r>
              <a:rPr lang="en-US" sz="2800" dirty="0"/>
              <a:t>t -1</a:t>
            </a:r>
          </a:p>
        </p:txBody>
      </p:sp>
      <p:sp>
        <p:nvSpPr>
          <p:cNvPr id="8" name="TextBox 7">
            <a:extLst>
              <a:ext uri="{FF2B5EF4-FFF2-40B4-BE49-F238E27FC236}">
                <a16:creationId xmlns:a16="http://schemas.microsoft.com/office/drawing/2014/main" id="{047E21DD-A85F-44F8-B84C-881C47528026}"/>
              </a:ext>
            </a:extLst>
          </p:cNvPr>
          <p:cNvSpPr txBox="1"/>
          <p:nvPr/>
        </p:nvSpPr>
        <p:spPr>
          <a:xfrm>
            <a:off x="3919115" y="3013770"/>
            <a:ext cx="748897" cy="523220"/>
          </a:xfrm>
          <a:prstGeom prst="rect">
            <a:avLst/>
          </a:prstGeom>
          <a:noFill/>
        </p:spPr>
        <p:txBody>
          <a:bodyPr wrap="square" rtlCol="0">
            <a:spAutoFit/>
          </a:bodyPr>
          <a:lstStyle/>
          <a:p>
            <a:r>
              <a:rPr lang="en-US" sz="2800" dirty="0"/>
              <a:t>t</a:t>
            </a:r>
          </a:p>
        </p:txBody>
      </p:sp>
      <p:sp>
        <p:nvSpPr>
          <p:cNvPr id="9" name="TextBox 8">
            <a:extLst>
              <a:ext uri="{FF2B5EF4-FFF2-40B4-BE49-F238E27FC236}">
                <a16:creationId xmlns:a16="http://schemas.microsoft.com/office/drawing/2014/main" id="{C0A5C0B7-5074-4EC5-99D9-C8C496AAF5CE}"/>
              </a:ext>
            </a:extLst>
          </p:cNvPr>
          <p:cNvSpPr txBox="1"/>
          <p:nvPr/>
        </p:nvSpPr>
        <p:spPr>
          <a:xfrm>
            <a:off x="5898302" y="3013770"/>
            <a:ext cx="748897" cy="523220"/>
          </a:xfrm>
          <a:prstGeom prst="rect">
            <a:avLst/>
          </a:prstGeom>
          <a:noFill/>
        </p:spPr>
        <p:txBody>
          <a:bodyPr wrap="square" rtlCol="0">
            <a:spAutoFit/>
          </a:bodyPr>
          <a:lstStyle/>
          <a:p>
            <a:r>
              <a:rPr lang="en-US" sz="2800" dirty="0"/>
              <a:t>t +1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7A9C0B07-6B50-4A57-9102-9862E813710F}"/>
              </a:ext>
            </a:extLst>
          </p:cNvPr>
          <p:cNvSpPr>
            <a:spLocks noChangeArrowheads="1"/>
          </p:cNvSpPr>
          <p:nvPr/>
        </p:nvSpPr>
        <p:spPr bwMode="auto">
          <a:xfrm>
            <a:off x="309563" y="1416925"/>
            <a:ext cx="87185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0000"/>
                </a:solidFill>
              </a:rPr>
              <a:t>Our (</a:t>
            </a:r>
            <a:r>
              <a:rPr lang="en-US" altLang="en-US" sz="2800" dirty="0" err="1">
                <a:solidFill>
                  <a:srgbClr val="FF0000"/>
                </a:solidFill>
              </a:rPr>
              <a:t>Besag</a:t>
            </a:r>
            <a:r>
              <a:rPr lang="en-US" altLang="en-US" sz="2800" dirty="0">
                <a:solidFill>
                  <a:srgbClr val="FF0000"/>
                </a:solidFill>
              </a:rPr>
              <a:t>, Waller, etc.) philosophy about priors such as ICAR(1):</a:t>
            </a:r>
          </a:p>
          <a:p>
            <a:pPr eaLnBrk="1" hangingPunct="1">
              <a:spcBef>
                <a:spcPct val="0"/>
              </a:spcBef>
              <a:buFontTx/>
              <a:buNone/>
            </a:pPr>
            <a:endParaRPr lang="en-US" altLang="en-US" sz="2800" dirty="0"/>
          </a:p>
          <a:p>
            <a:pPr eaLnBrk="1" hangingPunct="1">
              <a:spcBef>
                <a:spcPct val="0"/>
              </a:spcBef>
              <a:buFontTx/>
              <a:buNone/>
            </a:pPr>
            <a:r>
              <a:rPr lang="en-US" altLang="en-US" sz="2800" dirty="0"/>
              <a:t>We do not actually believe the differences are normally distributed.  What we are trying to do is capture the “general texture” of the process.  We don’t want any one step to be unusually large unless the data strongly supports it.  </a:t>
            </a:r>
          </a:p>
          <a:p>
            <a:pPr eaLnBrk="1" hangingPunct="1">
              <a:spcBef>
                <a:spcPct val="0"/>
              </a:spcBef>
              <a:buFontTx/>
              <a:buNone/>
            </a:pPr>
            <a:endParaRPr lang="en-US" altLang="en-US" sz="2800" dirty="0"/>
          </a:p>
          <a:p>
            <a:pPr eaLnBrk="1" hangingPunct="1">
              <a:spcBef>
                <a:spcPct val="0"/>
              </a:spcBef>
              <a:buFontTx/>
              <a:buNone/>
            </a:pPr>
            <a:r>
              <a:rPr lang="en-US" altLang="en-US" sz="2800" dirty="0"/>
              <a:t>Uniquely Bayesian – a probability model applied to parameters.</a:t>
            </a:r>
          </a:p>
        </p:txBody>
      </p:sp>
      <p:sp>
        <p:nvSpPr>
          <p:cNvPr id="4" name="Rectangle 3">
            <a:extLst>
              <a:ext uri="{FF2B5EF4-FFF2-40B4-BE49-F238E27FC236}">
                <a16:creationId xmlns:a16="http://schemas.microsoft.com/office/drawing/2014/main" id="{4AFA0B47-8A7C-4755-BFBF-EAF5B00222C9}"/>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2708" name="TextBox 2">
            <a:extLst>
              <a:ext uri="{FF2B5EF4-FFF2-40B4-BE49-F238E27FC236}">
                <a16:creationId xmlns:a16="http://schemas.microsoft.com/office/drawing/2014/main" id="{2A2AB15C-DFAF-46AD-BA58-2AA7949C1F80}"/>
              </a:ext>
            </a:extLst>
          </p:cNvPr>
          <p:cNvSpPr txBox="1">
            <a:spLocks noChangeArrowheads="1"/>
          </p:cNvSpPr>
          <p:nvPr/>
        </p:nvSpPr>
        <p:spPr bwMode="auto">
          <a:xfrm>
            <a:off x="731500" y="277812"/>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CD29A5-E616-497C-9F7B-FA8E9590CD0E}"/>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4755" name="TextBox 1">
            <a:extLst>
              <a:ext uri="{FF2B5EF4-FFF2-40B4-BE49-F238E27FC236}">
                <a16:creationId xmlns:a16="http://schemas.microsoft.com/office/drawing/2014/main" id="{1FD66658-C21E-4075-9A87-D13F5F7B707D}"/>
              </a:ext>
            </a:extLst>
          </p:cNvPr>
          <p:cNvSpPr txBox="1">
            <a:spLocks noChangeArrowheads="1"/>
          </p:cNvSpPr>
          <p:nvPr/>
        </p:nvSpPr>
        <p:spPr bwMode="auto">
          <a:xfrm>
            <a:off x="462665" y="212725"/>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Model Evaluation - Dimensionality</a:t>
            </a:r>
          </a:p>
        </p:txBody>
      </p:sp>
      <p:sp>
        <p:nvSpPr>
          <p:cNvPr id="74756" name="TextBox 5">
            <a:extLst>
              <a:ext uri="{FF2B5EF4-FFF2-40B4-BE49-F238E27FC236}">
                <a16:creationId xmlns:a16="http://schemas.microsoft.com/office/drawing/2014/main" id="{AF021007-90C7-4662-8012-7A3162D5BE73}"/>
              </a:ext>
            </a:extLst>
          </p:cNvPr>
          <p:cNvSpPr txBox="1">
            <a:spLocks noChangeArrowheads="1"/>
          </p:cNvSpPr>
          <p:nvPr/>
        </p:nvSpPr>
        <p:spPr bwMode="auto">
          <a:xfrm>
            <a:off x="190500" y="1409700"/>
            <a:ext cx="8686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1800"/>
          </a:p>
          <a:p>
            <a:pPr eaLnBrk="1" hangingPunct="1">
              <a:spcBef>
                <a:spcPct val="0"/>
              </a:spcBef>
              <a:buFontTx/>
              <a:buNone/>
            </a:pPr>
            <a:endParaRPr lang="en-US" altLang="en-US" sz="1800"/>
          </a:p>
        </p:txBody>
      </p:sp>
      <p:sp>
        <p:nvSpPr>
          <p:cNvPr id="74757" name="Rectangle 4">
            <a:extLst>
              <a:ext uri="{FF2B5EF4-FFF2-40B4-BE49-F238E27FC236}">
                <a16:creationId xmlns:a16="http://schemas.microsoft.com/office/drawing/2014/main" id="{5403CBF5-FD2E-4773-B7BA-6A178DE56490}"/>
              </a:ext>
            </a:extLst>
          </p:cNvPr>
          <p:cNvSpPr>
            <a:spLocks noChangeArrowheads="1"/>
          </p:cNvSpPr>
          <p:nvPr/>
        </p:nvSpPr>
        <p:spPr bwMode="auto">
          <a:xfrm>
            <a:off x="152400" y="1104900"/>
            <a:ext cx="8991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4758" name="Rectangle 6">
            <a:extLst>
              <a:ext uri="{FF2B5EF4-FFF2-40B4-BE49-F238E27FC236}">
                <a16:creationId xmlns:a16="http://schemas.microsoft.com/office/drawing/2014/main" id="{F07748B3-C78F-441F-8EF7-5C98BCDC4569}"/>
              </a:ext>
            </a:extLst>
          </p:cNvPr>
          <p:cNvSpPr>
            <a:spLocks noChangeArrowheads="1"/>
          </p:cNvSpPr>
          <p:nvPr/>
        </p:nvSpPr>
        <p:spPr bwMode="auto">
          <a:xfrm>
            <a:off x="190500" y="1143000"/>
            <a:ext cx="84201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4759" name="Rectangle 12">
            <a:extLst>
              <a:ext uri="{FF2B5EF4-FFF2-40B4-BE49-F238E27FC236}">
                <a16:creationId xmlns:a16="http://schemas.microsoft.com/office/drawing/2014/main" id="{CC3289FD-50E7-431A-A5C8-8FC495311D1C}"/>
              </a:ext>
            </a:extLst>
          </p:cNvPr>
          <p:cNvSpPr>
            <a:spLocks noChangeArrowheads="1"/>
          </p:cNvSpPr>
          <p:nvPr/>
        </p:nvSpPr>
        <p:spPr bwMode="auto">
          <a:xfrm>
            <a:off x="190500" y="1333500"/>
            <a:ext cx="6019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         </a:t>
            </a:r>
          </a:p>
          <a:p>
            <a:pPr eaLnBrk="1" hangingPunct="1">
              <a:spcBef>
                <a:spcPct val="0"/>
              </a:spcBef>
              <a:buFontTx/>
              <a:buNone/>
            </a:pPr>
            <a:endParaRPr lang="en-US" altLang="en-US" sz="2800" i="1" baseline="-25000"/>
          </a:p>
          <a:p>
            <a:pPr eaLnBrk="1" hangingPunct="1">
              <a:spcBef>
                <a:spcPct val="0"/>
              </a:spcBef>
              <a:buFontTx/>
              <a:buNone/>
            </a:pPr>
            <a:endParaRPr lang="en-US" altLang="en-US" sz="2800"/>
          </a:p>
        </p:txBody>
      </p:sp>
      <mc:AlternateContent xmlns:mc="http://schemas.openxmlformats.org/markup-compatibility/2006" xmlns:a14="http://schemas.microsoft.com/office/drawing/2010/main">
        <mc:Choice Requires="a14">
          <p:sp>
            <p:nvSpPr>
              <p:cNvPr id="74760" name="TextBox 7">
                <a:extLst>
                  <a:ext uri="{FF2B5EF4-FFF2-40B4-BE49-F238E27FC236}">
                    <a16:creationId xmlns:a16="http://schemas.microsoft.com/office/drawing/2014/main" id="{8C681CAC-C89E-4083-A736-3D58B84E6106}"/>
                  </a:ext>
                </a:extLst>
              </p:cNvPr>
              <p:cNvSpPr txBox="1">
                <a:spLocks noChangeArrowheads="1"/>
              </p:cNvSpPr>
              <p:nvPr/>
            </p:nvSpPr>
            <p:spPr bwMode="auto">
              <a:xfrm>
                <a:off x="209550" y="1252660"/>
                <a:ext cx="8648700" cy="51091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Balance fit to data versus model complexity based on model’s predictive performance:</a:t>
                </a:r>
              </a:p>
              <a:p>
                <a:pPr eaLnBrk="1" hangingPunct="1">
                  <a:spcBef>
                    <a:spcPct val="0"/>
                  </a:spcBef>
                  <a:buFontTx/>
                  <a:buNone/>
                </a:pPr>
                <a:endParaRPr lang="en-US" altLang="en-US" sz="2800" dirty="0"/>
              </a:p>
              <a:p>
                <a:pPr eaLnBrk="1" hangingPunct="1">
                  <a:spcBef>
                    <a:spcPct val="0"/>
                  </a:spcBef>
                  <a:buFontTx/>
                  <a:buNone/>
                </a:pPr>
                <a:r>
                  <a:rPr lang="en-US" altLang="en-US" sz="2800" dirty="0"/>
                  <a:t>Ideally: Out-of-sample data</a:t>
                </a:r>
              </a:p>
              <a:p>
                <a:pPr eaLnBrk="1" hangingPunct="1">
                  <a:spcBef>
                    <a:spcPct val="0"/>
                  </a:spcBef>
                  <a:buFontTx/>
                  <a:buNone/>
                </a:pPr>
                <a:endParaRPr lang="en-US" altLang="en-US" sz="2800" dirty="0"/>
              </a:p>
              <a:p>
                <a:pPr eaLnBrk="1" hangingPunct="1">
                  <a:spcBef>
                    <a:spcPct val="0"/>
                  </a:spcBef>
                  <a:buFontTx/>
                  <a:buNone/>
                </a:pPr>
                <a:r>
                  <a:rPr lang="en-US" altLang="en-US" sz="2800" dirty="0"/>
                  <a:t>Next best: Cross-validation using observed data</a:t>
                </a:r>
              </a:p>
              <a:p>
                <a:pPr eaLnBrk="1" hangingPunct="1">
                  <a:spcBef>
                    <a:spcPct val="0"/>
                  </a:spcBef>
                  <a:buFontTx/>
                  <a:buNone/>
                </a:pPr>
                <a:endParaRPr lang="en-US" altLang="en-US" sz="2800" dirty="0"/>
              </a:p>
              <a:p>
                <a:pPr>
                  <a:spcBef>
                    <a:spcPct val="0"/>
                  </a:spcBef>
                  <a:buNone/>
                </a:pPr>
                <a:r>
                  <a:rPr lang="en-US" altLang="en-US" sz="2800" dirty="0"/>
                  <a:t>Usual:  </a:t>
                </a:r>
                <a:r>
                  <a:rPr lang="en-US" altLang="en-US" sz="2800" b="1" dirty="0">
                    <a:solidFill>
                      <a:srgbClr val="FF0000"/>
                    </a:solidFill>
                  </a:rPr>
                  <a:t>AIC = deviance (</a:t>
                </a:r>
                <a14:m>
                  <m:oMath xmlns:m="http://schemas.openxmlformats.org/officeDocument/2006/math">
                    <m:acc>
                      <m:accPr>
                        <m:chr m:val="̂"/>
                        <m:ctrlPr>
                          <a:rPr lang="en-US" altLang="en-US" sz="2800" b="1" i="1">
                            <a:solidFill>
                              <a:srgbClr val="FF0000"/>
                            </a:solidFill>
                            <a:latin typeface="Cambria Math" panose="02040503050406030204" pitchFamily="18" charset="0"/>
                          </a:rPr>
                        </m:ctrlPr>
                      </m:accPr>
                      <m:e>
                        <m:sSub>
                          <m:sSubPr>
                            <m:ctrlPr>
                              <a:rPr lang="en-US" altLang="en-US" sz="2800" b="1" i="1">
                                <a:solidFill>
                                  <a:srgbClr val="FF0000"/>
                                </a:solidFill>
                                <a:latin typeface="Cambria Math" panose="02040503050406030204" pitchFamily="18" charset="0"/>
                                <a:ea typeface="Cambria Math" panose="02040503050406030204" pitchFamily="18" charset="0"/>
                              </a:rPr>
                            </m:ctrlPr>
                          </m:sSubPr>
                          <m:e>
                            <m:r>
                              <a:rPr lang="en-US" altLang="en-US" sz="2800" b="1" i="1">
                                <a:solidFill>
                                  <a:srgbClr val="FF0000"/>
                                </a:solidFill>
                                <a:latin typeface="Cambria Math" panose="02040503050406030204" pitchFamily="18" charset="0"/>
                                <a:ea typeface="Cambria Math" panose="02040503050406030204" pitchFamily="18" charset="0"/>
                              </a:rPr>
                              <m:t>𝜽</m:t>
                            </m:r>
                          </m:e>
                          <m:sub>
                            <m:r>
                              <a:rPr lang="en-US" altLang="en-US" sz="2800" b="1" i="1" smtClean="0">
                                <a:solidFill>
                                  <a:srgbClr val="FF0000"/>
                                </a:solidFill>
                                <a:latin typeface="Cambria Math" panose="02040503050406030204" pitchFamily="18" charset="0"/>
                                <a:ea typeface="Cambria Math" panose="02040503050406030204" pitchFamily="18" charset="0"/>
                              </a:rPr>
                              <m:t>𝑴𝑳𝑬</m:t>
                            </m:r>
                          </m:sub>
                        </m:sSub>
                      </m:e>
                    </m:acc>
                  </m:oMath>
                </a14:m>
                <a:r>
                  <a:rPr lang="en-US" altLang="en-US" sz="2800" b="1" dirty="0">
                    <a:solidFill>
                      <a:srgbClr val="FF0000"/>
                    </a:solidFill>
                  </a:rPr>
                  <a:t>) + 2*k</a:t>
                </a:r>
              </a:p>
              <a:p>
                <a:pPr>
                  <a:spcBef>
                    <a:spcPct val="0"/>
                  </a:spcBef>
                  <a:buNone/>
                </a:pPr>
                <a:r>
                  <a:rPr lang="en-US" altLang="en-US" sz="2800" b="1" dirty="0">
                    <a:solidFill>
                      <a:srgbClr val="FF0000"/>
                    </a:solidFill>
                  </a:rPr>
                  <a:t>		   DIC = deviance(</a:t>
                </a:r>
                <a14:m>
                  <m:oMath xmlns:m="http://schemas.openxmlformats.org/officeDocument/2006/math">
                    <m:acc>
                      <m:accPr>
                        <m:chr m:val="̂"/>
                        <m:ctrlPr>
                          <a:rPr lang="en-US" altLang="en-US" sz="2800" b="1" i="1" smtClean="0">
                            <a:solidFill>
                              <a:srgbClr val="FF0000"/>
                            </a:solidFill>
                            <a:latin typeface="Cambria Math" panose="02040503050406030204" pitchFamily="18" charset="0"/>
                          </a:rPr>
                        </m:ctrlPr>
                      </m:accPr>
                      <m:e>
                        <m:sSub>
                          <m:sSubPr>
                            <m:ctrlPr>
                              <a:rPr lang="en-US" altLang="en-US" sz="2800" b="1" i="1" smtClean="0">
                                <a:solidFill>
                                  <a:srgbClr val="FF0000"/>
                                </a:solidFill>
                                <a:latin typeface="Cambria Math" panose="02040503050406030204" pitchFamily="18" charset="0"/>
                                <a:ea typeface="Cambria Math" panose="02040503050406030204" pitchFamily="18" charset="0"/>
                              </a:rPr>
                            </m:ctrlPr>
                          </m:sSubPr>
                          <m:e>
                            <m:r>
                              <a:rPr lang="en-US" altLang="en-US" sz="2800" b="1" i="1">
                                <a:solidFill>
                                  <a:srgbClr val="FF0000"/>
                                </a:solidFill>
                                <a:latin typeface="Cambria Math" panose="02040503050406030204" pitchFamily="18" charset="0"/>
                                <a:ea typeface="Cambria Math" panose="02040503050406030204" pitchFamily="18" charset="0"/>
                              </a:rPr>
                              <m:t>𝜽</m:t>
                            </m:r>
                          </m:e>
                          <m:sub>
                            <m:r>
                              <a:rPr lang="en-US" altLang="en-US" sz="2800" b="1" i="1" smtClean="0">
                                <a:solidFill>
                                  <a:srgbClr val="FF0000"/>
                                </a:solidFill>
                                <a:latin typeface="Cambria Math" panose="02040503050406030204" pitchFamily="18" charset="0"/>
                                <a:ea typeface="Cambria Math" panose="02040503050406030204" pitchFamily="18" charset="0"/>
                              </a:rPr>
                              <m:t>𝑩𝒂𝒚𝒆𝒔</m:t>
                            </m:r>
                          </m:sub>
                        </m:sSub>
                      </m:e>
                    </m:acc>
                  </m:oMath>
                </a14:m>
                <a:r>
                  <a:rPr lang="en-US" altLang="en-US" sz="2800" b="1" dirty="0">
                    <a:solidFill>
                      <a:srgbClr val="FF0000"/>
                    </a:solidFill>
                  </a:rPr>
                  <a:t>) +2*</a:t>
                </a:r>
                <a:r>
                  <a:rPr lang="en-US" altLang="en-US" sz="2800" b="1" dirty="0" err="1">
                    <a:solidFill>
                      <a:srgbClr val="FF0000"/>
                    </a:solidFill>
                  </a:rPr>
                  <a:t>p</a:t>
                </a:r>
                <a:r>
                  <a:rPr lang="en-US" altLang="en-US" sz="2000" b="1" dirty="0" err="1">
                    <a:solidFill>
                      <a:srgbClr val="FF0000"/>
                    </a:solidFill>
                  </a:rPr>
                  <a:t>DIC</a:t>
                </a:r>
                <a:r>
                  <a:rPr lang="en-US" altLang="en-US" sz="2000" b="1" dirty="0">
                    <a:solidFill>
                      <a:srgbClr val="FF0000"/>
                    </a:solidFill>
                  </a:rPr>
                  <a:t>,</a:t>
                </a:r>
              </a:p>
              <a:p>
                <a:pPr>
                  <a:spcBef>
                    <a:spcPct val="0"/>
                  </a:spcBef>
                  <a:buNone/>
                </a:pPr>
                <a:r>
                  <a:rPr lang="en-US" altLang="en-US" sz="2000" b="1" dirty="0">
                    <a:solidFill>
                      <a:srgbClr val="FF0000"/>
                    </a:solidFill>
                  </a:rPr>
                  <a:t>		</a:t>
                </a:r>
                <a:r>
                  <a:rPr lang="en-US" altLang="en-US" sz="2800" b="1" dirty="0" err="1">
                    <a:solidFill>
                      <a:srgbClr val="FF0000"/>
                    </a:solidFill>
                  </a:rPr>
                  <a:t>p</a:t>
                </a:r>
                <a:r>
                  <a:rPr lang="en-US" altLang="en-US" sz="2000" b="1" dirty="0" err="1">
                    <a:solidFill>
                      <a:srgbClr val="FF0000"/>
                    </a:solidFill>
                  </a:rPr>
                  <a:t>DIC</a:t>
                </a:r>
                <a:r>
                  <a:rPr lang="en-US" altLang="en-US" sz="2000" b="1" dirty="0">
                    <a:solidFill>
                      <a:srgbClr val="FF0000"/>
                    </a:solidFill>
                  </a:rPr>
                  <a:t> = </a:t>
                </a:r>
                <a:r>
                  <a:rPr lang="en-US" altLang="en-US" sz="2800" b="1" dirty="0">
                    <a:solidFill>
                      <a:srgbClr val="FF0000"/>
                    </a:solidFill>
                  </a:rPr>
                  <a:t>deviance (</a:t>
                </a:r>
                <a14:m>
                  <m:oMath xmlns:m="http://schemas.openxmlformats.org/officeDocument/2006/math">
                    <m:acc>
                      <m:accPr>
                        <m:chr m:val="̂"/>
                        <m:ctrlPr>
                          <a:rPr lang="en-US" altLang="en-US" sz="2800" b="1" i="1">
                            <a:solidFill>
                              <a:srgbClr val="FF0000"/>
                            </a:solidFill>
                            <a:latin typeface="Cambria Math" panose="02040503050406030204" pitchFamily="18" charset="0"/>
                          </a:rPr>
                        </m:ctrlPr>
                      </m:accPr>
                      <m:e>
                        <m:sSub>
                          <m:sSubPr>
                            <m:ctrlPr>
                              <a:rPr lang="en-US" altLang="en-US" sz="2800" b="1" i="1">
                                <a:solidFill>
                                  <a:srgbClr val="FF0000"/>
                                </a:solidFill>
                                <a:latin typeface="Cambria Math" panose="02040503050406030204" pitchFamily="18" charset="0"/>
                                <a:ea typeface="Cambria Math" panose="02040503050406030204" pitchFamily="18" charset="0"/>
                              </a:rPr>
                            </m:ctrlPr>
                          </m:sSubPr>
                          <m:e>
                            <m:r>
                              <a:rPr lang="en-US" altLang="en-US" sz="2800" b="1" i="1">
                                <a:solidFill>
                                  <a:srgbClr val="FF0000"/>
                                </a:solidFill>
                                <a:latin typeface="Cambria Math" panose="02040503050406030204" pitchFamily="18" charset="0"/>
                                <a:ea typeface="Cambria Math" panose="02040503050406030204" pitchFamily="18" charset="0"/>
                              </a:rPr>
                              <m:t>𝜽</m:t>
                            </m:r>
                          </m:e>
                          <m:sub>
                            <m:r>
                              <a:rPr lang="en-US" altLang="en-US" sz="2800" b="1" i="1">
                                <a:solidFill>
                                  <a:srgbClr val="FF0000"/>
                                </a:solidFill>
                                <a:latin typeface="Cambria Math" panose="02040503050406030204" pitchFamily="18" charset="0"/>
                                <a:ea typeface="Cambria Math" panose="02040503050406030204" pitchFamily="18" charset="0"/>
                              </a:rPr>
                              <m:t>𝑩𝒂𝒚𝒆𝒔</m:t>
                            </m:r>
                          </m:sub>
                        </m:sSub>
                      </m:e>
                    </m:acc>
                  </m:oMath>
                </a14:m>
                <a:r>
                  <a:rPr lang="en-US" altLang="en-US" sz="2800" b="1" dirty="0">
                    <a:solidFill>
                      <a:srgbClr val="FF0000"/>
                    </a:solidFill>
                  </a:rPr>
                  <a:t>) - </a:t>
                </a:r>
                <a14:m>
                  <m:oMath xmlns:m="http://schemas.openxmlformats.org/officeDocument/2006/math">
                    <m:f>
                      <m:fPr>
                        <m:ctrlPr>
                          <a:rPr lang="en-US" altLang="en-US" sz="2800" b="1" i="1" smtClean="0">
                            <a:solidFill>
                              <a:srgbClr val="FF0000"/>
                            </a:solidFill>
                            <a:latin typeface="Cambria Math" panose="02040503050406030204" pitchFamily="18" charset="0"/>
                          </a:rPr>
                        </m:ctrlPr>
                      </m:fPr>
                      <m:num>
                        <m:r>
                          <a:rPr lang="en-US" altLang="en-US" sz="2800" b="1" i="1" smtClean="0">
                            <a:solidFill>
                              <a:srgbClr val="FF0000"/>
                            </a:solidFill>
                            <a:latin typeface="Cambria Math" panose="02040503050406030204" pitchFamily="18" charset="0"/>
                          </a:rPr>
                          <m:t>𝟏</m:t>
                        </m:r>
                      </m:num>
                      <m:den>
                        <m:r>
                          <a:rPr lang="en-US" altLang="en-US" sz="2800" b="1" i="1" smtClean="0">
                            <a:solidFill>
                              <a:srgbClr val="FF0000"/>
                            </a:solidFill>
                            <a:latin typeface="Cambria Math" panose="02040503050406030204" pitchFamily="18" charset="0"/>
                          </a:rPr>
                          <m:t>𝑺</m:t>
                        </m:r>
                      </m:den>
                    </m:f>
                    <m:nary>
                      <m:naryPr>
                        <m:chr m:val="∑"/>
                        <m:ctrlPr>
                          <a:rPr lang="en-US" altLang="en-US" sz="2800" b="1" i="1" smtClean="0">
                            <a:solidFill>
                              <a:srgbClr val="FF0000"/>
                            </a:solidFill>
                            <a:latin typeface="Cambria Math" panose="02040503050406030204" pitchFamily="18" charset="0"/>
                          </a:rPr>
                        </m:ctrlPr>
                      </m:naryPr>
                      <m:sub>
                        <m:r>
                          <m:rPr>
                            <m:brk m:alnAt="23"/>
                          </m:rPr>
                          <a:rPr lang="en-US" altLang="en-US" sz="2800" b="1" i="1" smtClean="0">
                            <a:solidFill>
                              <a:srgbClr val="FF0000"/>
                            </a:solidFill>
                            <a:latin typeface="Cambria Math" panose="02040503050406030204" pitchFamily="18" charset="0"/>
                          </a:rPr>
                          <m:t>𝒔</m:t>
                        </m:r>
                        <m:r>
                          <a:rPr lang="en-US" altLang="en-US" sz="2800" b="1" i="1" smtClean="0">
                            <a:solidFill>
                              <a:srgbClr val="FF0000"/>
                            </a:solidFill>
                            <a:latin typeface="Cambria Math" panose="02040503050406030204" pitchFamily="18" charset="0"/>
                          </a:rPr>
                          <m:t>=</m:t>
                        </m:r>
                        <m:r>
                          <a:rPr lang="en-US" altLang="en-US" sz="2800" b="1" i="1" smtClean="0">
                            <a:solidFill>
                              <a:srgbClr val="FF0000"/>
                            </a:solidFill>
                            <a:latin typeface="Cambria Math" panose="02040503050406030204" pitchFamily="18" charset="0"/>
                          </a:rPr>
                          <m:t>𝟏</m:t>
                        </m:r>
                      </m:sub>
                      <m:sup>
                        <m:r>
                          <a:rPr lang="en-US" altLang="en-US" sz="2800" b="1" i="1" smtClean="0">
                            <a:solidFill>
                              <a:srgbClr val="FF0000"/>
                            </a:solidFill>
                            <a:latin typeface="Cambria Math" panose="02040503050406030204" pitchFamily="18" charset="0"/>
                          </a:rPr>
                          <m:t>𝑺</m:t>
                        </m:r>
                      </m:sup>
                      <m:e>
                        <m:r>
                          <m:rPr>
                            <m:nor/>
                          </m:rPr>
                          <a:rPr lang="en-US" altLang="en-US" sz="2800" b="1" i="0" smtClean="0">
                            <a:solidFill>
                              <a:srgbClr val="FF0000"/>
                            </a:solidFill>
                            <a:latin typeface="Cambria Math" panose="02040503050406030204" pitchFamily="18" charset="0"/>
                          </a:rPr>
                          <m:t>deviance</m:t>
                        </m:r>
                        <m:r>
                          <a:rPr lang="en-US" altLang="en-US" sz="2800" b="1" i="1" smtClean="0">
                            <a:solidFill>
                              <a:srgbClr val="FF0000"/>
                            </a:solidFill>
                            <a:latin typeface="Cambria Math" panose="02040503050406030204" pitchFamily="18" charset="0"/>
                          </a:rPr>
                          <m:t>(</m:t>
                        </m:r>
                        <m:sSup>
                          <m:sSupPr>
                            <m:ctrlPr>
                              <a:rPr lang="en-US" altLang="en-US" sz="2800" b="1" i="1" smtClean="0">
                                <a:solidFill>
                                  <a:srgbClr val="FF0000"/>
                                </a:solidFill>
                                <a:latin typeface="Cambria Math" panose="02040503050406030204" pitchFamily="18" charset="0"/>
                                <a:ea typeface="Cambria Math" panose="02040503050406030204" pitchFamily="18" charset="0"/>
                              </a:rPr>
                            </m:ctrlPr>
                          </m:sSupPr>
                          <m:e>
                            <m:r>
                              <a:rPr lang="en-US" altLang="en-US" sz="2800" b="1" i="1">
                                <a:solidFill>
                                  <a:srgbClr val="FF0000"/>
                                </a:solidFill>
                                <a:latin typeface="Cambria Math" panose="02040503050406030204" pitchFamily="18" charset="0"/>
                                <a:ea typeface="Cambria Math" panose="02040503050406030204" pitchFamily="18" charset="0"/>
                              </a:rPr>
                              <m:t>𝜽</m:t>
                            </m:r>
                          </m:e>
                          <m:sup>
                            <m:r>
                              <a:rPr lang="en-US" altLang="en-US" sz="2800" b="1" i="1" smtClean="0">
                                <a:solidFill>
                                  <a:srgbClr val="FF0000"/>
                                </a:solidFill>
                                <a:latin typeface="Cambria Math" panose="02040503050406030204" pitchFamily="18" charset="0"/>
                                <a:ea typeface="Cambria Math" panose="02040503050406030204" pitchFamily="18" charset="0"/>
                              </a:rPr>
                              <m:t>𝒔</m:t>
                            </m:r>
                          </m:sup>
                        </m:sSup>
                        <m:r>
                          <a:rPr lang="en-US" altLang="en-US" sz="2800" b="1" i="1" smtClean="0">
                            <a:solidFill>
                              <a:srgbClr val="FF0000"/>
                            </a:solidFill>
                            <a:latin typeface="Cambria Math" panose="02040503050406030204" pitchFamily="18" charset="0"/>
                          </a:rPr>
                          <m:t>)</m:t>
                        </m:r>
                      </m:e>
                    </m:nary>
                  </m:oMath>
                </a14:m>
                <a:endParaRPr lang="en-US" altLang="en-US" sz="2000" b="1" dirty="0">
                  <a:solidFill>
                    <a:srgbClr val="FF0000"/>
                  </a:solidFill>
                </a:endParaRPr>
              </a:p>
              <a:p>
                <a:pPr>
                  <a:spcBef>
                    <a:spcPct val="0"/>
                  </a:spcBef>
                  <a:buNone/>
                </a:pPr>
                <a:r>
                  <a:rPr lang="en-US" altLang="en-US" sz="2800" dirty="0">
                    <a:solidFill>
                      <a:schemeClr val="bg1"/>
                    </a:solidFill>
                  </a:rPr>
                  <a:t>			</a:t>
                </a:r>
                <a:r>
                  <a:rPr lang="en-US" altLang="en-US" sz="2000" b="1" dirty="0">
                    <a:solidFill>
                      <a:srgbClr val="FF0000"/>
                    </a:solidFill>
                  </a:rPr>
                  <a:t>S = Number of posterior samples</a:t>
                </a:r>
                <a:endParaRPr lang="en-US" altLang="en-US" sz="2000" dirty="0">
                  <a:solidFill>
                    <a:schemeClr val="bg1"/>
                  </a:solidFill>
                </a:endParaRPr>
              </a:p>
            </p:txBody>
          </p:sp>
        </mc:Choice>
        <mc:Fallback xmlns="">
          <p:sp>
            <p:nvSpPr>
              <p:cNvPr id="74760" name="TextBox 7">
                <a:extLst>
                  <a:ext uri="{FF2B5EF4-FFF2-40B4-BE49-F238E27FC236}">
                    <a16:creationId xmlns:a16="http://schemas.microsoft.com/office/drawing/2014/main" id="{8C681CAC-C89E-4083-A736-3D58B84E6106}"/>
                  </a:ext>
                </a:extLst>
              </p:cNvPr>
              <p:cNvSpPr txBox="1">
                <a:spLocks noRot="1" noChangeAspect="1" noMove="1" noResize="1" noEditPoints="1" noAdjustHandles="1" noChangeArrowheads="1" noChangeShapeType="1" noTextEdit="1"/>
              </p:cNvSpPr>
              <p:nvPr/>
            </p:nvSpPr>
            <p:spPr bwMode="auto">
              <a:xfrm>
                <a:off x="209550" y="1252660"/>
                <a:ext cx="8648700" cy="5109156"/>
              </a:xfrm>
              <a:prstGeom prst="rect">
                <a:avLst/>
              </a:prstGeom>
              <a:blipFill>
                <a:blip r:embed="rId3"/>
                <a:stretch>
                  <a:fillRect l="-1409" t="-1192" r="-1973" b="-7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FE1A9-3128-4B08-A38F-44F358ECE416}"/>
                  </a:ext>
                </a:extLst>
              </p:cNvPr>
              <p:cNvSpPr>
                <a:spLocks noGrp="1"/>
              </p:cNvSpPr>
              <p:nvPr>
                <p:ph idx="1"/>
              </p:nvPr>
            </p:nvSpPr>
            <p:spPr/>
            <p:txBody>
              <a:bodyPr>
                <a:normAutofit/>
              </a:bodyPr>
              <a:lstStyle/>
              <a:p>
                <a:r>
                  <a:rPr lang="en-US" dirty="0"/>
                  <a:t>Limitations of </a:t>
                </a:r>
                <a:r>
                  <a:rPr lang="en-US" altLang="en-US" b="1" dirty="0">
                    <a:solidFill>
                      <a:srgbClr val="FF0000"/>
                    </a:solidFill>
                  </a:rPr>
                  <a:t>DIC</a:t>
                </a:r>
                <a:r>
                  <a:rPr lang="en-US" dirty="0"/>
                  <a:t> </a:t>
                </a:r>
              </a:p>
              <a:p>
                <a:r>
                  <a:rPr lang="en-US" dirty="0"/>
                  <a:t>1) Is not fully Bayesian – relies on posterior mean</a:t>
                </a:r>
              </a:p>
              <a:p>
                <a:r>
                  <a:rPr lang="en-US" dirty="0"/>
                  <a:t>2) Doesn’t work well with hierarchical or mixture models</a:t>
                </a:r>
              </a:p>
              <a:p>
                <a:r>
                  <a:rPr lang="en-US" dirty="0"/>
                  <a:t>Enter – </a:t>
                </a:r>
                <a:r>
                  <a:rPr lang="en-US" b="1" dirty="0">
                    <a:solidFill>
                      <a:srgbClr val="FF0000"/>
                    </a:solidFill>
                  </a:rPr>
                  <a:t>Watanabe-Akaike Information Criterion (WA</a:t>
                </a:r>
                <a:r>
                  <a:rPr lang="en-US" altLang="en-US" b="1" dirty="0">
                    <a:solidFill>
                      <a:srgbClr val="FF0000"/>
                    </a:solidFill>
                  </a:rPr>
                  <a:t>IC)</a:t>
                </a:r>
              </a:p>
              <a:p>
                <a:pPr>
                  <a:spcBef>
                    <a:spcPct val="0"/>
                  </a:spcBef>
                  <a:buNone/>
                </a:pPr>
                <a:r>
                  <a:rPr lang="en-US" altLang="en-US" b="1" dirty="0">
                    <a:solidFill>
                      <a:srgbClr val="FF0000"/>
                    </a:solidFill>
                  </a:rPr>
                  <a:t>		WAIC = </a:t>
                </a:r>
                <a14:m>
                  <m:oMath xmlns:m="http://schemas.openxmlformats.org/officeDocument/2006/math">
                    <m:nary>
                      <m:naryPr>
                        <m:chr m:val="∑"/>
                        <m:ctrlPr>
                          <a:rPr lang="en-US" altLang="en-US" b="1" i="1" smtClean="0">
                            <a:solidFill>
                              <a:srgbClr val="FF0000"/>
                            </a:solidFill>
                            <a:latin typeface="Cambria Math" panose="02040503050406030204" pitchFamily="18" charset="0"/>
                          </a:rPr>
                        </m:ctrlPr>
                      </m:naryPr>
                      <m:sub>
                        <m:r>
                          <m:rPr>
                            <m:brk m:alnAt="23"/>
                          </m:rPr>
                          <a:rPr lang="en-US" altLang="en-US" b="1" i="1" smtClean="0">
                            <a:solidFill>
                              <a:srgbClr val="FF0000"/>
                            </a:solidFill>
                            <a:latin typeface="Cambria Math" panose="02040503050406030204" pitchFamily="18" charset="0"/>
                          </a:rPr>
                          <m:t>𝒊</m:t>
                        </m:r>
                        <m:r>
                          <a:rPr lang="en-US" altLang="en-US" b="1" i="1" smtClean="0">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𝟏</m:t>
                        </m:r>
                      </m:sub>
                      <m:sup>
                        <m:r>
                          <a:rPr lang="en-US" altLang="en-US" b="1" i="1" smtClean="0">
                            <a:solidFill>
                              <a:srgbClr val="FF0000"/>
                            </a:solidFill>
                            <a:latin typeface="Cambria Math" panose="02040503050406030204" pitchFamily="18" charset="0"/>
                          </a:rPr>
                          <m:t>𝑵</m:t>
                        </m:r>
                      </m:sup>
                      <m:e>
                        <m:func>
                          <m:funcPr>
                            <m:ctrlPr>
                              <a:rPr lang="en-US" altLang="en-US" b="1" i="1" smtClean="0">
                                <a:solidFill>
                                  <a:srgbClr val="FF0000"/>
                                </a:solidFill>
                                <a:latin typeface="Cambria Math" panose="02040503050406030204" pitchFamily="18" charset="0"/>
                              </a:rPr>
                            </m:ctrlPr>
                          </m:funcPr>
                          <m:fName>
                            <m:r>
                              <m:rPr>
                                <m:sty m:val="p"/>
                              </m:rPr>
                              <a:rPr lang="en-US" altLang="en-US" b="0" i="0" smtClean="0">
                                <a:solidFill>
                                  <a:srgbClr val="FF0000"/>
                                </a:solidFill>
                                <a:latin typeface="Cambria Math" panose="02040503050406030204" pitchFamily="18" charset="0"/>
                              </a:rPr>
                              <m:t>log</m:t>
                            </m:r>
                          </m:fName>
                          <m:e>
                            <m:d>
                              <m:dPr>
                                <m:begChr m:val="["/>
                                <m:endChr m:val="]"/>
                                <m:ctrlPr>
                                  <a:rPr lang="en-US" altLang="en-US" b="0" i="1" smtClean="0">
                                    <a:solidFill>
                                      <a:srgbClr val="FF0000"/>
                                    </a:solidFill>
                                    <a:latin typeface="Cambria Math" panose="02040503050406030204" pitchFamily="18" charset="0"/>
                                  </a:rPr>
                                </m:ctrlPr>
                              </m:dPr>
                              <m:e>
                                <m:f>
                                  <m:fPr>
                                    <m:ctrlPr>
                                      <a:rPr lang="en-US" altLang="en-US" i="1">
                                        <a:solidFill>
                                          <a:srgbClr val="FF0000"/>
                                        </a:solidFill>
                                        <a:latin typeface="Cambria Math" panose="02040503050406030204" pitchFamily="18" charset="0"/>
                                      </a:rPr>
                                    </m:ctrlPr>
                                  </m:fPr>
                                  <m:num>
                                    <m:r>
                                      <a:rPr lang="en-US" altLang="en-US" i="1">
                                        <a:solidFill>
                                          <a:srgbClr val="FF0000"/>
                                        </a:solidFill>
                                        <a:latin typeface="Cambria Math" panose="02040503050406030204" pitchFamily="18" charset="0"/>
                                      </a:rPr>
                                      <m:t>1</m:t>
                                    </m:r>
                                  </m:num>
                                  <m:den>
                                    <m:r>
                                      <a:rPr lang="en-US" altLang="en-US" i="1">
                                        <a:solidFill>
                                          <a:srgbClr val="FF0000"/>
                                        </a:solidFill>
                                        <a:latin typeface="Cambria Math" panose="02040503050406030204" pitchFamily="18" charset="0"/>
                                      </a:rPr>
                                      <m:t>𝑆</m:t>
                                    </m:r>
                                  </m:den>
                                </m:f>
                                <m:nary>
                                  <m:naryPr>
                                    <m:chr m:val="∑"/>
                                    <m:ctrlPr>
                                      <a:rPr lang="en-US" altLang="en-US" b="1" i="1">
                                        <a:solidFill>
                                          <a:srgbClr val="FF0000"/>
                                        </a:solidFill>
                                        <a:latin typeface="Cambria Math" panose="02040503050406030204" pitchFamily="18" charset="0"/>
                                      </a:rPr>
                                    </m:ctrlPr>
                                  </m:naryPr>
                                  <m:sub>
                                    <m:r>
                                      <m:rPr>
                                        <m:brk m:alnAt="23"/>
                                      </m:rPr>
                                      <a:rPr lang="en-US" altLang="en-US" b="1" i="1">
                                        <a:solidFill>
                                          <a:srgbClr val="FF0000"/>
                                        </a:solidFill>
                                        <a:latin typeface="Cambria Math" panose="02040503050406030204" pitchFamily="18" charset="0"/>
                                      </a:rPr>
                                      <m:t>𝒔</m:t>
                                    </m:r>
                                    <m:r>
                                      <a:rPr lang="en-US" altLang="en-US" b="1" i="1">
                                        <a:solidFill>
                                          <a:srgbClr val="FF0000"/>
                                        </a:solidFill>
                                        <a:latin typeface="Cambria Math" panose="02040503050406030204" pitchFamily="18" charset="0"/>
                                      </a:rPr>
                                      <m:t>=</m:t>
                                    </m:r>
                                    <m:r>
                                      <a:rPr lang="en-US" altLang="en-US" b="1" i="1">
                                        <a:solidFill>
                                          <a:srgbClr val="FF0000"/>
                                        </a:solidFill>
                                        <a:latin typeface="Cambria Math" panose="02040503050406030204" pitchFamily="18" charset="0"/>
                                      </a:rPr>
                                      <m:t>𝟏</m:t>
                                    </m:r>
                                  </m:sub>
                                  <m:sup>
                                    <m:r>
                                      <a:rPr lang="en-US" altLang="en-US" b="1" i="1">
                                        <a:solidFill>
                                          <a:srgbClr val="FF0000"/>
                                        </a:solidFill>
                                        <a:latin typeface="Cambria Math" panose="02040503050406030204" pitchFamily="18" charset="0"/>
                                      </a:rPr>
                                      <m:t>𝑺</m:t>
                                    </m:r>
                                  </m:sup>
                                  <m:e>
                                    <m:r>
                                      <m:rPr>
                                        <m:nor/>
                                      </m:rPr>
                                      <a:rPr lang="en-US" altLang="en-US" b="1" dirty="0">
                                        <a:solidFill>
                                          <a:srgbClr val="FF0000"/>
                                        </a:solidFill>
                                      </a:rPr>
                                      <m:t>deviance</m:t>
                                    </m:r>
                                    <m:r>
                                      <m:rPr>
                                        <m:nor/>
                                      </m:rPr>
                                      <a:rPr lang="en-US" altLang="en-US" b="1" dirty="0">
                                        <a:solidFill>
                                          <a:srgbClr val="FF0000"/>
                                        </a:solidFill>
                                      </a:rPr>
                                      <m:t>(</m:t>
                                    </m:r>
                                    <m:sSup>
                                      <m:sSupPr>
                                        <m:ctrlPr>
                                          <a:rPr lang="en-US" altLang="en-US" b="1" i="1">
                                            <a:solidFill>
                                              <a:srgbClr val="FF0000"/>
                                            </a:solidFill>
                                            <a:latin typeface="Cambria Math" panose="02040503050406030204" pitchFamily="18" charset="0"/>
                                            <a:ea typeface="Cambria Math" panose="02040503050406030204" pitchFamily="18" charset="0"/>
                                          </a:rPr>
                                        </m:ctrlPr>
                                      </m:sSupPr>
                                      <m:e>
                                        <m:r>
                                          <a:rPr lang="en-US" altLang="en-US" b="1" i="1">
                                            <a:solidFill>
                                              <a:srgbClr val="FF0000"/>
                                            </a:solidFill>
                                            <a:latin typeface="Cambria Math" panose="02040503050406030204" pitchFamily="18" charset="0"/>
                                            <a:ea typeface="Cambria Math" panose="02040503050406030204" pitchFamily="18" charset="0"/>
                                          </a:rPr>
                                          <m:t>𝜽</m:t>
                                        </m:r>
                                      </m:e>
                                      <m:sup>
                                        <m:r>
                                          <a:rPr lang="en-US" altLang="en-US" b="1" i="1">
                                            <a:solidFill>
                                              <a:srgbClr val="FF0000"/>
                                            </a:solidFill>
                                            <a:latin typeface="Cambria Math" panose="02040503050406030204" pitchFamily="18" charset="0"/>
                                            <a:ea typeface="Cambria Math" panose="02040503050406030204" pitchFamily="18" charset="0"/>
                                          </a:rPr>
                                          <m:t>𝒔</m:t>
                                        </m:r>
                                      </m:sup>
                                    </m:sSup>
                                    <m:r>
                                      <m:rPr>
                                        <m:nor/>
                                      </m:rPr>
                                      <a:rPr lang="en-US" altLang="en-US" b="1" dirty="0">
                                        <a:solidFill>
                                          <a:srgbClr val="FF0000"/>
                                        </a:solidFill>
                                      </a:rPr>
                                      <m:t>)</m:t>
                                    </m:r>
                                  </m:e>
                                </m:nary>
                              </m:e>
                            </m:d>
                          </m:e>
                        </m:func>
                      </m:e>
                    </m:nary>
                  </m:oMath>
                </a14:m>
                <a:r>
                  <a:rPr lang="en-US" altLang="en-US" b="1" dirty="0">
                    <a:solidFill>
                      <a:srgbClr val="FF0000"/>
                    </a:solidFill>
                  </a:rPr>
                  <a:t>+2*</a:t>
                </a:r>
                <a:r>
                  <a:rPr lang="en-US" altLang="en-US" b="1" dirty="0" err="1">
                    <a:solidFill>
                      <a:srgbClr val="FF0000"/>
                    </a:solidFill>
                  </a:rPr>
                  <a:t>p</a:t>
                </a:r>
                <a:r>
                  <a:rPr lang="en-US" altLang="en-US" sz="1600" b="1" dirty="0" err="1">
                    <a:solidFill>
                      <a:srgbClr val="FF0000"/>
                    </a:solidFill>
                  </a:rPr>
                  <a:t>WAIC</a:t>
                </a:r>
                <a:r>
                  <a:rPr lang="en-US" altLang="en-US" sz="1600" b="1" dirty="0">
                    <a:solidFill>
                      <a:srgbClr val="FF0000"/>
                    </a:solidFill>
                  </a:rPr>
                  <a:t>,</a:t>
                </a:r>
              </a:p>
              <a:p>
                <a:pPr>
                  <a:spcBef>
                    <a:spcPct val="0"/>
                  </a:spcBef>
                  <a:buNone/>
                </a:pPr>
                <a:r>
                  <a:rPr lang="en-US" altLang="en-US" sz="1600" b="1" dirty="0">
                    <a:solidFill>
                      <a:srgbClr val="FF0000"/>
                    </a:solidFill>
                  </a:rPr>
                  <a:t>		</a:t>
                </a:r>
                <a:r>
                  <a:rPr lang="en-US" altLang="en-US" b="1" dirty="0" err="1">
                    <a:solidFill>
                      <a:srgbClr val="FF0000"/>
                    </a:solidFill>
                  </a:rPr>
                  <a:t>p</a:t>
                </a:r>
                <a:r>
                  <a:rPr lang="en-US" altLang="en-US" sz="1600" b="1" dirty="0" err="1">
                    <a:solidFill>
                      <a:srgbClr val="FF0000"/>
                    </a:solidFill>
                  </a:rPr>
                  <a:t>WAIC</a:t>
                </a:r>
                <a:r>
                  <a:rPr lang="en-US" altLang="en-US" sz="1600" b="1" dirty="0">
                    <a:solidFill>
                      <a:srgbClr val="FF0000"/>
                    </a:solidFill>
                  </a:rPr>
                  <a:t> = </a:t>
                </a:r>
                <a14:m>
                  <m:oMath xmlns:m="http://schemas.openxmlformats.org/officeDocument/2006/math">
                    <m:nary>
                      <m:naryPr>
                        <m:chr m:val="∑"/>
                        <m:ctrlPr>
                          <a:rPr lang="en-US" altLang="en-US" b="1" i="1">
                            <a:solidFill>
                              <a:srgbClr val="FF0000"/>
                            </a:solidFill>
                            <a:latin typeface="Cambria Math" panose="02040503050406030204" pitchFamily="18" charset="0"/>
                          </a:rPr>
                        </m:ctrlPr>
                      </m:naryPr>
                      <m:sub>
                        <m:r>
                          <a:rPr lang="en-US" altLang="en-US" b="1" i="1" smtClean="0">
                            <a:solidFill>
                              <a:srgbClr val="FF0000"/>
                            </a:solidFill>
                            <a:latin typeface="Cambria Math" panose="02040503050406030204" pitchFamily="18" charset="0"/>
                          </a:rPr>
                          <m:t>𝒊</m:t>
                        </m:r>
                        <m:r>
                          <a:rPr lang="en-US" altLang="en-US" b="1" i="1">
                            <a:solidFill>
                              <a:srgbClr val="FF0000"/>
                            </a:solidFill>
                            <a:latin typeface="Cambria Math" panose="02040503050406030204" pitchFamily="18" charset="0"/>
                          </a:rPr>
                          <m:t>=</m:t>
                        </m:r>
                        <m:r>
                          <a:rPr lang="en-US" altLang="en-US" b="1" i="1">
                            <a:solidFill>
                              <a:srgbClr val="FF0000"/>
                            </a:solidFill>
                            <a:latin typeface="Cambria Math" panose="02040503050406030204" pitchFamily="18" charset="0"/>
                          </a:rPr>
                          <m:t>𝟏</m:t>
                        </m:r>
                      </m:sub>
                      <m:sup>
                        <m:r>
                          <a:rPr lang="en-US" altLang="en-US" b="1" i="1" smtClean="0">
                            <a:solidFill>
                              <a:srgbClr val="FF0000"/>
                            </a:solidFill>
                            <a:latin typeface="Cambria Math" panose="02040503050406030204" pitchFamily="18" charset="0"/>
                          </a:rPr>
                          <m:t>𝑵</m:t>
                        </m:r>
                      </m:sup>
                      <m:e>
                        <m:f>
                          <m:fPr>
                            <m:ctrlPr>
                              <a:rPr lang="en-US" altLang="en-US" b="1" i="1" smtClean="0">
                                <a:solidFill>
                                  <a:srgbClr val="FF0000"/>
                                </a:solidFill>
                                <a:latin typeface="Cambria Math" panose="02040503050406030204" pitchFamily="18" charset="0"/>
                              </a:rPr>
                            </m:ctrlPr>
                          </m:fPr>
                          <m:num>
                            <m:r>
                              <a:rPr lang="en-US" altLang="en-US" b="1" i="1" smtClean="0">
                                <a:solidFill>
                                  <a:srgbClr val="FF0000"/>
                                </a:solidFill>
                                <a:latin typeface="Cambria Math" panose="02040503050406030204" pitchFamily="18" charset="0"/>
                              </a:rPr>
                              <m:t>𝟏</m:t>
                            </m:r>
                          </m:num>
                          <m:den>
                            <m:r>
                              <a:rPr lang="en-US" altLang="en-US" b="1" i="1" smtClean="0">
                                <a:solidFill>
                                  <a:srgbClr val="FF0000"/>
                                </a:solidFill>
                                <a:latin typeface="Cambria Math" panose="02040503050406030204" pitchFamily="18" charset="0"/>
                              </a:rPr>
                              <m:t>𝑺</m:t>
                            </m:r>
                            <m:r>
                              <a:rPr lang="en-US" altLang="en-US" b="1" i="1" smtClean="0">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𝟏</m:t>
                            </m:r>
                          </m:den>
                        </m:f>
                        <m:nary>
                          <m:naryPr>
                            <m:chr m:val="∑"/>
                            <m:ctrlPr>
                              <a:rPr lang="en-US" altLang="en-US" b="1" i="1" smtClean="0">
                                <a:solidFill>
                                  <a:srgbClr val="FF0000"/>
                                </a:solidFill>
                                <a:latin typeface="Cambria Math" panose="02040503050406030204" pitchFamily="18" charset="0"/>
                              </a:rPr>
                            </m:ctrlPr>
                          </m:naryPr>
                          <m:sub>
                            <m:r>
                              <m:rPr>
                                <m:brk m:alnAt="23"/>
                              </m:rPr>
                              <a:rPr lang="en-US" altLang="en-US" b="1" i="1" smtClean="0">
                                <a:solidFill>
                                  <a:srgbClr val="FF0000"/>
                                </a:solidFill>
                                <a:latin typeface="Cambria Math" panose="02040503050406030204" pitchFamily="18" charset="0"/>
                              </a:rPr>
                              <m:t>𝒔</m:t>
                            </m:r>
                            <m:r>
                              <a:rPr lang="en-US" altLang="en-US" b="1" i="1" smtClean="0">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𝟏</m:t>
                            </m:r>
                          </m:sub>
                          <m:sup>
                            <m:r>
                              <a:rPr lang="en-US" altLang="en-US" b="1" i="1" smtClean="0">
                                <a:solidFill>
                                  <a:srgbClr val="FF0000"/>
                                </a:solidFill>
                                <a:latin typeface="Cambria Math" panose="02040503050406030204" pitchFamily="18" charset="0"/>
                              </a:rPr>
                              <m:t>𝑺</m:t>
                            </m:r>
                          </m:sup>
                          <m:e>
                            <m:r>
                              <m:rPr>
                                <m:nor/>
                              </m:rPr>
                              <a:rPr lang="en-US" altLang="en-US" b="1" i="0" smtClean="0">
                                <a:solidFill>
                                  <a:srgbClr val="FF0000"/>
                                </a:solidFill>
                                <a:latin typeface="Cambria Math" panose="02040503050406030204" pitchFamily="18" charset="0"/>
                              </a:rPr>
                              <m:t>(</m:t>
                            </m:r>
                            <m:r>
                              <m:rPr>
                                <m:nor/>
                              </m:rPr>
                              <a:rPr lang="en-US" altLang="en-US" b="1">
                                <a:solidFill>
                                  <a:srgbClr val="FF0000"/>
                                </a:solidFill>
                                <a:latin typeface="Cambria Math" panose="02040503050406030204" pitchFamily="18" charset="0"/>
                              </a:rPr>
                              <m:t>deviance</m:t>
                            </m:r>
                            <m:d>
                              <m:dPr>
                                <m:ctrlPr>
                                  <a:rPr lang="en-US" altLang="en-US" b="1" i="1">
                                    <a:solidFill>
                                      <a:srgbClr val="FF0000"/>
                                    </a:solidFill>
                                    <a:latin typeface="Cambria Math" panose="02040503050406030204" pitchFamily="18" charset="0"/>
                                  </a:rPr>
                                </m:ctrlPr>
                              </m:dPr>
                              <m:e>
                                <m:sSup>
                                  <m:sSupPr>
                                    <m:ctrlPr>
                                      <a:rPr lang="en-US" altLang="en-US" b="1" i="1">
                                        <a:solidFill>
                                          <a:srgbClr val="FF0000"/>
                                        </a:solidFill>
                                        <a:latin typeface="Cambria Math" panose="02040503050406030204" pitchFamily="18" charset="0"/>
                                        <a:ea typeface="Cambria Math" panose="02040503050406030204" pitchFamily="18" charset="0"/>
                                      </a:rPr>
                                    </m:ctrlPr>
                                  </m:sSupPr>
                                  <m:e>
                                    <m:r>
                                      <a:rPr lang="en-US" altLang="en-US" b="1" i="1">
                                        <a:solidFill>
                                          <a:srgbClr val="FF0000"/>
                                        </a:solidFill>
                                        <a:latin typeface="Cambria Math" panose="02040503050406030204" pitchFamily="18" charset="0"/>
                                        <a:ea typeface="Cambria Math" panose="02040503050406030204" pitchFamily="18" charset="0"/>
                                      </a:rPr>
                                      <m:t>𝜽</m:t>
                                    </m:r>
                                  </m:e>
                                  <m:sup>
                                    <m:r>
                                      <a:rPr lang="en-US" altLang="en-US" b="1" i="1">
                                        <a:solidFill>
                                          <a:srgbClr val="FF0000"/>
                                        </a:solidFill>
                                        <a:latin typeface="Cambria Math" panose="02040503050406030204" pitchFamily="18" charset="0"/>
                                        <a:ea typeface="Cambria Math" panose="02040503050406030204" pitchFamily="18" charset="0"/>
                                      </a:rPr>
                                      <m:t>𝒔</m:t>
                                    </m:r>
                                  </m:sup>
                                </m:sSup>
                              </m:e>
                            </m:d>
                            <m:r>
                              <a:rPr lang="en-US" altLang="en-US" b="1" i="1" smtClean="0">
                                <a:solidFill>
                                  <a:srgbClr val="FF0000"/>
                                </a:solidFill>
                                <a:latin typeface="Cambria Math" panose="02040503050406030204" pitchFamily="18" charset="0"/>
                                <a:ea typeface="Cambria Math" panose="02040503050406030204" pitchFamily="18" charset="0"/>
                              </a:rPr>
                              <m:t>−</m:t>
                            </m:r>
                            <m:sSub>
                              <m:sSubPr>
                                <m:ctrlPr>
                                  <a:rPr lang="en-US" altLang="en-US" b="1" i="1" smtClean="0">
                                    <a:solidFill>
                                      <a:srgbClr val="FF0000"/>
                                    </a:solidFill>
                                    <a:latin typeface="Cambria Math" panose="02040503050406030204" pitchFamily="18" charset="0"/>
                                    <a:ea typeface="Cambria Math" panose="02040503050406030204" pitchFamily="18" charset="0"/>
                                  </a:rPr>
                                </m:ctrlPr>
                              </m:sSubPr>
                              <m:e>
                                <m:r>
                                  <a:rPr lang="en-US" altLang="en-US" b="1" i="1" smtClean="0">
                                    <a:solidFill>
                                      <a:srgbClr val="FF0000"/>
                                    </a:solidFill>
                                    <a:latin typeface="Cambria Math" panose="02040503050406030204" pitchFamily="18" charset="0"/>
                                    <a:ea typeface="Cambria Math" panose="02040503050406030204" pitchFamily="18" charset="0"/>
                                  </a:rPr>
                                  <m:t>𝑬</m:t>
                                </m:r>
                              </m:e>
                              <m:sub>
                                <m:r>
                                  <a:rPr lang="en-US" altLang="en-US" b="1" i="1" smtClean="0">
                                    <a:solidFill>
                                      <a:srgbClr val="FF0000"/>
                                    </a:solidFill>
                                    <a:latin typeface="Cambria Math" panose="02040503050406030204" pitchFamily="18" charset="0"/>
                                    <a:ea typeface="Cambria Math" panose="02040503050406030204" pitchFamily="18" charset="0"/>
                                  </a:rPr>
                                  <m:t>𝒔</m:t>
                                </m:r>
                              </m:sub>
                            </m:sSub>
                          </m:e>
                        </m:nary>
                        <m:r>
                          <a:rPr lang="en-US" altLang="en-US" b="1" i="1" smtClean="0">
                            <a:solidFill>
                              <a:srgbClr val="FF0000"/>
                            </a:solidFill>
                            <a:latin typeface="Cambria Math" panose="02040503050406030204" pitchFamily="18" charset="0"/>
                          </a:rPr>
                          <m:t>(</m:t>
                        </m:r>
                        <m:r>
                          <m:rPr>
                            <m:nor/>
                          </m:rPr>
                          <a:rPr lang="en-US" altLang="en-US" b="1">
                            <a:solidFill>
                              <a:srgbClr val="FF0000"/>
                            </a:solidFill>
                            <a:latin typeface="Cambria Math" panose="02040503050406030204" pitchFamily="18" charset="0"/>
                          </a:rPr>
                          <m:t>deviance</m:t>
                        </m:r>
                        <m:d>
                          <m:dPr>
                            <m:ctrlPr>
                              <a:rPr lang="en-US" altLang="en-US" b="1" i="1">
                                <a:solidFill>
                                  <a:srgbClr val="FF0000"/>
                                </a:solidFill>
                                <a:latin typeface="Cambria Math" panose="02040503050406030204" pitchFamily="18" charset="0"/>
                              </a:rPr>
                            </m:ctrlPr>
                          </m:dPr>
                          <m:e>
                            <m:sSup>
                              <m:sSupPr>
                                <m:ctrlPr>
                                  <a:rPr lang="en-US" altLang="en-US" b="1" i="1">
                                    <a:solidFill>
                                      <a:srgbClr val="FF0000"/>
                                    </a:solidFill>
                                    <a:latin typeface="Cambria Math" panose="02040503050406030204" pitchFamily="18" charset="0"/>
                                    <a:ea typeface="Cambria Math" panose="02040503050406030204" pitchFamily="18" charset="0"/>
                                  </a:rPr>
                                </m:ctrlPr>
                              </m:sSupPr>
                              <m:e>
                                <m:r>
                                  <a:rPr lang="en-US" altLang="en-US" b="1" i="1">
                                    <a:solidFill>
                                      <a:srgbClr val="FF0000"/>
                                    </a:solidFill>
                                    <a:latin typeface="Cambria Math" panose="02040503050406030204" pitchFamily="18" charset="0"/>
                                    <a:ea typeface="Cambria Math" panose="02040503050406030204" pitchFamily="18" charset="0"/>
                                  </a:rPr>
                                  <m:t>𝜽</m:t>
                                </m:r>
                              </m:e>
                              <m:sup>
                                <m:r>
                                  <a:rPr lang="en-US" altLang="en-US" b="1" i="1">
                                    <a:solidFill>
                                      <a:srgbClr val="FF0000"/>
                                    </a:solidFill>
                                    <a:latin typeface="Cambria Math" panose="02040503050406030204" pitchFamily="18" charset="0"/>
                                    <a:ea typeface="Cambria Math" panose="02040503050406030204" pitchFamily="18" charset="0"/>
                                  </a:rPr>
                                  <m:t>𝒔</m:t>
                                </m:r>
                              </m:sup>
                            </m:sSup>
                          </m:e>
                        </m:d>
                        <m:r>
                          <a:rPr lang="en-US" altLang="en-US" b="1" i="1">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m:t>
                        </m:r>
                      </m:e>
                    </m:nary>
                  </m:oMath>
                </a14:m>
                <a:endParaRPr lang="en-US" altLang="en-US" sz="1600" b="1" dirty="0">
                  <a:solidFill>
                    <a:srgbClr val="FF0000"/>
                  </a:solidFill>
                </a:endParaRPr>
              </a:p>
              <a:p>
                <a:pPr>
                  <a:buFont typeface="Arial" panose="020B0604020202020204" pitchFamily="34" charset="0"/>
                  <a:buChar char="•"/>
                </a:pPr>
                <a:r>
                  <a:rPr lang="en-US" dirty="0">
                    <a:solidFill>
                      <a:schemeClr val="tx1"/>
                    </a:solidFill>
                  </a:rPr>
                  <a:t> </a:t>
                </a:r>
                <a:r>
                  <a:rPr lang="en-US" dirty="0"/>
                  <a:t>Average over entire posterior distribution</a:t>
                </a:r>
              </a:p>
              <a:p>
                <a:pPr>
                  <a:buFont typeface="Arial" panose="020B0604020202020204" pitchFamily="34" charset="0"/>
                  <a:buChar char="•"/>
                </a:pPr>
                <a:r>
                  <a:rPr lang="en-US" dirty="0"/>
                  <a:t> Works with hierarchical and mixture models</a:t>
                </a:r>
              </a:p>
              <a:p>
                <a:pPr>
                  <a:buFont typeface="Arial" panose="020B0604020202020204" pitchFamily="34" charset="0"/>
                  <a:buChar char="•"/>
                </a:pPr>
                <a:r>
                  <a:rPr lang="en-US" dirty="0"/>
                  <a:t> But need to partition data into N pieces</a:t>
                </a:r>
              </a:p>
            </p:txBody>
          </p:sp>
        </mc:Choice>
        <mc:Fallback xmlns="">
          <p:sp>
            <p:nvSpPr>
              <p:cNvPr id="3" name="Content Placeholder 2">
                <a:extLst>
                  <a:ext uri="{FF2B5EF4-FFF2-40B4-BE49-F238E27FC236}">
                    <a16:creationId xmlns:a16="http://schemas.microsoft.com/office/drawing/2014/main" id="{782FE1A9-3128-4B08-A38F-44F358ECE416}"/>
                  </a:ext>
                </a:extLst>
              </p:cNvPr>
              <p:cNvSpPr>
                <a:spLocks noGrp="1" noRot="1" noChangeAspect="1" noMove="1" noResize="1" noEditPoints="1" noAdjustHandles="1" noChangeArrowheads="1" noChangeShapeType="1" noTextEdit="1"/>
              </p:cNvSpPr>
              <p:nvPr>
                <p:ph idx="1"/>
              </p:nvPr>
            </p:nvSpPr>
            <p:spPr>
              <a:blipFill>
                <a:blip r:embed="rId2"/>
                <a:stretch>
                  <a:fillRect l="-1939" t="-1667" b="-45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37DCC4F-6CED-4DCE-AB97-DB233C9EA8C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5A1D7B74-29D8-4B9D-AA15-590BAC6F7D9D}"/>
              </a:ext>
            </a:extLst>
          </p:cNvPr>
          <p:cNvSpPr txBox="1">
            <a:spLocks noChangeArrowheads="1"/>
          </p:cNvSpPr>
          <p:nvPr/>
        </p:nvSpPr>
        <p:spPr bwMode="auto">
          <a:xfrm>
            <a:off x="232235" y="212725"/>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Model Evaluation - Dimensionality</a:t>
            </a:r>
          </a:p>
        </p:txBody>
      </p:sp>
    </p:spTree>
    <p:extLst>
      <p:ext uri="{BB962C8B-B14F-4D97-AF65-F5344CB8AC3E}">
        <p14:creationId xmlns:p14="http://schemas.microsoft.com/office/powerpoint/2010/main" val="299123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0C75-DAA3-42EC-B88A-2F32D86945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8DBCF4-E665-422B-A5CA-C01FD1F8E55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0C6D92F-DD96-4AC4-8A31-60174391ADD3}"/>
              </a:ext>
            </a:extLst>
          </p:cNvPr>
          <p:cNvPicPr>
            <a:picLocks noChangeAspect="1"/>
          </p:cNvPicPr>
          <p:nvPr/>
        </p:nvPicPr>
        <p:blipFill>
          <a:blip r:embed="rId2"/>
          <a:stretch>
            <a:fillRect/>
          </a:stretch>
        </p:blipFill>
        <p:spPr>
          <a:xfrm>
            <a:off x="0" y="1127198"/>
            <a:ext cx="9144000" cy="5730802"/>
          </a:xfrm>
          <a:prstGeom prst="rect">
            <a:avLst/>
          </a:prstGeom>
        </p:spPr>
      </p:pic>
      <p:sp>
        <p:nvSpPr>
          <p:cNvPr id="5" name="Rectangle 4">
            <a:extLst>
              <a:ext uri="{FF2B5EF4-FFF2-40B4-BE49-F238E27FC236}">
                <a16:creationId xmlns:a16="http://schemas.microsoft.com/office/drawing/2014/main" id="{4677F7E7-D518-4565-9B13-0EF858CF15F1}"/>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1217BACE-9AF3-4CEC-B8BB-3D7114BDABFF}"/>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7" name="Rectangle 6">
            <a:extLst>
              <a:ext uri="{FF2B5EF4-FFF2-40B4-BE49-F238E27FC236}">
                <a16:creationId xmlns:a16="http://schemas.microsoft.com/office/drawing/2014/main" id="{654453A7-1944-47E2-A466-45FBBC2E69F5}"/>
              </a:ext>
            </a:extLst>
          </p:cNvPr>
          <p:cNvSpPr/>
          <p:nvPr/>
        </p:nvSpPr>
        <p:spPr>
          <a:xfrm>
            <a:off x="3112610" y="1280379"/>
            <a:ext cx="3381054" cy="584775"/>
          </a:xfrm>
          <a:prstGeom prst="rect">
            <a:avLst/>
          </a:prstGeom>
        </p:spPr>
        <p:txBody>
          <a:bodyPr wrap="none">
            <a:spAutoFit/>
          </a:bodyPr>
          <a:lstStyle/>
          <a:p>
            <a:r>
              <a:rPr lang="en-US" altLang="en-US" sz="3200" i="1" dirty="0"/>
              <a:t>M</a:t>
            </a:r>
            <a:r>
              <a:rPr lang="en-US" altLang="en-US" sz="3200" dirty="0"/>
              <a:t>(</a:t>
            </a:r>
            <a:r>
              <a:rPr lang="en-US" altLang="en-US" sz="3200" i="1" dirty="0"/>
              <a:t>t + </a:t>
            </a:r>
            <a:r>
              <a:rPr lang="el-GR" altLang="en-US" sz="3200" i="1" dirty="0"/>
              <a:t>Δ</a:t>
            </a:r>
            <a:r>
              <a:rPr lang="en-US" altLang="en-US" sz="3200" dirty="0"/>
              <a:t> | </a:t>
            </a:r>
            <a:r>
              <a:rPr lang="en-US" altLang="en-US" sz="3200" i="1" dirty="0"/>
              <a:t>t</a:t>
            </a:r>
            <a:r>
              <a:rPr lang="en-US" altLang="en-US" sz="3200" dirty="0"/>
              <a:t>) ≈ h(t)</a:t>
            </a:r>
            <a:r>
              <a:rPr lang="en-US" altLang="en-US" sz="3200" i="1" dirty="0"/>
              <a:t> </a:t>
            </a:r>
            <a:r>
              <a:rPr lang="el-GR" altLang="en-US" sz="3200" i="1" dirty="0"/>
              <a:t>Δ</a:t>
            </a:r>
            <a:endParaRPr lang="en-US" sz="3200" dirty="0"/>
          </a:p>
        </p:txBody>
      </p:sp>
      <p:sp>
        <p:nvSpPr>
          <p:cNvPr id="8" name="Oval 7">
            <a:extLst>
              <a:ext uri="{FF2B5EF4-FFF2-40B4-BE49-F238E27FC236}">
                <a16:creationId xmlns:a16="http://schemas.microsoft.com/office/drawing/2014/main" id="{F62B2155-62D8-460F-8F7B-883FB6174358}"/>
              </a:ext>
            </a:extLst>
          </p:cNvPr>
          <p:cNvSpPr/>
          <p:nvPr/>
        </p:nvSpPr>
        <p:spPr>
          <a:xfrm>
            <a:off x="1000335" y="5436832"/>
            <a:ext cx="345645" cy="3278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5737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3E252C-BE0A-4C1E-A230-55C9B3DA606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6803" name="TextBox 1">
            <a:extLst>
              <a:ext uri="{FF2B5EF4-FFF2-40B4-BE49-F238E27FC236}">
                <a16:creationId xmlns:a16="http://schemas.microsoft.com/office/drawing/2014/main" id="{C178980C-1C4B-4A2A-B3F2-CE03D00DC35E}"/>
              </a:ext>
            </a:extLst>
          </p:cNvPr>
          <p:cNvSpPr txBox="1">
            <a:spLocks noChangeArrowheads="1"/>
          </p:cNvSpPr>
          <p:nvPr/>
        </p:nvSpPr>
        <p:spPr bwMode="auto">
          <a:xfrm>
            <a:off x="0" y="228600"/>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Model Evaluation - Dimensionality</a:t>
            </a:r>
          </a:p>
        </p:txBody>
      </p:sp>
      <p:sp>
        <p:nvSpPr>
          <p:cNvPr id="76804" name="Rectangle 4">
            <a:extLst>
              <a:ext uri="{FF2B5EF4-FFF2-40B4-BE49-F238E27FC236}">
                <a16:creationId xmlns:a16="http://schemas.microsoft.com/office/drawing/2014/main" id="{BA614008-448F-4168-BCD5-CE689F918541}"/>
              </a:ext>
            </a:extLst>
          </p:cNvPr>
          <p:cNvSpPr>
            <a:spLocks noChangeArrowheads="1"/>
          </p:cNvSpPr>
          <p:nvPr/>
        </p:nvSpPr>
        <p:spPr bwMode="auto">
          <a:xfrm>
            <a:off x="152400" y="1104900"/>
            <a:ext cx="8991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6805" name="Rectangle 6">
            <a:extLst>
              <a:ext uri="{FF2B5EF4-FFF2-40B4-BE49-F238E27FC236}">
                <a16:creationId xmlns:a16="http://schemas.microsoft.com/office/drawing/2014/main" id="{BE56D94B-DCA6-4CFE-8AB0-934B623A97B8}"/>
              </a:ext>
            </a:extLst>
          </p:cNvPr>
          <p:cNvSpPr>
            <a:spLocks noChangeArrowheads="1"/>
          </p:cNvSpPr>
          <p:nvPr/>
        </p:nvSpPr>
        <p:spPr bwMode="auto">
          <a:xfrm>
            <a:off x="190500" y="1143000"/>
            <a:ext cx="84201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6806" name="Rectangle 12">
            <a:extLst>
              <a:ext uri="{FF2B5EF4-FFF2-40B4-BE49-F238E27FC236}">
                <a16:creationId xmlns:a16="http://schemas.microsoft.com/office/drawing/2014/main" id="{17BE7F25-7D36-44C3-97F5-FFE9D6329888}"/>
              </a:ext>
            </a:extLst>
          </p:cNvPr>
          <p:cNvSpPr>
            <a:spLocks noChangeArrowheads="1"/>
          </p:cNvSpPr>
          <p:nvPr/>
        </p:nvSpPr>
        <p:spPr bwMode="auto">
          <a:xfrm>
            <a:off x="190500" y="1333500"/>
            <a:ext cx="6019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         </a:t>
            </a:r>
          </a:p>
          <a:p>
            <a:pPr eaLnBrk="1" hangingPunct="1">
              <a:spcBef>
                <a:spcPct val="0"/>
              </a:spcBef>
              <a:buFontTx/>
              <a:buNone/>
            </a:pPr>
            <a:endParaRPr lang="en-US" altLang="en-US" sz="2800" i="1" baseline="-25000"/>
          </a:p>
          <a:p>
            <a:pPr eaLnBrk="1" hangingPunct="1">
              <a:spcBef>
                <a:spcPct val="0"/>
              </a:spcBef>
              <a:buFontTx/>
              <a:buNone/>
            </a:pPr>
            <a:endParaRPr lang="en-US" altLang="en-US" sz="2800"/>
          </a:p>
        </p:txBody>
      </p:sp>
      <p:sp>
        <p:nvSpPr>
          <p:cNvPr id="76807" name="TextBox 7">
            <a:extLst>
              <a:ext uri="{FF2B5EF4-FFF2-40B4-BE49-F238E27FC236}">
                <a16:creationId xmlns:a16="http://schemas.microsoft.com/office/drawing/2014/main" id="{8F8EEA7D-8DC8-426F-9C13-5421EA253100}"/>
              </a:ext>
            </a:extLst>
          </p:cNvPr>
          <p:cNvSpPr txBox="1">
            <a:spLocks noChangeArrowheads="1"/>
          </p:cNvSpPr>
          <p:nvPr/>
        </p:nvSpPr>
        <p:spPr bwMode="auto">
          <a:xfrm>
            <a:off x="533400" y="1985070"/>
            <a:ext cx="8229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NIMBLE Package uses – WAIC and so shall we</a:t>
            </a:r>
          </a:p>
          <a:p>
            <a:pPr eaLnBrk="1" hangingPunct="1">
              <a:spcBef>
                <a:spcPct val="0"/>
              </a:spcBef>
              <a:buFontTx/>
              <a:buNone/>
            </a:pPr>
            <a:endParaRPr lang="en-US" altLang="en-US" sz="2800" dirty="0"/>
          </a:p>
          <a:p>
            <a:pPr eaLnBrk="1" hangingPunct="1">
              <a:spcBef>
                <a:spcPct val="0"/>
              </a:spcBef>
              <a:buFontTx/>
              <a:buNone/>
            </a:pPr>
            <a:r>
              <a:rPr lang="en-US" altLang="en-US" sz="2800" dirty="0"/>
              <a:t>WAIC and smoothing approaches are a natural combination.</a:t>
            </a:r>
          </a:p>
          <a:p>
            <a:pPr eaLnBrk="1" hangingPunct="1">
              <a:spcBef>
                <a:spcPct val="0"/>
              </a:spcBef>
              <a:buFontTx/>
              <a:buNone/>
            </a:pPr>
            <a:endParaRPr lang="en-US" altLang="en-US" sz="2800" dirty="0"/>
          </a:p>
          <a:p>
            <a:pPr eaLnBrk="1" hangingPunct="1">
              <a:spcBef>
                <a:spcPct val="0"/>
              </a:spcBef>
              <a:buFontTx/>
              <a:buNone/>
            </a:pPr>
            <a:r>
              <a:rPr lang="en-US" altLang="en-US" sz="2800" dirty="0"/>
              <a:t>“Overparameterize” the model, but include a “complexity control parameter” (tau).</a:t>
            </a:r>
          </a:p>
          <a:p>
            <a:pPr eaLnBrk="1" hangingPunct="1">
              <a:spcBef>
                <a:spcPct val="0"/>
              </a:spcBef>
              <a:buFontTx/>
              <a:buNone/>
            </a:pPr>
            <a:endParaRPr lang="en-US" altLang="en-US" sz="2800" dirty="0"/>
          </a:p>
          <a:p>
            <a:pPr eaLnBrk="1" hangingPunct="1">
              <a:spcBef>
                <a:spcPct val="0"/>
              </a:spcBef>
              <a:buFontTx/>
              <a:buNone/>
            </a:pPr>
            <a:r>
              <a:rPr lang="en-US" altLang="en-US" sz="2800" dirty="0"/>
              <a:t>Use WAIC to evaluate fit/complexity tradeoff to find optimal degree of smoothing.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8CB12D-67F0-499A-B5D1-C655E1614B24}"/>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8851" name="TextBox 2">
            <a:extLst>
              <a:ext uri="{FF2B5EF4-FFF2-40B4-BE49-F238E27FC236}">
                <a16:creationId xmlns:a16="http://schemas.microsoft.com/office/drawing/2014/main" id="{55DA14E3-88F9-4E50-80C5-AB3F47797F60}"/>
              </a:ext>
            </a:extLst>
          </p:cNvPr>
          <p:cNvSpPr txBox="1">
            <a:spLocks noChangeArrowheads="1"/>
          </p:cNvSpPr>
          <p:nvPr/>
        </p:nvSpPr>
        <p:spPr bwMode="auto">
          <a:xfrm>
            <a:off x="193675" y="277813"/>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lumMod val="95000"/>
                  </a:schemeClr>
                </a:solidFill>
              </a:rPr>
              <a:t>Example 2_6 results</a:t>
            </a:r>
          </a:p>
        </p:txBody>
      </p:sp>
      <p:graphicFrame>
        <p:nvGraphicFramePr>
          <p:cNvPr id="5" name="Table 4">
            <a:extLst>
              <a:ext uri="{FF2B5EF4-FFF2-40B4-BE49-F238E27FC236}">
                <a16:creationId xmlns:a16="http://schemas.microsoft.com/office/drawing/2014/main" id="{80CA9642-EE95-477C-AB5E-FA569E74D9DC}"/>
              </a:ext>
            </a:extLst>
          </p:cNvPr>
          <p:cNvGraphicFramePr>
            <a:graphicFrameLocks noGrp="1"/>
          </p:cNvGraphicFramePr>
          <p:nvPr>
            <p:extLst>
              <p:ext uri="{D42A27DB-BD31-4B8C-83A1-F6EECF244321}">
                <p14:modId xmlns:p14="http://schemas.microsoft.com/office/powerpoint/2010/main" val="439921097"/>
              </p:ext>
            </p:extLst>
          </p:nvPr>
        </p:nvGraphicFramePr>
        <p:xfrm>
          <a:off x="6261821" y="1431925"/>
          <a:ext cx="2457920" cy="4796253"/>
        </p:xfrm>
        <a:graphic>
          <a:graphicData uri="http://schemas.openxmlformats.org/drawingml/2006/table">
            <a:tbl>
              <a:tblPr/>
              <a:tblGrid>
                <a:gridCol w="1110938">
                  <a:extLst>
                    <a:ext uri="{9D8B030D-6E8A-4147-A177-3AD203B41FA5}">
                      <a16:colId xmlns:a16="http://schemas.microsoft.com/office/drawing/2014/main" val="20000"/>
                    </a:ext>
                  </a:extLst>
                </a:gridCol>
                <a:gridCol w="1346982">
                  <a:extLst>
                    <a:ext uri="{9D8B030D-6E8A-4147-A177-3AD203B41FA5}">
                      <a16:colId xmlns:a16="http://schemas.microsoft.com/office/drawing/2014/main" val="20001"/>
                    </a:ext>
                  </a:extLst>
                </a:gridCol>
              </a:tblGrid>
              <a:tr h="330933">
                <a:tc>
                  <a:txBody>
                    <a:bodyPr/>
                    <a:lstStyle/>
                    <a:p>
                      <a:pPr algn="ctr" fontAlgn="b"/>
                      <a:r>
                        <a:rPr lang="en-US" sz="2000" b="1" i="0" u="sng" strike="noStrike" dirty="0">
                          <a:solidFill>
                            <a:schemeClr val="tx1"/>
                          </a:solidFill>
                          <a:latin typeface="Calibri"/>
                        </a:rPr>
                        <a:t>tau</a:t>
                      </a:r>
                    </a:p>
                  </a:txBody>
                  <a:tcPr marL="9525" marR="9525" marT="9527" marB="0" anchor="b">
                    <a:lnL>
                      <a:noFill/>
                    </a:lnL>
                    <a:lnR>
                      <a:noFill/>
                    </a:lnR>
                    <a:lnT>
                      <a:noFill/>
                    </a:lnT>
                    <a:lnB>
                      <a:noFill/>
                    </a:lnB>
                  </a:tcPr>
                </a:tc>
                <a:tc>
                  <a:txBody>
                    <a:bodyPr/>
                    <a:lstStyle/>
                    <a:p>
                      <a:pPr algn="ctr" fontAlgn="b"/>
                      <a:r>
                        <a:rPr lang="en-US" sz="2000" b="1" i="0" u="sng" strike="noStrike" dirty="0">
                          <a:solidFill>
                            <a:schemeClr val="tx1"/>
                          </a:solidFill>
                          <a:latin typeface="Calibri"/>
                        </a:rPr>
                        <a:t>WAIC</a:t>
                      </a:r>
                    </a:p>
                  </a:txBody>
                  <a:tcPr marL="9525" marR="9525" marT="9527" marB="0" anchor="b">
                    <a:lnL>
                      <a:noFill/>
                    </a:lnL>
                    <a:lnR>
                      <a:noFill/>
                    </a:lnR>
                    <a:lnT>
                      <a:noFill/>
                    </a:lnT>
                    <a:lnB>
                      <a:noFill/>
                    </a:lnB>
                  </a:tcPr>
                </a:tc>
                <a:extLst>
                  <a:ext uri="{0D108BD9-81ED-4DB2-BD59-A6C34878D82A}">
                    <a16:rowId xmlns:a16="http://schemas.microsoft.com/office/drawing/2014/main" val="10000"/>
                  </a:ext>
                </a:extLst>
              </a:tr>
              <a:tr h="330933">
                <a:tc>
                  <a:txBody>
                    <a:bodyPr/>
                    <a:lstStyle/>
                    <a:p>
                      <a:pPr algn="ctr" fontAlgn="b"/>
                      <a:r>
                        <a:rPr lang="en-US" sz="2400" b="0" i="0" u="none" strike="noStrike" dirty="0">
                          <a:solidFill>
                            <a:srgbClr val="000000"/>
                          </a:solidFill>
                          <a:effectLst/>
                          <a:latin typeface="+mn-lt"/>
                        </a:rPr>
                        <a:t>0.01</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510.4344</a:t>
                      </a:r>
                    </a:p>
                  </a:txBody>
                  <a:tcPr marL="6350" marR="6350" marT="6350" marB="0" anchor="ctr">
                    <a:lnL>
                      <a:noFill/>
                    </a:lnL>
                    <a:lnR>
                      <a:noFill/>
                    </a:lnR>
                    <a:lnT>
                      <a:noFill/>
                    </a:lnT>
                    <a:lnB>
                      <a:noFill/>
                    </a:lnB>
                  </a:tcPr>
                </a:tc>
                <a:extLst>
                  <a:ext uri="{0D108BD9-81ED-4DB2-BD59-A6C34878D82A}">
                    <a16:rowId xmlns:a16="http://schemas.microsoft.com/office/drawing/2014/main" val="10001"/>
                  </a:ext>
                </a:extLst>
              </a:tr>
              <a:tr h="330933">
                <a:tc>
                  <a:txBody>
                    <a:bodyPr/>
                    <a:lstStyle/>
                    <a:p>
                      <a:pPr algn="ctr" fontAlgn="b"/>
                      <a:r>
                        <a:rPr lang="en-US" sz="2400" b="0" i="0" u="none" strike="noStrike" dirty="0">
                          <a:solidFill>
                            <a:srgbClr val="000000"/>
                          </a:solidFill>
                          <a:effectLst/>
                          <a:latin typeface="+mn-lt"/>
                        </a:rPr>
                        <a:t>0.1</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228.5915</a:t>
                      </a:r>
                    </a:p>
                  </a:txBody>
                  <a:tcPr marL="6350" marR="6350" marT="6350" marB="0" anchor="ctr">
                    <a:lnL>
                      <a:noFill/>
                    </a:lnL>
                    <a:lnR>
                      <a:noFill/>
                    </a:lnR>
                    <a:lnT>
                      <a:noFill/>
                    </a:lnT>
                    <a:lnB>
                      <a:noFill/>
                    </a:lnB>
                  </a:tcPr>
                </a:tc>
                <a:extLst>
                  <a:ext uri="{0D108BD9-81ED-4DB2-BD59-A6C34878D82A}">
                    <a16:rowId xmlns:a16="http://schemas.microsoft.com/office/drawing/2014/main" val="10002"/>
                  </a:ext>
                </a:extLst>
              </a:tr>
              <a:tr h="330933">
                <a:tc>
                  <a:txBody>
                    <a:bodyPr/>
                    <a:lstStyle/>
                    <a:p>
                      <a:pPr algn="ctr" fontAlgn="b"/>
                      <a:r>
                        <a:rPr lang="en-US" sz="2400" b="0" i="0" u="none" strike="noStrike" dirty="0">
                          <a:solidFill>
                            <a:srgbClr val="000000"/>
                          </a:solidFill>
                          <a:effectLst/>
                          <a:latin typeface="+mn-lt"/>
                        </a:rPr>
                        <a:t>1</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215.0189</a:t>
                      </a:r>
                    </a:p>
                  </a:txBody>
                  <a:tcPr marL="6350" marR="6350" marT="6350" marB="0" anchor="ctr">
                    <a:lnL>
                      <a:noFill/>
                    </a:lnL>
                    <a:lnR>
                      <a:noFill/>
                    </a:lnR>
                    <a:lnT>
                      <a:noFill/>
                    </a:lnT>
                    <a:lnB>
                      <a:noFill/>
                    </a:lnB>
                  </a:tcPr>
                </a:tc>
                <a:extLst>
                  <a:ext uri="{0D108BD9-81ED-4DB2-BD59-A6C34878D82A}">
                    <a16:rowId xmlns:a16="http://schemas.microsoft.com/office/drawing/2014/main" val="10003"/>
                  </a:ext>
                </a:extLst>
              </a:tr>
              <a:tr h="330933">
                <a:tc>
                  <a:txBody>
                    <a:bodyPr/>
                    <a:lstStyle/>
                    <a:p>
                      <a:pPr algn="ctr" fontAlgn="b"/>
                      <a:r>
                        <a:rPr lang="en-US" sz="2400" b="0" i="0" u="none" strike="noStrike" dirty="0">
                          <a:solidFill>
                            <a:srgbClr val="000000"/>
                          </a:solidFill>
                          <a:effectLst/>
                          <a:latin typeface="+mn-lt"/>
                        </a:rPr>
                        <a:t>5</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208.7191</a:t>
                      </a:r>
                    </a:p>
                  </a:txBody>
                  <a:tcPr marL="6350" marR="6350" marT="6350" marB="0" anchor="ctr">
                    <a:lnL>
                      <a:noFill/>
                    </a:lnL>
                    <a:lnR>
                      <a:noFill/>
                    </a:lnR>
                    <a:lnT>
                      <a:noFill/>
                    </a:lnT>
                    <a:lnB>
                      <a:noFill/>
                    </a:lnB>
                  </a:tcPr>
                </a:tc>
                <a:extLst>
                  <a:ext uri="{0D108BD9-81ED-4DB2-BD59-A6C34878D82A}">
                    <a16:rowId xmlns:a16="http://schemas.microsoft.com/office/drawing/2014/main" val="10004"/>
                  </a:ext>
                </a:extLst>
              </a:tr>
              <a:tr h="330933">
                <a:tc>
                  <a:txBody>
                    <a:bodyPr/>
                    <a:lstStyle/>
                    <a:p>
                      <a:pPr algn="ctr" fontAlgn="b"/>
                      <a:r>
                        <a:rPr lang="en-US" sz="2400" b="0" i="0" u="none" strike="noStrike" dirty="0">
                          <a:solidFill>
                            <a:srgbClr val="000000"/>
                          </a:solidFill>
                          <a:effectLst/>
                          <a:latin typeface="+mn-lt"/>
                        </a:rPr>
                        <a:t>10</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207.1841</a:t>
                      </a:r>
                    </a:p>
                  </a:txBody>
                  <a:tcPr marL="6350" marR="6350" marT="6350" marB="0" anchor="ctr">
                    <a:lnL>
                      <a:noFill/>
                    </a:lnL>
                    <a:lnR>
                      <a:noFill/>
                    </a:lnR>
                    <a:lnT>
                      <a:noFill/>
                    </a:lnT>
                    <a:lnB>
                      <a:noFill/>
                    </a:lnB>
                  </a:tcPr>
                </a:tc>
                <a:extLst>
                  <a:ext uri="{0D108BD9-81ED-4DB2-BD59-A6C34878D82A}">
                    <a16:rowId xmlns:a16="http://schemas.microsoft.com/office/drawing/2014/main" val="10005"/>
                  </a:ext>
                </a:extLst>
              </a:tr>
              <a:tr h="330933">
                <a:tc>
                  <a:txBody>
                    <a:bodyPr/>
                    <a:lstStyle/>
                    <a:p>
                      <a:pPr algn="ctr" fontAlgn="b"/>
                      <a:r>
                        <a:rPr lang="en-US" sz="2400" b="0" i="0" u="none" strike="noStrike" dirty="0">
                          <a:solidFill>
                            <a:srgbClr val="000000"/>
                          </a:solidFill>
                          <a:effectLst/>
                          <a:latin typeface="+mn-lt"/>
                        </a:rPr>
                        <a:t>15</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207.0656</a:t>
                      </a:r>
                    </a:p>
                  </a:txBody>
                  <a:tcPr marL="6350" marR="6350" marT="6350" marB="0" anchor="ctr">
                    <a:lnL>
                      <a:noFill/>
                    </a:lnL>
                    <a:lnR>
                      <a:noFill/>
                    </a:lnR>
                    <a:lnT>
                      <a:noFill/>
                    </a:lnT>
                    <a:lnB>
                      <a:noFill/>
                    </a:lnB>
                  </a:tcPr>
                </a:tc>
                <a:extLst>
                  <a:ext uri="{0D108BD9-81ED-4DB2-BD59-A6C34878D82A}">
                    <a16:rowId xmlns:a16="http://schemas.microsoft.com/office/drawing/2014/main" val="10006"/>
                  </a:ext>
                </a:extLst>
              </a:tr>
              <a:tr h="330933">
                <a:tc>
                  <a:txBody>
                    <a:bodyPr/>
                    <a:lstStyle/>
                    <a:p>
                      <a:pPr algn="ctr" fontAlgn="b"/>
                      <a:r>
                        <a:rPr lang="en-US" sz="2400" b="0" i="0" u="none" strike="noStrike" dirty="0">
                          <a:solidFill>
                            <a:srgbClr val="000000"/>
                          </a:solidFill>
                          <a:effectLst/>
                          <a:latin typeface="+mn-lt"/>
                        </a:rPr>
                        <a:t>20</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206.2947</a:t>
                      </a:r>
                    </a:p>
                  </a:txBody>
                  <a:tcPr marL="6350" marR="6350" marT="6350" marB="0" anchor="ctr">
                    <a:lnL>
                      <a:noFill/>
                    </a:lnL>
                    <a:lnR>
                      <a:noFill/>
                    </a:lnR>
                    <a:lnT>
                      <a:noFill/>
                    </a:lnT>
                    <a:lnB>
                      <a:noFill/>
                    </a:lnB>
                  </a:tcPr>
                </a:tc>
                <a:extLst>
                  <a:ext uri="{0D108BD9-81ED-4DB2-BD59-A6C34878D82A}">
                    <a16:rowId xmlns:a16="http://schemas.microsoft.com/office/drawing/2014/main" val="10007"/>
                  </a:ext>
                </a:extLst>
              </a:tr>
              <a:tr h="330933">
                <a:tc>
                  <a:txBody>
                    <a:bodyPr/>
                    <a:lstStyle/>
                    <a:p>
                      <a:pPr algn="ctr" fontAlgn="b"/>
                      <a:r>
                        <a:rPr lang="en-US" sz="2400" b="0" i="0" u="none" strike="noStrike" dirty="0">
                          <a:solidFill>
                            <a:srgbClr val="000000"/>
                          </a:solidFill>
                          <a:effectLst/>
                          <a:highlight>
                            <a:srgbClr val="FFFF00"/>
                          </a:highlight>
                          <a:latin typeface="+mn-lt"/>
                        </a:rPr>
                        <a:t>30</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highlight>
                            <a:srgbClr val="FFFF00"/>
                          </a:highlight>
                          <a:latin typeface="+mn-lt"/>
                        </a:rPr>
                        <a:t>206.2387</a:t>
                      </a:r>
                    </a:p>
                  </a:txBody>
                  <a:tcPr marL="6350" marR="6350" marT="6350" marB="0" anchor="ctr">
                    <a:lnL>
                      <a:noFill/>
                    </a:lnL>
                    <a:lnR>
                      <a:noFill/>
                    </a:lnR>
                    <a:lnT>
                      <a:noFill/>
                    </a:lnT>
                    <a:lnB>
                      <a:noFill/>
                    </a:lnB>
                  </a:tcPr>
                </a:tc>
                <a:extLst>
                  <a:ext uri="{0D108BD9-81ED-4DB2-BD59-A6C34878D82A}">
                    <a16:rowId xmlns:a16="http://schemas.microsoft.com/office/drawing/2014/main" val="10008"/>
                  </a:ext>
                </a:extLst>
              </a:tr>
              <a:tr h="330933">
                <a:tc>
                  <a:txBody>
                    <a:bodyPr/>
                    <a:lstStyle/>
                    <a:p>
                      <a:pPr algn="ctr" fontAlgn="b"/>
                      <a:r>
                        <a:rPr lang="en-US" sz="2400" b="0" i="0" u="none" strike="noStrike" dirty="0">
                          <a:solidFill>
                            <a:srgbClr val="000000"/>
                          </a:solidFill>
                          <a:effectLst/>
                          <a:latin typeface="+mn-lt"/>
                        </a:rPr>
                        <a:t>35</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205.9951</a:t>
                      </a:r>
                    </a:p>
                  </a:txBody>
                  <a:tcPr marL="6350" marR="6350" marT="6350" marB="0" anchor="ctr">
                    <a:lnL>
                      <a:noFill/>
                    </a:lnL>
                    <a:lnR>
                      <a:noFill/>
                    </a:lnR>
                    <a:lnT>
                      <a:noFill/>
                    </a:lnT>
                    <a:lnB>
                      <a:noFill/>
                    </a:lnB>
                  </a:tcPr>
                </a:tc>
                <a:extLst>
                  <a:ext uri="{0D108BD9-81ED-4DB2-BD59-A6C34878D82A}">
                    <a16:rowId xmlns:a16="http://schemas.microsoft.com/office/drawing/2014/main" val="10009"/>
                  </a:ext>
                </a:extLst>
              </a:tr>
              <a:tr h="330933">
                <a:tc>
                  <a:txBody>
                    <a:bodyPr/>
                    <a:lstStyle/>
                    <a:p>
                      <a:pPr algn="ctr" fontAlgn="b"/>
                      <a:r>
                        <a:rPr lang="en-US" sz="2400" b="0" i="0" u="none" strike="noStrike" dirty="0">
                          <a:solidFill>
                            <a:srgbClr val="000000"/>
                          </a:solidFill>
                          <a:effectLst/>
                          <a:latin typeface="+mn-lt"/>
                        </a:rPr>
                        <a:t>40</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206.6658</a:t>
                      </a:r>
                    </a:p>
                  </a:txBody>
                  <a:tcPr marL="6350" marR="6350" marT="6350" marB="0" anchor="ctr">
                    <a:lnL>
                      <a:noFill/>
                    </a:lnL>
                    <a:lnR>
                      <a:noFill/>
                    </a:lnR>
                    <a:lnT>
                      <a:noFill/>
                    </a:lnT>
                    <a:lnB>
                      <a:noFill/>
                    </a:lnB>
                  </a:tcPr>
                </a:tc>
                <a:extLst>
                  <a:ext uri="{0D108BD9-81ED-4DB2-BD59-A6C34878D82A}">
                    <a16:rowId xmlns:a16="http://schemas.microsoft.com/office/drawing/2014/main" val="10010"/>
                  </a:ext>
                </a:extLst>
              </a:tr>
              <a:tr h="330933">
                <a:tc>
                  <a:txBody>
                    <a:bodyPr/>
                    <a:lstStyle/>
                    <a:p>
                      <a:pPr algn="ctr" fontAlgn="b"/>
                      <a:r>
                        <a:rPr lang="en-US" sz="2400" b="0" i="0" u="none" strike="noStrike" dirty="0">
                          <a:solidFill>
                            <a:srgbClr val="000000"/>
                          </a:solidFill>
                          <a:effectLst/>
                          <a:latin typeface="+mn-lt"/>
                        </a:rPr>
                        <a:t>45</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207.1738</a:t>
                      </a:r>
                    </a:p>
                  </a:txBody>
                  <a:tcPr marL="6350" marR="6350" marT="6350" marB="0" anchor="ctr">
                    <a:lnL>
                      <a:noFill/>
                    </a:lnL>
                    <a:lnR>
                      <a:noFill/>
                    </a:lnR>
                    <a:lnT>
                      <a:noFill/>
                    </a:lnT>
                    <a:lnB>
                      <a:noFill/>
                    </a:lnB>
                  </a:tcPr>
                </a:tc>
                <a:extLst>
                  <a:ext uri="{0D108BD9-81ED-4DB2-BD59-A6C34878D82A}">
                    <a16:rowId xmlns:a16="http://schemas.microsoft.com/office/drawing/2014/main" val="10011"/>
                  </a:ext>
                </a:extLst>
              </a:tr>
              <a:tr h="330933">
                <a:tc>
                  <a:txBody>
                    <a:bodyPr/>
                    <a:lstStyle/>
                    <a:p>
                      <a:pPr algn="ctr" fontAlgn="b"/>
                      <a:r>
                        <a:rPr lang="en-US" sz="2400" b="0" i="0" u="none" strike="noStrike" dirty="0">
                          <a:solidFill>
                            <a:srgbClr val="000000"/>
                          </a:solidFill>
                          <a:effectLst/>
                          <a:latin typeface="+mn-lt"/>
                        </a:rPr>
                        <a:t>999</a:t>
                      </a:r>
                    </a:p>
                  </a:txBody>
                  <a:tcPr marL="6350" marR="6350" marT="6350" marB="0" anchor="b">
                    <a:lnL>
                      <a:noFill/>
                    </a:lnL>
                    <a:lnR>
                      <a:noFill/>
                    </a:lnR>
                    <a:lnT>
                      <a:noFill/>
                    </a:lnT>
                    <a:lnB>
                      <a:noFill/>
                    </a:lnB>
                  </a:tcPr>
                </a:tc>
                <a:tc>
                  <a:txBody>
                    <a:bodyPr/>
                    <a:lstStyle/>
                    <a:p>
                      <a:pPr algn="ctr" fontAlgn="ctr"/>
                      <a:r>
                        <a:rPr lang="en-US" sz="2400" b="0" i="0" u="none" strike="noStrike" dirty="0">
                          <a:solidFill>
                            <a:srgbClr val="000000"/>
                          </a:solidFill>
                          <a:effectLst/>
                          <a:latin typeface="+mn-lt"/>
                        </a:rPr>
                        <a:t>208.5123</a:t>
                      </a:r>
                    </a:p>
                  </a:txBody>
                  <a:tcPr marL="6350" marR="6350" marT="6350" marB="0" anchor="ctr">
                    <a:lnL>
                      <a:noFill/>
                    </a:lnL>
                    <a:lnR>
                      <a:noFill/>
                    </a:lnR>
                    <a:lnT>
                      <a:noFill/>
                    </a:lnT>
                    <a:lnB>
                      <a:noFill/>
                    </a:lnB>
                  </a:tcPr>
                </a:tc>
                <a:extLst>
                  <a:ext uri="{0D108BD9-81ED-4DB2-BD59-A6C34878D82A}">
                    <a16:rowId xmlns:a16="http://schemas.microsoft.com/office/drawing/2014/main" val="10012"/>
                  </a:ext>
                </a:extLst>
              </a:tr>
            </a:tbl>
          </a:graphicData>
        </a:graphic>
      </p:graphicFrame>
      <p:pic>
        <p:nvPicPr>
          <p:cNvPr id="2" name="Picture 1">
            <a:extLst>
              <a:ext uri="{FF2B5EF4-FFF2-40B4-BE49-F238E27FC236}">
                <a16:creationId xmlns:a16="http://schemas.microsoft.com/office/drawing/2014/main" id="{92F8A82B-B694-43CE-916F-9013FA5C7600}"/>
              </a:ext>
            </a:extLst>
          </p:cNvPr>
          <p:cNvPicPr>
            <a:picLocks noChangeAspect="1"/>
          </p:cNvPicPr>
          <p:nvPr/>
        </p:nvPicPr>
        <p:blipFill>
          <a:blip r:embed="rId3"/>
          <a:stretch>
            <a:fillRect/>
          </a:stretch>
        </p:blipFill>
        <p:spPr>
          <a:xfrm>
            <a:off x="0" y="1498147"/>
            <a:ext cx="6185010" cy="4796254"/>
          </a:xfrm>
          <a:prstGeom prst="rect">
            <a:avLst/>
          </a:prstGeom>
        </p:spPr>
      </p:pic>
      <p:sp>
        <p:nvSpPr>
          <p:cNvPr id="3" name="Arrow: Down 2">
            <a:extLst>
              <a:ext uri="{FF2B5EF4-FFF2-40B4-BE49-F238E27FC236}">
                <a16:creationId xmlns:a16="http://schemas.microsoft.com/office/drawing/2014/main" id="{3C4FD72D-A0A7-4755-B000-C3FCE94D28DF}"/>
              </a:ext>
            </a:extLst>
          </p:cNvPr>
          <p:cNvSpPr/>
          <p:nvPr/>
        </p:nvSpPr>
        <p:spPr>
          <a:xfrm>
            <a:off x="3957520" y="4619555"/>
            <a:ext cx="307240" cy="499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709654-1B32-4285-8500-05E67A3FAEDB}"/>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0899" name="TextBox 2">
            <a:extLst>
              <a:ext uri="{FF2B5EF4-FFF2-40B4-BE49-F238E27FC236}">
                <a16:creationId xmlns:a16="http://schemas.microsoft.com/office/drawing/2014/main" id="{1DC3FF49-69DE-4C24-8CEC-515ED528A4D1}"/>
              </a:ext>
            </a:extLst>
          </p:cNvPr>
          <p:cNvSpPr txBox="1">
            <a:spLocks noChangeArrowheads="1"/>
          </p:cNvSpPr>
          <p:nvPr/>
        </p:nvSpPr>
        <p:spPr bwMode="auto">
          <a:xfrm>
            <a:off x="731500" y="275430"/>
            <a:ext cx="750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pic>
        <p:nvPicPr>
          <p:cNvPr id="80900" name="Picture 6" descr="car1">
            <a:extLst>
              <a:ext uri="{FF2B5EF4-FFF2-40B4-BE49-F238E27FC236}">
                <a16:creationId xmlns:a16="http://schemas.microsoft.com/office/drawing/2014/main" id="{A50057E2-8D11-4AB2-A54F-7AF72288E1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92"/>
          <a:stretch/>
        </p:blipFill>
        <p:spPr bwMode="auto">
          <a:xfrm>
            <a:off x="1476085" y="1472404"/>
            <a:ext cx="6375400" cy="483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44A450-7326-4F81-9D27-88959D4D2470}"/>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2947" name="TextBox 2">
            <a:extLst>
              <a:ext uri="{FF2B5EF4-FFF2-40B4-BE49-F238E27FC236}">
                <a16:creationId xmlns:a16="http://schemas.microsoft.com/office/drawing/2014/main" id="{D70940E6-9C1B-4D42-A249-22E4C0B9E62D}"/>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sp>
        <p:nvSpPr>
          <p:cNvPr id="82948" name="Rectangle 4">
            <a:extLst>
              <a:ext uri="{FF2B5EF4-FFF2-40B4-BE49-F238E27FC236}">
                <a16:creationId xmlns:a16="http://schemas.microsoft.com/office/drawing/2014/main" id="{09100B9B-EEBE-46DB-95A1-1233BDBE2C35}"/>
              </a:ext>
            </a:extLst>
          </p:cNvPr>
          <p:cNvSpPr>
            <a:spLocks noChangeArrowheads="1"/>
          </p:cNvSpPr>
          <p:nvPr/>
        </p:nvSpPr>
        <p:spPr bwMode="auto">
          <a:xfrm>
            <a:off x="231775" y="1431925"/>
            <a:ext cx="87185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tau = 30 is a “good” model from the standpoint that it balances fit to the data with parameter complexity, i.e., </a:t>
            </a:r>
            <a:r>
              <a:rPr lang="en-US" altLang="en-US" sz="2800" i="1" dirty="0"/>
              <a:t>parsimony</a:t>
            </a:r>
            <a:r>
              <a:rPr lang="en-US" altLang="en-US" sz="2800" dirty="0"/>
              <a:t> in model selection terms.</a:t>
            </a:r>
          </a:p>
          <a:p>
            <a:pPr eaLnBrk="1" hangingPunct="1">
              <a:spcBef>
                <a:spcPct val="0"/>
              </a:spcBef>
              <a:buFontTx/>
              <a:buNone/>
            </a:pPr>
            <a:endParaRPr lang="en-US" altLang="en-US" sz="2800" dirty="0"/>
          </a:p>
          <a:p>
            <a:pPr eaLnBrk="1" hangingPunct="1">
              <a:spcBef>
                <a:spcPct val="0"/>
              </a:spcBef>
              <a:buFontTx/>
              <a:buNone/>
            </a:pPr>
            <a:r>
              <a:rPr lang="en-US" altLang="en-US" sz="2800" dirty="0"/>
              <a:t>This is the essence of the bias/variance tradeoff of good predictive models.</a:t>
            </a:r>
          </a:p>
          <a:p>
            <a:pPr eaLnBrk="1" hangingPunct="1">
              <a:spcBef>
                <a:spcPct val="0"/>
              </a:spcBef>
              <a:buFontTx/>
              <a:buNone/>
            </a:pPr>
            <a:endParaRPr lang="en-US" altLang="en-US" sz="2800" dirty="0"/>
          </a:p>
          <a:p>
            <a:pPr eaLnBrk="1" hangingPunct="1">
              <a:spcBef>
                <a:spcPct val="0"/>
              </a:spcBef>
              <a:buFontTx/>
              <a:buNone/>
            </a:pPr>
            <a:r>
              <a:rPr lang="en-US" altLang="en-US" sz="2800" dirty="0"/>
              <a:t>But so far we make no allowance for our uncertainty that tau = 30 is “best” (no model averaging).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8A16EA-F099-4C7A-9801-5896BF9D1673}"/>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4995" name="TextBox 2">
            <a:extLst>
              <a:ext uri="{FF2B5EF4-FFF2-40B4-BE49-F238E27FC236}">
                <a16:creationId xmlns:a16="http://schemas.microsoft.com/office/drawing/2014/main" id="{9E2A4732-C6DF-4E29-90EC-3A39735CA161}"/>
              </a:ext>
            </a:extLst>
          </p:cNvPr>
          <p:cNvSpPr txBox="1">
            <a:spLocks noChangeArrowheads="1"/>
          </p:cNvSpPr>
          <p:nvPr/>
        </p:nvSpPr>
        <p:spPr bwMode="auto">
          <a:xfrm>
            <a:off x="819150" y="274638"/>
            <a:ext cx="750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End of Lesson 2</a:t>
            </a:r>
          </a:p>
        </p:txBody>
      </p:sp>
      <p:pic>
        <p:nvPicPr>
          <p:cNvPr id="84996" name="Picture 2">
            <a:extLst>
              <a:ext uri="{FF2B5EF4-FFF2-40B4-BE49-F238E27FC236}">
                <a16:creationId xmlns:a16="http://schemas.microsoft.com/office/drawing/2014/main" id="{B7E62143-BBF1-4A59-AFDC-519AEBE1E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1892300"/>
            <a:ext cx="683895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F551D9-FC65-468A-B3C7-1934831BDE26}"/>
              </a:ext>
            </a:extLst>
          </p:cNvPr>
          <p:cNvPicPr>
            <a:picLocks noChangeAspect="1"/>
          </p:cNvPicPr>
          <p:nvPr/>
        </p:nvPicPr>
        <p:blipFill>
          <a:blip r:embed="rId2"/>
          <a:stretch>
            <a:fillRect/>
          </a:stretch>
        </p:blipFill>
        <p:spPr>
          <a:xfrm>
            <a:off x="0" y="1127198"/>
            <a:ext cx="9144000" cy="5730802"/>
          </a:xfrm>
          <a:prstGeom prst="rect">
            <a:avLst/>
          </a:prstGeom>
        </p:spPr>
      </p:pic>
      <p:sp>
        <p:nvSpPr>
          <p:cNvPr id="4" name="Rectangle 3">
            <a:extLst>
              <a:ext uri="{FF2B5EF4-FFF2-40B4-BE49-F238E27FC236}">
                <a16:creationId xmlns:a16="http://schemas.microsoft.com/office/drawing/2014/main" id="{479E309A-6E58-4077-9161-90414393232B}"/>
              </a:ext>
            </a:extLst>
          </p:cNvPr>
          <p:cNvSpPr/>
          <p:nvPr/>
        </p:nvSpPr>
        <p:spPr>
          <a:xfrm>
            <a:off x="769905" y="1278320"/>
            <a:ext cx="8078494" cy="523220"/>
          </a:xfrm>
          <a:prstGeom prst="rect">
            <a:avLst/>
          </a:prstGeom>
        </p:spPr>
        <p:txBody>
          <a:bodyPr wrap="none">
            <a:spAutoFit/>
          </a:bodyPr>
          <a:lstStyle/>
          <a:p>
            <a:pPr>
              <a:spcBef>
                <a:spcPct val="0"/>
              </a:spcBef>
            </a:pPr>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 ≈ h(t)</a:t>
            </a:r>
            <a:r>
              <a:rPr lang="el-GR" altLang="en-US" sz="2800" i="1" dirty="0"/>
              <a:t> Δ</a:t>
            </a:r>
            <a:r>
              <a:rPr lang="en-US" altLang="en-US" sz="2800" i="1" dirty="0"/>
              <a:t> as </a:t>
            </a:r>
            <a:r>
              <a:rPr lang="el-GR" altLang="en-US" sz="2800" i="1" dirty="0"/>
              <a:t>Δ </a:t>
            </a:r>
            <a:r>
              <a:rPr lang="en-US" altLang="en-US" sz="2800" i="1" dirty="0"/>
              <a:t>→ 0</a:t>
            </a:r>
            <a:r>
              <a:rPr lang="en-US" altLang="en-US" sz="2800" i="1" baseline="30000" dirty="0"/>
              <a:t>+</a:t>
            </a:r>
            <a:r>
              <a:rPr lang="en-US" altLang="en-US" sz="2800" i="1" dirty="0"/>
              <a:t> approximation improves</a:t>
            </a:r>
          </a:p>
        </p:txBody>
      </p:sp>
      <p:sp>
        <p:nvSpPr>
          <p:cNvPr id="5" name="Rectangle 4">
            <a:extLst>
              <a:ext uri="{FF2B5EF4-FFF2-40B4-BE49-F238E27FC236}">
                <a16:creationId xmlns:a16="http://schemas.microsoft.com/office/drawing/2014/main" id="{E029EBC0-E24B-4CF4-8B32-BB36DE8E5EF6}"/>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45D057A6-DB1F-43C4-BDD7-624BB1E9FD92}"/>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13" name="TextBox 12">
            <a:extLst>
              <a:ext uri="{FF2B5EF4-FFF2-40B4-BE49-F238E27FC236}">
                <a16:creationId xmlns:a16="http://schemas.microsoft.com/office/drawing/2014/main" id="{2C1B935C-181D-4731-8A28-542BFA2C0EFB}"/>
              </a:ext>
            </a:extLst>
          </p:cNvPr>
          <p:cNvSpPr txBox="1"/>
          <p:nvPr/>
        </p:nvSpPr>
        <p:spPr>
          <a:xfrm>
            <a:off x="3508410" y="2519675"/>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17" name="Straight Arrow Connector 16">
            <a:extLst>
              <a:ext uri="{FF2B5EF4-FFF2-40B4-BE49-F238E27FC236}">
                <a16:creationId xmlns:a16="http://schemas.microsoft.com/office/drawing/2014/main" id="{0CEBA4E1-C3E6-414D-8265-C88C98E1D872}"/>
              </a:ext>
            </a:extLst>
          </p:cNvPr>
          <p:cNvCxnSpPr>
            <a:cxnSpLocks/>
          </p:cNvCxnSpPr>
          <p:nvPr/>
        </p:nvCxnSpPr>
        <p:spPr>
          <a:xfrm flipH="1">
            <a:off x="1261028" y="2979145"/>
            <a:ext cx="1966797" cy="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086108-B86F-48BD-973A-631CA620E98B}"/>
              </a:ext>
            </a:extLst>
          </p:cNvPr>
          <p:cNvCxnSpPr>
            <a:cxnSpLocks/>
          </p:cNvCxnSpPr>
          <p:nvPr/>
        </p:nvCxnSpPr>
        <p:spPr>
          <a:xfrm>
            <a:off x="4552366" y="2985242"/>
            <a:ext cx="1939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7E4B8A-8A7D-4451-A1AB-CC9ECFCA3AEC}"/>
              </a:ext>
            </a:extLst>
          </p:cNvPr>
          <p:cNvSpPr txBox="1"/>
          <p:nvPr/>
        </p:nvSpPr>
        <p:spPr>
          <a:xfrm>
            <a:off x="4725620" y="4235505"/>
            <a:ext cx="3724101" cy="954107"/>
          </a:xfrm>
          <a:prstGeom prst="rect">
            <a:avLst/>
          </a:prstGeom>
          <a:solidFill>
            <a:schemeClr val="bg1"/>
          </a:solidFill>
        </p:spPr>
        <p:txBody>
          <a:bodyPr wrap="square" rtlCol="0">
            <a:spAutoFit/>
          </a:bodyPr>
          <a:lstStyle/>
          <a:p>
            <a:r>
              <a:rPr lang="en-US" sz="2800" dirty="0"/>
              <a:t>Probability of dying in </a:t>
            </a:r>
            <a:r>
              <a:rPr lang="el-GR" sz="2800" dirty="0"/>
              <a:t>Δ</a:t>
            </a:r>
            <a:r>
              <a:rPr lang="en-US" sz="2800" dirty="0"/>
              <a:t> given t = 0</a:t>
            </a:r>
          </a:p>
        </p:txBody>
      </p:sp>
      <p:cxnSp>
        <p:nvCxnSpPr>
          <p:cNvPr id="15" name="Straight Arrow Connector 14">
            <a:extLst>
              <a:ext uri="{FF2B5EF4-FFF2-40B4-BE49-F238E27FC236}">
                <a16:creationId xmlns:a16="http://schemas.microsoft.com/office/drawing/2014/main" id="{222F1520-C62A-44C8-96BB-9E9F43236B48}"/>
              </a:ext>
            </a:extLst>
          </p:cNvPr>
          <p:cNvCxnSpPr>
            <a:cxnSpLocks/>
            <a:stCxn id="31" idx="0"/>
          </p:cNvCxnSpPr>
          <p:nvPr/>
        </p:nvCxnSpPr>
        <p:spPr>
          <a:xfrm flipH="1" flipV="1">
            <a:off x="6492251" y="3048207"/>
            <a:ext cx="95420" cy="118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53BF9C-2F77-44D7-BB19-DFA7DA6D1F42}"/>
              </a:ext>
            </a:extLst>
          </p:cNvPr>
          <p:cNvSpPr/>
          <p:nvPr/>
        </p:nvSpPr>
        <p:spPr>
          <a:xfrm>
            <a:off x="6453845" y="3024932"/>
            <a:ext cx="95421" cy="58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8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A59-D945-4C85-A394-F8F6E6A6B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AA6EE-038E-4D31-86C5-51E55BD08C61}"/>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0EE10C60-7F68-45C4-A76A-50C8902D383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FBB9E8BC-2A2F-452C-A056-512C643BE550}"/>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4" name="Picture 3">
            <a:extLst>
              <a:ext uri="{FF2B5EF4-FFF2-40B4-BE49-F238E27FC236}">
                <a16:creationId xmlns:a16="http://schemas.microsoft.com/office/drawing/2014/main" id="{4561E813-D793-4906-86F1-8DFED6744CF8}"/>
              </a:ext>
            </a:extLst>
          </p:cNvPr>
          <p:cNvPicPr>
            <a:picLocks noChangeAspect="1"/>
          </p:cNvPicPr>
          <p:nvPr/>
        </p:nvPicPr>
        <p:blipFill>
          <a:blip r:embed="rId2"/>
          <a:stretch>
            <a:fillRect/>
          </a:stretch>
        </p:blipFill>
        <p:spPr>
          <a:xfrm>
            <a:off x="-7385" y="988906"/>
            <a:ext cx="9144000" cy="5730802"/>
          </a:xfrm>
          <a:prstGeom prst="rect">
            <a:avLst/>
          </a:prstGeom>
        </p:spPr>
      </p:pic>
      <p:sp>
        <p:nvSpPr>
          <p:cNvPr id="8" name="TextBox 7">
            <a:extLst>
              <a:ext uri="{FF2B5EF4-FFF2-40B4-BE49-F238E27FC236}">
                <a16:creationId xmlns:a16="http://schemas.microsoft.com/office/drawing/2014/main" id="{C0DC532C-8AEE-45AA-BBE4-40FA2BD9A139}"/>
              </a:ext>
            </a:extLst>
          </p:cNvPr>
          <p:cNvSpPr txBox="1"/>
          <p:nvPr/>
        </p:nvSpPr>
        <p:spPr>
          <a:xfrm>
            <a:off x="3228088" y="2480981"/>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9" name="Straight Arrow Connector 8">
            <a:extLst>
              <a:ext uri="{FF2B5EF4-FFF2-40B4-BE49-F238E27FC236}">
                <a16:creationId xmlns:a16="http://schemas.microsoft.com/office/drawing/2014/main" id="{0E36F26F-59A1-4DD3-8052-9B9D65D5F8C8}"/>
              </a:ext>
            </a:extLst>
          </p:cNvPr>
          <p:cNvCxnSpPr>
            <a:cxnSpLocks/>
          </p:cNvCxnSpPr>
          <p:nvPr/>
        </p:nvCxnSpPr>
        <p:spPr>
          <a:xfrm flipH="1">
            <a:off x="1261028" y="2979145"/>
            <a:ext cx="1966797" cy="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0352E3-9DB7-444E-B4DA-94F284DE1A97}"/>
              </a:ext>
            </a:extLst>
          </p:cNvPr>
          <p:cNvCxnSpPr>
            <a:cxnSpLocks/>
          </p:cNvCxnSpPr>
          <p:nvPr/>
        </p:nvCxnSpPr>
        <p:spPr>
          <a:xfrm>
            <a:off x="3977013" y="2979145"/>
            <a:ext cx="1939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23166DA-E778-4A6B-9432-28AE595050AE}"/>
              </a:ext>
            </a:extLst>
          </p:cNvPr>
          <p:cNvSpPr/>
          <p:nvPr/>
        </p:nvSpPr>
        <p:spPr>
          <a:xfrm>
            <a:off x="6353606" y="2949933"/>
            <a:ext cx="95421" cy="58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8ACC8AE-2073-428E-B577-5443D0FF2028}"/>
              </a:ext>
            </a:extLst>
          </p:cNvPr>
          <p:cNvSpPr/>
          <p:nvPr/>
        </p:nvSpPr>
        <p:spPr>
          <a:xfrm>
            <a:off x="6353605" y="2814520"/>
            <a:ext cx="95421" cy="5842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4CC124B-BA38-4589-A047-DCE30FDFA709}"/>
              </a:ext>
            </a:extLst>
          </p:cNvPr>
          <p:cNvSpPr txBox="1"/>
          <p:nvPr/>
        </p:nvSpPr>
        <p:spPr>
          <a:xfrm>
            <a:off x="4562843" y="1977961"/>
            <a:ext cx="1168104" cy="584775"/>
          </a:xfrm>
          <a:prstGeom prst="rect">
            <a:avLst/>
          </a:prstGeom>
          <a:noFill/>
        </p:spPr>
        <p:txBody>
          <a:bodyPr wrap="square" rtlCol="0">
            <a:spAutoFit/>
          </a:bodyPr>
          <a:lstStyle/>
          <a:p>
            <a:r>
              <a:rPr lang="en-US" altLang="en-US" sz="3200" dirty="0"/>
              <a:t>h(t)</a:t>
            </a:r>
            <a:r>
              <a:rPr lang="el-GR" altLang="en-US" sz="3200" i="1" dirty="0"/>
              <a:t> Δ</a:t>
            </a:r>
            <a:endParaRPr lang="en-US" sz="3200" dirty="0"/>
          </a:p>
        </p:txBody>
      </p:sp>
      <p:cxnSp>
        <p:nvCxnSpPr>
          <p:cNvPr id="14" name="Straight Arrow Connector 13">
            <a:extLst>
              <a:ext uri="{FF2B5EF4-FFF2-40B4-BE49-F238E27FC236}">
                <a16:creationId xmlns:a16="http://schemas.microsoft.com/office/drawing/2014/main" id="{8858F95B-9E4C-4884-87E1-039163FF20DF}"/>
              </a:ext>
            </a:extLst>
          </p:cNvPr>
          <p:cNvCxnSpPr>
            <a:cxnSpLocks/>
          </p:cNvCxnSpPr>
          <p:nvPr/>
        </p:nvCxnSpPr>
        <p:spPr>
          <a:xfrm>
            <a:off x="5848221" y="2356516"/>
            <a:ext cx="435135" cy="412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9C4178-3A3C-48D5-8065-AC83F5A59C2C}"/>
              </a:ext>
            </a:extLst>
          </p:cNvPr>
          <p:cNvSpPr txBox="1"/>
          <p:nvPr/>
        </p:nvSpPr>
        <p:spPr>
          <a:xfrm>
            <a:off x="5568675" y="4197829"/>
            <a:ext cx="3724101" cy="523220"/>
          </a:xfrm>
          <a:prstGeom prst="rect">
            <a:avLst/>
          </a:prstGeom>
          <a:solidFill>
            <a:schemeClr val="bg1"/>
          </a:solidFill>
        </p:spPr>
        <p:txBody>
          <a:bodyPr wrap="square" rtlCol="0">
            <a:spAutoFit/>
          </a:bodyPr>
          <a:lstStyle/>
          <a:p>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a:t>
            </a:r>
            <a:endParaRPr lang="en-US" sz="2800" dirty="0"/>
          </a:p>
        </p:txBody>
      </p:sp>
      <p:cxnSp>
        <p:nvCxnSpPr>
          <p:cNvPr id="17" name="Straight Arrow Connector 16">
            <a:extLst>
              <a:ext uri="{FF2B5EF4-FFF2-40B4-BE49-F238E27FC236}">
                <a16:creationId xmlns:a16="http://schemas.microsoft.com/office/drawing/2014/main" id="{E02ACAF1-B7C7-4842-B983-5DE63465F5CD}"/>
              </a:ext>
            </a:extLst>
          </p:cNvPr>
          <p:cNvCxnSpPr>
            <a:cxnSpLocks/>
          </p:cNvCxnSpPr>
          <p:nvPr/>
        </p:nvCxnSpPr>
        <p:spPr>
          <a:xfrm flipH="1" flipV="1">
            <a:off x="6401315" y="3084537"/>
            <a:ext cx="95421" cy="118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819F7A-2C58-49F1-A13F-11D8F8465409}"/>
              </a:ext>
            </a:extLst>
          </p:cNvPr>
          <p:cNvSpPr txBox="1"/>
          <p:nvPr/>
        </p:nvSpPr>
        <p:spPr>
          <a:xfrm>
            <a:off x="6684275" y="5094280"/>
            <a:ext cx="1966797" cy="369332"/>
          </a:xfrm>
          <a:prstGeom prst="rect">
            <a:avLst/>
          </a:prstGeom>
          <a:noFill/>
        </p:spPr>
        <p:txBody>
          <a:bodyPr wrap="square" rtlCol="0">
            <a:spAutoFit/>
          </a:bodyPr>
          <a:lstStyle/>
          <a:p>
            <a:r>
              <a:rPr lang="en-US" dirty="0"/>
              <a:t>Error </a:t>
            </a:r>
            <a:r>
              <a:rPr lang="en-US" altLang="en-US" dirty="0"/>
              <a:t>= 0.0024</a:t>
            </a:r>
            <a:r>
              <a:rPr lang="en-US" dirty="0"/>
              <a:t> </a:t>
            </a:r>
          </a:p>
        </p:txBody>
      </p:sp>
    </p:spTree>
    <p:extLst>
      <p:ext uri="{BB962C8B-B14F-4D97-AF65-F5344CB8AC3E}">
        <p14:creationId xmlns:p14="http://schemas.microsoft.com/office/powerpoint/2010/main" val="35120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6F7A-14D1-4D37-95AE-C48C3E793C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D6A484-8484-443F-89DE-83B9DD31622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574A2F6-9495-46FD-ACC2-3F0018B83C3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A2935FFB-A5AA-4D1E-9B7D-84479C98BED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6" name="Picture 5">
            <a:extLst>
              <a:ext uri="{FF2B5EF4-FFF2-40B4-BE49-F238E27FC236}">
                <a16:creationId xmlns:a16="http://schemas.microsoft.com/office/drawing/2014/main" id="{37E5E460-491E-4DEB-B724-63539823A1EC}"/>
              </a:ext>
            </a:extLst>
          </p:cNvPr>
          <p:cNvPicPr>
            <a:picLocks noChangeAspect="1"/>
          </p:cNvPicPr>
          <p:nvPr/>
        </p:nvPicPr>
        <p:blipFill>
          <a:blip r:embed="rId2"/>
          <a:stretch>
            <a:fillRect/>
          </a:stretch>
        </p:blipFill>
        <p:spPr>
          <a:xfrm>
            <a:off x="0" y="1127198"/>
            <a:ext cx="9144000" cy="5730802"/>
          </a:xfrm>
          <a:prstGeom prst="rect">
            <a:avLst/>
          </a:prstGeom>
        </p:spPr>
      </p:pic>
      <p:sp>
        <p:nvSpPr>
          <p:cNvPr id="7" name="TextBox 6">
            <a:extLst>
              <a:ext uri="{FF2B5EF4-FFF2-40B4-BE49-F238E27FC236}">
                <a16:creationId xmlns:a16="http://schemas.microsoft.com/office/drawing/2014/main" id="{4357F5A0-48F5-4F1B-9077-567012B87CB6}"/>
              </a:ext>
            </a:extLst>
          </p:cNvPr>
          <p:cNvSpPr txBox="1"/>
          <p:nvPr/>
        </p:nvSpPr>
        <p:spPr>
          <a:xfrm>
            <a:off x="1009329" y="4616340"/>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8" name="Straight Arrow Connector 7">
            <a:extLst>
              <a:ext uri="{FF2B5EF4-FFF2-40B4-BE49-F238E27FC236}">
                <a16:creationId xmlns:a16="http://schemas.microsoft.com/office/drawing/2014/main" id="{7E9FA613-8B3B-428B-BA4E-1A651BC3FB54}"/>
              </a:ext>
            </a:extLst>
          </p:cNvPr>
          <p:cNvCxnSpPr>
            <a:cxnSpLocks/>
          </p:cNvCxnSpPr>
          <p:nvPr/>
        </p:nvCxnSpPr>
        <p:spPr>
          <a:xfrm flipH="1">
            <a:off x="952805" y="5118820"/>
            <a:ext cx="20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C32008-9A69-44B6-B071-D3C616905912}"/>
              </a:ext>
            </a:extLst>
          </p:cNvPr>
          <p:cNvCxnSpPr>
            <a:cxnSpLocks/>
          </p:cNvCxnSpPr>
          <p:nvPr/>
        </p:nvCxnSpPr>
        <p:spPr>
          <a:xfrm>
            <a:off x="1546999" y="5118820"/>
            <a:ext cx="230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4A9D3D9-62BF-4836-A46E-937639E3EB85}"/>
              </a:ext>
            </a:extLst>
          </p:cNvPr>
          <p:cNvSpPr txBox="1"/>
          <p:nvPr/>
        </p:nvSpPr>
        <p:spPr>
          <a:xfrm>
            <a:off x="3102641" y="4815961"/>
            <a:ext cx="1883700" cy="523220"/>
          </a:xfrm>
          <a:prstGeom prst="rect">
            <a:avLst/>
          </a:prstGeom>
          <a:solidFill>
            <a:schemeClr val="bg1"/>
          </a:solidFill>
        </p:spPr>
        <p:txBody>
          <a:bodyPr wrap="square" rtlCol="0">
            <a:spAutoFit/>
          </a:bodyPr>
          <a:lstStyle/>
          <a:p>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a:t>
            </a:r>
            <a:endParaRPr lang="en-US" sz="2800" dirty="0"/>
          </a:p>
        </p:txBody>
      </p:sp>
      <p:cxnSp>
        <p:nvCxnSpPr>
          <p:cNvPr id="16" name="Straight Arrow Connector 15">
            <a:extLst>
              <a:ext uri="{FF2B5EF4-FFF2-40B4-BE49-F238E27FC236}">
                <a16:creationId xmlns:a16="http://schemas.microsoft.com/office/drawing/2014/main" id="{DE9ACE76-344A-49EE-B63B-FB88896EBCBA}"/>
              </a:ext>
            </a:extLst>
          </p:cNvPr>
          <p:cNvCxnSpPr>
            <a:cxnSpLocks/>
          </p:cNvCxnSpPr>
          <p:nvPr/>
        </p:nvCxnSpPr>
        <p:spPr>
          <a:xfrm flipH="1">
            <a:off x="2335224" y="5077571"/>
            <a:ext cx="767417" cy="8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F381B0F-486C-4C85-8ABB-75637AEDA216}"/>
              </a:ext>
            </a:extLst>
          </p:cNvPr>
          <p:cNvSpPr/>
          <p:nvPr/>
        </p:nvSpPr>
        <p:spPr>
          <a:xfrm>
            <a:off x="2104847" y="5151932"/>
            <a:ext cx="95421" cy="58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04277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4683</TotalTime>
  <Words>2363</Words>
  <Application>Microsoft Office PowerPoint</Application>
  <PresentationFormat>On-screen Show (4:3)</PresentationFormat>
  <Paragraphs>443</Paragraphs>
  <Slides>64</Slides>
  <Notes>44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2" baseType="lpstr">
      <vt:lpstr>Arial</vt:lpstr>
      <vt:lpstr>Calibri</vt:lpstr>
      <vt:lpstr>Calibri Light</vt:lpstr>
      <vt:lpstr>Cambria Math</vt:lpstr>
      <vt:lpstr>Symbol</vt:lpstr>
      <vt:lpstr>Times New Roman</vt:lpstr>
      <vt:lpstr>Retrospect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USGS National Wildlife Health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DMH</dc:creator>
  <cp:lastModifiedBy>Walsh, Daniel P</cp:lastModifiedBy>
  <cp:revision>365</cp:revision>
  <cp:lastPrinted>2019-09-27T21:09:08Z</cp:lastPrinted>
  <dcterms:created xsi:type="dcterms:W3CDTF">2009-08-17T17:32:00Z</dcterms:created>
  <dcterms:modified xsi:type="dcterms:W3CDTF">2019-09-30T15:49:48Z</dcterms:modified>
</cp:coreProperties>
</file>