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361" y="1187929"/>
            <a:ext cx="5144135" cy="1096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15" b="1">
                <a:latin typeface="Times New Roman"/>
                <a:cs typeface="Times New Roman"/>
              </a:rPr>
              <a:t>TinyNeRF: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Towards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100</a:t>
            </a:r>
            <a:r>
              <a:rPr dirty="0" sz="1400" spc="-25">
                <a:latin typeface="Lucida Sans Unicode"/>
                <a:cs typeface="Lucida Sans Unicode"/>
              </a:rPr>
              <a:t>×</a:t>
            </a:r>
            <a:r>
              <a:rPr dirty="0" sz="1400" spc="-80">
                <a:latin typeface="Lucida Sans Unicode"/>
                <a:cs typeface="Lucida Sans Unicode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Compression of </a:t>
            </a:r>
            <a:r>
              <a:rPr dirty="0" sz="1400" spc="-15" b="1">
                <a:latin typeface="Times New Roman"/>
                <a:cs typeface="Times New Roman"/>
              </a:rPr>
              <a:t>Voxel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15" b="1">
                <a:latin typeface="Times New Roman"/>
                <a:cs typeface="Times New Roman"/>
              </a:rPr>
              <a:t>Radiance</a:t>
            </a:r>
            <a:r>
              <a:rPr dirty="0" sz="1400" spc="10" b="1">
                <a:latin typeface="Times New Roman"/>
                <a:cs typeface="Times New Roman"/>
              </a:rPr>
              <a:t> Fields</a:t>
            </a:r>
            <a:endParaRPr sz="1400">
              <a:latin typeface="Times New Roman"/>
              <a:cs typeface="Times New Roman"/>
            </a:endParaRPr>
          </a:p>
          <a:p>
            <a:pPr algn="ctr" marL="31115">
              <a:lnSpc>
                <a:spcPct val="100000"/>
              </a:lnSpc>
              <a:spcBef>
                <a:spcPts val="1430"/>
              </a:spcBef>
            </a:pPr>
            <a:r>
              <a:rPr dirty="0" sz="1200" spc="-10" b="1">
                <a:latin typeface="Times New Roman"/>
                <a:cs typeface="Times New Roman"/>
              </a:rPr>
              <a:t>Tianli</a:t>
            </a:r>
            <a:r>
              <a:rPr dirty="0" sz="1200" b="1">
                <a:latin typeface="Times New Roman"/>
                <a:cs typeface="Times New Roman"/>
              </a:rPr>
              <a:t> Zhao</a:t>
            </a:r>
            <a:r>
              <a:rPr dirty="0" baseline="31250" sz="1200">
                <a:latin typeface="Times New Roman"/>
                <a:cs typeface="Times New Roman"/>
              </a:rPr>
              <a:t>1,2,3,4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Jiayuan</a:t>
            </a:r>
            <a:r>
              <a:rPr dirty="0" sz="1200" b="1">
                <a:latin typeface="Times New Roman"/>
                <a:cs typeface="Times New Roman"/>
              </a:rPr>
              <a:t> Chen</a:t>
            </a:r>
            <a:r>
              <a:rPr dirty="0" baseline="31250" sz="1200">
                <a:latin typeface="Times New Roman"/>
                <a:cs typeface="Times New Roman"/>
              </a:rPr>
              <a:t>3,4,5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Cong</a:t>
            </a:r>
            <a:r>
              <a:rPr dirty="0" sz="1200" b="1">
                <a:latin typeface="Times New Roman"/>
                <a:cs typeface="Times New Roman"/>
              </a:rPr>
              <a:t> Leng</a:t>
            </a:r>
            <a:r>
              <a:rPr dirty="0" baseline="31250" sz="1200">
                <a:latin typeface="Times New Roman"/>
                <a:cs typeface="Times New Roman"/>
              </a:rPr>
              <a:t>2,3,4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Jian</a:t>
            </a:r>
            <a:r>
              <a:rPr dirty="0" sz="1200" b="1">
                <a:latin typeface="Times New Roman"/>
                <a:cs typeface="Times New Roman"/>
              </a:rPr>
              <a:t> Cheng</a:t>
            </a:r>
            <a:r>
              <a:rPr dirty="0" baseline="31250" sz="1200">
                <a:latin typeface="Times New Roman"/>
                <a:cs typeface="Times New Roman"/>
              </a:rPr>
              <a:t>2,3,4</a:t>
            </a:r>
            <a:r>
              <a:rPr dirty="0" baseline="17361" sz="1200">
                <a:latin typeface="Times New Roman"/>
                <a:cs typeface="Times New Roman"/>
              </a:rPr>
              <a:t>*</a:t>
            </a:r>
            <a:endParaRPr baseline="17361" sz="1200">
              <a:latin typeface="Times New Roman"/>
              <a:cs typeface="Times New Roman"/>
            </a:endParaRPr>
          </a:p>
          <a:p>
            <a:pPr algn="ctr">
              <a:lnSpc>
                <a:spcPts val="1150"/>
              </a:lnSpc>
              <a:spcBef>
                <a:spcPts val="455"/>
              </a:spcBef>
            </a:pPr>
            <a:r>
              <a:rPr dirty="0" baseline="27777" sz="1050" spc="-7">
                <a:latin typeface="Times New Roman"/>
                <a:cs typeface="Times New Roman"/>
              </a:rPr>
              <a:t>1</a:t>
            </a:r>
            <a:r>
              <a:rPr dirty="0" baseline="27777" sz="1050" spc="202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School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Artificial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Intelligence,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University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Chinese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Academy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Sciences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95"/>
              </a:lnSpc>
            </a:pPr>
            <a:r>
              <a:rPr dirty="0" baseline="27777" sz="1050" spc="-7">
                <a:latin typeface="Times New Roman"/>
                <a:cs typeface="Times New Roman"/>
              </a:rPr>
              <a:t>2</a:t>
            </a:r>
            <a:r>
              <a:rPr dirty="0" baseline="27777" sz="1050" spc="187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Institute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Automation,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Chinese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Academy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Sciences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150"/>
              </a:lnSpc>
            </a:pPr>
            <a:r>
              <a:rPr dirty="0" baseline="27777" sz="1050" spc="-7">
                <a:latin typeface="Times New Roman"/>
                <a:cs typeface="Times New Roman"/>
              </a:rPr>
              <a:t>3</a:t>
            </a:r>
            <a:r>
              <a:rPr dirty="0" baseline="27777" sz="1050" spc="187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AIRIA,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baseline="27777" sz="1050" spc="-7">
                <a:latin typeface="Times New Roman"/>
                <a:cs typeface="Times New Roman"/>
              </a:rPr>
              <a:t>4</a:t>
            </a:r>
            <a:r>
              <a:rPr dirty="0" baseline="27777" sz="1050" spc="187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Maicro.ai,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baseline="27777" sz="1050" spc="-7">
                <a:latin typeface="Times New Roman"/>
                <a:cs typeface="Times New Roman"/>
              </a:rPr>
              <a:t>5</a:t>
            </a:r>
            <a:r>
              <a:rPr dirty="0" baseline="27777" sz="1050" spc="187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Southeast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630" y="2730505"/>
            <a:ext cx="2801620" cy="2678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Abstract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000"/>
              </a:lnSpc>
              <a:spcBef>
                <a:spcPts val="775"/>
              </a:spcBef>
            </a:pPr>
            <a:r>
              <a:rPr dirty="0" sz="900" spc="-30">
                <a:latin typeface="Times New Roman"/>
                <a:cs typeface="Times New Roman"/>
              </a:rPr>
              <a:t>Voxel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grid representation of 3D scene properties has been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widely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used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to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improve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the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training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or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rendering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speed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of </a:t>
            </a:r>
            <a:r>
              <a:rPr dirty="0" sz="900" spc="-2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the Neural Radiance Fields (NeRF) while at the same time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achieving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high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synthesis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quality.</a:t>
            </a:r>
            <a:r>
              <a:rPr dirty="0" sz="900" spc="-15">
                <a:latin typeface="Times New Roman"/>
                <a:cs typeface="Times New Roman"/>
              </a:rPr>
              <a:t> However,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these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methods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ac- </a:t>
            </a:r>
            <a:r>
              <a:rPr dirty="0" sz="900" spc="-2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celerate the original NeRF at the expense of extra storage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demand,</a:t>
            </a:r>
            <a:r>
              <a:rPr dirty="0" sz="900" spc="17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which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hinders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their</a:t>
            </a:r>
            <a:r>
              <a:rPr dirty="0" sz="900" spc="17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applications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in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many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scenar- </a:t>
            </a:r>
            <a:r>
              <a:rPr dirty="0" sz="900" spc="-2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ios. </a:t>
            </a:r>
            <a:r>
              <a:rPr dirty="0" sz="900" spc="-40">
                <a:latin typeface="Times New Roman"/>
                <a:cs typeface="Times New Roman"/>
              </a:rPr>
              <a:t>To </a:t>
            </a:r>
            <a:r>
              <a:rPr dirty="0" sz="900" spc="-5">
                <a:latin typeface="Times New Roman"/>
                <a:cs typeface="Times New Roman"/>
              </a:rPr>
              <a:t>solve this limitation, we present </a:t>
            </a:r>
            <a:r>
              <a:rPr dirty="0" sz="900" spc="-20">
                <a:latin typeface="Times New Roman"/>
                <a:cs typeface="Times New Roman"/>
              </a:rPr>
              <a:t>TinyNeRF, </a:t>
            </a:r>
            <a:r>
              <a:rPr dirty="0" sz="900" spc="-5">
                <a:latin typeface="Times New Roman"/>
                <a:cs typeface="Times New Roman"/>
              </a:rPr>
              <a:t>a three-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stage</a:t>
            </a:r>
            <a:r>
              <a:rPr dirty="0" sz="900" spc="-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pipeline: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frequency</a:t>
            </a:r>
            <a:r>
              <a:rPr dirty="0" sz="900" spc="-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domain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transformation,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pruning</a:t>
            </a:r>
            <a:r>
              <a:rPr dirty="0" sz="900" spc="-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and </a:t>
            </a:r>
            <a:r>
              <a:rPr dirty="0" sz="900" spc="-2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quantization that work together to reduce the storage demand </a:t>
            </a:r>
            <a:r>
              <a:rPr dirty="0" sz="900" spc="-2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of the </a:t>
            </a:r>
            <a:r>
              <a:rPr dirty="0" sz="900" spc="-10">
                <a:latin typeface="Times New Roman"/>
                <a:cs typeface="Times New Roman"/>
              </a:rPr>
              <a:t>voxel </a:t>
            </a:r>
            <a:r>
              <a:rPr dirty="0" sz="900" spc="-5">
                <a:latin typeface="Times New Roman"/>
                <a:cs typeface="Times New Roman"/>
              </a:rPr>
              <a:t>grids with little to no effects on their speed and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synthesis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quality.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Based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on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the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prior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knowledge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of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visual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sig- </a:t>
            </a:r>
            <a:r>
              <a:rPr dirty="0" sz="900" spc="-2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nals sparsity in the frequency domain, we </a:t>
            </a:r>
            <a:r>
              <a:rPr dirty="0" sz="900" spc="-10">
                <a:latin typeface="Times New Roman"/>
                <a:cs typeface="Times New Roman"/>
              </a:rPr>
              <a:t>convert </a:t>
            </a:r>
            <a:r>
              <a:rPr dirty="0" sz="900" spc="-5">
                <a:latin typeface="Times New Roman"/>
                <a:cs typeface="Times New Roman"/>
              </a:rPr>
              <a:t>the origi-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nal </a:t>
            </a:r>
            <a:r>
              <a:rPr dirty="0" sz="900" spc="-10">
                <a:latin typeface="Times New Roman"/>
                <a:cs typeface="Times New Roman"/>
              </a:rPr>
              <a:t>voxel </a:t>
            </a:r>
            <a:r>
              <a:rPr dirty="0" sz="900" spc="-5">
                <a:latin typeface="Times New Roman"/>
                <a:cs typeface="Times New Roman"/>
              </a:rPr>
              <a:t>grids in the frequency domain via block-wise dis-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crete cosine transformation (DCT). Next, we apply pruning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and quantization to enforce the DCT </a:t>
            </a:r>
            <a:r>
              <a:rPr dirty="0" sz="900" spc="-10">
                <a:latin typeface="Times New Roman"/>
                <a:cs typeface="Times New Roman"/>
              </a:rPr>
              <a:t>coefficients </a:t>
            </a:r>
            <a:r>
              <a:rPr dirty="0" sz="900" spc="-5">
                <a:latin typeface="Times New Roman"/>
                <a:cs typeface="Times New Roman"/>
              </a:rPr>
              <a:t>to be sparse </a:t>
            </a:r>
            <a:r>
              <a:rPr dirty="0" sz="900" spc="-2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and low-bit. Our method can be optimized from scratch in an </a:t>
            </a:r>
            <a:r>
              <a:rPr dirty="0" sz="900" spc="-2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end-to-end </a:t>
            </a:r>
            <a:r>
              <a:rPr dirty="0" sz="900" spc="-10">
                <a:latin typeface="Times New Roman"/>
                <a:cs typeface="Times New Roman"/>
              </a:rPr>
              <a:t>manner, </a:t>
            </a:r>
            <a:r>
              <a:rPr dirty="0" sz="900" spc="-5">
                <a:latin typeface="Times New Roman"/>
                <a:cs typeface="Times New Roman"/>
              </a:rPr>
              <a:t>and can typically compress the original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models by 2 orders of magnitude with minimal </a:t>
            </a:r>
            <a:r>
              <a:rPr dirty="0" sz="900" spc="-10">
                <a:latin typeface="Times New Roman"/>
                <a:cs typeface="Times New Roman"/>
              </a:rPr>
              <a:t>sacrifice </a:t>
            </a:r>
            <a:r>
              <a:rPr dirty="0" sz="900" spc="-5">
                <a:latin typeface="Times New Roman"/>
                <a:cs typeface="Times New Roman"/>
              </a:rPr>
              <a:t>on 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speed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and synthesis </a:t>
            </a:r>
            <a:r>
              <a:rPr dirty="0" sz="900" spc="-10">
                <a:latin typeface="Times New Roman"/>
                <a:cs typeface="Times New Roman"/>
              </a:rPr>
              <a:t>quality.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5541857"/>
            <a:ext cx="3054985" cy="29324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00760">
              <a:lnSpc>
                <a:spcPct val="100000"/>
              </a:lnSpc>
              <a:spcBef>
                <a:spcPts val="370"/>
              </a:spcBef>
              <a:tabLst>
                <a:tab pos="122872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1	Introduction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5"/>
              </a:spcBef>
            </a:pPr>
            <a:r>
              <a:rPr dirty="0" sz="1000" spc="-5">
                <a:latin typeface="Times New Roman"/>
                <a:cs typeface="Times New Roman"/>
              </a:rPr>
              <a:t>Synthesizing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novel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views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3D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object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sparse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calibrated images is an appealing problem. It enhances cus-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tomer experience for online product showcases and Street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View </a:t>
            </a:r>
            <a:r>
              <a:rPr dirty="0" sz="1000" spc="-5">
                <a:latin typeface="Times New Roman"/>
                <a:cs typeface="Times New Roman"/>
              </a:rPr>
              <a:t>maps </a:t>
            </a:r>
            <a:r>
              <a:rPr dirty="0" sz="1000" spc="-15">
                <a:latin typeface="Times New Roman"/>
                <a:cs typeface="Times New Roman"/>
              </a:rPr>
              <a:t>(Tancik </a:t>
            </a:r>
            <a:r>
              <a:rPr dirty="0" sz="1000" spc="-5">
                <a:latin typeface="Times New Roman"/>
                <a:cs typeface="Times New Roman"/>
              </a:rPr>
              <a:t>et al. 2022). </a:t>
            </a:r>
            <a:r>
              <a:rPr dirty="0" sz="1000" spc="-10">
                <a:latin typeface="Times New Roman"/>
                <a:cs typeface="Times New Roman"/>
              </a:rPr>
              <a:t>Recently, </a:t>
            </a:r>
            <a:r>
              <a:rPr dirty="0" sz="1000" spc="-5">
                <a:latin typeface="Times New Roman"/>
                <a:cs typeface="Times New Roman"/>
              </a:rPr>
              <a:t>Neural Radiance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Fields (NeRF) (Mildenhall et al. 2020) has made a great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breakthrough in this direction by representing the 3D radi-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ance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field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implicitly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coordinate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neural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network,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yield-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 high quality of synthesized images, and the rendering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quality has been further </a:t>
            </a:r>
            <a:r>
              <a:rPr dirty="0" sz="1000" spc="-10">
                <a:latin typeface="Times New Roman"/>
                <a:cs typeface="Times New Roman"/>
              </a:rPr>
              <a:t>improved </a:t>
            </a:r>
            <a:r>
              <a:rPr dirty="0" sz="1000" spc="-5">
                <a:latin typeface="Times New Roman"/>
                <a:cs typeface="Times New Roman"/>
              </a:rPr>
              <a:t>by </a:t>
            </a:r>
            <a:r>
              <a:rPr dirty="0" sz="1000" spc="-10">
                <a:latin typeface="Times New Roman"/>
                <a:cs typeface="Times New Roman"/>
              </a:rPr>
              <a:t>many </a:t>
            </a:r>
            <a:r>
              <a:rPr dirty="0" sz="1000" spc="-5">
                <a:latin typeface="Times New Roman"/>
                <a:cs typeface="Times New Roman"/>
              </a:rPr>
              <a:t>followup works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(Zhang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2020;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Deng,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Barron,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Srinivasan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2020;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Bar-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ron et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 2021;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Tancik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 al.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2020; Sitzmann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 2020).</a:t>
            </a:r>
            <a:endParaRPr sz="1000">
              <a:latin typeface="Times New Roman"/>
              <a:cs typeface="Times New Roman"/>
            </a:endParaRPr>
          </a:p>
          <a:p>
            <a:pPr algn="just" marL="139065">
              <a:lnSpc>
                <a:spcPts val="1005"/>
              </a:lnSpc>
            </a:pPr>
            <a:r>
              <a:rPr dirty="0" sz="1000" spc="-5">
                <a:latin typeface="Times New Roman"/>
                <a:cs typeface="Times New Roman"/>
              </a:rPr>
              <a:t>Despite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its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high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synthesis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quality,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re-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quires a </a:t>
            </a:r>
            <a:r>
              <a:rPr dirty="0" sz="1000" spc="-10">
                <a:latin typeface="Times New Roman"/>
                <a:cs typeface="Times New Roman"/>
              </a:rPr>
              <a:t>large </a:t>
            </a:r>
            <a:r>
              <a:rPr dirty="0" sz="1000" spc="-5">
                <a:latin typeface="Times New Roman"/>
                <a:cs typeface="Times New Roman"/>
              </a:rPr>
              <a:t>number of computations during both training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inference. It needs to query an MLP hundreds of times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single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pixel,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leading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lengthy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 and </a:t>
            </a:r>
            <a:r>
              <a:rPr dirty="0" sz="1000" spc="-10">
                <a:latin typeface="Times New Roman"/>
                <a:cs typeface="Times New Roman"/>
              </a:rPr>
              <a:t>inefficiency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10">
                <a:latin typeface="Times New Roman"/>
                <a:cs typeface="Times New Roman"/>
              </a:rPr>
              <a:t>novel view </a:t>
            </a:r>
            <a:r>
              <a:rPr dirty="0" sz="1000" spc="-5">
                <a:latin typeface="Times New Roman"/>
                <a:cs typeface="Times New Roman"/>
              </a:rPr>
              <a:t>rendering. Thus, </a:t>
            </a:r>
            <a:r>
              <a:rPr dirty="0" sz="1000" spc="-10">
                <a:latin typeface="Times New Roman"/>
                <a:cs typeface="Times New Roman"/>
              </a:rPr>
              <a:t>many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follow </a:t>
            </a:r>
            <a:r>
              <a:rPr dirty="0" sz="1000" spc="-5">
                <a:latin typeface="Times New Roman"/>
                <a:cs typeface="Times New Roman"/>
              </a:rPr>
              <a:t>up works </a:t>
            </a:r>
            <a:r>
              <a:rPr dirty="0" sz="1000" spc="-15">
                <a:latin typeface="Times New Roman"/>
                <a:cs typeface="Times New Roman"/>
              </a:rPr>
              <a:t>have </a:t>
            </a:r>
            <a:r>
              <a:rPr dirty="0" sz="1000" spc="-5">
                <a:latin typeface="Times New Roman"/>
                <a:cs typeface="Times New Roman"/>
              </a:rPr>
              <a:t>been done to accelerate its training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(Liu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2022;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Kangle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2022;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Yu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2022;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Chen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2022)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process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(Yu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2022;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8553691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91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7700" y="8546688"/>
            <a:ext cx="3105150" cy="404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755">
              <a:lnSpc>
                <a:spcPts val="994"/>
              </a:lnSpc>
              <a:spcBef>
                <a:spcPts val="95"/>
              </a:spcBef>
            </a:pPr>
            <a:r>
              <a:rPr dirty="0" baseline="23148" sz="900" spc="7">
                <a:latin typeface="Times New Roman"/>
                <a:cs typeface="Times New Roman"/>
              </a:rPr>
              <a:t>*</a:t>
            </a:r>
            <a:r>
              <a:rPr dirty="0" sz="900" spc="5">
                <a:latin typeface="Times New Roman"/>
                <a:cs typeface="Times New Roman"/>
              </a:rPr>
              <a:t>The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corresponding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author.</a:t>
            </a:r>
            <a:endParaRPr sz="900">
              <a:latin typeface="Times New Roman"/>
              <a:cs typeface="Times New Roman"/>
            </a:endParaRPr>
          </a:p>
          <a:p>
            <a:pPr marL="38100" marR="30480">
              <a:lnSpc>
                <a:spcPts val="1000"/>
              </a:lnSpc>
              <a:spcBef>
                <a:spcPts val="15"/>
              </a:spcBef>
            </a:pPr>
            <a:r>
              <a:rPr dirty="0" sz="900" spc="-5">
                <a:latin typeface="Times New Roman"/>
                <a:cs typeface="Times New Roman"/>
              </a:rPr>
              <a:t>Copyright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©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2023,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Association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for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the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Advancement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of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Artificial </a:t>
            </a:r>
            <a:r>
              <a:rPr dirty="0" sz="900" spc="-2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Intelligence </a:t>
            </a:r>
            <a:r>
              <a:rPr dirty="0" sz="900" spc="-10">
                <a:latin typeface="Times New Roman"/>
                <a:cs typeface="Times New Roman"/>
              </a:rPr>
              <a:t>(www.aaai.org).</a:t>
            </a:r>
            <a:r>
              <a:rPr dirty="0" sz="900" spc="-5">
                <a:latin typeface="Times New Roman"/>
                <a:cs typeface="Times New Roman"/>
              </a:rPr>
              <a:t> All rights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reserved.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4950" y="2730505"/>
            <a:ext cx="3054985" cy="24041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Sun, and Chen 2022; Lindell, Martel, and </a:t>
            </a:r>
            <a:r>
              <a:rPr dirty="0" sz="1000" spc="-15">
                <a:latin typeface="Times New Roman"/>
                <a:cs typeface="Times New Roman"/>
              </a:rPr>
              <a:t>Wetzstein </a:t>
            </a:r>
            <a:r>
              <a:rPr dirty="0" sz="1000" spc="-5">
                <a:latin typeface="Times New Roman"/>
                <a:cs typeface="Times New Roman"/>
              </a:rPr>
              <a:t>2021;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Garbin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2021;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Liu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2020;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Yu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2021;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Reiser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 al. 2021; Hedman et al. 2021; </a:t>
            </a:r>
            <a:r>
              <a:rPr dirty="0" sz="1000" spc="-10">
                <a:latin typeface="Times New Roman"/>
                <a:cs typeface="Times New Roman"/>
              </a:rPr>
              <a:t>Wizadwongsa, </a:t>
            </a:r>
            <a:r>
              <a:rPr dirty="0" sz="1000" spc="-5">
                <a:latin typeface="Times New Roman"/>
                <a:cs typeface="Times New Roman"/>
              </a:rPr>
              <a:t>Phongth-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awee, and </a:t>
            </a:r>
            <a:r>
              <a:rPr dirty="0" sz="1000" spc="-15">
                <a:latin typeface="Times New Roman"/>
                <a:cs typeface="Times New Roman"/>
              </a:rPr>
              <a:t>Yenphraphai </a:t>
            </a:r>
            <a:r>
              <a:rPr dirty="0" sz="1000" spc="-5">
                <a:latin typeface="Times New Roman"/>
                <a:cs typeface="Times New Roman"/>
              </a:rPr>
              <a:t>2021), among which the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optimization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based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have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achieved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great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success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(Yu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2022;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Chen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2022;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Liu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2020;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Yu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 al. 2021). These methods explicitly store volumetric 3D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scene properties into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grids, which enables </a:t>
            </a:r>
            <a:r>
              <a:rPr dirty="0" sz="1000" spc="-10">
                <a:latin typeface="Times New Roman"/>
                <a:cs typeface="Times New Roman"/>
              </a:rPr>
              <a:t>significant </a:t>
            </a:r>
            <a:r>
              <a:rPr dirty="0" sz="1000" spc="-5">
                <a:latin typeface="Times New Roman"/>
                <a:cs typeface="Times New Roman"/>
              </a:rPr>
              <a:t> acceleration by removing empty </a:t>
            </a:r>
            <a:r>
              <a:rPr dirty="0" sz="1000" spc="-10">
                <a:latin typeface="Times New Roman"/>
                <a:cs typeface="Times New Roman"/>
              </a:rPr>
              <a:t>voxels </a:t>
            </a:r>
            <a:r>
              <a:rPr dirty="0" sz="1000" spc="-5">
                <a:latin typeface="Times New Roman"/>
                <a:cs typeface="Times New Roman"/>
              </a:rPr>
              <a:t>without scene con-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tents and also yields great synthesis </a:t>
            </a:r>
            <a:r>
              <a:rPr dirty="0" sz="1000" spc="-10">
                <a:latin typeface="Times New Roman"/>
                <a:cs typeface="Times New Roman"/>
              </a:rPr>
              <a:t>quality. For </a:t>
            </a:r>
            <a:r>
              <a:rPr dirty="0" sz="1000" spc="-5">
                <a:latin typeface="Times New Roman"/>
                <a:cs typeface="Times New Roman"/>
              </a:rPr>
              <a:t>example,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without the requirement of </a:t>
            </a:r>
            <a:r>
              <a:rPr dirty="0" sz="1000" spc="-10">
                <a:latin typeface="Times New Roman"/>
                <a:cs typeface="Times New Roman"/>
              </a:rPr>
              <a:t>any </a:t>
            </a:r>
            <a:r>
              <a:rPr dirty="0" sz="1000" spc="-5">
                <a:latin typeface="Times New Roman"/>
                <a:cs typeface="Times New Roman"/>
              </a:rPr>
              <a:t>generalizable pre-training or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depth information, Plenoxels </a:t>
            </a:r>
            <a:r>
              <a:rPr dirty="0" sz="1000" spc="-45">
                <a:latin typeface="Times New Roman"/>
                <a:cs typeface="Times New Roman"/>
              </a:rPr>
              <a:t>(Yu </a:t>
            </a:r>
            <a:r>
              <a:rPr dirty="0" sz="1000" spc="-5">
                <a:latin typeface="Times New Roman"/>
                <a:cs typeface="Times New Roman"/>
              </a:rPr>
              <a:t>et al. 2022) and </a:t>
            </a:r>
            <a:r>
              <a:rPr dirty="0" sz="1000" spc="-20">
                <a:latin typeface="Times New Roman"/>
                <a:cs typeface="Times New Roman"/>
              </a:rPr>
              <a:t>DVGO 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(Sun, Sun, and Chen 2022) can </a:t>
            </a:r>
            <a:r>
              <a:rPr dirty="0" sz="1000" spc="-15">
                <a:latin typeface="Times New Roman"/>
                <a:cs typeface="Times New Roman"/>
              </a:rPr>
              <a:t>converge </a:t>
            </a:r>
            <a:r>
              <a:rPr dirty="0" sz="1000" spc="-5">
                <a:latin typeface="Times New Roman"/>
                <a:cs typeface="Times New Roman"/>
              </a:rPr>
              <a:t>in less than 10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minutes on one single GPU, compared to days for the origi-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nal NeRF (Mildenhall et al. 2020). </a:t>
            </a:r>
            <a:r>
              <a:rPr dirty="0" sz="1000" spc="-15">
                <a:latin typeface="Times New Roman"/>
                <a:cs typeface="Times New Roman"/>
              </a:rPr>
              <a:t>However, </a:t>
            </a:r>
            <a:r>
              <a:rPr dirty="0" sz="1000" spc="-5">
                <a:latin typeface="Times New Roman"/>
                <a:cs typeface="Times New Roman"/>
              </a:rPr>
              <a:t>their methods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accelerate the training and rendering process at the cost of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large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size.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example,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DVGO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(Sun,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9550" y="5096528"/>
            <a:ext cx="3098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Chen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2022) needs to store</a:t>
            </a:r>
            <a:r>
              <a:rPr dirty="0" sz="1000" spc="-10">
                <a:latin typeface="Times New Roman"/>
                <a:cs typeface="Times New Roman"/>
              </a:rPr>
              <a:t> two</a:t>
            </a:r>
            <a:r>
              <a:rPr dirty="0" sz="1000" spc="-5">
                <a:latin typeface="Times New Roman"/>
                <a:cs typeface="Times New Roman"/>
              </a:rPr>
              <a:t> 3D grids with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sizes </a:t>
            </a: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120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Calibri"/>
                <a:cs typeface="Calibri"/>
              </a:rPr>
              <a:t>160</a:t>
            </a:r>
            <a:r>
              <a:rPr dirty="0" baseline="27777" sz="1050" spc="-30">
                <a:latin typeface="Verdana"/>
                <a:cs typeface="Verdana"/>
              </a:rPr>
              <a:t>3</a:t>
            </a:r>
            <a:endParaRPr baseline="27777"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9550" y="5235707"/>
            <a:ext cx="3098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Calibri"/>
                <a:cs typeface="Calibri"/>
              </a:rPr>
              <a:t>12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12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Calibri"/>
                <a:cs typeface="Calibri"/>
              </a:rPr>
              <a:t>160</a:t>
            </a:r>
            <a:r>
              <a:rPr dirty="0" baseline="27777" sz="1050" spc="-15">
                <a:latin typeface="Verdana"/>
                <a:cs typeface="Verdana"/>
              </a:rPr>
              <a:t>3</a:t>
            </a:r>
            <a:r>
              <a:rPr dirty="0" sz="1000" spc="-10">
                <a:latin typeface="Times New Roman"/>
                <a:cs typeface="Times New Roman"/>
              </a:rPr>
              <a:t>,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respectively, </a:t>
            </a:r>
            <a:r>
              <a:rPr dirty="0" sz="1000" spc="-5">
                <a:latin typeface="Times New Roman"/>
                <a:cs typeface="Times New Roman"/>
              </a:rPr>
              <a:t>resulting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more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80">
                <a:latin typeface="Calibri"/>
                <a:cs typeface="Calibri"/>
              </a:rPr>
              <a:t>200</a:t>
            </a:r>
            <a:r>
              <a:rPr dirty="0" sz="1000" spc="80" i="1">
                <a:latin typeface="Calibri"/>
                <a:cs typeface="Calibri"/>
              </a:rPr>
              <a:t>MB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4950" y="5374886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storage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demand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single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scene,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which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Calibri"/>
                <a:cs typeface="Calibri"/>
              </a:rPr>
              <a:t>40</a:t>
            </a:r>
            <a:r>
              <a:rPr dirty="0" sz="1000" spc="-15">
                <a:latin typeface="Lucida Sans Unicode"/>
                <a:cs typeface="Lucida Sans Unicode"/>
              </a:rPr>
              <a:t>×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larger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4950" y="5514065"/>
            <a:ext cx="3054985" cy="34397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than the original NeRF model. This limitation hinders its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applications in scenarios where online model transfer is fre-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quently needed and storage resources are limited. Although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model size of these methods can be reduced by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 pruning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(Liu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2020)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efficient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data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structures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 used to store the sparse </a:t>
            </a:r>
            <a:r>
              <a:rPr dirty="0" sz="1000" spc="-10">
                <a:latin typeface="Times New Roman"/>
                <a:cs typeface="Times New Roman"/>
              </a:rPr>
              <a:t>voxels </a:t>
            </a:r>
            <a:r>
              <a:rPr dirty="0" sz="1000" spc="-5">
                <a:latin typeface="Times New Roman"/>
                <a:cs typeface="Times New Roman"/>
              </a:rPr>
              <a:t>(Laine and Karras 2010;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Lefebvre and Hoppe 2006; Niebner et al. 2013), the com-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pression is still limited, and </a:t>
            </a:r>
            <a:r>
              <a:rPr dirty="0" sz="1000" spc="-10">
                <a:latin typeface="Times New Roman"/>
                <a:cs typeface="Times New Roman"/>
              </a:rPr>
              <a:t>significant voxel </a:t>
            </a:r>
            <a:r>
              <a:rPr dirty="0" sz="1000" spc="-5">
                <a:latin typeface="Times New Roman"/>
                <a:cs typeface="Times New Roman"/>
              </a:rPr>
              <a:t>pruning typi-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cally results in unacceptable quality degradation in render-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5">
                <a:latin typeface="Times New Roman"/>
                <a:cs typeface="Times New Roman"/>
              </a:rPr>
              <a:t> in Fig. 1.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26364">
              <a:lnSpc>
                <a:spcPts val="1100"/>
              </a:lnSpc>
              <a:spcBef>
                <a:spcPts val="440"/>
              </a:spcBef>
            </a:pPr>
            <a:r>
              <a:rPr dirty="0" sz="1000" spc="-5">
                <a:latin typeface="Times New Roman"/>
                <a:cs typeface="Times New Roman"/>
              </a:rPr>
              <a:t>Our goal in this paper is to reduce the storage demand for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optimization based NeRF methods, while at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maintaining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their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advantages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training/inference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speed and synthesis </a:t>
            </a:r>
            <a:r>
              <a:rPr dirty="0" sz="1000" spc="-10">
                <a:latin typeface="Times New Roman"/>
                <a:cs typeface="Times New Roman"/>
              </a:rPr>
              <a:t>quality. </a:t>
            </a:r>
            <a:r>
              <a:rPr dirty="0" sz="1000" spc="-45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this end, we present </a:t>
            </a:r>
            <a:r>
              <a:rPr dirty="0" sz="1000" spc="-15">
                <a:latin typeface="Times New Roman"/>
                <a:cs typeface="Times New Roman"/>
              </a:rPr>
              <a:t>TinyN- 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eRF.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take inspiration from the fact that most visual sig-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nals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real-life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smooth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spatial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so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they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should be sparse in the frequency domain. In other words,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when decomposing these signals into different frequencies,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most information will be centralized in the low-frequency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region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4.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Taking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advantage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prop-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erty, </a:t>
            </a:r>
            <a:r>
              <a:rPr dirty="0" sz="1000" spc="-5">
                <a:latin typeface="Times New Roman"/>
                <a:cs typeface="Times New Roman"/>
              </a:rPr>
              <a:t>we compress the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 in the frequency domain.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Specifically, </a:t>
            </a:r>
            <a:r>
              <a:rPr dirty="0" sz="1000" spc="-5">
                <a:latin typeface="Times New Roman"/>
                <a:cs typeface="Times New Roman"/>
              </a:rPr>
              <a:t>we </a:t>
            </a:r>
            <a:r>
              <a:rPr dirty="0" sz="1000" spc="-15">
                <a:latin typeface="Times New Roman"/>
                <a:cs typeface="Times New Roman"/>
              </a:rPr>
              <a:t>first </a:t>
            </a:r>
            <a:r>
              <a:rPr dirty="0" sz="1000" spc="-5">
                <a:latin typeface="Times New Roman"/>
                <a:cs typeface="Times New Roman"/>
              </a:rPr>
              <a:t>transform the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in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frequency domain via block-wise discrete cosine transfor-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mation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(DCT).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After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that,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apply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trans-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06" y="745682"/>
            <a:ext cx="1048393" cy="1092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9" y="685774"/>
            <a:ext cx="1076043" cy="11520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5497" y="694991"/>
            <a:ext cx="933185" cy="62442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800980" y="685800"/>
            <a:ext cx="0" cy="1194435"/>
          </a:xfrm>
          <a:custGeom>
            <a:avLst/>
            <a:gdLst/>
            <a:ahLst/>
            <a:cxnLst/>
            <a:rect l="l" t="t" r="r" b="b"/>
            <a:pathLst>
              <a:path w="0" h="1194435">
                <a:moveTo>
                  <a:pt x="0" y="11938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7849" y="745682"/>
            <a:ext cx="1119822" cy="10921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3350" y="1032629"/>
            <a:ext cx="1142268" cy="75820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9020" y="1846677"/>
            <a:ext cx="1378585" cy="278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685" marR="5080" indent="-388620">
              <a:lnSpc>
                <a:spcPct val="118600"/>
              </a:lnSpc>
              <a:spcBef>
                <a:spcPts val="100"/>
              </a:spcBef>
            </a:pPr>
            <a:r>
              <a:rPr dirty="0" sz="700" spc="-5">
                <a:latin typeface="Times New Roman"/>
                <a:cs typeface="Times New Roman"/>
              </a:rPr>
              <a:t>(a)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-15">
                <a:latin typeface="Times New Roman"/>
                <a:cs typeface="Times New Roman"/>
              </a:rPr>
              <a:t>DVGO</a:t>
            </a:r>
            <a:r>
              <a:rPr dirty="0" sz="700" spc="-5">
                <a:latin typeface="Times New Roman"/>
                <a:cs typeface="Times New Roman"/>
              </a:rPr>
              <a:t> (Sun, Sun, and Chen 2022)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203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MB,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3 mins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275" y="1846677"/>
            <a:ext cx="662305" cy="278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" marR="30480" indent="-30480">
              <a:lnSpc>
                <a:spcPct val="118600"/>
              </a:lnSpc>
              <a:spcBef>
                <a:spcPts val="100"/>
              </a:spcBef>
            </a:pPr>
            <a:r>
              <a:rPr dirty="0" sz="700" spc="-5">
                <a:latin typeface="Times New Roman"/>
                <a:cs typeface="Times New Roman"/>
              </a:rPr>
              <a:t>(b)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-35">
                <a:latin typeface="Times New Roman"/>
                <a:cs typeface="Times New Roman"/>
              </a:rPr>
              <a:t>D</a:t>
            </a:r>
            <a:r>
              <a:rPr dirty="0" sz="700" spc="-20">
                <a:latin typeface="Times New Roman"/>
                <a:cs typeface="Times New Roman"/>
              </a:rPr>
              <a:t>V</a:t>
            </a:r>
            <a:r>
              <a:rPr dirty="0" sz="700" spc="-5">
                <a:latin typeface="Times New Roman"/>
                <a:cs typeface="Times New Roman"/>
              </a:rPr>
              <a:t>GO+VP</a:t>
            </a:r>
            <a:r>
              <a:rPr dirty="0" baseline="33333" sz="750" spc="-30">
                <a:latin typeface="Lucida Sans Unicode"/>
                <a:cs typeface="Lucida Sans Unicode"/>
              </a:rPr>
              <a:t>∗  </a:t>
            </a:r>
            <a:r>
              <a:rPr dirty="0" sz="700" spc="-5">
                <a:latin typeface="Times New Roman"/>
                <a:cs typeface="Times New Roman"/>
              </a:rPr>
              <a:t>10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MB,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5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mins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4686" y="1846677"/>
            <a:ext cx="657860" cy="278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" marR="30480" indent="-50165">
              <a:lnSpc>
                <a:spcPct val="118600"/>
              </a:lnSpc>
              <a:spcBef>
                <a:spcPts val="100"/>
              </a:spcBef>
            </a:pPr>
            <a:r>
              <a:rPr dirty="0" sz="700" spc="-5">
                <a:latin typeface="Times New Roman"/>
                <a:cs typeface="Times New Roman"/>
              </a:rPr>
              <a:t>(c)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-35">
                <a:latin typeface="Times New Roman"/>
                <a:cs typeface="Times New Roman"/>
              </a:rPr>
              <a:t>D</a:t>
            </a:r>
            <a:r>
              <a:rPr dirty="0" sz="700" spc="-20">
                <a:latin typeface="Times New Roman"/>
                <a:cs typeface="Times New Roman"/>
              </a:rPr>
              <a:t>V</a:t>
            </a:r>
            <a:r>
              <a:rPr dirty="0" sz="700" spc="-5">
                <a:latin typeface="Times New Roman"/>
                <a:cs typeface="Times New Roman"/>
              </a:rPr>
              <a:t>GO+V</a:t>
            </a:r>
            <a:r>
              <a:rPr dirty="0" sz="700" spc="-10">
                <a:latin typeface="Times New Roman"/>
                <a:cs typeface="Times New Roman"/>
              </a:rPr>
              <a:t>P</a:t>
            </a:r>
            <a:r>
              <a:rPr dirty="0" baseline="33333" sz="750" spc="-30">
                <a:latin typeface="Lucida Sans Unicode"/>
                <a:cs typeface="Lucida Sans Unicode"/>
              </a:rPr>
              <a:t>∗ 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MB,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5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mins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0980" y="1879612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25304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58600" y="1846677"/>
            <a:ext cx="594360" cy="27876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54"/>
              </a:spcBef>
            </a:pPr>
            <a:r>
              <a:rPr dirty="0" sz="700" spc="-5">
                <a:latin typeface="Times New Roman"/>
                <a:cs typeface="Times New Roman"/>
              </a:rPr>
              <a:t>(d)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Ours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Times New Roman"/>
                <a:cs typeface="Times New Roman"/>
              </a:rPr>
              <a:t>1</a:t>
            </a:r>
            <a:r>
              <a:rPr dirty="0" sz="700" spc="-25" b="1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MB,</a:t>
            </a:r>
            <a:r>
              <a:rPr dirty="0" sz="700" spc="-20" b="1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6.5</a:t>
            </a:r>
            <a:r>
              <a:rPr dirty="0" sz="700" spc="-20" b="1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mins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2521" y="1846677"/>
            <a:ext cx="594360" cy="27876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54"/>
              </a:spcBef>
            </a:pPr>
            <a:r>
              <a:rPr dirty="0" sz="700" spc="-5">
                <a:latin typeface="Times New Roman"/>
                <a:cs typeface="Times New Roman"/>
              </a:rPr>
              <a:t>(e)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Ours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Times New Roman"/>
                <a:cs typeface="Times New Roman"/>
              </a:rPr>
              <a:t>1</a:t>
            </a:r>
            <a:r>
              <a:rPr dirty="0" sz="700" spc="-25" b="1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MB,</a:t>
            </a:r>
            <a:r>
              <a:rPr dirty="0" sz="700" spc="-20" b="1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6.5</a:t>
            </a:r>
            <a:r>
              <a:rPr dirty="0" sz="700" spc="-20" b="1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mins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00" y="2217386"/>
            <a:ext cx="6426835" cy="7340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Figure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1: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Comparison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convergence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between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other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variants,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measured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single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NVIDIA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A100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GPU.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VP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denotes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(Liu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2020)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reimplemented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based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DVGO,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which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removes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low-density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voxels.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Significant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(c)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typically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leads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unacceptable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degradation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synthesizing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quality.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contrast,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 method </a:t>
            </a:r>
            <a:r>
              <a:rPr dirty="0" sz="1000" spc="-5" b="1">
                <a:latin typeface="Times New Roman"/>
                <a:cs typeface="Times New Roman"/>
              </a:rPr>
              <a:t>(d), (e) </a:t>
            </a:r>
            <a:r>
              <a:rPr dirty="0" sz="1000" spc="-5">
                <a:latin typeface="Times New Roman"/>
                <a:cs typeface="Times New Roman"/>
              </a:rPr>
              <a:t>can largely reduce the model size with minimal </a:t>
            </a:r>
            <a:r>
              <a:rPr dirty="0" sz="1000" spc="-10">
                <a:latin typeface="Times New Roman"/>
                <a:cs typeface="Times New Roman"/>
              </a:rPr>
              <a:t>influence </a:t>
            </a:r>
            <a:r>
              <a:rPr dirty="0" sz="1000" spc="-5">
                <a:latin typeface="Times New Roman"/>
                <a:cs typeface="Times New Roman"/>
              </a:rPr>
              <a:t>on synthesizing quality and training/inference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speed.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00" y="3195426"/>
            <a:ext cx="3054985" cy="15690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formed grids by removing redundant DCT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retaining only the most </a:t>
            </a:r>
            <a:r>
              <a:rPr dirty="0" sz="1000" spc="-10">
                <a:latin typeface="Times New Roman"/>
                <a:cs typeface="Times New Roman"/>
              </a:rPr>
              <a:t>informative coefficients. </a:t>
            </a:r>
            <a:r>
              <a:rPr dirty="0" sz="1000" spc="-5">
                <a:latin typeface="Times New Roman"/>
                <a:cs typeface="Times New Roman"/>
              </a:rPr>
              <a:t>Next, we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quantize the previously pruned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by representing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non-zero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floating-point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values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low-bit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integers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mul-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tiplied by a single </a:t>
            </a:r>
            <a:r>
              <a:rPr dirty="0" sz="1000" spc="-10">
                <a:latin typeface="Times New Roman"/>
                <a:cs typeface="Times New Roman"/>
              </a:rPr>
              <a:t>floating-point scalar. </a:t>
            </a:r>
            <a:r>
              <a:rPr dirty="0" sz="1000" spc="-5">
                <a:latin typeface="Times New Roman"/>
                <a:cs typeface="Times New Roman"/>
              </a:rPr>
              <a:t>As a result, the 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quired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storage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largely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reduced.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During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infer-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ence, we </a:t>
            </a:r>
            <a:r>
              <a:rPr dirty="0" sz="1000" spc="-10">
                <a:latin typeface="Times New Roman"/>
                <a:cs typeface="Times New Roman"/>
              </a:rPr>
              <a:t>recover </a:t>
            </a:r>
            <a:r>
              <a:rPr dirty="0" sz="1000" spc="-5">
                <a:latin typeface="Times New Roman"/>
                <a:cs typeface="Times New Roman"/>
              </a:rPr>
              <a:t>the original grids with </a:t>
            </a:r>
            <a:r>
              <a:rPr dirty="0" sz="1000" spc="-10">
                <a:latin typeface="Times New Roman"/>
                <a:cs typeface="Times New Roman"/>
              </a:rPr>
              <a:t>inverse </a:t>
            </a:r>
            <a:r>
              <a:rPr dirty="0" sz="1000" spc="-5">
                <a:latin typeface="Times New Roman"/>
                <a:cs typeface="Times New Roman"/>
              </a:rPr>
              <a:t>discrete co-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sine transformation (IDCT) and apply the common </a:t>
            </a:r>
            <a:r>
              <a:rPr dirty="0" sz="1000" spc="-10">
                <a:latin typeface="Times New Roman"/>
                <a:cs typeface="Times New Roman"/>
              </a:rPr>
              <a:t>volume </a:t>
            </a:r>
            <a:r>
              <a:rPr dirty="0" sz="1000" spc="-5">
                <a:latin typeface="Times New Roman"/>
                <a:cs typeface="Times New Roman"/>
              </a:rPr>
              <a:t> rendering.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empirically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additional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IDCT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has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only little </a:t>
            </a:r>
            <a:r>
              <a:rPr dirty="0" sz="1000" spc="-10">
                <a:latin typeface="Times New Roman"/>
                <a:cs typeface="Times New Roman"/>
              </a:rPr>
              <a:t>effect</a:t>
            </a:r>
            <a:r>
              <a:rPr dirty="0" sz="1000" spc="-5">
                <a:latin typeface="Times New Roman"/>
                <a:cs typeface="Times New Roman"/>
              </a:rPr>
              <a:t> on the rendering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speed.</a:t>
            </a:r>
            <a:endParaRPr sz="1000">
              <a:latin typeface="Times New Roman"/>
              <a:cs typeface="Times New Roman"/>
            </a:endParaRPr>
          </a:p>
          <a:p>
            <a:pPr algn="just" marL="139065">
              <a:lnSpc>
                <a:spcPts val="1040"/>
              </a:lnSpc>
            </a:pPr>
            <a:r>
              <a:rPr dirty="0" sz="1000" spc="-5">
                <a:latin typeface="Times New Roman"/>
                <a:cs typeface="Times New Roman"/>
              </a:rPr>
              <a:t>Our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grids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more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100" y="4726386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Calibri"/>
                <a:cs typeface="Calibri"/>
              </a:rPr>
              <a:t>100</a:t>
            </a:r>
            <a:r>
              <a:rPr dirty="0" sz="1000" spc="-15">
                <a:latin typeface="Lucida Sans Unicode"/>
                <a:cs typeface="Lucida Sans Unicode"/>
              </a:rPr>
              <a:t>×</a:t>
            </a:r>
            <a:r>
              <a:rPr dirty="0" sz="1000" spc="-11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minimal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sacrifice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quality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speed.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700" y="4865565"/>
            <a:ext cx="3105785" cy="17386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10">
                <a:latin typeface="Times New Roman"/>
                <a:cs typeface="Times New Roman"/>
              </a:rPr>
              <a:t>For </a:t>
            </a:r>
            <a:r>
              <a:rPr dirty="0" sz="1000" spc="-5">
                <a:latin typeface="Times New Roman"/>
                <a:cs typeface="Times New Roman"/>
              </a:rPr>
              <a:t>example, we </a:t>
            </a:r>
            <a:r>
              <a:rPr dirty="0" sz="1000" spc="-10">
                <a:latin typeface="Times New Roman"/>
                <a:cs typeface="Times New Roman"/>
              </a:rPr>
              <a:t>build </a:t>
            </a:r>
            <a:r>
              <a:rPr dirty="0" sz="1000" spc="-5">
                <a:latin typeface="Times New Roman"/>
                <a:cs typeface="Times New Roman"/>
              </a:rPr>
              <a:t>our codes based on the recent state-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of-the-art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based NeRF implementation </a:t>
            </a:r>
            <a:r>
              <a:rPr dirty="0" sz="1000" spc="-20">
                <a:latin typeface="Times New Roman"/>
                <a:cs typeface="Times New Roman"/>
              </a:rPr>
              <a:t>DVGO 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(Sun, Sun, and Chen </a:t>
            </a:r>
            <a:r>
              <a:rPr dirty="0" sz="1000">
                <a:latin typeface="Times New Roman"/>
                <a:cs typeface="Times New Roman"/>
              </a:rPr>
              <a:t>2022)</a:t>
            </a:r>
            <a:r>
              <a:rPr dirty="0" baseline="27777" sz="1050">
                <a:latin typeface="Times New Roman"/>
                <a:cs typeface="Times New Roman"/>
              </a:rPr>
              <a:t>1</a:t>
            </a:r>
            <a:r>
              <a:rPr dirty="0" sz="1000">
                <a:latin typeface="Times New Roman"/>
                <a:cs typeface="Times New Roman"/>
              </a:rPr>
              <a:t>, </a:t>
            </a:r>
            <a:r>
              <a:rPr dirty="0" sz="1000" spc="-5">
                <a:latin typeface="Times New Roman"/>
                <a:cs typeface="Times New Roman"/>
              </a:rPr>
              <a:t>the model size can be signif-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icantly reduced from </a:t>
            </a:r>
            <a:r>
              <a:rPr dirty="0" sz="1000" spc="80">
                <a:latin typeface="Calibri"/>
                <a:cs typeface="Calibri"/>
              </a:rPr>
              <a:t>200</a:t>
            </a:r>
            <a:r>
              <a:rPr dirty="0" sz="1000" spc="80" i="1">
                <a:latin typeface="Calibri"/>
                <a:cs typeface="Calibri"/>
              </a:rPr>
              <a:t>MB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 spc="114">
                <a:latin typeface="Calibri"/>
                <a:cs typeface="Calibri"/>
              </a:rPr>
              <a:t>2</a:t>
            </a:r>
            <a:r>
              <a:rPr dirty="0" sz="1000" spc="114" i="1">
                <a:latin typeface="Calibri"/>
                <a:cs typeface="Calibri"/>
              </a:rPr>
              <a:t>MB</a:t>
            </a:r>
            <a:r>
              <a:rPr dirty="0" sz="1000" spc="114">
                <a:latin typeface="Times New Roman"/>
                <a:cs typeface="Times New Roman"/>
              </a:rPr>
              <a:t>, </a:t>
            </a:r>
            <a:r>
              <a:rPr dirty="0" sz="1000" spc="-5">
                <a:latin typeface="Times New Roman"/>
                <a:cs typeface="Times New Roman"/>
              </a:rPr>
              <a:t>while the training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 only </a:t>
            </a:r>
            <a:r>
              <a:rPr dirty="0" sz="1000" spc="-10">
                <a:latin typeface="Times New Roman"/>
                <a:cs typeface="Times New Roman"/>
              </a:rPr>
              <a:t>grows </a:t>
            </a:r>
            <a:r>
              <a:rPr dirty="0" sz="1000" spc="-5">
                <a:latin typeface="Times New Roman"/>
                <a:cs typeface="Times New Roman"/>
              </a:rPr>
              <a:t>from </a:t>
            </a:r>
            <a:r>
              <a:rPr dirty="0" sz="1000" spc="-10">
                <a:latin typeface="Calibri"/>
                <a:cs typeface="Calibri"/>
              </a:rPr>
              <a:t>3 </a:t>
            </a:r>
            <a:r>
              <a:rPr dirty="0" sz="1000" spc="-5">
                <a:latin typeface="Times New Roman"/>
                <a:cs typeface="Times New Roman"/>
              </a:rPr>
              <a:t>minutes to </a:t>
            </a:r>
            <a:r>
              <a:rPr dirty="0" sz="1000">
                <a:latin typeface="Calibri"/>
                <a:cs typeface="Calibri"/>
              </a:rPr>
              <a:t>6</a:t>
            </a:r>
            <a:r>
              <a:rPr dirty="0" sz="1000" i="1">
                <a:latin typeface="Calibri"/>
                <a:cs typeface="Calibri"/>
              </a:rPr>
              <a:t>.</a:t>
            </a:r>
            <a:r>
              <a:rPr dirty="0" sz="1000">
                <a:latin typeface="Calibri"/>
                <a:cs typeface="Calibri"/>
              </a:rPr>
              <a:t>5 </a:t>
            </a:r>
            <a:r>
              <a:rPr dirty="0" sz="1000" spc="-5">
                <a:latin typeface="Times New Roman"/>
                <a:cs typeface="Times New Roman"/>
              </a:rPr>
              <a:t>minutes on a single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NVIDIA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A100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GPU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only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0</a:t>
            </a:r>
            <a:r>
              <a:rPr dirty="0" sz="1000" i="1">
                <a:latin typeface="Calibri"/>
                <a:cs typeface="Calibri"/>
              </a:rPr>
              <a:t>.</a:t>
            </a:r>
            <a:r>
              <a:rPr dirty="0" sz="1000">
                <a:latin typeface="Calibri"/>
                <a:cs typeface="Calibri"/>
              </a:rPr>
              <a:t>2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degradation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PSNR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1055"/>
              </a:lnSpc>
            </a:pP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003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degradation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SSIM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synthetic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  <a:spcBef>
                <a:spcPts val="815"/>
              </a:spcBef>
              <a:tabLst>
                <a:tab pos="122872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2	Preliminaries</a:t>
            </a:r>
            <a:endParaRPr sz="12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1100"/>
              </a:lnSpc>
              <a:spcBef>
                <a:spcPts val="190"/>
              </a:spcBef>
            </a:pPr>
            <a:r>
              <a:rPr dirty="0" sz="1000" spc="-5" b="1">
                <a:latin typeface="Times New Roman"/>
                <a:cs typeface="Times New Roman"/>
              </a:rPr>
              <a:t>Neural radiance </a:t>
            </a:r>
            <a:r>
              <a:rPr dirty="0" sz="1000" spc="-10" b="1">
                <a:latin typeface="Times New Roman"/>
                <a:cs typeface="Times New Roman"/>
              </a:rPr>
              <a:t>fields. </a:t>
            </a:r>
            <a:r>
              <a:rPr dirty="0" sz="1000" spc="-45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synthesize the image of a 3D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object in </a:t>
            </a:r>
            <a:r>
              <a:rPr dirty="0" sz="1000" spc="-10">
                <a:latin typeface="Times New Roman"/>
                <a:cs typeface="Times New Roman"/>
              </a:rPr>
              <a:t>novel views, </a:t>
            </a:r>
            <a:r>
              <a:rPr dirty="0" sz="1000" spc="-5">
                <a:latin typeface="Times New Roman"/>
                <a:cs typeface="Times New Roman"/>
              </a:rPr>
              <a:t>NeRF represents the properties of the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3D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scene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implicitly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into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MLP,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which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takes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location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00" y="6565587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coordinate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280" b="1" i="1">
                <a:latin typeface="Calibri"/>
                <a:cs typeface="Calibri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10"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R</a:t>
            </a:r>
            <a:r>
              <a:rPr dirty="0" baseline="27777" sz="1050" spc="-44">
                <a:latin typeface="Verdana"/>
                <a:cs typeface="Verdana"/>
              </a:rPr>
              <a:t>3</a:t>
            </a:r>
            <a:r>
              <a:rPr dirty="0" baseline="27777" sz="1050" spc="262">
                <a:latin typeface="Verdana"/>
                <a:cs typeface="Verdana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viewing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direction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75" b="1" i="1">
                <a:latin typeface="Calibri"/>
                <a:cs typeface="Calibri"/>
              </a:rPr>
              <a:t>d</a:t>
            </a:r>
            <a:r>
              <a:rPr dirty="0" sz="1000" spc="275" b="1" i="1">
                <a:latin typeface="Calibri"/>
                <a:cs typeface="Calibri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190"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R</a:t>
            </a:r>
            <a:r>
              <a:rPr dirty="0" baseline="27777" sz="1050" spc="-44">
                <a:latin typeface="Verdana"/>
                <a:cs typeface="Verdana"/>
              </a:rPr>
              <a:t>2</a:t>
            </a:r>
            <a:r>
              <a:rPr dirty="0" baseline="27777" sz="1050" spc="262">
                <a:latin typeface="Verdana"/>
                <a:cs typeface="Verdana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100" y="6704766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inputs,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outputs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corresponding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density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values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35" i="1">
                <a:latin typeface="Calibri"/>
                <a:cs typeface="Calibri"/>
              </a:rPr>
              <a:t>σ</a:t>
            </a:r>
            <a:r>
              <a:rPr dirty="0" sz="1000" spc="125" i="1">
                <a:latin typeface="Calibri"/>
                <a:cs typeface="Calibri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-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700" y="6843933"/>
            <a:ext cx="1034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colors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95" b="1" i="1">
                <a:latin typeface="Calibri"/>
                <a:cs typeface="Calibri"/>
              </a:rPr>
              <a:t>c</a:t>
            </a:r>
            <a:r>
              <a:rPr dirty="0" sz="1000" spc="50" b="1" i="1">
                <a:latin typeface="Calibri"/>
                <a:cs typeface="Calibri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R</a:t>
            </a:r>
            <a:r>
              <a:rPr dirty="0" baseline="27777" sz="1050">
                <a:latin typeface="Verdana"/>
                <a:cs typeface="Verdana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9198" y="7017123"/>
            <a:ext cx="2903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17800" algn="l"/>
              </a:tabLst>
            </a:pPr>
            <a:r>
              <a:rPr dirty="0" sz="1000" spc="80">
                <a:latin typeface="Lucida Sans Unicode"/>
                <a:cs typeface="Lucida Sans Unicode"/>
              </a:rPr>
              <a:t>{</a:t>
            </a:r>
            <a:r>
              <a:rPr dirty="0" sz="1000" spc="80" i="1">
                <a:latin typeface="Calibri"/>
                <a:cs typeface="Calibri"/>
              </a:rPr>
              <a:t>σ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80" b="1" i="1">
                <a:latin typeface="Calibri"/>
                <a:cs typeface="Calibri"/>
              </a:rPr>
              <a:t>p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8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14" b="1" i="1">
                <a:latin typeface="Calibri"/>
                <a:cs typeface="Calibri"/>
              </a:rPr>
              <a:t>ν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b="1" i="1">
                <a:latin typeface="Calibri"/>
                <a:cs typeface="Calibri"/>
              </a:rPr>
              <a:t>p</a:t>
            </a:r>
            <a:r>
              <a:rPr dirty="0" sz="1000" spc="114">
                <a:latin typeface="Calibri"/>
                <a:cs typeface="Calibri"/>
              </a:rPr>
              <a:t>)</a:t>
            </a:r>
            <a:r>
              <a:rPr dirty="0" sz="1000" spc="114">
                <a:latin typeface="Lucida Sans Unicode"/>
                <a:cs typeface="Lucida Sans Unicode"/>
              </a:rPr>
              <a:t>}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10" i="1">
                <a:latin typeface="Calibri"/>
                <a:cs typeface="Calibri"/>
              </a:rPr>
              <a:t>f</a:t>
            </a:r>
            <a:r>
              <a:rPr dirty="0" baseline="-11904" sz="1050" spc="165" b="1" i="1">
                <a:latin typeface="Calibri"/>
                <a:cs typeface="Calibri"/>
              </a:rPr>
              <a:t>θ</a:t>
            </a:r>
            <a:r>
              <a:rPr dirty="0" baseline="-11904" sz="1050" spc="-120" b="1" i="1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(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65">
                <a:latin typeface="Calibri"/>
                <a:cs typeface="Calibri"/>
              </a:rPr>
              <a:t>)</a:t>
            </a:r>
            <a:r>
              <a:rPr dirty="0" sz="1000" spc="65" i="1">
                <a:latin typeface="Calibri"/>
                <a:cs typeface="Calibri"/>
              </a:rPr>
              <a:t>,  </a:t>
            </a:r>
            <a:r>
              <a:rPr dirty="0" sz="1000" spc="125" i="1">
                <a:latin typeface="Calibri"/>
                <a:cs typeface="Calibri"/>
              </a:rPr>
              <a:t> </a:t>
            </a:r>
            <a:r>
              <a:rPr dirty="0" sz="1000" spc="65" b="1" i="1">
                <a:latin typeface="Calibri"/>
                <a:cs typeface="Calibri"/>
              </a:rPr>
              <a:t>c</a:t>
            </a:r>
            <a:r>
              <a:rPr dirty="0" sz="1000" spc="65">
                <a:latin typeface="Calibri"/>
                <a:cs typeface="Calibri"/>
              </a:rPr>
              <a:t>(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6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80" b="1" i="1">
                <a:latin typeface="Calibri"/>
                <a:cs typeface="Calibri"/>
              </a:rPr>
              <a:t>d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70" i="1">
                <a:latin typeface="Calibri"/>
                <a:cs typeface="Calibri"/>
              </a:rPr>
              <a:t>g</a:t>
            </a:r>
            <a:r>
              <a:rPr dirty="0" baseline="-11904" sz="1050" spc="104" b="1" i="1">
                <a:latin typeface="Calibri"/>
                <a:cs typeface="Calibri"/>
              </a:rPr>
              <a:t>ϕ</a:t>
            </a:r>
            <a:r>
              <a:rPr dirty="0" sz="1000" spc="70">
                <a:latin typeface="Calibri"/>
                <a:cs typeface="Calibri"/>
              </a:rPr>
              <a:t>(</a:t>
            </a:r>
            <a:r>
              <a:rPr dirty="0" sz="1000" spc="70" b="1" i="1">
                <a:latin typeface="Calibri"/>
                <a:cs typeface="Calibri"/>
              </a:rPr>
              <a:t>ν</a:t>
            </a:r>
            <a:r>
              <a:rPr dirty="0" sz="1000" spc="70">
                <a:latin typeface="Calibri"/>
                <a:cs typeface="Calibri"/>
              </a:rPr>
              <a:t>(</a:t>
            </a:r>
            <a:r>
              <a:rPr dirty="0" sz="1000" spc="70" b="1" i="1">
                <a:latin typeface="Calibri"/>
                <a:cs typeface="Calibri"/>
              </a:rPr>
              <a:t>p</a:t>
            </a:r>
            <a:r>
              <a:rPr dirty="0" sz="1000" spc="70">
                <a:latin typeface="Calibri"/>
                <a:cs typeface="Calibri"/>
              </a:rPr>
              <a:t>)</a:t>
            </a:r>
            <a:r>
              <a:rPr dirty="0" sz="1000" spc="70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80" b="1" i="1">
                <a:latin typeface="Calibri"/>
                <a:cs typeface="Calibri"/>
              </a:rPr>
              <a:t>d</a:t>
            </a:r>
            <a:r>
              <a:rPr dirty="0" sz="1000" spc="80">
                <a:latin typeface="Calibri"/>
                <a:cs typeface="Calibri"/>
              </a:rPr>
              <a:t>)	</a:t>
            </a:r>
            <a:r>
              <a:rPr dirty="0" sz="1000" spc="-5">
                <a:latin typeface="Times New Roman"/>
                <a:cs typeface="Times New Roman"/>
              </a:rPr>
              <a:t>(1)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100" y="7190313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5" b="1" i="1">
                <a:latin typeface="Calibri"/>
                <a:cs typeface="Calibri"/>
              </a:rPr>
              <a:t>θ</a:t>
            </a:r>
            <a:r>
              <a:rPr dirty="0" sz="1000" spc="50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10" b="1" i="1">
                <a:latin typeface="Calibri"/>
                <a:cs typeface="Calibri"/>
              </a:rPr>
              <a:t>ϕ</a:t>
            </a:r>
            <a:r>
              <a:rPr dirty="0" sz="1000" spc="15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parameters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MLP.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700" y="7350562"/>
            <a:ext cx="3105785" cy="4559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pixel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value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14" b="1" i="1">
                <a:latin typeface="Calibri"/>
                <a:cs typeface="Calibri"/>
              </a:rPr>
              <a:t>C</a:t>
            </a:r>
            <a:r>
              <a:rPr dirty="0" baseline="13888" sz="1500" spc="-172">
                <a:latin typeface="Calibri"/>
                <a:cs typeface="Calibri"/>
              </a:rPr>
              <a:t>ˆ</a:t>
            </a:r>
            <a:r>
              <a:rPr dirty="0" baseline="13888" sz="1500" spc="-44"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(</a:t>
            </a:r>
            <a:r>
              <a:rPr dirty="0" sz="1000" spc="120" b="1" i="1">
                <a:latin typeface="Calibri"/>
                <a:cs typeface="Calibri"/>
              </a:rPr>
              <a:t>r</a:t>
            </a:r>
            <a:r>
              <a:rPr dirty="0" sz="1000" spc="120">
                <a:latin typeface="Calibri"/>
                <a:cs typeface="Calibri"/>
              </a:rPr>
              <a:t>)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camera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170" b="1" i="1">
                <a:latin typeface="Calibri"/>
                <a:cs typeface="Calibri"/>
              </a:rPr>
              <a:t>r</a:t>
            </a:r>
            <a:r>
              <a:rPr dirty="0" sz="1000" spc="80" b="1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(</a:t>
            </a:r>
            <a:r>
              <a:rPr dirty="0" sz="1000" spc="55" b="1" i="1">
                <a:latin typeface="Calibri"/>
                <a:cs typeface="Calibri"/>
              </a:rPr>
              <a:t>p</a:t>
            </a:r>
            <a:r>
              <a:rPr dirty="0" baseline="-11904" sz="1050" spc="82" b="1">
                <a:latin typeface="Sitka Text"/>
                <a:cs typeface="Sitka Text"/>
              </a:rPr>
              <a:t>0</a:t>
            </a:r>
            <a:r>
              <a:rPr dirty="0" sz="1000" spc="5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80" b="1" i="1">
                <a:latin typeface="Calibri"/>
                <a:cs typeface="Calibri"/>
              </a:rPr>
              <a:t>d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puted using the principles of the traditional </a:t>
            </a:r>
            <a:r>
              <a:rPr dirty="0" sz="1000" spc="-10">
                <a:latin typeface="Times New Roman"/>
                <a:cs typeface="Times New Roman"/>
              </a:rPr>
              <a:t>volume </a:t>
            </a:r>
            <a:r>
              <a:rPr dirty="0" sz="1000" spc="-5">
                <a:latin typeface="Times New Roman"/>
                <a:cs typeface="Times New Roman"/>
              </a:rPr>
              <a:t>render-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(Kajiya and Hersen 1984):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0967" y="786639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latin typeface="Calibri"/>
                <a:cs typeface="Calibri"/>
              </a:rPr>
              <a:t>ˆ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6748" y="7726519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Lucida Sans Unicode"/>
                <a:cs typeface="Lucida Sans Unicode"/>
              </a:rPr>
              <a:t>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3278" y="7795758"/>
            <a:ext cx="204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0">
                <a:latin typeface="Verdana"/>
                <a:cs typeface="Verdana"/>
              </a:rPr>
              <a:t>+</a:t>
            </a:r>
            <a:r>
              <a:rPr dirty="0" sz="700" spc="195">
                <a:latin typeface="Cambria"/>
                <a:cs typeface="Cambria"/>
              </a:rPr>
              <a:t>∞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7042" y="8051967"/>
            <a:ext cx="76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6507" y="7898731"/>
            <a:ext cx="25609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020" algn="l"/>
                <a:tab pos="2400300" algn="l"/>
              </a:tabLst>
            </a:pPr>
            <a:r>
              <a:rPr dirty="0" sz="1000" spc="360" b="1" i="1">
                <a:latin typeface="Calibri"/>
                <a:cs typeface="Calibri"/>
              </a:rPr>
              <a:t>C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0" b="1" i="1">
                <a:latin typeface="Calibri"/>
                <a:cs typeface="Calibri"/>
              </a:rPr>
              <a:t>r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90" i="1">
                <a:latin typeface="Calibri"/>
                <a:cs typeface="Calibri"/>
              </a:rPr>
              <a:t>T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" i="1">
                <a:latin typeface="Calibri"/>
                <a:cs typeface="Calibri"/>
              </a:rPr>
              <a:t>t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70" i="1">
                <a:latin typeface="Calibri"/>
                <a:cs typeface="Calibri"/>
              </a:rPr>
              <a:t>σ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" i="1">
                <a:latin typeface="Calibri"/>
                <a:cs typeface="Calibri"/>
              </a:rPr>
              <a:t>t</a:t>
            </a:r>
            <a:r>
              <a:rPr dirty="0" sz="1000" spc="80">
                <a:latin typeface="Calibri"/>
                <a:cs typeface="Calibri"/>
              </a:rPr>
              <a:t>))</a:t>
            </a:r>
            <a:r>
              <a:rPr dirty="0" sz="1000" spc="95" b="1" i="1">
                <a:latin typeface="Calibri"/>
                <a:cs typeface="Calibri"/>
              </a:rPr>
              <a:t>c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" i="1">
                <a:latin typeface="Calibri"/>
                <a:cs typeface="Calibri"/>
              </a:rPr>
              <a:t>t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75" b="1" i="1">
                <a:latin typeface="Calibri"/>
                <a:cs typeface="Calibri"/>
              </a:rPr>
              <a:t>d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0" i="1">
                <a:latin typeface="Calibri"/>
                <a:cs typeface="Calibri"/>
              </a:rPr>
              <a:t>dt</a:t>
            </a:r>
            <a:r>
              <a:rPr dirty="0" sz="1000" i="1">
                <a:latin typeface="Calibri"/>
                <a:cs typeface="Calibri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(2)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700" y="8148541"/>
            <a:ext cx="310578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35" b="1" i="1">
                <a:latin typeface="Calibri"/>
                <a:cs typeface="Calibri"/>
              </a:rPr>
              <a:t>p</a:t>
            </a:r>
            <a:r>
              <a:rPr dirty="0" baseline="-11904" sz="1050" spc="52" b="1">
                <a:latin typeface="Sitka Text"/>
                <a:cs typeface="Sitka Text"/>
              </a:rPr>
              <a:t>0</a:t>
            </a:r>
            <a:r>
              <a:rPr dirty="0" baseline="-11904" sz="1050" spc="150" b="1">
                <a:latin typeface="Sitka Text"/>
                <a:cs typeface="Sitka Text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75" b="1" i="1">
                <a:latin typeface="Calibri"/>
                <a:cs typeface="Calibri"/>
              </a:rPr>
              <a:t>d</a:t>
            </a:r>
            <a:r>
              <a:rPr dirty="0" sz="1000" spc="250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direction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camera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respect</a:t>
            </a:r>
            <a:r>
              <a:rPr dirty="0" sz="1000" spc="-30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el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" i="1">
                <a:latin typeface="Calibri"/>
                <a:cs typeface="Calibri"/>
              </a:rPr>
              <a:t>t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 </a:t>
            </a:r>
            <a:r>
              <a:rPr dirty="0" sz="1000" spc="-9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>
                <a:latin typeface="Calibri"/>
                <a:cs typeface="Calibri"/>
              </a:rPr>
              <a:t>  </a:t>
            </a:r>
            <a:r>
              <a:rPr dirty="0" sz="1000" spc="-90">
                <a:latin typeface="Calibri"/>
                <a:cs typeface="Calibri"/>
              </a:rPr>
              <a:t> 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baseline="-19841" sz="1050" spc="-75">
                <a:latin typeface="Verdana"/>
                <a:cs typeface="Verdana"/>
              </a:rPr>
              <a:t>0</a:t>
            </a:r>
            <a:r>
              <a:rPr dirty="0" baseline="-19841" sz="1050">
                <a:latin typeface="Verdana"/>
                <a:cs typeface="Verdana"/>
              </a:rPr>
              <a:t> </a:t>
            </a:r>
            <a:r>
              <a:rPr dirty="0" baseline="-19841" sz="1050" spc="-150">
                <a:latin typeface="Verdana"/>
                <a:cs typeface="Verdana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10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t</a:t>
            </a:r>
            <a:r>
              <a:rPr dirty="0" sz="1000" spc="75" b="1" i="1">
                <a:latin typeface="Calibri"/>
                <a:cs typeface="Calibri"/>
              </a:rPr>
              <a:t>d</a:t>
            </a:r>
            <a:r>
              <a:rPr dirty="0" baseline="27777" sz="1050" spc="6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90" i="1">
                <a:latin typeface="Calibri"/>
                <a:cs typeface="Calibri"/>
              </a:rPr>
              <a:t>T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" i="1">
                <a:latin typeface="Calibri"/>
                <a:cs typeface="Calibri"/>
              </a:rPr>
              <a:t>t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 </a:t>
            </a:r>
            <a:r>
              <a:rPr dirty="0" sz="1000" spc="-9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800" y="8515197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91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47700" y="8524196"/>
            <a:ext cx="3105785" cy="426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95"/>
              </a:spcBef>
            </a:pPr>
            <a:r>
              <a:rPr dirty="0" baseline="37037" sz="900" spc="-7">
                <a:latin typeface="Times New Roman"/>
                <a:cs typeface="Times New Roman"/>
              </a:rPr>
              <a:t>1</a:t>
            </a:r>
            <a:r>
              <a:rPr dirty="0" sz="900" spc="-5">
                <a:latin typeface="Times New Roman"/>
                <a:cs typeface="Times New Roman"/>
              </a:rPr>
              <a:t>https://github.com/sunset1995/DirectVoxGO</a:t>
            </a:r>
            <a:endParaRPr sz="900">
              <a:latin typeface="Times New Roman"/>
              <a:cs typeface="Times New Roman"/>
            </a:endParaRPr>
          </a:p>
          <a:p>
            <a:pPr marL="38100" marR="30480" indent="160655">
              <a:lnSpc>
                <a:spcPts val="1000"/>
              </a:lnSpc>
              <a:spcBef>
                <a:spcPts val="110"/>
              </a:spcBef>
            </a:pPr>
            <a:r>
              <a:rPr dirty="0" baseline="37037" sz="900" spc="15">
                <a:latin typeface="Times New Roman"/>
                <a:cs typeface="Times New Roman"/>
              </a:rPr>
              <a:t>2</a:t>
            </a:r>
            <a:r>
              <a:rPr dirty="0" sz="900" spc="10">
                <a:latin typeface="Times New Roman"/>
                <a:cs typeface="Times New Roman"/>
              </a:rPr>
              <a:t>In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practice,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the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direction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Segoe UI Symbol"/>
                <a:cs typeface="Segoe UI Symbol"/>
              </a:rPr>
              <a:t>d</a:t>
            </a:r>
            <a:r>
              <a:rPr dirty="0" sz="900" spc="45">
                <a:latin typeface="Segoe UI Symbol"/>
                <a:cs typeface="Segoe UI Symbol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is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often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represented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by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unit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3-d </a:t>
            </a:r>
            <a:r>
              <a:rPr dirty="0" sz="900" spc="-2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vector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7650" y="3208137"/>
            <a:ext cx="3028918" cy="105070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019550" y="4343570"/>
            <a:ext cx="3105785" cy="17087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Figure 2: The comparison between the original NeRF (</a:t>
            </a:r>
            <a:r>
              <a:rPr dirty="0" sz="1000" spc="-5" b="1">
                <a:latin typeface="Times New Roman"/>
                <a:cs typeface="Times New Roman"/>
              </a:rPr>
              <a:t>left</a:t>
            </a:r>
            <a:r>
              <a:rPr dirty="0" sz="1000" spc="-5">
                <a:latin typeface="Times New Roman"/>
                <a:cs typeface="Times New Roman"/>
              </a:rPr>
              <a:t>)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the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optimization based NeRF (</a:t>
            </a:r>
            <a:r>
              <a:rPr dirty="0" sz="1000" spc="-5" b="1">
                <a:latin typeface="Times New Roman"/>
                <a:cs typeface="Times New Roman"/>
              </a:rPr>
              <a:t>right</a:t>
            </a:r>
            <a:r>
              <a:rPr dirty="0" sz="1000" spc="-5">
                <a:latin typeface="Times New Roman"/>
                <a:cs typeface="Times New Roman"/>
              </a:rPr>
              <a:t>). In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NeRF,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pixel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value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camera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ray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170" b="1" i="1">
                <a:latin typeface="Calibri"/>
                <a:cs typeface="Calibri"/>
              </a:rPr>
              <a:t>r </a:t>
            </a:r>
            <a:r>
              <a:rPr dirty="0" sz="1000" spc="275">
                <a:latin typeface="Calibri"/>
                <a:cs typeface="Calibri"/>
              </a:rPr>
              <a:t>= </a:t>
            </a:r>
            <a:r>
              <a:rPr dirty="0" sz="1000" spc="55">
                <a:latin typeface="Calibri"/>
                <a:cs typeface="Calibri"/>
              </a:rPr>
              <a:t>(</a:t>
            </a:r>
            <a:r>
              <a:rPr dirty="0" sz="1000" spc="55" b="1" i="1">
                <a:latin typeface="Calibri"/>
                <a:cs typeface="Calibri"/>
              </a:rPr>
              <a:t>p</a:t>
            </a:r>
            <a:r>
              <a:rPr dirty="0" baseline="-11904" sz="1050" spc="82" b="1">
                <a:latin typeface="Sitka Text"/>
                <a:cs typeface="Sitka Text"/>
              </a:rPr>
              <a:t>0</a:t>
            </a:r>
            <a:r>
              <a:rPr dirty="0" sz="1000" spc="55" i="1">
                <a:latin typeface="Calibri"/>
                <a:cs typeface="Calibri"/>
              </a:rPr>
              <a:t>, </a:t>
            </a:r>
            <a:r>
              <a:rPr dirty="0" sz="1000" spc="50" b="1" i="1">
                <a:latin typeface="Calibri"/>
                <a:cs typeface="Calibri"/>
              </a:rPr>
              <a:t>d</a:t>
            </a:r>
            <a:r>
              <a:rPr dirty="0" sz="1000" spc="50">
                <a:latin typeface="Calibri"/>
                <a:cs typeface="Calibri"/>
              </a:rPr>
              <a:t>)</a:t>
            </a:r>
            <a:r>
              <a:rPr dirty="0" sz="1000" spc="50">
                <a:latin typeface="Times New Roman"/>
                <a:cs typeface="Times New Roman"/>
              </a:rPr>
              <a:t>, </a:t>
            </a:r>
            <a:r>
              <a:rPr dirty="0" sz="1000" spc="-5">
                <a:latin typeface="Times New Roman"/>
                <a:cs typeface="Times New Roman"/>
              </a:rPr>
              <a:t>the model must apply the </a:t>
            </a:r>
            <a:r>
              <a:rPr dirty="0" sz="1000" spc="-10">
                <a:latin typeface="Times New Roman"/>
                <a:cs typeface="Times New Roman"/>
              </a:rPr>
              <a:t>expensive </a:t>
            </a:r>
            <a:r>
              <a:rPr dirty="0" sz="1000" spc="-5">
                <a:latin typeface="Times New Roman"/>
                <a:cs typeface="Times New Roman"/>
              </a:rPr>
              <a:t>forward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computation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MLP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hundreds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sampled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points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along the ray to get their density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and colors.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optimization-based methods explicitly store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position-dependent density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and scene feature embed-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dings into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grids. This design </a:t>
            </a:r>
            <a:r>
              <a:rPr dirty="0" sz="1000" spc="-10">
                <a:latin typeface="Times New Roman"/>
                <a:cs typeface="Times New Roman"/>
              </a:rPr>
              <a:t>allows </a:t>
            </a:r>
            <a:r>
              <a:rPr dirty="0" sz="1000" spc="-5">
                <a:latin typeface="Times New Roman"/>
                <a:cs typeface="Times New Roman"/>
              </a:rPr>
              <a:t>the model to skip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low-density points by </a:t>
            </a:r>
            <a:r>
              <a:rPr dirty="0" sz="1000" spc="-10">
                <a:latin typeface="Times New Roman"/>
                <a:cs typeface="Times New Roman"/>
              </a:rPr>
              <a:t>efficiently </a:t>
            </a:r>
            <a:r>
              <a:rPr dirty="0" sz="1000" spc="-5">
                <a:latin typeface="Times New Roman"/>
                <a:cs typeface="Times New Roman"/>
              </a:rPr>
              <a:t>querying the density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 with trilinear interpolation, leading to </a:t>
            </a:r>
            <a:r>
              <a:rPr dirty="0" sz="1000" spc="-10">
                <a:latin typeface="Times New Roman"/>
                <a:cs typeface="Times New Roman"/>
              </a:rPr>
              <a:t>significant </a:t>
            </a:r>
            <a:r>
              <a:rPr dirty="0" sz="1000" spc="-5">
                <a:latin typeface="Times New Roman"/>
                <a:cs typeface="Times New Roman"/>
              </a:rPr>
              <a:t>accel-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eration in training and rendering.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8586" y="6210711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latin typeface="Lucida Sans Unicode"/>
                <a:cs typeface="Lucida Sans Unicode"/>
              </a:rPr>
              <a:t>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22939" y="6279949"/>
            <a:ext cx="641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65" i="1"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98327" y="6395570"/>
            <a:ext cx="76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59338" y="6172192"/>
            <a:ext cx="9486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dirty="0" sz="1000" spc="-155">
                <a:latin typeface="Lucida Sans Unicode"/>
                <a:cs typeface="Lucida Sans Unicode"/>
              </a:rPr>
              <a:t>h</a:t>
            </a:r>
            <a:r>
              <a:rPr dirty="0" sz="1000" spc="-155">
                <a:latin typeface="Lucida Sans Unicode"/>
                <a:cs typeface="Lucida Sans Unicode"/>
              </a:rPr>
              <a:t>	</a:t>
            </a:r>
            <a:r>
              <a:rPr dirty="0" sz="1000" spc="180">
                <a:latin typeface="Lucida Sans Unicode"/>
                <a:cs typeface="Lucida Sans Unicode"/>
              </a:rPr>
              <a:t>i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4950" y="6312629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6260" algn="l"/>
              </a:tabLst>
            </a:pPr>
            <a:r>
              <a:rPr dirty="0" sz="1000" spc="20">
                <a:latin typeface="Calibri"/>
                <a:cs typeface="Calibri"/>
              </a:rPr>
              <a:t>exp 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	</a:t>
            </a:r>
            <a:r>
              <a:rPr dirty="0" sz="1000" spc="70" i="1">
                <a:latin typeface="Calibri"/>
                <a:cs typeface="Calibri"/>
              </a:rPr>
              <a:t>σ</a:t>
            </a:r>
            <a:r>
              <a:rPr dirty="0" sz="1000" spc="70">
                <a:latin typeface="Calibri"/>
                <a:cs typeface="Calibri"/>
              </a:rPr>
              <a:t>(</a:t>
            </a:r>
            <a:r>
              <a:rPr dirty="0" sz="1000" spc="70" b="1" i="1">
                <a:latin typeface="Calibri"/>
                <a:cs typeface="Calibri"/>
              </a:rPr>
              <a:t>p</a:t>
            </a:r>
            <a:r>
              <a:rPr dirty="0" sz="1000" spc="70">
                <a:latin typeface="Calibri"/>
                <a:cs typeface="Calibri"/>
              </a:rPr>
              <a:t>(</a:t>
            </a:r>
            <a:r>
              <a:rPr dirty="0" sz="1000" spc="70" i="1">
                <a:latin typeface="Calibri"/>
                <a:cs typeface="Calibri"/>
              </a:rPr>
              <a:t>s</a:t>
            </a:r>
            <a:r>
              <a:rPr dirty="0" sz="1000" spc="70">
                <a:latin typeface="Calibri"/>
                <a:cs typeface="Calibri"/>
              </a:rPr>
              <a:t>))</a:t>
            </a:r>
            <a:r>
              <a:rPr dirty="0" sz="1000" spc="70" i="1">
                <a:latin typeface="Calibri"/>
                <a:cs typeface="Calibri"/>
              </a:rPr>
              <a:t>ds </a:t>
            </a:r>
            <a:r>
              <a:rPr dirty="0" sz="1000" spc="185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probability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beam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light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9550" y="6495395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emitting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35" b="1" i="1">
                <a:latin typeface="Calibri"/>
                <a:cs typeface="Calibri"/>
              </a:rPr>
              <a:t>p</a:t>
            </a:r>
            <a:r>
              <a:rPr dirty="0" baseline="-11904" sz="1050" spc="52" b="1">
                <a:latin typeface="Sitka Text"/>
                <a:cs typeface="Sitka Text"/>
              </a:rPr>
              <a:t>0</a:t>
            </a:r>
            <a:r>
              <a:rPr dirty="0" baseline="-11904" sz="1050" spc="330" b="1">
                <a:latin typeface="Sitka Text"/>
                <a:cs typeface="Sitka Text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along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direction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75" b="1" i="1">
                <a:latin typeface="Calibri"/>
                <a:cs typeface="Calibri"/>
              </a:rPr>
              <a:t>d</a:t>
            </a:r>
            <a:r>
              <a:rPr dirty="0" sz="1000" spc="140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hits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44950" y="6634574"/>
            <a:ext cx="3054985" cy="13385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point </a:t>
            </a:r>
            <a:r>
              <a:rPr dirty="0" sz="1000" spc="50" b="1" i="1">
                <a:latin typeface="Calibri"/>
                <a:cs typeface="Calibri"/>
              </a:rPr>
              <a:t>p</a:t>
            </a:r>
            <a:r>
              <a:rPr dirty="0" sz="1000" spc="50">
                <a:latin typeface="Calibri"/>
                <a:cs typeface="Calibri"/>
              </a:rPr>
              <a:t>(</a:t>
            </a:r>
            <a:r>
              <a:rPr dirty="0" sz="1000" spc="50" i="1">
                <a:latin typeface="Calibri"/>
                <a:cs typeface="Calibri"/>
              </a:rPr>
              <a:t>t</a:t>
            </a:r>
            <a:r>
              <a:rPr dirty="0" sz="1000" spc="50">
                <a:latin typeface="Calibri"/>
                <a:cs typeface="Calibri"/>
              </a:rPr>
              <a:t>)</a:t>
            </a:r>
            <a:r>
              <a:rPr dirty="0" sz="1000" spc="50">
                <a:latin typeface="Times New Roman"/>
                <a:cs typeface="Times New Roman"/>
              </a:rPr>
              <a:t>. </a:t>
            </a:r>
            <a:r>
              <a:rPr dirty="0" sz="1000" spc="-5">
                <a:latin typeface="Times New Roman"/>
                <a:cs typeface="Times New Roman"/>
              </a:rPr>
              <a:t>Note that the </a:t>
            </a:r>
            <a:r>
              <a:rPr dirty="0" sz="1000" spc="-10">
                <a:latin typeface="Times New Roman"/>
                <a:cs typeface="Times New Roman"/>
              </a:rPr>
              <a:t>volume </a:t>
            </a:r>
            <a:r>
              <a:rPr dirty="0" sz="1000" spc="-5">
                <a:latin typeface="Times New Roman"/>
                <a:cs typeface="Times New Roman"/>
              </a:rPr>
              <a:t>density </a:t>
            </a:r>
            <a:r>
              <a:rPr dirty="0" sz="1000" spc="35" i="1">
                <a:latin typeface="Calibri"/>
                <a:cs typeface="Calibri"/>
              </a:rPr>
              <a:t>σ </a:t>
            </a:r>
            <a:r>
              <a:rPr dirty="0" sz="1000" spc="-5">
                <a:latin typeface="Times New Roman"/>
                <a:cs typeface="Times New Roman"/>
              </a:rPr>
              <a:t>is restricted to be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only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dependent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location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-15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encourage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scene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rep-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resentation to be </a:t>
            </a:r>
            <a:r>
              <a:rPr dirty="0" sz="1000" spc="-10">
                <a:latin typeface="Times New Roman"/>
                <a:cs typeface="Times New Roman"/>
              </a:rPr>
              <a:t>multiview </a:t>
            </a:r>
            <a:r>
              <a:rPr dirty="0" sz="1000" spc="-5">
                <a:latin typeface="Times New Roman"/>
                <a:cs typeface="Times New Roman"/>
              </a:rPr>
              <a:t>consistent, while the color </a:t>
            </a:r>
            <a:r>
              <a:rPr dirty="0" sz="1000" spc="95" b="1" i="1">
                <a:latin typeface="Calibri"/>
                <a:cs typeface="Calibri"/>
              </a:rPr>
              <a:t>c </a:t>
            </a:r>
            <a:r>
              <a:rPr dirty="0" sz="1000" spc="-5">
                <a:latin typeface="Times New Roman"/>
                <a:cs typeface="Times New Roman"/>
              </a:rPr>
              <a:t>is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dependent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both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location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-15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direction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75" b="1" i="1">
                <a:latin typeface="Calibri"/>
                <a:cs typeface="Calibri"/>
              </a:rPr>
              <a:t>d</a:t>
            </a:r>
            <a:r>
              <a:rPr dirty="0" sz="1000" spc="-15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view-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dependent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scene.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practice,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intractable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integral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Eq.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005"/>
              </a:lnSpc>
            </a:pPr>
            <a:r>
              <a:rPr dirty="0" sz="1000" spc="-5">
                <a:latin typeface="Times New Roman"/>
                <a:cs typeface="Times New Roman"/>
              </a:rPr>
              <a:t>(2)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approximated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aggregating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densities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colors of densely sampled points along the ray (Max 1995;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Mildenhall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 al. 2020):</a:t>
            </a:r>
            <a:endParaRPr sz="1000">
              <a:latin typeface="Times New Roman"/>
              <a:cs typeface="Times New Roman"/>
            </a:endParaRPr>
          </a:p>
          <a:p>
            <a:pPr algn="ctr" marL="67310">
              <a:lnSpc>
                <a:spcPct val="100000"/>
              </a:lnSpc>
              <a:spcBef>
                <a:spcPts val="600"/>
              </a:spcBef>
            </a:pPr>
            <a:r>
              <a:rPr dirty="0" sz="700" spc="175" i="1"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06707" y="7840871"/>
            <a:ext cx="195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29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8366" y="7961076"/>
            <a:ext cx="21069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04215" algn="l"/>
                <a:tab pos="1920239" algn="l"/>
              </a:tabLst>
            </a:pPr>
            <a:r>
              <a:rPr dirty="0" sz="1000" spc="-114" b="1" i="1">
                <a:latin typeface="Calibri"/>
                <a:cs typeface="Calibri"/>
              </a:rPr>
              <a:t>C</a:t>
            </a:r>
            <a:r>
              <a:rPr dirty="0" baseline="13888" sz="1500" spc="-172">
                <a:latin typeface="Calibri"/>
                <a:cs typeface="Calibri"/>
              </a:rPr>
              <a:t>ˆ</a:t>
            </a:r>
            <a:r>
              <a:rPr dirty="0" baseline="13888" sz="1500" spc="-52"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(</a:t>
            </a:r>
            <a:r>
              <a:rPr dirty="0" sz="1000" spc="120" b="1" i="1">
                <a:latin typeface="Calibri"/>
                <a:cs typeface="Calibri"/>
              </a:rPr>
              <a:t>r</a:t>
            </a:r>
            <a:r>
              <a:rPr dirty="0" sz="1000" spc="120">
                <a:latin typeface="Calibri"/>
                <a:cs typeface="Calibri"/>
              </a:rPr>
              <a:t>)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≈	</a:t>
            </a:r>
            <a:r>
              <a:rPr dirty="0" sz="1000" spc="125" i="1">
                <a:latin typeface="Calibri"/>
                <a:cs typeface="Calibri"/>
              </a:rPr>
              <a:t>T</a:t>
            </a:r>
            <a:r>
              <a:rPr dirty="0" baseline="-11904" sz="1050" spc="187" i="1">
                <a:latin typeface="Calibri"/>
                <a:cs typeface="Calibri"/>
              </a:rPr>
              <a:t>i</a:t>
            </a:r>
            <a:r>
              <a:rPr dirty="0" sz="1000" spc="125" i="1">
                <a:latin typeface="Calibri"/>
                <a:cs typeface="Calibri"/>
              </a:rPr>
              <a:t>α</a:t>
            </a:r>
            <a:r>
              <a:rPr dirty="0" baseline="-11904" sz="1050" spc="187" i="1">
                <a:latin typeface="Calibri"/>
                <a:cs typeface="Calibri"/>
              </a:rPr>
              <a:t>i</a:t>
            </a:r>
            <a:r>
              <a:rPr dirty="0" sz="1000" spc="125" b="1" i="1">
                <a:latin typeface="Calibri"/>
                <a:cs typeface="Calibri"/>
              </a:rPr>
              <a:t>c</a:t>
            </a:r>
            <a:r>
              <a:rPr dirty="0" baseline="-11904" sz="1050" spc="187" b="1" i="1">
                <a:latin typeface="Calibri"/>
                <a:cs typeface="Calibri"/>
              </a:rPr>
              <a:t>i	</a:t>
            </a:r>
            <a:r>
              <a:rPr dirty="0" sz="1000" spc="-5">
                <a:latin typeface="Times New Roman"/>
                <a:cs typeface="Times New Roman"/>
              </a:rPr>
              <a:t>(3)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16130" y="8148309"/>
            <a:ext cx="1898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-5">
                <a:latin typeface="Verdana"/>
                <a:cs typeface="Verdana"/>
              </a:rPr>
              <a:t>=1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84255" y="8400633"/>
            <a:ext cx="14135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5515" algn="l"/>
                <a:tab pos="1363980" algn="l"/>
              </a:tabLst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	</a:t>
            </a: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  </a:t>
            </a:r>
            <a:r>
              <a:rPr dirty="0" sz="700" spc="15" i="1">
                <a:latin typeface="Calibri"/>
                <a:cs typeface="Calibri"/>
              </a:rPr>
              <a:t> </a:t>
            </a: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i="1">
                <a:latin typeface="Calibri"/>
                <a:cs typeface="Calibri"/>
              </a:rPr>
              <a:t>	</a:t>
            </a: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44950" y="8343701"/>
            <a:ext cx="202501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70" i="1">
                <a:latin typeface="Calibri"/>
                <a:cs typeface="Calibri"/>
              </a:rPr>
              <a:t>α </a:t>
            </a:r>
            <a:r>
              <a:rPr dirty="0" sz="1000" spc="33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>
                <a:latin typeface="Lucida Sans Unicode"/>
                <a:cs typeface="Lucida Sans Unicode"/>
              </a:rPr>
              <a:t> </a:t>
            </a:r>
            <a:r>
              <a:rPr dirty="0" sz="1000" spc="25">
                <a:latin typeface="Calibri"/>
                <a:cs typeface="Calibri"/>
              </a:rPr>
              <a:t>exp(</a:t>
            </a:r>
            <a:r>
              <a:rPr dirty="0" sz="1000" spc="25">
                <a:latin typeface="Lucida Sans Unicode"/>
                <a:cs typeface="Lucida Sans Unicode"/>
              </a:rPr>
              <a:t>−</a:t>
            </a:r>
            <a:r>
              <a:rPr dirty="0" sz="1000" spc="25" i="1">
                <a:latin typeface="Calibri"/>
                <a:cs typeface="Calibri"/>
              </a:rPr>
              <a:t>σ</a:t>
            </a:r>
            <a:r>
              <a:rPr dirty="0" sz="1000" spc="100" i="1">
                <a:latin typeface="Calibri"/>
                <a:cs typeface="Calibri"/>
              </a:rPr>
              <a:t> </a:t>
            </a:r>
            <a:r>
              <a:rPr dirty="0" sz="1000" spc="-85" i="1">
                <a:latin typeface="Calibri"/>
                <a:cs typeface="Calibri"/>
              </a:rPr>
              <a:t>δ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)</a:t>
            </a:r>
            <a:r>
              <a:rPr dirty="0" sz="1000" spc="50" i="1">
                <a:latin typeface="Calibri"/>
                <a:cs typeface="Calibri"/>
              </a:rPr>
              <a:t>,  </a:t>
            </a:r>
            <a:r>
              <a:rPr dirty="0" sz="1000" spc="155" i="1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T </a:t>
            </a:r>
            <a:r>
              <a:rPr dirty="0" sz="1000" spc="31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12167" y="8248807"/>
            <a:ext cx="145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60">
                <a:latin typeface="Lucida Sans Unicode"/>
                <a:cs typeface="Lucida Sans Unicode"/>
              </a:rPr>
              <a:t>Q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31661" y="8318045"/>
            <a:ext cx="1911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229">
                <a:latin typeface="Cambria"/>
                <a:cs typeface="Cambria"/>
              </a:rPr>
              <a:t>−</a:t>
            </a:r>
            <a:r>
              <a:rPr dirty="0" sz="700" spc="-50"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31661" y="8419607"/>
            <a:ext cx="2006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00" i="1">
                <a:latin typeface="Calibri"/>
                <a:cs typeface="Calibri"/>
              </a:rPr>
              <a:t>j</a:t>
            </a:r>
            <a:r>
              <a:rPr dirty="0" sz="700" spc="-5">
                <a:latin typeface="Verdana"/>
                <a:cs typeface="Verdana"/>
              </a:rPr>
              <a:t>=1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13081" y="8343701"/>
            <a:ext cx="644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Calibri"/>
                <a:cs typeface="Calibri"/>
              </a:rPr>
              <a:t>(1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70" i="1">
                <a:latin typeface="Calibri"/>
                <a:cs typeface="Calibri"/>
              </a:rPr>
              <a:t>α</a:t>
            </a:r>
            <a:r>
              <a:rPr dirty="0" sz="1000" spc="85" i="1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)</a:t>
            </a:r>
            <a:r>
              <a:rPr dirty="0" sz="1000" spc="40">
                <a:latin typeface="Times New Roman"/>
                <a:cs typeface="Times New Roman"/>
              </a:rPr>
              <a:t>.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35" i="1">
                <a:latin typeface="Calibri"/>
                <a:cs typeface="Calibri"/>
              </a:rPr>
              <a:t>σ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87248" y="8400633"/>
            <a:ext cx="3060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6540" algn="l"/>
              </a:tabLst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	</a:t>
            </a: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19550" y="8497816"/>
            <a:ext cx="3105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110" b="1" i="1">
                <a:latin typeface="Calibri"/>
                <a:cs typeface="Calibri"/>
              </a:rPr>
              <a:t>c</a:t>
            </a:r>
            <a:r>
              <a:rPr dirty="0" baseline="-11904" sz="1050" spc="165" i="1">
                <a:latin typeface="Calibri"/>
                <a:cs typeface="Calibri"/>
              </a:rPr>
              <a:t>i</a:t>
            </a:r>
            <a:r>
              <a:rPr dirty="0" baseline="-11904" sz="1050" spc="390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density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color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35" i="1">
                <a:latin typeface="Calibri"/>
                <a:cs typeface="Calibri"/>
              </a:rPr>
              <a:t>i</a:t>
            </a:r>
            <a:r>
              <a:rPr dirty="0" sz="1000" spc="35">
                <a:latin typeface="Times New Roman"/>
                <a:cs typeface="Times New Roman"/>
              </a:rPr>
              <a:t>th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sampled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point,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19550" y="8636996"/>
            <a:ext cx="310515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10">
                <a:latin typeface="Times New Roman"/>
                <a:cs typeface="Times New Roman"/>
              </a:rPr>
              <a:t>respectively,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20" i="1">
                <a:latin typeface="Calibri"/>
                <a:cs typeface="Calibri"/>
              </a:rPr>
              <a:t>δ</a:t>
            </a:r>
            <a:r>
              <a:rPr dirty="0" baseline="-11904" sz="1050" spc="30" i="1">
                <a:latin typeface="Calibri"/>
                <a:cs typeface="Calibri"/>
              </a:rPr>
              <a:t>i</a:t>
            </a:r>
            <a:r>
              <a:rPr dirty="0" baseline="-11904" sz="1050" spc="262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distance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between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35" i="1">
                <a:latin typeface="Calibri"/>
                <a:cs typeface="Calibri"/>
              </a:rPr>
              <a:t>i</a:t>
            </a:r>
            <a:r>
              <a:rPr dirty="0" sz="1000" spc="35">
                <a:latin typeface="Times New Roman"/>
                <a:cs typeface="Times New Roman"/>
              </a:rPr>
              <a:t>th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sampled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point and the </a:t>
            </a:r>
            <a:r>
              <a:rPr dirty="0" sz="1000" spc="-10">
                <a:latin typeface="Times New Roman"/>
                <a:cs typeface="Times New Roman"/>
              </a:rPr>
              <a:t>next</a:t>
            </a:r>
            <a:r>
              <a:rPr dirty="0" sz="1000" spc="-5">
                <a:latin typeface="Times New Roman"/>
                <a:cs typeface="Times New Roman"/>
              </a:rPr>
              <a:t> sampled point.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673105"/>
            <a:ext cx="3054985" cy="4559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 indent="126364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The rendering process of Eq. 3 is fully differentiable, so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parameters of the network can be optimized end-to-end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 minimizing the following loss function: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8115" y="1205958"/>
            <a:ext cx="2463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0">
                <a:latin typeface="Lucida Sans Unicode"/>
                <a:cs typeface="Lucida Sans Unicode"/>
              </a:rPr>
              <a:t>L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9272" y="1120374"/>
            <a:ext cx="203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618" y="1085766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44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3872" y="1292751"/>
            <a:ext cx="5022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Lucida Sans Unicode"/>
                <a:cs typeface="Lucida Sans Unicode"/>
              </a:rPr>
              <a:t>|R|</a:t>
            </a:r>
            <a:r>
              <a:rPr dirty="0" sz="1000" spc="-80">
                <a:latin typeface="Lucida Sans Unicode"/>
                <a:cs typeface="Lucida Sans Unicode"/>
              </a:rPr>
              <a:t> </a:t>
            </a:r>
            <a:r>
              <a:rPr dirty="0" baseline="-39682" sz="1050" spc="270" b="1" i="1">
                <a:latin typeface="Calibri"/>
                <a:cs typeface="Calibri"/>
              </a:rPr>
              <a:t>r</a:t>
            </a:r>
            <a:r>
              <a:rPr dirty="0" baseline="-39682" sz="1050" spc="270">
                <a:latin typeface="Cambria"/>
                <a:cs typeface="Cambria"/>
              </a:rPr>
              <a:t>∈R</a:t>
            </a:r>
            <a:endParaRPr baseline="-39682" sz="10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620" y="1205958"/>
            <a:ext cx="1695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496060" algn="l"/>
              </a:tabLst>
            </a:pPr>
            <a:r>
              <a:rPr dirty="0" sz="1000" spc="-105">
                <a:latin typeface="Lucida Sans Unicode"/>
                <a:cs typeface="Lucida Sans Unicode"/>
              </a:rPr>
              <a:t>∥</a:t>
            </a:r>
            <a:r>
              <a:rPr dirty="0" sz="1000" spc="-105" b="1" i="1">
                <a:latin typeface="Calibri"/>
                <a:cs typeface="Calibri"/>
              </a:rPr>
              <a:t>C</a:t>
            </a:r>
            <a:r>
              <a:rPr dirty="0" baseline="13888" sz="1500" spc="-157">
                <a:latin typeface="Calibri"/>
                <a:cs typeface="Calibri"/>
              </a:rPr>
              <a:t>ˆ</a:t>
            </a:r>
            <a:r>
              <a:rPr dirty="0" baseline="13888" sz="1500" spc="-52"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(</a:t>
            </a:r>
            <a:r>
              <a:rPr dirty="0" sz="1000" spc="120" b="1" i="1">
                <a:latin typeface="Calibri"/>
                <a:cs typeface="Calibri"/>
              </a:rPr>
              <a:t>r</a:t>
            </a:r>
            <a:r>
              <a:rPr dirty="0" sz="1000" spc="120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90">
                <a:latin typeface="Lucida Sans Unicode"/>
                <a:cs typeface="Lucida Sans Unicode"/>
              </a:rPr>
              <a:t> </a:t>
            </a:r>
            <a:r>
              <a:rPr dirty="0" sz="1000" spc="100" b="1" i="1">
                <a:latin typeface="Calibri"/>
                <a:cs typeface="Calibri"/>
              </a:rPr>
              <a:t>C</a:t>
            </a:r>
            <a:r>
              <a:rPr dirty="0" sz="1000" spc="100">
                <a:latin typeface="Calibri"/>
                <a:cs typeface="Calibri"/>
              </a:rPr>
              <a:t>(</a:t>
            </a:r>
            <a:r>
              <a:rPr dirty="0" sz="1000" spc="100" b="1" i="1">
                <a:latin typeface="Calibri"/>
                <a:cs typeface="Calibri"/>
              </a:rPr>
              <a:t>r</a:t>
            </a:r>
            <a:r>
              <a:rPr dirty="0" sz="1000" spc="100">
                <a:latin typeface="Calibri"/>
                <a:cs typeface="Calibri"/>
              </a:rPr>
              <a:t>)</a:t>
            </a:r>
            <a:r>
              <a:rPr dirty="0" sz="1000" spc="100">
                <a:latin typeface="Lucida Sans Unicode"/>
                <a:cs typeface="Lucida Sans Unicode"/>
              </a:rPr>
              <a:t>∥</a:t>
            </a:r>
            <a:r>
              <a:rPr dirty="0" baseline="31746" sz="1050" spc="150">
                <a:latin typeface="Verdana"/>
                <a:cs typeface="Verdana"/>
              </a:rPr>
              <a:t>2	</a:t>
            </a:r>
            <a:r>
              <a:rPr dirty="0" sz="1000" spc="-5">
                <a:latin typeface="Times New Roman"/>
                <a:cs typeface="Times New Roman"/>
              </a:rPr>
              <a:t>(4)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1522963"/>
            <a:ext cx="3054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210">
                <a:latin typeface="Lucida Sans Unicode"/>
                <a:cs typeface="Lucida Sans Unicode"/>
              </a:rPr>
              <a:t>R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camera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rays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sampled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mini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batch,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1662143"/>
            <a:ext cx="3054985" cy="17754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180" b="1" i="1">
                <a:latin typeface="Calibri"/>
                <a:cs typeface="Calibri"/>
              </a:rPr>
              <a:t>C</a:t>
            </a:r>
            <a:r>
              <a:rPr dirty="0" sz="1000" spc="180">
                <a:latin typeface="Calibri"/>
                <a:cs typeface="Calibri"/>
              </a:rPr>
              <a:t>(</a:t>
            </a:r>
            <a:r>
              <a:rPr dirty="0" sz="1000" spc="180" b="1" i="1">
                <a:latin typeface="Calibri"/>
                <a:cs typeface="Calibri"/>
              </a:rPr>
              <a:t>r</a:t>
            </a:r>
            <a:r>
              <a:rPr dirty="0" sz="1000" spc="180">
                <a:latin typeface="Calibri"/>
                <a:cs typeface="Calibri"/>
              </a:rPr>
              <a:t>)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true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pixel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value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corresponding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camera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ray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100" b="1" i="1">
                <a:latin typeface="Calibri"/>
                <a:cs typeface="Calibri"/>
              </a:rPr>
              <a:t>r</a:t>
            </a:r>
            <a:r>
              <a:rPr dirty="0" sz="1000" spc="1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019"/>
              </a:lnSpc>
            </a:pPr>
            <a:r>
              <a:rPr dirty="0" sz="1000" spc="-25" b="1">
                <a:latin typeface="Times New Roman"/>
                <a:cs typeface="Times New Roman"/>
              </a:rPr>
              <a:t>Voxel</a:t>
            </a:r>
            <a:r>
              <a:rPr dirty="0" sz="1000" spc="-2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grid</a:t>
            </a:r>
            <a:r>
              <a:rPr dirty="0" sz="1000" spc="-1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optimization.</a:t>
            </a:r>
            <a:r>
              <a:rPr dirty="0" sz="1000" spc="-20" b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Despite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high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quality,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heavy </a:t>
            </a:r>
            <a:r>
              <a:rPr dirty="0" sz="1000" spc="-5">
                <a:latin typeface="Times New Roman"/>
                <a:cs typeface="Times New Roman"/>
              </a:rPr>
              <a:t>computation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cost,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because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Eq. (3) typically needs to perform the forward of an MLP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hundreds of times to render a single pixel. </a:t>
            </a:r>
            <a:r>
              <a:rPr dirty="0" sz="1000" spc="-35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opti-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mization based methods solve this problem by storing and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optimizing position-dependent modalities of interest </a:t>
            </a:r>
            <a:r>
              <a:rPr dirty="0" sz="1000" spc="-10">
                <a:latin typeface="Times New Roman"/>
                <a:cs typeface="Times New Roman"/>
              </a:rPr>
              <a:t>(</a:t>
            </a:r>
            <a:r>
              <a:rPr dirty="0" sz="1000" spc="-10" i="1">
                <a:latin typeface="Times New Roman"/>
                <a:cs typeface="Times New Roman"/>
              </a:rPr>
              <a:t>e.g. </a:t>
            </a:r>
            <a:r>
              <a:rPr dirty="0" sz="1000" spc="-5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density </a:t>
            </a:r>
            <a:r>
              <a:rPr dirty="0" sz="1000" spc="60" i="1">
                <a:latin typeface="Calibri"/>
                <a:cs typeface="Calibri"/>
              </a:rPr>
              <a:t>σ</a:t>
            </a:r>
            <a:r>
              <a:rPr dirty="0" sz="1000" spc="60">
                <a:latin typeface="Calibri"/>
                <a:cs typeface="Calibri"/>
              </a:rPr>
              <a:t>(</a:t>
            </a:r>
            <a:r>
              <a:rPr dirty="0" sz="1000" spc="60" b="1" i="1">
                <a:latin typeface="Calibri"/>
                <a:cs typeface="Calibri"/>
              </a:rPr>
              <a:t>p</a:t>
            </a:r>
            <a:r>
              <a:rPr dirty="0" sz="1000" spc="60">
                <a:latin typeface="Calibri"/>
                <a:cs typeface="Calibri"/>
              </a:rPr>
              <a:t>)</a:t>
            </a:r>
            <a:r>
              <a:rPr dirty="0" sz="1000" spc="60">
                <a:latin typeface="Times New Roman"/>
                <a:cs typeface="Times New Roman"/>
              </a:rPr>
              <a:t>, </a:t>
            </a:r>
            <a:r>
              <a:rPr dirty="0" sz="1000" spc="-5">
                <a:latin typeface="Times New Roman"/>
                <a:cs typeface="Times New Roman"/>
              </a:rPr>
              <a:t>features </a:t>
            </a:r>
            <a:r>
              <a:rPr dirty="0" sz="1000" spc="100" b="1" i="1">
                <a:latin typeface="Calibri"/>
                <a:cs typeface="Calibri"/>
              </a:rPr>
              <a:t>ν</a:t>
            </a:r>
            <a:r>
              <a:rPr dirty="0" sz="1000" spc="100">
                <a:latin typeface="Calibri"/>
                <a:cs typeface="Calibri"/>
              </a:rPr>
              <a:t>(</a:t>
            </a:r>
            <a:r>
              <a:rPr dirty="0" sz="1000" spc="100" b="1" i="1">
                <a:latin typeface="Calibri"/>
                <a:cs typeface="Calibri"/>
              </a:rPr>
              <a:t>p</a:t>
            </a:r>
            <a:r>
              <a:rPr dirty="0" sz="1000" spc="100">
                <a:latin typeface="Calibri"/>
                <a:cs typeface="Calibri"/>
              </a:rPr>
              <a:t>) </a:t>
            </a:r>
            <a:r>
              <a:rPr dirty="0" sz="1000" spc="-5">
                <a:latin typeface="Times New Roman"/>
                <a:cs typeface="Times New Roman"/>
              </a:rPr>
              <a:t>in Eq. (1)) explicitly into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 cells, and query their </a:t>
            </a:r>
            <a:r>
              <a:rPr dirty="0" sz="1000" spc="-10">
                <a:latin typeface="Times New Roman"/>
                <a:cs typeface="Times New Roman"/>
              </a:rPr>
              <a:t>value </a:t>
            </a:r>
            <a:r>
              <a:rPr dirty="0" sz="1000" spc="-5">
                <a:latin typeface="Times New Roman"/>
                <a:cs typeface="Times New Roman"/>
              </a:rPr>
              <a:t>at </a:t>
            </a:r>
            <a:r>
              <a:rPr dirty="0" sz="1000" spc="-10">
                <a:latin typeface="Times New Roman"/>
                <a:cs typeface="Times New Roman"/>
              </a:rPr>
              <a:t>any </a:t>
            </a:r>
            <a:r>
              <a:rPr dirty="0" sz="1000" spc="-5">
                <a:latin typeface="Times New Roman"/>
                <a:cs typeface="Times New Roman"/>
              </a:rPr>
              <a:t>position </a:t>
            </a:r>
            <a:r>
              <a:rPr dirty="0" sz="1000" spc="65" b="1" i="1">
                <a:latin typeface="Calibri"/>
                <a:cs typeface="Calibri"/>
              </a:rPr>
              <a:t>p </a:t>
            </a:r>
            <a:r>
              <a:rPr dirty="0" sz="1000" spc="-5">
                <a:latin typeface="Times New Roman"/>
                <a:cs typeface="Times New Roman"/>
              </a:rPr>
              <a:t>via inter-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polation:</a:t>
            </a:r>
            <a:endParaRPr sz="1000">
              <a:latin typeface="Times New Roman"/>
              <a:cs typeface="Times New Roman"/>
            </a:endParaRPr>
          </a:p>
          <a:p>
            <a:pPr marL="1208405">
              <a:lnSpc>
                <a:spcPts val="475"/>
              </a:lnSpc>
              <a:spcBef>
                <a:spcPts val="260"/>
              </a:spcBef>
              <a:tabLst>
                <a:tab pos="2639060" algn="l"/>
              </a:tabLst>
            </a:pPr>
            <a:r>
              <a:rPr dirty="0" sz="700" spc="30">
                <a:latin typeface="Verdana"/>
                <a:cs typeface="Verdana"/>
              </a:rPr>
              <a:t>(</a:t>
            </a:r>
            <a:r>
              <a:rPr dirty="0" sz="700" spc="30" i="1">
                <a:latin typeface="Calibri"/>
                <a:cs typeface="Calibri"/>
              </a:rPr>
              <a:t>σ</a:t>
            </a:r>
            <a:r>
              <a:rPr dirty="0" sz="700" spc="30">
                <a:latin typeface="Verdana"/>
                <a:cs typeface="Verdana"/>
              </a:rPr>
              <a:t>)	</a:t>
            </a:r>
            <a:r>
              <a:rPr dirty="0" sz="700" spc="35">
                <a:latin typeface="Verdana"/>
                <a:cs typeface="Verdana"/>
              </a:rPr>
              <a:t>(</a:t>
            </a:r>
            <a:r>
              <a:rPr dirty="0" sz="700" spc="35" i="1">
                <a:latin typeface="Calibri"/>
                <a:cs typeface="Calibri"/>
              </a:rPr>
              <a:t>ν</a:t>
            </a:r>
            <a:r>
              <a:rPr dirty="0" sz="700" spc="35">
                <a:latin typeface="Verdana"/>
                <a:cs typeface="Verdana"/>
              </a:rPr>
              <a:t>)</a:t>
            </a:r>
            <a:endParaRPr sz="700">
              <a:latin typeface="Verdana"/>
              <a:cs typeface="Verdana"/>
            </a:endParaRPr>
          </a:p>
          <a:p>
            <a:pPr algn="just" marL="75565">
              <a:lnSpc>
                <a:spcPts val="835"/>
              </a:lnSpc>
            </a:pPr>
            <a:r>
              <a:rPr dirty="0" sz="1000" spc="75" i="1">
                <a:latin typeface="Calibri"/>
                <a:cs typeface="Calibri"/>
              </a:rPr>
              <a:t>σ</a:t>
            </a:r>
            <a:r>
              <a:rPr dirty="0" sz="1000" spc="75">
                <a:latin typeface="Calibri"/>
                <a:cs typeface="Calibri"/>
              </a:rPr>
              <a:t>(</a:t>
            </a:r>
            <a:r>
              <a:rPr dirty="0" sz="1000" spc="75" b="1" i="1">
                <a:latin typeface="Calibri"/>
                <a:cs typeface="Calibri"/>
              </a:rPr>
              <a:t>p</a:t>
            </a:r>
            <a:r>
              <a:rPr dirty="0" sz="1000" spc="75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0" i="1">
                <a:latin typeface="Calibri"/>
                <a:cs typeface="Calibri"/>
              </a:rPr>
              <a:t>a</a:t>
            </a:r>
            <a:r>
              <a:rPr dirty="0" sz="1000" spc="30">
                <a:latin typeface="Calibri"/>
                <a:cs typeface="Calibri"/>
              </a:rPr>
              <a:t>(interp(</a:t>
            </a:r>
            <a:r>
              <a:rPr dirty="0" sz="1000" spc="30" b="1" i="1">
                <a:latin typeface="Calibri"/>
                <a:cs typeface="Calibri"/>
              </a:rPr>
              <a:t>p</a:t>
            </a:r>
            <a:r>
              <a:rPr dirty="0" sz="1000" spc="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300">
                <a:latin typeface="Lucida Sans Unicode"/>
                <a:cs typeface="Lucida Sans Unicode"/>
              </a:rPr>
              <a:t> </a:t>
            </a:r>
            <a:r>
              <a:rPr dirty="0" sz="1000" spc="300">
                <a:latin typeface="Lucida Sans Unicode"/>
                <a:cs typeface="Lucida Sans Unicode"/>
              </a:rPr>
              <a:t> </a:t>
            </a:r>
            <a:r>
              <a:rPr dirty="0" sz="1000" spc="60">
                <a:latin typeface="Calibri"/>
                <a:cs typeface="Calibri"/>
              </a:rPr>
              <a:t>))</a:t>
            </a:r>
            <a:r>
              <a:rPr dirty="0" sz="1000" spc="60" i="1">
                <a:latin typeface="Calibri"/>
                <a:cs typeface="Calibri"/>
              </a:rPr>
              <a:t>,  </a:t>
            </a:r>
            <a:r>
              <a:rPr dirty="0" sz="1000" spc="220" i="1">
                <a:latin typeface="Calibri"/>
                <a:cs typeface="Calibri"/>
              </a:rPr>
              <a:t> </a:t>
            </a:r>
            <a:r>
              <a:rPr dirty="0" sz="1000" spc="100" b="1" i="1">
                <a:latin typeface="Calibri"/>
                <a:cs typeface="Calibri"/>
              </a:rPr>
              <a:t>ν</a:t>
            </a:r>
            <a:r>
              <a:rPr dirty="0" sz="1000" spc="100">
                <a:latin typeface="Calibri"/>
                <a:cs typeface="Calibri"/>
              </a:rPr>
              <a:t>(</a:t>
            </a:r>
            <a:r>
              <a:rPr dirty="0" sz="1000" spc="100" b="1" i="1">
                <a:latin typeface="Calibri"/>
                <a:cs typeface="Calibri"/>
              </a:rPr>
              <a:t>p</a:t>
            </a:r>
            <a:r>
              <a:rPr dirty="0" sz="1000" spc="10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interp(</a:t>
            </a:r>
            <a:r>
              <a:rPr dirty="0" sz="1000" spc="30" b="1" i="1">
                <a:latin typeface="Calibri"/>
                <a:cs typeface="Calibri"/>
              </a:rPr>
              <a:t>p</a:t>
            </a:r>
            <a:r>
              <a:rPr dirty="0" sz="1000" spc="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280">
                <a:latin typeface="Lucida Sans Unicode"/>
                <a:cs typeface="Lucida Sans Unicode"/>
              </a:rPr>
              <a:t> </a:t>
            </a:r>
            <a:r>
              <a:rPr dirty="0" sz="1000" spc="280">
                <a:latin typeface="Lucida Sans Unicode"/>
                <a:cs typeface="Lucida Sans Unicode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(5)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" y="3463917"/>
            <a:ext cx="3090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65" b="1" i="1">
                <a:latin typeface="Calibri"/>
                <a:cs typeface="Calibri"/>
              </a:rPr>
              <a:t>p</a:t>
            </a:r>
            <a:r>
              <a:rPr dirty="0" sz="1000" spc="30" b="1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queried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location,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Lucida Sans Unicode"/>
                <a:cs typeface="Lucida Sans Unicode"/>
              </a:rPr>
              <a:t>V</a:t>
            </a:r>
            <a:r>
              <a:rPr dirty="0" baseline="27777" sz="1050" spc="44">
                <a:latin typeface="Verdana"/>
                <a:cs typeface="Verdana"/>
              </a:rPr>
              <a:t>(</a:t>
            </a:r>
            <a:r>
              <a:rPr dirty="0" baseline="27777" sz="1050" spc="44" i="1">
                <a:latin typeface="Calibri"/>
                <a:cs typeface="Calibri"/>
              </a:rPr>
              <a:t>σ</a:t>
            </a:r>
            <a:r>
              <a:rPr dirty="0" baseline="27777" sz="1050" spc="44">
                <a:latin typeface="Verdana"/>
                <a:cs typeface="Verdana"/>
              </a:rPr>
              <a:t>)</a:t>
            </a:r>
            <a:r>
              <a:rPr dirty="0" baseline="27777" sz="1050" spc="127">
                <a:latin typeface="Verdana"/>
                <a:cs typeface="Verdana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130">
                <a:latin typeface="Microsoft Sans Serif"/>
                <a:cs typeface="Microsoft Sans Serif"/>
              </a:rPr>
              <a:t>R</a:t>
            </a:r>
            <a:r>
              <a:rPr dirty="0" baseline="27777" sz="1050" spc="195">
                <a:latin typeface="Verdana"/>
                <a:cs typeface="Verdana"/>
              </a:rPr>
              <a:t>1</a:t>
            </a:r>
            <a:r>
              <a:rPr dirty="0" baseline="27777" sz="1050" spc="195">
                <a:latin typeface="Cambria"/>
                <a:cs typeface="Cambria"/>
              </a:rPr>
              <a:t>×</a:t>
            </a:r>
            <a:r>
              <a:rPr dirty="0" baseline="27777" sz="1050" spc="195" i="1">
                <a:latin typeface="Calibri"/>
                <a:cs typeface="Calibri"/>
              </a:rPr>
              <a:t>N</a:t>
            </a:r>
            <a:r>
              <a:rPr dirty="0" baseline="27777" sz="750" spc="195" i="1">
                <a:latin typeface="Georgia"/>
                <a:cs typeface="Georgia"/>
              </a:rPr>
              <a:t>x</a:t>
            </a:r>
            <a:r>
              <a:rPr dirty="0" baseline="27777" sz="1050" spc="195">
                <a:latin typeface="Cambria"/>
                <a:cs typeface="Cambria"/>
              </a:rPr>
              <a:t>×</a:t>
            </a:r>
            <a:r>
              <a:rPr dirty="0" baseline="27777" sz="1050" spc="195" i="1">
                <a:latin typeface="Calibri"/>
                <a:cs typeface="Calibri"/>
              </a:rPr>
              <a:t>N</a:t>
            </a:r>
            <a:r>
              <a:rPr dirty="0" baseline="27777" sz="750" spc="195" i="1">
                <a:latin typeface="Georgia"/>
                <a:cs typeface="Georgia"/>
              </a:rPr>
              <a:t>y</a:t>
            </a:r>
            <a:r>
              <a:rPr dirty="0" baseline="27777" sz="750" spc="-82" i="1">
                <a:latin typeface="Georgia"/>
                <a:cs typeface="Georgia"/>
              </a:rPr>
              <a:t> </a:t>
            </a:r>
            <a:r>
              <a:rPr dirty="0" baseline="27777" sz="1050" spc="262">
                <a:latin typeface="Cambria"/>
                <a:cs typeface="Cambria"/>
              </a:rPr>
              <a:t>×</a:t>
            </a:r>
            <a:r>
              <a:rPr dirty="0" baseline="27777" sz="1050" spc="262" i="1">
                <a:latin typeface="Calibri"/>
                <a:cs typeface="Calibri"/>
              </a:rPr>
              <a:t>N</a:t>
            </a:r>
            <a:r>
              <a:rPr dirty="0" baseline="27777" sz="750" spc="262" i="1">
                <a:latin typeface="Georgia"/>
                <a:cs typeface="Georgia"/>
              </a:rPr>
              <a:t>z</a:t>
            </a:r>
            <a:endParaRPr baseline="27777" sz="7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00" y="3616292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Lucida Sans Unicode"/>
                <a:cs typeface="Lucida Sans Unicode"/>
              </a:rPr>
              <a:t>V</a:t>
            </a:r>
            <a:r>
              <a:rPr dirty="0" baseline="27777" sz="1050" spc="52">
                <a:latin typeface="Verdana"/>
                <a:cs typeface="Verdana"/>
              </a:rPr>
              <a:t>(</a:t>
            </a:r>
            <a:r>
              <a:rPr dirty="0" baseline="27777" sz="1050" spc="52" i="1">
                <a:latin typeface="Calibri"/>
                <a:cs typeface="Calibri"/>
              </a:rPr>
              <a:t>ν</a:t>
            </a:r>
            <a:r>
              <a:rPr dirty="0" baseline="27777" sz="1050" spc="52">
                <a:latin typeface="Verdana"/>
                <a:cs typeface="Verdana"/>
              </a:rPr>
              <a:t>)</a:t>
            </a:r>
            <a:r>
              <a:rPr dirty="0" baseline="27777" sz="1050" spc="157">
                <a:latin typeface="Verdana"/>
                <a:cs typeface="Verdana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-20">
                <a:latin typeface="Lucida Sans Unicode"/>
                <a:cs typeface="Lucida Sans Unicode"/>
              </a:rPr>
              <a:t> </a:t>
            </a:r>
            <a:r>
              <a:rPr dirty="0" sz="1000" spc="165">
                <a:latin typeface="Microsoft Sans Serif"/>
                <a:cs typeface="Microsoft Sans Serif"/>
              </a:rPr>
              <a:t>R</a:t>
            </a:r>
            <a:r>
              <a:rPr dirty="0" baseline="27777" sz="1050" spc="247" i="1">
                <a:latin typeface="Calibri"/>
                <a:cs typeface="Calibri"/>
              </a:rPr>
              <a:t>C</a:t>
            </a:r>
            <a:r>
              <a:rPr dirty="0" baseline="27777" sz="1050" spc="247">
                <a:latin typeface="Cambria"/>
                <a:cs typeface="Cambria"/>
              </a:rPr>
              <a:t>×</a:t>
            </a:r>
            <a:r>
              <a:rPr dirty="0" baseline="27777" sz="1050" spc="247" i="1">
                <a:latin typeface="Calibri"/>
                <a:cs typeface="Calibri"/>
              </a:rPr>
              <a:t>N</a:t>
            </a:r>
            <a:r>
              <a:rPr dirty="0" baseline="27777" sz="750" spc="247" i="1">
                <a:latin typeface="Georgia"/>
                <a:cs typeface="Georgia"/>
              </a:rPr>
              <a:t>x</a:t>
            </a:r>
            <a:r>
              <a:rPr dirty="0" baseline="27777" sz="1050" spc="247">
                <a:latin typeface="Cambria"/>
                <a:cs typeface="Cambria"/>
              </a:rPr>
              <a:t>×</a:t>
            </a:r>
            <a:r>
              <a:rPr dirty="0" baseline="27777" sz="1050" spc="247" i="1">
                <a:latin typeface="Calibri"/>
                <a:cs typeface="Calibri"/>
              </a:rPr>
              <a:t>N</a:t>
            </a:r>
            <a:r>
              <a:rPr dirty="0" baseline="27777" sz="750" spc="247" i="1">
                <a:latin typeface="Georgia"/>
                <a:cs typeface="Georgia"/>
              </a:rPr>
              <a:t>y</a:t>
            </a:r>
            <a:r>
              <a:rPr dirty="0" baseline="27777" sz="750" spc="-82" i="1">
                <a:latin typeface="Georgia"/>
                <a:cs typeface="Georgia"/>
              </a:rPr>
              <a:t> </a:t>
            </a:r>
            <a:r>
              <a:rPr dirty="0" baseline="27777" sz="1050" spc="262">
                <a:latin typeface="Cambria"/>
                <a:cs typeface="Cambria"/>
              </a:rPr>
              <a:t>×</a:t>
            </a:r>
            <a:r>
              <a:rPr dirty="0" baseline="27777" sz="1050" spc="262" i="1">
                <a:latin typeface="Calibri"/>
                <a:cs typeface="Calibri"/>
              </a:rPr>
              <a:t>N</a:t>
            </a:r>
            <a:r>
              <a:rPr dirty="0" baseline="27777" sz="750" spc="262" i="1">
                <a:latin typeface="Georgia"/>
                <a:cs typeface="Georgia"/>
              </a:rPr>
              <a:t>z</a:t>
            </a:r>
            <a:r>
              <a:rPr dirty="0" baseline="27777" sz="750" spc="390" i="1">
                <a:latin typeface="Georgia"/>
                <a:cs typeface="Georgia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grids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correspond-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700" y="3755471"/>
            <a:ext cx="310515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ing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density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features,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respectively.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185" i="1">
                <a:latin typeface="Calibri"/>
                <a:cs typeface="Calibri"/>
              </a:rPr>
              <a:t>C</a:t>
            </a:r>
            <a:r>
              <a:rPr dirty="0" sz="1000" spc="260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mension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position-dependent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feature,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125" i="1">
                <a:latin typeface="Calibri"/>
                <a:cs typeface="Calibri"/>
              </a:rPr>
              <a:t>N</a:t>
            </a:r>
            <a:r>
              <a:rPr dirty="0" baseline="-11904" sz="1050" spc="187" i="1">
                <a:latin typeface="Calibri"/>
                <a:cs typeface="Calibri"/>
              </a:rPr>
              <a:t>x</a:t>
            </a:r>
            <a:r>
              <a:rPr dirty="0" sz="1000" spc="125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114" i="1">
                <a:latin typeface="Calibri"/>
                <a:cs typeface="Calibri"/>
              </a:rPr>
              <a:t>N</a:t>
            </a:r>
            <a:r>
              <a:rPr dirty="0" baseline="-11904" sz="1050" spc="172" i="1">
                <a:latin typeface="Calibri"/>
                <a:cs typeface="Calibri"/>
              </a:rPr>
              <a:t>y</a:t>
            </a:r>
            <a:r>
              <a:rPr dirty="0" sz="1000" spc="114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125" i="1">
                <a:latin typeface="Calibri"/>
                <a:cs typeface="Calibri"/>
              </a:rPr>
              <a:t>N</a:t>
            </a:r>
            <a:r>
              <a:rPr dirty="0" baseline="-11904" sz="1050" spc="187" i="1">
                <a:latin typeface="Calibri"/>
                <a:cs typeface="Calibri"/>
              </a:rPr>
              <a:t>z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00" y="4033830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number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voxels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along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three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dimensions.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45" i="1">
                <a:latin typeface="Calibri"/>
                <a:cs typeface="Calibri"/>
              </a:rPr>
              <a:t>a</a:t>
            </a:r>
            <a:r>
              <a:rPr dirty="0" sz="1000" spc="-45">
                <a:latin typeface="Calibri"/>
                <a:cs typeface="Calibri"/>
              </a:rPr>
              <a:t>(</a:t>
            </a:r>
            <a:r>
              <a:rPr dirty="0" sz="1000" spc="-45">
                <a:latin typeface="Lucida Sans Unicode"/>
                <a:cs typeface="Lucida Sans Unicode"/>
              </a:rPr>
              <a:t>·</a:t>
            </a:r>
            <a:r>
              <a:rPr dirty="0" sz="1000" spc="-45">
                <a:latin typeface="Calibri"/>
                <a:cs typeface="Calibri"/>
              </a:rPr>
              <a:t>)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00" y="4173009"/>
            <a:ext cx="3054985" cy="7340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the density </a:t>
            </a:r>
            <a:r>
              <a:rPr dirty="0" sz="1000" spc="-10">
                <a:latin typeface="Times New Roman"/>
                <a:cs typeface="Times New Roman"/>
              </a:rPr>
              <a:t>activation </a:t>
            </a:r>
            <a:r>
              <a:rPr dirty="0" sz="1000" spc="-5">
                <a:latin typeface="Times New Roman"/>
                <a:cs typeface="Times New Roman"/>
              </a:rPr>
              <a:t>function such as shifted softplus (Sun,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 and Chen 2022). Note that the interpolation operation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Eq. (5) can be performed </a:t>
            </a:r>
            <a:r>
              <a:rPr dirty="0" sz="1000" spc="-15">
                <a:latin typeface="Times New Roman"/>
                <a:cs typeface="Times New Roman"/>
              </a:rPr>
              <a:t>efficiently, </a:t>
            </a:r>
            <a:r>
              <a:rPr dirty="0" sz="1000" spc="-5">
                <a:latin typeface="Times New Roman"/>
                <a:cs typeface="Times New Roman"/>
              </a:rPr>
              <a:t>which </a:t>
            </a:r>
            <a:r>
              <a:rPr dirty="0" sz="1000" spc="-10">
                <a:latin typeface="Times New Roman"/>
                <a:cs typeface="Times New Roman"/>
              </a:rPr>
              <a:t>allows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 to directly skip low-density or occluded points </a:t>
            </a:r>
            <a:r>
              <a:rPr dirty="0" sz="1000" spc="-10">
                <a:latin typeface="Times New Roman"/>
                <a:cs typeface="Times New Roman"/>
              </a:rPr>
              <a:t>dur- </a:t>
            </a:r>
            <a:r>
              <a:rPr dirty="0" sz="1000" spc="-5">
                <a:latin typeface="Times New Roman"/>
                <a:cs typeface="Times New Roman"/>
              </a:rPr>
              <a:t> ing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7228" y="491761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latin typeface="Calibri"/>
                <a:cs typeface="Calibri"/>
              </a:rPr>
              <a:t>ˆ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7664" y="4829751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44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2995" y="5145013"/>
            <a:ext cx="3378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00">
                <a:latin typeface="Cambria"/>
                <a:cs typeface="Cambria"/>
              </a:rPr>
              <a:t>∈</a:t>
            </a:r>
            <a:r>
              <a:rPr dirty="0" sz="700" spc="-10">
                <a:latin typeface="Verdana"/>
                <a:cs typeface="Verdana"/>
              </a:rPr>
              <a:t>Ω(</a:t>
            </a:r>
            <a:r>
              <a:rPr dirty="0" sz="700" spc="200" b="1" i="1">
                <a:latin typeface="Calibri"/>
                <a:cs typeface="Calibri"/>
              </a:rPr>
              <a:t>r</a:t>
            </a:r>
            <a:r>
              <a:rPr dirty="0" sz="700" spc="-10">
                <a:latin typeface="Verdana"/>
                <a:cs typeface="Verdana"/>
              </a:rPr>
              <a:t>)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0119" y="5006888"/>
            <a:ext cx="2914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20" i="1">
                <a:latin typeface="Calibri"/>
                <a:cs typeface="Calibri"/>
              </a:rPr>
              <a:t>i </a:t>
            </a:r>
            <a:r>
              <a:rPr dirty="0" sz="700" spc="195" i="1">
                <a:latin typeface="Calibri"/>
                <a:cs typeface="Calibri"/>
              </a:rPr>
              <a:t> </a:t>
            </a: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360" i="1">
                <a:latin typeface="Calibri"/>
                <a:cs typeface="Calibri"/>
              </a:rPr>
              <a:t> </a:t>
            </a:r>
            <a:r>
              <a:rPr dirty="0" sz="700" spc="120" i="1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2767" y="4949944"/>
            <a:ext cx="2105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1944370" algn="l"/>
              </a:tabLst>
            </a:pPr>
            <a:r>
              <a:rPr dirty="0" sz="1000" spc="360" b="1" i="1">
                <a:latin typeface="Calibri"/>
                <a:cs typeface="Calibri"/>
              </a:rPr>
              <a:t>C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200" b="1" i="1">
                <a:latin typeface="Calibri"/>
                <a:cs typeface="Calibri"/>
              </a:rPr>
              <a:t>r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≈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90" i="1">
                <a:latin typeface="Calibri"/>
                <a:cs typeface="Calibri"/>
              </a:rPr>
              <a:t>T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70" i="1">
                <a:latin typeface="Calibri"/>
                <a:cs typeface="Calibri"/>
              </a:rPr>
              <a:t>α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95" b="1" i="1">
                <a:latin typeface="Calibri"/>
                <a:cs typeface="Calibri"/>
              </a:rPr>
              <a:t>c</a:t>
            </a:r>
            <a:r>
              <a:rPr dirty="0" sz="1000" b="1" i="1">
                <a:latin typeface="Calibri"/>
                <a:cs typeface="Calibri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(6)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1896" y="5353662"/>
            <a:ext cx="11093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785" algn="l"/>
                <a:tab pos="498475" algn="l"/>
                <a:tab pos="798195" algn="l"/>
                <a:tab pos="1045844" algn="l"/>
              </a:tabLst>
            </a:pP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	</a:t>
            </a:r>
            <a:r>
              <a:rPr dirty="0" sz="700" spc="-50">
                <a:latin typeface="Verdana"/>
                <a:cs typeface="Verdana"/>
              </a:rPr>
              <a:t>1</a:t>
            </a:r>
            <a:r>
              <a:rPr dirty="0" sz="700" spc="-50">
                <a:latin typeface="Verdana"/>
                <a:cs typeface="Verdana"/>
              </a:rPr>
              <a:t>	</a:t>
            </a:r>
            <a:r>
              <a:rPr dirty="0" sz="700" spc="120" i="1"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	</a:t>
            </a:r>
            <a:r>
              <a:rPr dirty="0" sz="700" spc="-50">
                <a:latin typeface="Verdana"/>
                <a:cs typeface="Verdana"/>
              </a:rPr>
              <a:t>2</a:t>
            </a:r>
            <a:r>
              <a:rPr dirty="0" sz="700" spc="-50">
                <a:latin typeface="Verdana"/>
                <a:cs typeface="Verdana"/>
              </a:rPr>
              <a:t>	</a:t>
            </a:r>
            <a:r>
              <a:rPr dirty="0" sz="700" spc="-50"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700" y="5296718"/>
            <a:ext cx="31184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65">
                <a:latin typeface="Calibri"/>
                <a:cs typeface="Calibri"/>
              </a:rPr>
              <a:t>Ω(</a:t>
            </a:r>
            <a:r>
              <a:rPr dirty="0" sz="1000" spc="200" b="1" i="1">
                <a:latin typeface="Calibri"/>
                <a:cs typeface="Calibri"/>
              </a:rPr>
              <a:t>r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 spc="170">
                <a:latin typeface="Lucida Sans Unicode"/>
                <a:cs typeface="Lucida Sans Unicode"/>
              </a:rPr>
              <a:t>{</a:t>
            </a:r>
            <a:r>
              <a:rPr dirty="0" sz="1000" spc="110" i="1">
                <a:latin typeface="Calibri"/>
                <a:cs typeface="Calibri"/>
              </a:rPr>
              <a:t>i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45" i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: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 spc="70" i="1">
                <a:latin typeface="Calibri"/>
                <a:cs typeface="Calibri"/>
              </a:rPr>
              <a:t>α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60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45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τ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T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60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45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τ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sz="1000" spc="170">
                <a:latin typeface="Lucida Sans Unicode"/>
                <a:cs typeface="Lucida Sans Unicode"/>
              </a:rPr>
              <a:t>}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45" i="1">
                <a:latin typeface="Calibri"/>
                <a:cs typeface="Calibri"/>
              </a:rPr>
              <a:t>τ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85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45" i="1">
                <a:latin typeface="Calibri"/>
                <a:cs typeface="Calibri"/>
              </a:rPr>
              <a:t>τ</a:t>
            </a:r>
            <a:r>
              <a:rPr dirty="0" baseline="-11904" sz="1050" spc="-75">
                <a:latin typeface="Verdana"/>
                <a:cs typeface="Verdana"/>
              </a:rPr>
              <a:t>2</a:t>
            </a:r>
            <a:r>
              <a:rPr dirty="0" baseline="-11904" sz="1050">
                <a:latin typeface="Verdana"/>
                <a:cs typeface="Verdana"/>
              </a:rPr>
              <a:t> </a:t>
            </a:r>
            <a:r>
              <a:rPr dirty="0" baseline="-11904" sz="1050" spc="-187">
                <a:latin typeface="Verdana"/>
                <a:cs typeface="Verdana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-15">
                <a:latin typeface="Times New Roman"/>
                <a:cs typeface="Times New Roman"/>
              </a:rPr>
              <a:t>w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700" y="5435897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user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defined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thresholds.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95" i="1">
                <a:latin typeface="Calibri"/>
                <a:cs typeface="Calibri"/>
              </a:rPr>
              <a:t>T</a:t>
            </a:r>
            <a:r>
              <a:rPr dirty="0" baseline="-11904" sz="1050" spc="142" i="1">
                <a:latin typeface="Calibri"/>
                <a:cs typeface="Calibri"/>
              </a:rPr>
              <a:t>i</a:t>
            </a:r>
            <a:r>
              <a:rPr dirty="0" sz="1000" spc="95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85" i="1">
                <a:latin typeface="Calibri"/>
                <a:cs typeface="Calibri"/>
              </a:rPr>
              <a:t>α</a:t>
            </a:r>
            <a:r>
              <a:rPr dirty="0" baseline="-11904" sz="1050" spc="127" i="1">
                <a:latin typeface="Calibri"/>
                <a:cs typeface="Calibri"/>
              </a:rPr>
              <a:t>i</a:t>
            </a:r>
            <a:r>
              <a:rPr dirty="0" sz="1000" spc="8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10" b="1" i="1">
                <a:latin typeface="Calibri"/>
                <a:cs typeface="Calibri"/>
              </a:rPr>
              <a:t>c</a:t>
            </a:r>
            <a:r>
              <a:rPr dirty="0" baseline="-11904" sz="1050" spc="165" i="1">
                <a:latin typeface="Calibri"/>
                <a:cs typeface="Calibri"/>
              </a:rPr>
              <a:t>i</a:t>
            </a:r>
            <a:r>
              <a:rPr dirty="0" baseline="-11904" sz="1050" spc="187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defined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100" y="5575076"/>
            <a:ext cx="3054985" cy="33788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in Eqs. (1,3). In this </a:t>
            </a:r>
            <a:r>
              <a:rPr dirty="0" sz="1000" spc="-25">
                <a:latin typeface="Times New Roman"/>
                <a:cs typeface="Times New Roman"/>
              </a:rPr>
              <a:t>way, </a:t>
            </a:r>
            <a:r>
              <a:rPr dirty="0" sz="1000" spc="-5">
                <a:latin typeface="Times New Roman"/>
                <a:cs typeface="Times New Roman"/>
              </a:rPr>
              <a:t>the required number of MLP </a:t>
            </a:r>
            <a:r>
              <a:rPr dirty="0" sz="1000" spc="-10">
                <a:latin typeface="Times New Roman"/>
                <a:cs typeface="Times New Roman"/>
              </a:rPr>
              <a:t>for- </a:t>
            </a:r>
            <a:r>
              <a:rPr dirty="0" sz="1000" spc="-5">
                <a:latin typeface="Times New Roman"/>
                <a:cs typeface="Times New Roman"/>
              </a:rPr>
              <a:t> ward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largely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reduced,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resulting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significant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acceleration.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graphical illustration of this process is </a:t>
            </a:r>
            <a:r>
              <a:rPr dirty="0" sz="1000" spc="-10">
                <a:latin typeface="Times New Roman"/>
                <a:cs typeface="Times New Roman"/>
              </a:rPr>
              <a:t>shown </a:t>
            </a:r>
            <a:r>
              <a:rPr dirty="0" sz="1000" spc="-5">
                <a:latin typeface="Times New Roman"/>
                <a:cs typeface="Times New Roman"/>
              </a:rPr>
              <a:t>in the right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 2.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010"/>
              </a:lnSpc>
            </a:pPr>
            <a:r>
              <a:rPr dirty="0" sz="1000" spc="-5" b="1">
                <a:latin typeface="Times New Roman"/>
                <a:cs typeface="Times New Roman"/>
              </a:rPr>
              <a:t>Limitations</a:t>
            </a:r>
            <a:r>
              <a:rPr dirty="0" sz="1000" spc="1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of</a:t>
            </a:r>
            <a:r>
              <a:rPr dirty="0" sz="1000" spc="2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existing</a:t>
            </a:r>
            <a:r>
              <a:rPr dirty="0" sz="1000" spc="1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methods.</a:t>
            </a:r>
            <a:r>
              <a:rPr dirty="0" sz="1000" spc="20" b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optimiza-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tion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based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accelerate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prevent-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 the rendering of points without scene content. </a:t>
            </a:r>
            <a:r>
              <a:rPr dirty="0" sz="1000" spc="-15">
                <a:latin typeface="Times New Roman"/>
                <a:cs typeface="Times New Roman"/>
              </a:rPr>
              <a:t>However,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these methods </a:t>
            </a:r>
            <a:r>
              <a:rPr dirty="0" sz="1000" spc="-10">
                <a:latin typeface="Times New Roman"/>
                <a:cs typeface="Times New Roman"/>
              </a:rPr>
              <a:t>achieve </a:t>
            </a:r>
            <a:r>
              <a:rPr dirty="0" sz="1000" spc="-5">
                <a:latin typeface="Times New Roman"/>
                <a:cs typeface="Times New Roman"/>
              </a:rPr>
              <a:t>the acceleration at the expense of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extra storage demand. The </a:t>
            </a:r>
            <a:r>
              <a:rPr dirty="0" sz="1000" spc="-15">
                <a:latin typeface="Times New Roman"/>
                <a:cs typeface="Times New Roman"/>
              </a:rPr>
              <a:t>key </a:t>
            </a:r>
            <a:r>
              <a:rPr dirty="0" sz="1000" spc="-5">
                <a:latin typeface="Times New Roman"/>
                <a:cs typeface="Times New Roman"/>
              </a:rPr>
              <a:t>components of these meth-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ods are the </a:t>
            </a:r>
            <a:r>
              <a:rPr dirty="0" sz="1000" spc="-10">
                <a:latin typeface="Times New Roman"/>
                <a:cs typeface="Times New Roman"/>
              </a:rPr>
              <a:t>two </a:t>
            </a:r>
            <a:r>
              <a:rPr dirty="0" sz="1000" spc="-5">
                <a:latin typeface="Times New Roman"/>
                <a:cs typeface="Times New Roman"/>
              </a:rPr>
              <a:t>pre-stored 3D grids which </a:t>
            </a:r>
            <a:r>
              <a:rPr dirty="0" sz="1000" spc="-10">
                <a:latin typeface="Times New Roman"/>
                <a:cs typeface="Times New Roman"/>
              </a:rPr>
              <a:t>allow </a:t>
            </a:r>
            <a:r>
              <a:rPr dirty="0" sz="1000" spc="-15">
                <a:latin typeface="Times New Roman"/>
                <a:cs typeface="Times New Roman"/>
              </a:rPr>
              <a:t>efficient 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querying via trilinear interpolation while requiring a </a:t>
            </a:r>
            <a:r>
              <a:rPr dirty="0" sz="1000" spc="-10">
                <a:latin typeface="Times New Roman"/>
                <a:cs typeface="Times New Roman"/>
              </a:rPr>
              <a:t>large </a:t>
            </a:r>
            <a:r>
              <a:rPr dirty="0" sz="1000" spc="-5">
                <a:latin typeface="Times New Roman"/>
                <a:cs typeface="Times New Roman"/>
              </a:rPr>
              <a:t> number of storage resources. Our main insight is that most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visual signals in our real life are smooth in the spatial do-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main, which makes them tend to be sparse in the frequency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domain. Thus, we transform the original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 from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spatial domain to the frequency domain with DCT and ap-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ply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quantization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their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duce the storage demand. Although previous methods such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 NSVF (Liu et al. 2020), Plenoxels </a:t>
            </a:r>
            <a:r>
              <a:rPr dirty="0" sz="1000" spc="-45">
                <a:latin typeface="Times New Roman"/>
                <a:cs typeface="Times New Roman"/>
              </a:rPr>
              <a:t>(Yu </a:t>
            </a:r>
            <a:r>
              <a:rPr dirty="0" sz="1000" spc="-5">
                <a:latin typeface="Times New Roman"/>
                <a:cs typeface="Times New Roman"/>
              </a:rPr>
              <a:t>et al. 2022) and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DVGO </a:t>
            </a:r>
            <a:r>
              <a:rPr dirty="0" sz="1000" spc="-5">
                <a:latin typeface="Times New Roman"/>
                <a:cs typeface="Times New Roman"/>
              </a:rPr>
              <a:t>(Sun, Sun, and Chen 2022) all prune empty </a:t>
            </a:r>
            <a:r>
              <a:rPr dirty="0" sz="1000" spc="-10">
                <a:latin typeface="Times New Roman"/>
                <a:cs typeface="Times New Roman"/>
              </a:rPr>
              <a:t>voxels </a:t>
            </a:r>
            <a:r>
              <a:rPr dirty="0" sz="1000" spc="-5">
                <a:latin typeface="Times New Roman"/>
                <a:cs typeface="Times New Roman"/>
              </a:rPr>
              <a:t> with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no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scene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contents,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while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rate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still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limited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because of the </a:t>
            </a:r>
            <a:r>
              <a:rPr dirty="0" sz="1000" spc="-10">
                <a:latin typeface="Times New Roman"/>
                <a:cs typeface="Times New Roman"/>
              </a:rPr>
              <a:t>large </a:t>
            </a:r>
            <a:r>
              <a:rPr dirty="0" sz="1000" spc="-5">
                <a:latin typeface="Times New Roman"/>
                <a:cs typeface="Times New Roman"/>
              </a:rPr>
              <a:t>foreground-background ratio. Besides,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training time of NSVF is still too long because of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deep MLP in its scene representation.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4950" y="612041"/>
            <a:ext cx="3054985" cy="464566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160145">
              <a:lnSpc>
                <a:spcPct val="100000"/>
              </a:lnSpc>
              <a:spcBef>
                <a:spcPts val="375"/>
              </a:spcBef>
              <a:tabLst>
                <a:tab pos="138747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3	Method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50"/>
              </a:spcBef>
            </a:pPr>
            <a:r>
              <a:rPr dirty="0" sz="1000" spc="-5">
                <a:latin typeface="Times New Roman"/>
                <a:cs typeface="Times New Roman"/>
              </a:rPr>
              <a:t>In this section, we introduce the proposed </a:t>
            </a:r>
            <a:r>
              <a:rPr dirty="0" sz="1000" spc="-20">
                <a:latin typeface="Times New Roman"/>
                <a:cs typeface="Times New Roman"/>
              </a:rPr>
              <a:t>TinyNeRF. </a:t>
            </a:r>
            <a:r>
              <a:rPr dirty="0" sz="1000" spc="-5">
                <a:latin typeface="Times New Roman"/>
                <a:cs typeface="Times New Roman"/>
              </a:rPr>
              <a:t>Be-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going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into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more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details,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-15">
                <a:latin typeface="Times New Roman"/>
                <a:cs typeface="Times New Roman"/>
              </a:rPr>
              <a:t> give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brief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overview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pipeline, which is illustrated in Fig. 3. </a:t>
            </a: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first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original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to the frequency domain by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expressing them with the combination of cosine basis </a:t>
            </a:r>
            <a:r>
              <a:rPr dirty="0" sz="1000" spc="-15">
                <a:latin typeface="Times New Roman"/>
                <a:cs typeface="Times New Roman"/>
              </a:rPr>
              <a:t>wave 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functions oscillating at different frequencies via block-wise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discrete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cosine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(DCT)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top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left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fig-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ure, Sec. 3.1). After the transformation, most of the signals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information will be centralized in the low-frequency region.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10">
                <a:latin typeface="Times New Roman"/>
                <a:cs typeface="Times New Roman"/>
              </a:rPr>
              <a:t>next </a:t>
            </a:r>
            <a:r>
              <a:rPr dirty="0" sz="1000" spc="-5">
                <a:latin typeface="Times New Roman"/>
                <a:cs typeface="Times New Roman"/>
              </a:rPr>
              <a:t>apply pruning (middle left at the top of the </a:t>
            </a:r>
            <a:r>
              <a:rPr dirty="0" sz="1000" spc="-10">
                <a:latin typeface="Times New Roman"/>
                <a:cs typeface="Times New Roman"/>
              </a:rPr>
              <a:t>figure, </a:t>
            </a:r>
            <a:r>
              <a:rPr dirty="0" sz="1000" spc="-5">
                <a:latin typeface="Times New Roman"/>
                <a:cs typeface="Times New Roman"/>
              </a:rPr>
              <a:t> Sec.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3.2)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quantization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(middle right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top 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fig-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ure, Sec. 3.3) to the transformed grids by removing less in-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formative coefficients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 spc="-10">
                <a:latin typeface="Times New Roman"/>
                <a:cs typeface="Times New Roman"/>
              </a:rPr>
              <a:t>lower </a:t>
            </a:r>
            <a:r>
              <a:rPr dirty="0" sz="1000" spc="-5">
                <a:latin typeface="Times New Roman"/>
                <a:cs typeface="Times New Roman"/>
              </a:rPr>
              <a:t>magnitudes and represent-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 the remained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 spc="-10">
                <a:latin typeface="Times New Roman"/>
                <a:cs typeface="Times New Roman"/>
              </a:rPr>
              <a:t>low-bit </a:t>
            </a:r>
            <a:r>
              <a:rPr dirty="0" sz="1000" spc="-5">
                <a:latin typeface="Times New Roman"/>
                <a:cs typeface="Times New Roman"/>
              </a:rPr>
              <a:t>integers. In this </a:t>
            </a:r>
            <a:r>
              <a:rPr dirty="0" sz="1000" spc="-25">
                <a:latin typeface="Times New Roman"/>
                <a:cs typeface="Times New Roman"/>
              </a:rPr>
              <a:t>way, 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 generate a rather sparse and </a:t>
            </a:r>
            <a:r>
              <a:rPr dirty="0" sz="1000" spc="-10">
                <a:latin typeface="Times New Roman"/>
                <a:cs typeface="Times New Roman"/>
              </a:rPr>
              <a:t>low-bit </a:t>
            </a:r>
            <a:r>
              <a:rPr dirty="0" sz="1000" spc="-5">
                <a:latin typeface="Times New Roman"/>
                <a:cs typeface="Times New Roman"/>
              </a:rPr>
              <a:t>model which can be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stored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disk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transferred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online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little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storage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network </a:t>
            </a:r>
            <a:r>
              <a:rPr dirty="0" sz="1000" spc="-35">
                <a:latin typeface="Times New Roman"/>
                <a:cs typeface="Times New Roman"/>
              </a:rPr>
              <a:t>flow. </a:t>
            </a:r>
            <a:r>
              <a:rPr dirty="0" sz="1000" spc="-5">
                <a:latin typeface="Times New Roman"/>
                <a:cs typeface="Times New Roman"/>
              </a:rPr>
              <a:t>The original grid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can be </a:t>
            </a:r>
            <a:r>
              <a:rPr dirty="0" sz="1000" spc="-10">
                <a:latin typeface="Times New Roman"/>
                <a:cs typeface="Times New Roman"/>
              </a:rPr>
              <a:t>efficiently </a:t>
            </a:r>
            <a:r>
              <a:rPr dirty="0" sz="1000" spc="-5">
                <a:latin typeface="Times New Roman"/>
                <a:cs typeface="Times New Roman"/>
              </a:rPr>
              <a:t>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covered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compressed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via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block-wise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verse discrete cosine transformation (IDCT) to perform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following rendering (the bottom of the </a:t>
            </a:r>
            <a:r>
              <a:rPr dirty="0" sz="1000" spc="-10">
                <a:latin typeface="Times New Roman"/>
                <a:cs typeface="Times New Roman"/>
              </a:rPr>
              <a:t>figure). </a:t>
            </a:r>
            <a:r>
              <a:rPr dirty="0" sz="1000" spc="-5">
                <a:latin typeface="Times New Roman"/>
                <a:cs typeface="Times New Roman"/>
              </a:rPr>
              <a:t>The whole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framework </a:t>
            </a:r>
            <a:r>
              <a:rPr dirty="0" sz="1000" spc="-5">
                <a:latin typeface="Times New Roman"/>
                <a:cs typeface="Times New Roman"/>
              </a:rPr>
              <a:t>can be optimized in an end-to-end </a:t>
            </a:r>
            <a:r>
              <a:rPr dirty="0" sz="1000" spc="-10">
                <a:latin typeface="Times New Roman"/>
                <a:cs typeface="Times New Roman"/>
              </a:rPr>
              <a:t>manner,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 be easily implemented with only little </a:t>
            </a:r>
            <a:r>
              <a:rPr dirty="0" sz="1000" spc="-10">
                <a:latin typeface="Times New Roman"/>
                <a:cs typeface="Times New Roman"/>
              </a:rPr>
              <a:t>modification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existing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-5">
                <a:latin typeface="Times New Roman"/>
                <a:cs typeface="Times New Roman"/>
              </a:rPr>
              <a:t> grid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optimization-based implementations.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65"/>
              </a:spcBef>
            </a:pPr>
            <a:r>
              <a:rPr dirty="0" sz="1100" spc="-5" b="1">
                <a:latin typeface="Times New Roman"/>
                <a:cs typeface="Times New Roman"/>
              </a:rPr>
              <a:t>3.1</a:t>
            </a:r>
            <a:r>
              <a:rPr dirty="0" sz="1100" spc="520" b="1">
                <a:latin typeface="Times New Roman"/>
                <a:cs typeface="Times New Roman"/>
              </a:rPr>
              <a:t> </a:t>
            </a:r>
            <a:r>
              <a:rPr dirty="0" sz="1100" spc="-30" b="1">
                <a:latin typeface="Times New Roman"/>
                <a:cs typeface="Times New Roman"/>
              </a:rPr>
              <a:t>Voxel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grids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with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cosine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basis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70"/>
              </a:spcBef>
            </a:pPr>
            <a:r>
              <a:rPr dirty="0" sz="1000" spc="-5" b="1">
                <a:latin typeface="Times New Roman"/>
                <a:cs typeface="Times New Roman"/>
              </a:rPr>
              <a:t>Discrete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cosine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transformation.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first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step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 is to transform the original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 to the fre-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quency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domain.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Here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utilize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discrete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cosine transfor-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mation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(DCT)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which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Fourier-related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has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been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widely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used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image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video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compression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(Wal-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lace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1992;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Wiegand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2003)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because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its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high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degree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19550" y="5219463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spectral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compaction.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3D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75">
                <a:latin typeface="Lucida Sans Unicode"/>
                <a:cs typeface="Lucida Sans Unicode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175">
                <a:latin typeface="Microsoft Sans Serif"/>
                <a:cs typeface="Microsoft Sans Serif"/>
              </a:rPr>
              <a:t>R</a:t>
            </a:r>
            <a:r>
              <a:rPr dirty="0" baseline="27777" sz="1050" spc="262" i="1">
                <a:latin typeface="Calibri"/>
                <a:cs typeface="Calibri"/>
              </a:rPr>
              <a:t>C</a:t>
            </a:r>
            <a:r>
              <a:rPr dirty="0" baseline="27777" sz="1050" spc="262">
                <a:latin typeface="Cambria"/>
                <a:cs typeface="Cambria"/>
              </a:rPr>
              <a:t>×</a:t>
            </a:r>
            <a:r>
              <a:rPr dirty="0" baseline="27777" sz="1050" spc="262" i="1">
                <a:latin typeface="Calibri"/>
                <a:cs typeface="Calibri"/>
              </a:rPr>
              <a:t>B</a:t>
            </a:r>
            <a:r>
              <a:rPr dirty="0" baseline="27777" sz="750" spc="262" i="1">
                <a:latin typeface="Georgia"/>
                <a:cs typeface="Georgia"/>
              </a:rPr>
              <a:t>x</a:t>
            </a:r>
            <a:r>
              <a:rPr dirty="0" baseline="27777" sz="1050" spc="262">
                <a:latin typeface="Cambria"/>
                <a:cs typeface="Cambria"/>
              </a:rPr>
              <a:t>×</a:t>
            </a:r>
            <a:r>
              <a:rPr dirty="0" baseline="27777" sz="1050" spc="262" i="1">
                <a:latin typeface="Calibri"/>
                <a:cs typeface="Calibri"/>
              </a:rPr>
              <a:t>B</a:t>
            </a:r>
            <a:r>
              <a:rPr dirty="0" baseline="27777" sz="750" spc="262" i="1">
                <a:latin typeface="Georgia"/>
                <a:cs typeface="Georgia"/>
              </a:rPr>
              <a:t>y</a:t>
            </a:r>
            <a:r>
              <a:rPr dirty="0" baseline="27777" sz="750" spc="-82" i="1">
                <a:latin typeface="Georgia"/>
                <a:cs typeface="Georgia"/>
              </a:rPr>
              <a:t> </a:t>
            </a:r>
            <a:r>
              <a:rPr dirty="0" baseline="27777" sz="1050" spc="284">
                <a:latin typeface="Cambria"/>
                <a:cs typeface="Cambria"/>
              </a:rPr>
              <a:t>×</a:t>
            </a:r>
            <a:r>
              <a:rPr dirty="0" baseline="27777" sz="1050" spc="284" i="1">
                <a:latin typeface="Calibri"/>
                <a:cs typeface="Calibri"/>
              </a:rPr>
              <a:t>B</a:t>
            </a:r>
            <a:r>
              <a:rPr dirty="0" baseline="27777" sz="750" spc="284" i="1">
                <a:latin typeface="Georgia"/>
                <a:cs typeface="Georgia"/>
              </a:rPr>
              <a:t>z</a:t>
            </a:r>
            <a:r>
              <a:rPr dirty="0" baseline="27777" sz="750" i="1">
                <a:latin typeface="Georgia"/>
                <a:cs typeface="Georgia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44950" y="5358643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185" i="1">
                <a:latin typeface="Calibri"/>
                <a:cs typeface="Calibri"/>
              </a:rPr>
              <a:t>C</a:t>
            </a:r>
            <a:r>
              <a:rPr dirty="0" sz="1000" spc="60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dimension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feature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stored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each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9550" y="5497822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175" i="1">
                <a:latin typeface="Calibri"/>
                <a:cs typeface="Calibri"/>
              </a:rPr>
              <a:t>B</a:t>
            </a:r>
            <a:r>
              <a:rPr dirty="0" baseline="-11904" sz="1050" spc="262" i="1">
                <a:latin typeface="Calibri"/>
                <a:cs typeface="Calibri"/>
              </a:rPr>
              <a:t>x</a:t>
            </a:r>
            <a:r>
              <a:rPr dirty="0" baseline="-11904" sz="1050" spc="44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185">
                <a:latin typeface="Lucida Sans Unicode"/>
                <a:cs typeface="Lucida Sans Unicode"/>
              </a:rPr>
              <a:t> </a:t>
            </a:r>
            <a:r>
              <a:rPr dirty="0" sz="1000" spc="150" i="1">
                <a:latin typeface="Calibri"/>
                <a:cs typeface="Calibri"/>
              </a:rPr>
              <a:t>B</a:t>
            </a:r>
            <a:r>
              <a:rPr dirty="0" baseline="-11904" sz="1050" spc="225" i="1">
                <a:latin typeface="Calibri"/>
                <a:cs typeface="Calibri"/>
              </a:rPr>
              <a:t>y</a:t>
            </a:r>
            <a:r>
              <a:rPr dirty="0" baseline="-11904" sz="1050" spc="82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180">
                <a:latin typeface="Lucida Sans Unicode"/>
                <a:cs typeface="Lucida Sans Unicode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z</a:t>
            </a:r>
            <a:r>
              <a:rPr dirty="0" baseline="-11904" sz="1050" spc="217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shape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grid.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discrete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cosine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4950" y="5637002"/>
            <a:ext cx="305498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transformation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(DCT)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inverse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discrete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cosine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mation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(IDCT) can be </a:t>
            </a:r>
            <a:r>
              <a:rPr dirty="0" sz="1000" spc="-10">
                <a:latin typeface="Times New Roman"/>
                <a:cs typeface="Times New Roman"/>
              </a:rPr>
              <a:t>defined</a:t>
            </a:r>
            <a:r>
              <a:rPr dirty="0" sz="1000" spc="-5">
                <a:latin typeface="Times New Roman"/>
                <a:cs typeface="Times New Roman"/>
              </a:rPr>
              <a:t> by: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89692" y="601923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latin typeface="Calibri"/>
                <a:cs typeface="Calibri"/>
              </a:rPr>
              <a:t>¯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73842" y="6051212"/>
            <a:ext cx="102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Lucida Sans Unicode"/>
                <a:cs typeface="Lucida Sans Unicode"/>
              </a:rPr>
              <a:t>V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1376" y="6108156"/>
            <a:ext cx="2921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95" i="1">
                <a:latin typeface="Calibri"/>
                <a:cs typeface="Calibri"/>
              </a:rPr>
              <a:t>c,i,</a:t>
            </a:r>
            <a:r>
              <a:rPr dirty="0" sz="700" spc="75" i="1">
                <a:latin typeface="Calibri"/>
                <a:cs typeface="Calibri"/>
              </a:rPr>
              <a:t>j</a:t>
            </a:r>
            <a:r>
              <a:rPr dirty="0" sz="700" spc="80" i="1">
                <a:latin typeface="Calibri"/>
                <a:cs typeface="Calibri"/>
              </a:rPr>
              <a:t>,k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15611" y="5931019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44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5024" y="6234686"/>
            <a:ext cx="24637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90" i="1">
                <a:latin typeface="Calibri"/>
                <a:cs typeface="Calibri"/>
              </a:rPr>
              <a:t>x,</a:t>
            </a:r>
            <a:r>
              <a:rPr dirty="0" sz="700" spc="140" i="1">
                <a:latin typeface="Calibri"/>
                <a:cs typeface="Calibri"/>
              </a:rPr>
              <a:t>y</a:t>
            </a:r>
            <a:r>
              <a:rPr dirty="0" sz="700" spc="80" i="1">
                <a:latin typeface="Calibri"/>
                <a:cs typeface="Calibri"/>
              </a:rPr>
              <a:t>,z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55235" y="5965626"/>
            <a:ext cx="449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000" spc="-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dirty="0" sz="1000" spc="65" i="1">
                <a:latin typeface="Calibri"/>
                <a:cs typeface="Calibri"/>
              </a:rPr>
              <a:t> </a:t>
            </a:r>
            <a:r>
              <a:rPr dirty="0" u="sng" sz="10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dirty="0" sz="1000" spc="145" i="1">
                <a:latin typeface="Calibri"/>
                <a:cs typeface="Calibri"/>
              </a:rPr>
              <a:t> </a:t>
            </a:r>
            <a:r>
              <a:rPr dirty="0" u="sng" sz="10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8801" y="6022558"/>
            <a:ext cx="4394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 </a:t>
            </a:r>
            <a:r>
              <a:rPr dirty="0" sz="700" spc="140" i="1">
                <a:latin typeface="Calibri"/>
                <a:cs typeface="Calibri"/>
              </a:rPr>
              <a:t> </a:t>
            </a:r>
            <a:r>
              <a:rPr dirty="0" u="sng" sz="700" spc="16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</a:t>
            </a:r>
            <a:r>
              <a:rPr dirty="0" sz="700" spc="455" i="1">
                <a:latin typeface="Calibri"/>
                <a:cs typeface="Calibri"/>
              </a:rPr>
              <a:t> </a:t>
            </a:r>
            <a:r>
              <a:rPr dirty="0" u="sng" sz="700" spc="10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dirty="0" u="sng" sz="7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61471" y="6051212"/>
            <a:ext cx="546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6400" algn="l"/>
              </a:tabLst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275">
                <a:latin typeface="Calibri"/>
                <a:cs typeface="Calibri"/>
              </a:rPr>
              <a:t>	</a:t>
            </a:r>
            <a:r>
              <a:rPr dirty="0" baseline="2777" sz="1500" spc="277">
                <a:latin typeface="Lucida Sans Unicode"/>
                <a:cs typeface="Lucida Sans Unicode"/>
              </a:rPr>
              <a:t>√</a:t>
            </a:r>
            <a:endParaRPr baseline="2777" sz="15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94465" y="6184112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 h="0">
                <a:moveTo>
                  <a:pt x="0" y="0"/>
                </a:moveTo>
                <a:lnTo>
                  <a:pt x="4707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981765" y="6149104"/>
            <a:ext cx="438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225" i="1">
                <a:latin typeface="Calibri"/>
                <a:cs typeface="Calibri"/>
              </a:rPr>
              <a:t> </a:t>
            </a:r>
            <a:r>
              <a:rPr dirty="0" sz="1000" spc="210" i="1">
                <a:latin typeface="Calibri"/>
                <a:cs typeface="Calibri"/>
              </a:rPr>
              <a:t>B 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77726" y="6206035"/>
            <a:ext cx="3905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45" i="1">
                <a:latin typeface="Calibri"/>
                <a:cs typeface="Calibri"/>
              </a:rPr>
              <a:t>x</a:t>
            </a:r>
            <a:r>
              <a:rPr dirty="0" sz="700" spc="145" i="1">
                <a:latin typeface="Calibri"/>
                <a:cs typeface="Calibri"/>
              </a:rPr>
              <a:t>    </a:t>
            </a:r>
            <a:r>
              <a:rPr dirty="0" sz="700" spc="10" i="1">
                <a:latin typeface="Calibri"/>
                <a:cs typeface="Calibri"/>
              </a:rPr>
              <a:t> </a:t>
            </a:r>
            <a:r>
              <a:rPr dirty="0" sz="700" spc="90" i="1">
                <a:latin typeface="Calibri"/>
                <a:cs typeface="Calibri"/>
              </a:rPr>
              <a:t>y</a:t>
            </a:r>
            <a:r>
              <a:rPr dirty="0" sz="700" i="1">
                <a:latin typeface="Calibri"/>
                <a:cs typeface="Calibri"/>
              </a:rPr>
              <a:t>    </a:t>
            </a:r>
            <a:r>
              <a:rPr dirty="0" sz="700" spc="35" i="1">
                <a:latin typeface="Calibri"/>
                <a:cs typeface="Calibri"/>
              </a:rPr>
              <a:t> </a:t>
            </a:r>
            <a:r>
              <a:rPr dirty="0" sz="700" spc="100" i="1">
                <a:latin typeface="Calibri"/>
                <a:cs typeface="Calibri"/>
              </a:rPr>
              <a:t>z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45213" y="6108156"/>
            <a:ext cx="2921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95" i="1">
                <a:latin typeface="Calibri"/>
                <a:cs typeface="Calibri"/>
              </a:rPr>
              <a:t>c,i,</a:t>
            </a:r>
            <a:r>
              <a:rPr dirty="0" sz="700" spc="75" i="1">
                <a:latin typeface="Calibri"/>
                <a:cs typeface="Calibri"/>
              </a:rPr>
              <a:t>j</a:t>
            </a:r>
            <a:r>
              <a:rPr dirty="0" sz="700" spc="80" i="1">
                <a:latin typeface="Calibri"/>
                <a:cs typeface="Calibri"/>
              </a:rPr>
              <a:t>,k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7680" y="6051225"/>
            <a:ext cx="4762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125" algn="l"/>
              </a:tabLst>
            </a:pP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-45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67948" y="655194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596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965026" y="635874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977726" y="655194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965026" y="653113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6831" y="6358742"/>
            <a:ext cx="97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 i="1">
                <a:latin typeface="Calibri"/>
                <a:cs typeface="Calibri"/>
              </a:rPr>
              <a:t>π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09463" y="655194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7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371363" y="6531132"/>
            <a:ext cx="223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50" i="1">
                <a:latin typeface="Calibri"/>
                <a:cs typeface="Calibri"/>
              </a:rPr>
              <a:t>B</a:t>
            </a:r>
            <a:r>
              <a:rPr dirty="0" baseline="-11904" sz="1050" spc="225" i="1">
                <a:latin typeface="Calibri"/>
                <a:cs typeface="Calibri"/>
              </a:rPr>
              <a:t>y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13678" y="635874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26378" y="655194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384213" y="6358742"/>
            <a:ext cx="97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 i="1">
                <a:latin typeface="Calibri"/>
                <a:cs typeface="Calibri"/>
              </a:rPr>
              <a:t>π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58115" y="65519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2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320015" y="6531132"/>
            <a:ext cx="2209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z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68159" y="635874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80859" y="655194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868159" y="653113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21454" y="6358742"/>
            <a:ext cx="2849245" cy="26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655">
              <a:lnSpc>
                <a:spcPts val="935"/>
              </a:lnSpc>
              <a:spcBef>
                <a:spcPts val="95"/>
              </a:spcBef>
            </a:pPr>
            <a:r>
              <a:rPr dirty="0" sz="1000" spc="15" i="1">
                <a:latin typeface="Calibri"/>
                <a:cs typeface="Calibri"/>
              </a:rPr>
              <a:t>π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35"/>
              </a:lnSpc>
              <a:tabLst>
                <a:tab pos="421005" algn="l"/>
                <a:tab pos="1359535" algn="l"/>
                <a:tab pos="2305685" algn="l"/>
              </a:tabLst>
            </a:pPr>
            <a:r>
              <a:rPr dirty="0" sz="1000" spc="15">
                <a:latin typeface="Calibri"/>
                <a:cs typeface="Calibri"/>
              </a:rPr>
              <a:t>cos(	</a:t>
            </a:r>
            <a:r>
              <a:rPr dirty="0" sz="1000" spc="110" i="1">
                <a:latin typeface="Calibri"/>
                <a:cs typeface="Calibri"/>
              </a:rPr>
              <a:t>i</a:t>
            </a:r>
            <a:r>
              <a:rPr dirty="0" sz="1000" spc="110">
                <a:latin typeface="Calibri"/>
                <a:cs typeface="Calibri"/>
              </a:rPr>
              <a:t>(</a:t>
            </a:r>
            <a:r>
              <a:rPr dirty="0" sz="1000" spc="110" i="1">
                <a:latin typeface="Calibri"/>
                <a:cs typeface="Calibri"/>
              </a:rPr>
              <a:t>x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74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))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cos(	</a:t>
            </a:r>
            <a:r>
              <a:rPr dirty="0" sz="1000" spc="114" i="1">
                <a:latin typeface="Calibri"/>
                <a:cs typeface="Calibri"/>
              </a:rPr>
              <a:t>j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y</a:t>
            </a:r>
            <a:r>
              <a:rPr dirty="0" sz="1000" spc="3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7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))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cos(	</a:t>
            </a:r>
            <a:r>
              <a:rPr dirty="0" sz="1000" spc="80" i="1">
                <a:latin typeface="Calibri"/>
                <a:cs typeface="Calibri"/>
              </a:rPr>
              <a:t>k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80" i="1">
                <a:latin typeface="Calibri"/>
                <a:cs typeface="Calibri"/>
              </a:rPr>
              <a:t>z</a:t>
            </a:r>
            <a:r>
              <a:rPr dirty="0" sz="1000" spc="2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67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48442" y="6531132"/>
            <a:ext cx="610870" cy="423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95"/>
              </a:spcBef>
            </a:pPr>
            <a:r>
              <a:rPr dirty="0" sz="1000" spc="175" i="1">
                <a:latin typeface="Calibri"/>
                <a:cs typeface="Calibri"/>
              </a:rPr>
              <a:t>B</a:t>
            </a:r>
            <a:r>
              <a:rPr dirty="0" baseline="-11904" sz="1050" spc="262" i="1">
                <a:latin typeface="Calibri"/>
                <a:cs typeface="Calibri"/>
              </a:rPr>
              <a:t>x</a:t>
            </a:r>
            <a:endParaRPr baseline="-11904" sz="10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8333" sz="1500" spc="104">
                <a:latin typeface="Lucida Sans Unicode"/>
                <a:cs typeface="Lucida Sans Unicode"/>
              </a:rPr>
              <a:t>V</a:t>
            </a:r>
            <a:r>
              <a:rPr dirty="0" sz="700" spc="70" i="1">
                <a:latin typeface="Calibri"/>
                <a:cs typeface="Calibri"/>
              </a:rPr>
              <a:t>c,x,y,z</a:t>
            </a:r>
            <a:r>
              <a:rPr dirty="0" sz="700" spc="105" i="1">
                <a:latin typeface="Calibri"/>
                <a:cs typeface="Calibri"/>
              </a:rPr>
              <a:t> </a:t>
            </a:r>
            <a:r>
              <a:rPr dirty="0" baseline="8333" sz="1500" spc="412">
                <a:latin typeface="Calibri"/>
                <a:cs typeface="Calibri"/>
              </a:rPr>
              <a:t>=</a:t>
            </a:r>
            <a:endParaRPr baseline="8333" sz="15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30902" y="6637812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44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25606" y="6948159"/>
            <a:ext cx="2171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10" i="1">
                <a:latin typeface="Calibri"/>
                <a:cs typeface="Calibri"/>
              </a:rPr>
              <a:t>i,</a:t>
            </a:r>
            <a:r>
              <a:rPr dirty="0" sz="700" spc="105" i="1">
                <a:latin typeface="Calibri"/>
                <a:cs typeface="Calibri"/>
              </a:rPr>
              <a:t>j</a:t>
            </a:r>
            <a:r>
              <a:rPr dirty="0" sz="700" spc="80" i="1">
                <a:latin typeface="Calibri"/>
                <a:cs typeface="Calibri"/>
              </a:rPr>
              <a:t>,k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5235" y="6672419"/>
            <a:ext cx="449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000" spc="-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dirty="0" sz="1000" spc="65" i="1">
                <a:latin typeface="Calibri"/>
                <a:cs typeface="Calibri"/>
              </a:rPr>
              <a:t> </a:t>
            </a:r>
            <a:r>
              <a:rPr dirty="0" u="sng" sz="10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dirty="0" sz="1000" spc="145" i="1">
                <a:latin typeface="Calibri"/>
                <a:cs typeface="Calibri"/>
              </a:rPr>
              <a:t> </a:t>
            </a:r>
            <a:r>
              <a:rPr dirty="0" u="sng" sz="10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38801" y="6729351"/>
            <a:ext cx="4394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dirty="0" sz="700" spc="120" i="1">
                <a:latin typeface="Calibri"/>
                <a:cs typeface="Calibri"/>
              </a:rPr>
              <a:t> </a:t>
            </a:r>
            <a:r>
              <a:rPr dirty="0" sz="700" spc="140" i="1">
                <a:latin typeface="Calibri"/>
                <a:cs typeface="Calibri"/>
              </a:rPr>
              <a:t> </a:t>
            </a:r>
            <a:r>
              <a:rPr dirty="0" u="sng" sz="700" spc="16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</a:t>
            </a:r>
            <a:r>
              <a:rPr dirty="0" sz="700" spc="455" i="1">
                <a:latin typeface="Calibri"/>
                <a:cs typeface="Calibri"/>
              </a:rPr>
              <a:t> </a:t>
            </a:r>
            <a:r>
              <a:rPr dirty="0" u="sng" sz="700" spc="10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dirty="0" u="sng" sz="7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55235" y="6754221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85">
                <a:latin typeface="Lucida Sans Unicode"/>
                <a:cs typeface="Lucida Sans Unicode"/>
              </a:rPr>
              <a:t>√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994465" y="6890918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 h="0">
                <a:moveTo>
                  <a:pt x="0" y="0"/>
                </a:moveTo>
                <a:lnTo>
                  <a:pt x="4707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981765" y="6855897"/>
            <a:ext cx="438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10" i="1">
                <a:latin typeface="Calibri"/>
                <a:cs typeface="Calibri"/>
              </a:rPr>
              <a:t>B</a:t>
            </a:r>
            <a:r>
              <a:rPr dirty="0" sz="1000" spc="225" i="1">
                <a:latin typeface="Calibri"/>
                <a:cs typeface="Calibri"/>
              </a:rPr>
              <a:t> </a:t>
            </a:r>
            <a:r>
              <a:rPr dirty="0" sz="1000" spc="210" i="1">
                <a:latin typeface="Calibri"/>
                <a:cs typeface="Calibri"/>
              </a:rPr>
              <a:t>B 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77726" y="6912828"/>
            <a:ext cx="3905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45" i="1">
                <a:latin typeface="Calibri"/>
                <a:cs typeface="Calibri"/>
              </a:rPr>
              <a:t>x</a:t>
            </a:r>
            <a:r>
              <a:rPr dirty="0" sz="700" spc="145" i="1">
                <a:latin typeface="Calibri"/>
                <a:cs typeface="Calibri"/>
              </a:rPr>
              <a:t>    </a:t>
            </a:r>
            <a:r>
              <a:rPr dirty="0" sz="700" spc="10" i="1">
                <a:latin typeface="Calibri"/>
                <a:cs typeface="Calibri"/>
              </a:rPr>
              <a:t> </a:t>
            </a:r>
            <a:r>
              <a:rPr dirty="0" sz="700" spc="90" i="1">
                <a:latin typeface="Calibri"/>
                <a:cs typeface="Calibri"/>
              </a:rPr>
              <a:t>y</a:t>
            </a:r>
            <a:r>
              <a:rPr dirty="0" sz="700" i="1">
                <a:latin typeface="Calibri"/>
                <a:cs typeface="Calibri"/>
              </a:rPr>
              <a:t>    </a:t>
            </a:r>
            <a:r>
              <a:rPr dirty="0" sz="700" spc="35" i="1">
                <a:latin typeface="Calibri"/>
                <a:cs typeface="Calibri"/>
              </a:rPr>
              <a:t> </a:t>
            </a:r>
            <a:r>
              <a:rPr dirty="0" sz="700" spc="100" i="1">
                <a:latin typeface="Calibri"/>
                <a:cs typeface="Calibri"/>
              </a:rPr>
              <a:t>z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83529" y="672603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latin typeface="Calibri"/>
                <a:cs typeface="Calibri"/>
              </a:rPr>
              <a:t>¯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67680" y="6758017"/>
            <a:ext cx="102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Lucida Sans Unicode"/>
                <a:cs typeface="Lucida Sans Unicode"/>
              </a:rPr>
              <a:t>V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45213" y="6814949"/>
            <a:ext cx="2921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95" i="1">
                <a:latin typeface="Calibri"/>
                <a:cs typeface="Calibri"/>
              </a:rPr>
              <a:t>c,i,</a:t>
            </a:r>
            <a:r>
              <a:rPr dirty="0" sz="700" spc="75" i="1">
                <a:latin typeface="Calibri"/>
                <a:cs typeface="Calibri"/>
              </a:rPr>
              <a:t>j</a:t>
            </a:r>
            <a:r>
              <a:rPr dirty="0" sz="700" spc="80" i="1">
                <a:latin typeface="Calibri"/>
                <a:cs typeface="Calibri"/>
              </a:rPr>
              <a:t>,k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0168" y="6456077"/>
            <a:ext cx="182245" cy="47942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685"/>
              </a:spcBef>
            </a:pP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000" spc="-25">
                <a:latin typeface="Lucida Sans Unicode"/>
                <a:cs typeface="Lucida Sans Unicode"/>
              </a:rPr>
              <a:t>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467948" y="7265416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596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965026" y="707221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977726" y="726541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436831" y="7072216"/>
            <a:ext cx="97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 i="1">
                <a:latin typeface="Calibri"/>
                <a:cs typeface="Calibri"/>
              </a:rPr>
              <a:t>π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409463" y="7265416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7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5913678" y="707221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926378" y="726541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58115" y="726541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2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379048" y="7244605"/>
            <a:ext cx="21742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598170" algn="l"/>
                <a:tab pos="1029969" algn="l"/>
                <a:tab pos="1546860" algn="l"/>
                <a:tab pos="1978660" algn="l"/>
              </a:tabLst>
            </a:pPr>
            <a:r>
              <a:rPr dirty="0" sz="1000" spc="175" i="1">
                <a:latin typeface="Calibri"/>
                <a:cs typeface="Calibri"/>
              </a:rPr>
              <a:t>B</a:t>
            </a:r>
            <a:r>
              <a:rPr dirty="0" baseline="-11904" sz="1050" spc="262" i="1">
                <a:latin typeface="Calibri"/>
                <a:cs typeface="Calibri"/>
              </a:rPr>
              <a:t>x	</a:t>
            </a:r>
            <a:r>
              <a:rPr dirty="0" sz="1000" spc="-10">
                <a:latin typeface="Calibri"/>
                <a:cs typeface="Calibri"/>
              </a:rPr>
              <a:t>2	</a:t>
            </a:r>
            <a:r>
              <a:rPr dirty="0" sz="1000" spc="150" i="1">
                <a:latin typeface="Calibri"/>
                <a:cs typeface="Calibri"/>
              </a:rPr>
              <a:t>B</a:t>
            </a:r>
            <a:r>
              <a:rPr dirty="0" baseline="-11904" sz="1050" spc="225" i="1">
                <a:latin typeface="Calibri"/>
                <a:cs typeface="Calibri"/>
              </a:rPr>
              <a:t>y	</a:t>
            </a:r>
            <a:r>
              <a:rPr dirty="0" sz="1000" spc="-10">
                <a:latin typeface="Calibri"/>
                <a:cs typeface="Calibri"/>
              </a:rPr>
              <a:t>2	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z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84213" y="7072216"/>
            <a:ext cx="5727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6570" algn="l"/>
              </a:tabLst>
            </a:pPr>
            <a:r>
              <a:rPr dirty="0" sz="1000" spc="15" i="1">
                <a:latin typeface="Calibri"/>
                <a:cs typeface="Calibri"/>
              </a:rPr>
              <a:t>π</a:t>
            </a:r>
            <a:r>
              <a:rPr dirty="0" sz="1000" spc="15" i="1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880859" y="726541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221454" y="7072216"/>
            <a:ext cx="2849245" cy="26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655">
              <a:lnSpc>
                <a:spcPts val="935"/>
              </a:lnSpc>
              <a:spcBef>
                <a:spcPts val="95"/>
              </a:spcBef>
            </a:pPr>
            <a:r>
              <a:rPr dirty="0" sz="1000" spc="15" i="1">
                <a:latin typeface="Calibri"/>
                <a:cs typeface="Calibri"/>
              </a:rPr>
              <a:t>π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35"/>
              </a:lnSpc>
              <a:tabLst>
                <a:tab pos="421005" algn="l"/>
                <a:tab pos="1359535" algn="l"/>
                <a:tab pos="2305685" algn="l"/>
              </a:tabLst>
            </a:pPr>
            <a:r>
              <a:rPr dirty="0" sz="1000" spc="15">
                <a:latin typeface="Calibri"/>
                <a:cs typeface="Calibri"/>
              </a:rPr>
              <a:t>cos(	</a:t>
            </a:r>
            <a:r>
              <a:rPr dirty="0" sz="1000" spc="110" i="1">
                <a:latin typeface="Calibri"/>
                <a:cs typeface="Calibri"/>
              </a:rPr>
              <a:t>i</a:t>
            </a:r>
            <a:r>
              <a:rPr dirty="0" sz="1000" spc="110">
                <a:latin typeface="Calibri"/>
                <a:cs typeface="Calibri"/>
              </a:rPr>
              <a:t>(</a:t>
            </a:r>
            <a:r>
              <a:rPr dirty="0" sz="1000" spc="110" i="1">
                <a:latin typeface="Calibri"/>
                <a:cs typeface="Calibri"/>
              </a:rPr>
              <a:t>x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74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))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cos(	</a:t>
            </a:r>
            <a:r>
              <a:rPr dirty="0" sz="1000" spc="114" i="1">
                <a:latin typeface="Calibri"/>
                <a:cs typeface="Calibri"/>
              </a:rPr>
              <a:t>j</a:t>
            </a:r>
            <a:r>
              <a:rPr dirty="0" sz="1000" spc="114">
                <a:latin typeface="Calibri"/>
                <a:cs typeface="Calibri"/>
              </a:rPr>
              <a:t>(</a:t>
            </a:r>
            <a:r>
              <a:rPr dirty="0" sz="1000" spc="114" i="1">
                <a:latin typeface="Calibri"/>
                <a:cs typeface="Calibri"/>
              </a:rPr>
              <a:t>y</a:t>
            </a:r>
            <a:r>
              <a:rPr dirty="0" sz="1000" spc="3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7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))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cos(	</a:t>
            </a:r>
            <a:r>
              <a:rPr dirty="0" sz="1000" spc="80" i="1">
                <a:latin typeface="Calibri"/>
                <a:cs typeface="Calibri"/>
              </a:rPr>
              <a:t>k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80" i="1">
                <a:latin typeface="Calibri"/>
                <a:cs typeface="Calibri"/>
              </a:rPr>
              <a:t>z</a:t>
            </a:r>
            <a:r>
              <a:rPr dirty="0" sz="1000" spc="2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67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68159" y="7244605"/>
            <a:ext cx="231140" cy="323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70485">
              <a:lnSpc>
                <a:spcPts val="1175"/>
              </a:lnSpc>
            </a:pPr>
            <a:r>
              <a:rPr dirty="0" sz="1000" spc="-5">
                <a:latin typeface="Times New Roman"/>
                <a:cs typeface="Times New Roman"/>
              </a:rPr>
              <a:t>(7)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19550" y="7635105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80" i="1">
                <a:latin typeface="Calibri"/>
                <a:cs typeface="Calibri"/>
              </a:rPr>
              <a:t>x,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50" i="1">
                <a:latin typeface="Calibri"/>
                <a:cs typeface="Calibri"/>
              </a:rPr>
              <a:t>y,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65" i="1">
                <a:latin typeface="Calibri"/>
                <a:cs typeface="Calibri"/>
              </a:rPr>
              <a:t>z</a:t>
            </a:r>
            <a:r>
              <a:rPr dirty="0" sz="1000" spc="125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65" i="1">
                <a:latin typeface="Calibri"/>
                <a:cs typeface="Calibri"/>
              </a:rPr>
              <a:t>i,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95" i="1">
                <a:latin typeface="Calibri"/>
                <a:cs typeface="Calibri"/>
              </a:rPr>
              <a:t>j,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60" i="1">
                <a:latin typeface="Calibri"/>
                <a:cs typeface="Calibri"/>
              </a:rPr>
              <a:t>k</a:t>
            </a:r>
            <a:r>
              <a:rPr dirty="0" sz="1000" spc="110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Calibri"/>
                <a:cs typeface="Calibri"/>
              </a:rPr>
              <a:t>[1</a:t>
            </a:r>
            <a:r>
              <a:rPr dirty="0" sz="1000" spc="-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1</a:t>
            </a:r>
            <a:r>
              <a:rPr dirty="0" sz="1000" spc="5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1]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100">
                <a:latin typeface="Calibri"/>
                <a:cs typeface="Calibri"/>
              </a:rPr>
              <a:t>[</a:t>
            </a:r>
            <a:r>
              <a:rPr dirty="0" sz="1000" spc="100" i="1">
                <a:latin typeface="Calibri"/>
                <a:cs typeface="Calibri"/>
              </a:rPr>
              <a:t>B</a:t>
            </a:r>
            <a:r>
              <a:rPr dirty="0" baseline="-11904" sz="1050" spc="150" i="1">
                <a:latin typeface="Calibri"/>
                <a:cs typeface="Calibri"/>
              </a:rPr>
              <a:t>x</a:t>
            </a:r>
            <a:r>
              <a:rPr dirty="0" sz="1000" spc="100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130" i="1">
                <a:latin typeface="Calibri"/>
                <a:cs typeface="Calibri"/>
              </a:rPr>
              <a:t>B</a:t>
            </a:r>
            <a:r>
              <a:rPr dirty="0" baseline="-11904" sz="1050" spc="195" i="1">
                <a:latin typeface="Calibri"/>
                <a:cs typeface="Calibri"/>
              </a:rPr>
              <a:t>y</a:t>
            </a:r>
            <a:r>
              <a:rPr dirty="0" sz="1000" spc="1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z</a:t>
            </a:r>
            <a:r>
              <a:rPr dirty="0" baseline="-11904" sz="1050" spc="-120" i="1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]</a:t>
            </a:r>
            <a:r>
              <a:rPr dirty="0" sz="1000" spc="-2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84495" y="783078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4019550" y="7798744"/>
            <a:ext cx="3090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85" i="1">
                <a:latin typeface="Calibri"/>
                <a:cs typeface="Calibri"/>
              </a:rPr>
              <a:t>u</a:t>
            </a:r>
            <a:r>
              <a:rPr dirty="0" baseline="-11904" sz="1050" spc="127" i="1">
                <a:latin typeface="Calibri"/>
                <a:cs typeface="Calibri"/>
              </a:rPr>
              <a:t>i</a:t>
            </a:r>
            <a:r>
              <a:rPr dirty="0" baseline="-11904" sz="1050" spc="217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110" i="1">
                <a:latin typeface="Calibri"/>
                <a:cs typeface="Calibri"/>
              </a:rPr>
              <a:t>i</a:t>
            </a:r>
            <a:r>
              <a:rPr dirty="0" sz="1000" spc="5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baseline="44444" sz="1500" spc="7">
                <a:latin typeface="Lucida Sans Unicode"/>
                <a:cs typeface="Lucida Sans Unicode"/>
              </a:rPr>
              <a:t>√</a:t>
            </a:r>
            <a:r>
              <a:rPr dirty="0" sz="1000" spc="5">
                <a:latin typeface="Calibri"/>
                <a:cs typeface="Calibri"/>
              </a:rPr>
              <a:t>2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otherwise.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215">
                <a:latin typeface="Lucida Sans Unicode"/>
                <a:cs typeface="Lucida Sans Unicode"/>
              </a:rPr>
              <a:t>V</a:t>
            </a:r>
            <a:r>
              <a:rPr dirty="0" baseline="13888" sz="1500" spc="-322">
                <a:latin typeface="Calibri"/>
                <a:cs typeface="Calibri"/>
              </a:rPr>
              <a:t>¯</a:t>
            </a:r>
            <a:r>
              <a:rPr dirty="0" baseline="13888" sz="1500" spc="-135">
                <a:latin typeface="Calibri"/>
                <a:cs typeface="Calibri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 spc="175">
                <a:latin typeface="Microsoft Sans Serif"/>
                <a:cs typeface="Microsoft Sans Serif"/>
              </a:rPr>
              <a:t>R</a:t>
            </a:r>
            <a:r>
              <a:rPr dirty="0" baseline="27777" sz="1050" spc="262" i="1">
                <a:latin typeface="Calibri"/>
                <a:cs typeface="Calibri"/>
              </a:rPr>
              <a:t>C</a:t>
            </a:r>
            <a:r>
              <a:rPr dirty="0" baseline="27777" sz="1050" spc="262">
                <a:latin typeface="Cambria"/>
                <a:cs typeface="Cambria"/>
              </a:rPr>
              <a:t>×</a:t>
            </a:r>
            <a:r>
              <a:rPr dirty="0" baseline="27777" sz="1050" spc="262" i="1">
                <a:latin typeface="Calibri"/>
                <a:cs typeface="Calibri"/>
              </a:rPr>
              <a:t>B</a:t>
            </a:r>
            <a:r>
              <a:rPr dirty="0" baseline="27777" sz="750" spc="262" i="1">
                <a:latin typeface="Georgia"/>
                <a:cs typeface="Georgia"/>
              </a:rPr>
              <a:t>x</a:t>
            </a:r>
            <a:r>
              <a:rPr dirty="0" baseline="27777" sz="1050" spc="262">
                <a:latin typeface="Cambria"/>
                <a:cs typeface="Cambria"/>
              </a:rPr>
              <a:t>×</a:t>
            </a:r>
            <a:r>
              <a:rPr dirty="0" baseline="27777" sz="1050" spc="262" i="1">
                <a:latin typeface="Calibri"/>
                <a:cs typeface="Calibri"/>
              </a:rPr>
              <a:t>B</a:t>
            </a:r>
            <a:r>
              <a:rPr dirty="0" baseline="27777" sz="750" spc="262" i="1">
                <a:latin typeface="Georgia"/>
                <a:cs typeface="Georgia"/>
              </a:rPr>
              <a:t>y</a:t>
            </a:r>
            <a:r>
              <a:rPr dirty="0" baseline="27777" sz="750" spc="-82" i="1">
                <a:latin typeface="Georgia"/>
                <a:cs typeface="Georgia"/>
              </a:rPr>
              <a:t> </a:t>
            </a:r>
            <a:r>
              <a:rPr dirty="0" baseline="27777" sz="1050" spc="284">
                <a:latin typeface="Cambria"/>
                <a:cs typeface="Cambria"/>
              </a:rPr>
              <a:t>×</a:t>
            </a:r>
            <a:r>
              <a:rPr dirty="0" baseline="27777" sz="1050" spc="284" i="1">
                <a:latin typeface="Calibri"/>
                <a:cs typeface="Calibri"/>
              </a:rPr>
              <a:t>B</a:t>
            </a:r>
            <a:r>
              <a:rPr dirty="0" baseline="27777" sz="750" spc="284" i="1">
                <a:latin typeface="Georgia"/>
                <a:cs typeface="Georgia"/>
              </a:rPr>
              <a:t>z</a:t>
            </a:r>
            <a:endParaRPr baseline="27777" sz="750">
              <a:latin typeface="Georgia"/>
              <a:cs typeface="Georg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044950" y="7937924"/>
            <a:ext cx="3054985" cy="8763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is the transformed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grid. In the remaining of this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paper, </a:t>
            </a:r>
            <a:r>
              <a:rPr dirty="0" sz="1000" spc="-5">
                <a:latin typeface="Times New Roman"/>
                <a:cs typeface="Times New Roman"/>
              </a:rPr>
              <a:t>we use the symbols with </a:t>
            </a:r>
            <a:r>
              <a:rPr dirty="0" sz="1000" spc="-10">
                <a:latin typeface="Times New Roman"/>
                <a:cs typeface="Times New Roman"/>
              </a:rPr>
              <a:t>overbar </a:t>
            </a:r>
            <a:r>
              <a:rPr dirty="0" sz="1000" spc="-5">
                <a:latin typeface="Times New Roman"/>
                <a:cs typeface="Times New Roman"/>
              </a:rPr>
              <a:t>to denote the DCT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r>
              <a:rPr dirty="0" sz="1000" spc="-5">
                <a:latin typeface="Times New Roman"/>
                <a:cs typeface="Times New Roman"/>
              </a:rPr>
              <a:t> of the corresponding grids.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0"/>
              </a:spcBef>
            </a:pPr>
            <a:r>
              <a:rPr dirty="0" sz="1000" spc="-5" b="1">
                <a:latin typeface="Times New Roman"/>
                <a:cs typeface="Times New Roman"/>
              </a:rPr>
              <a:t>Signals sparsity in the DCT domain. </a:t>
            </a:r>
            <a:r>
              <a:rPr dirty="0" sz="1000" spc="-5">
                <a:latin typeface="Times New Roman"/>
                <a:cs typeface="Times New Roman"/>
              </a:rPr>
              <a:t>In the </a:t>
            </a:r>
            <a:r>
              <a:rPr dirty="0" sz="1000" spc="-10">
                <a:latin typeface="Times New Roman"/>
                <a:cs typeface="Times New Roman"/>
              </a:rPr>
              <a:t>view </a:t>
            </a:r>
            <a:r>
              <a:rPr dirty="0" sz="1000" spc="-5">
                <a:latin typeface="Times New Roman"/>
                <a:cs typeface="Times New Roman"/>
              </a:rPr>
              <a:t>of sig-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nal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decomposition,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defined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Eq.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(7)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seen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factorizing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15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cosine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19550" y="8776175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sis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functions,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215">
                <a:latin typeface="Lucida Sans Unicode"/>
                <a:cs typeface="Lucida Sans Unicode"/>
              </a:rPr>
              <a:t>V</a:t>
            </a:r>
            <a:r>
              <a:rPr dirty="0" baseline="13888" sz="1500" spc="-322">
                <a:latin typeface="Calibri"/>
                <a:cs typeface="Calibri"/>
              </a:rPr>
              <a:t>¯</a:t>
            </a:r>
            <a:r>
              <a:rPr dirty="0" baseline="13888" sz="1500" spc="-97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magnitudes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corresponding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85794"/>
            <a:ext cx="6400761" cy="21900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812106"/>
            <a:ext cx="3028959" cy="18895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0400" y="2960540"/>
            <a:ext cx="6477635" cy="22720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25400" marR="431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Figure 3: The </a:t>
            </a:r>
            <a:r>
              <a:rPr dirty="0" sz="1000" spc="-10">
                <a:latin typeface="Times New Roman"/>
                <a:cs typeface="Times New Roman"/>
              </a:rPr>
              <a:t>overview framework </a:t>
            </a:r>
            <a:r>
              <a:rPr dirty="0" sz="1000" spc="-5">
                <a:latin typeface="Times New Roman"/>
                <a:cs typeface="Times New Roman"/>
              </a:rPr>
              <a:t>of our method. Our method is inspired by the fact that most 3D scenes in our true life are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smooth in the spatial </a:t>
            </a:r>
            <a:r>
              <a:rPr dirty="0" sz="1000" spc="-15">
                <a:latin typeface="Times New Roman"/>
                <a:cs typeface="Times New Roman"/>
              </a:rPr>
              <a:t>field, </a:t>
            </a:r>
            <a:r>
              <a:rPr dirty="0" sz="1000" spc="-5">
                <a:latin typeface="Times New Roman"/>
                <a:cs typeface="Times New Roman"/>
              </a:rPr>
              <a:t>so </a:t>
            </a:r>
            <a:r>
              <a:rPr dirty="0" sz="1000" spc="-10">
                <a:latin typeface="Times New Roman"/>
                <a:cs typeface="Times New Roman"/>
              </a:rPr>
              <a:t>they </a:t>
            </a:r>
            <a:r>
              <a:rPr dirty="0" sz="1000" spc="-5">
                <a:latin typeface="Times New Roman"/>
                <a:cs typeface="Times New Roman"/>
              </a:rPr>
              <a:t>tend to be sparse in the frequency </a:t>
            </a:r>
            <a:r>
              <a:rPr dirty="0" sz="1000" spc="-15">
                <a:latin typeface="Times New Roman"/>
                <a:cs typeface="Times New Roman"/>
              </a:rPr>
              <a:t>field.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apply pruning and quantization to the DCT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of the learnable scene properties stored in the 3D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grids, resulting in a rather sparse and </a:t>
            </a:r>
            <a:r>
              <a:rPr dirty="0" sz="1000" spc="-10">
                <a:latin typeface="Times New Roman"/>
                <a:cs typeface="Times New Roman"/>
              </a:rPr>
              <a:t>low-bit </a:t>
            </a:r>
            <a:r>
              <a:rPr dirty="0" sz="1000" spc="-5">
                <a:latin typeface="Times New Roman"/>
                <a:cs typeface="Times New Roman"/>
              </a:rPr>
              <a:t>model which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requires little storage demand.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3397250" marR="43815">
              <a:lnSpc>
                <a:spcPts val="1100"/>
              </a:lnSpc>
              <a:spcBef>
                <a:spcPts val="825"/>
              </a:spcBef>
            </a:pPr>
            <a:r>
              <a:rPr dirty="0" sz="1000" spc="-5">
                <a:latin typeface="Times New Roman"/>
                <a:cs typeface="Times New Roman"/>
              </a:rPr>
              <a:t>where we randomly collect 100 images and report the dis-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tribution of their DCT </a:t>
            </a:r>
            <a:r>
              <a:rPr dirty="0" sz="1000" spc="-10">
                <a:latin typeface="Times New Roman"/>
                <a:cs typeface="Times New Roman"/>
              </a:rPr>
              <a:t>coefficients.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20">
                <a:latin typeface="Times New Roman"/>
                <a:cs typeface="Times New Roman"/>
              </a:rPr>
              <a:t>find </a:t>
            </a:r>
            <a:r>
              <a:rPr dirty="0" sz="1000" spc="-5">
                <a:latin typeface="Times New Roman"/>
                <a:cs typeface="Times New Roman"/>
              </a:rPr>
              <a:t>that most of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are centralized to zero after transformation. The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left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figure</a:t>
            </a:r>
            <a:r>
              <a:rPr dirty="0" sz="1000" spc="-10">
                <a:latin typeface="Times New Roman"/>
                <a:cs typeface="Times New Roman"/>
              </a:rPr>
              <a:t> shows</a:t>
            </a:r>
            <a:r>
              <a:rPr dirty="0" sz="1000" spc="-5">
                <a:latin typeface="Times New Roman"/>
                <a:cs typeface="Times New Roman"/>
              </a:rPr>
              <a:t> that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image can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recov-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ered with high quality </a:t>
            </a:r>
            <a:r>
              <a:rPr dirty="0" sz="1000" spc="-15">
                <a:latin typeface="Times New Roman"/>
                <a:cs typeface="Times New Roman"/>
              </a:rPr>
              <a:t>even </a:t>
            </a:r>
            <a:r>
              <a:rPr dirty="0" sz="1000" spc="-5">
                <a:latin typeface="Times New Roman"/>
                <a:cs typeface="Times New Roman"/>
              </a:rPr>
              <a:t>when </a:t>
            </a:r>
            <a:r>
              <a:rPr dirty="0" sz="1000" spc="30">
                <a:latin typeface="Calibri"/>
                <a:cs typeface="Calibri"/>
              </a:rPr>
              <a:t>98% </a:t>
            </a:r>
            <a:r>
              <a:rPr dirty="0" sz="1000" spc="-5">
                <a:latin typeface="Times New Roman"/>
                <a:cs typeface="Times New Roman"/>
              </a:rPr>
              <a:t>of the DCT </a:t>
            </a:r>
            <a:r>
              <a:rPr dirty="0" sz="1000" spc="-15">
                <a:latin typeface="Times New Roman"/>
                <a:cs typeface="Times New Roman"/>
              </a:rPr>
              <a:t>coeffi- 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cients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 </a:t>
            </a:r>
            <a:r>
              <a:rPr dirty="0" sz="1000" spc="-10">
                <a:latin typeface="Times New Roman"/>
                <a:cs typeface="Times New Roman"/>
              </a:rPr>
              <a:t>removed.</a:t>
            </a:r>
            <a:endParaRPr sz="1000">
              <a:latin typeface="Times New Roman"/>
              <a:cs typeface="Times New Roman"/>
            </a:endParaRPr>
          </a:p>
          <a:p>
            <a:pPr algn="just" marL="3397250" marR="43815">
              <a:lnSpc>
                <a:spcPts val="1100"/>
              </a:lnSpc>
            </a:pPr>
            <a:r>
              <a:rPr dirty="0" sz="1000" spc="-5" b="1">
                <a:latin typeface="Times New Roman"/>
                <a:cs typeface="Times New Roman"/>
              </a:rPr>
              <a:t>Block-wise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25" b="1">
                <a:latin typeface="Times New Roman"/>
                <a:cs typeface="Times New Roman"/>
              </a:rPr>
              <a:t>DCT.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practice,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during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transformation,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instead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 applying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 to the whole grid,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 </a:t>
            </a:r>
            <a:r>
              <a:rPr dirty="0" sz="1000" spc="-10">
                <a:latin typeface="Times New Roman"/>
                <a:cs typeface="Times New Roman"/>
              </a:rPr>
              <a:t>divide</a:t>
            </a:r>
            <a:r>
              <a:rPr dirty="0" sz="1000" spc="-5">
                <a:latin typeface="Times New Roman"/>
                <a:cs typeface="Times New Roman"/>
              </a:rPr>
              <a:t> the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voxels </a:t>
            </a:r>
            <a:r>
              <a:rPr dirty="0" sz="1000" spc="-5">
                <a:latin typeface="Times New Roman"/>
                <a:cs typeface="Times New Roman"/>
              </a:rPr>
              <a:t> into blocks and apply block-wise </a:t>
            </a:r>
            <a:r>
              <a:rPr dirty="0" sz="1000" spc="-25">
                <a:latin typeface="Times New Roman"/>
                <a:cs typeface="Times New Roman"/>
              </a:rPr>
              <a:t>DCT.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Specifically, </a:t>
            </a:r>
            <a:r>
              <a:rPr dirty="0" sz="1000" spc="-5">
                <a:latin typeface="Times New Roman"/>
                <a:cs typeface="Times New Roman"/>
              </a:rPr>
              <a:t>for a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3D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35">
                <a:latin typeface="Lucida Sans Unicode"/>
                <a:cs typeface="Lucida Sans Unicode"/>
              </a:rPr>
              <a:t>∈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165">
                <a:latin typeface="Microsoft Sans Serif"/>
                <a:cs typeface="Microsoft Sans Serif"/>
              </a:rPr>
              <a:t>R</a:t>
            </a:r>
            <a:r>
              <a:rPr dirty="0" baseline="27777" sz="1050" spc="247" i="1">
                <a:latin typeface="Calibri"/>
                <a:cs typeface="Calibri"/>
              </a:rPr>
              <a:t>C</a:t>
            </a:r>
            <a:r>
              <a:rPr dirty="0" baseline="27777" sz="1050" spc="247">
                <a:latin typeface="Cambria"/>
                <a:cs typeface="Cambria"/>
              </a:rPr>
              <a:t>×</a:t>
            </a:r>
            <a:r>
              <a:rPr dirty="0" baseline="27777" sz="1050" spc="247" i="1">
                <a:latin typeface="Calibri"/>
                <a:cs typeface="Calibri"/>
              </a:rPr>
              <a:t>N</a:t>
            </a:r>
            <a:r>
              <a:rPr dirty="0" baseline="27777" sz="750" spc="247" i="1">
                <a:latin typeface="Georgia"/>
                <a:cs typeface="Georgia"/>
              </a:rPr>
              <a:t>x</a:t>
            </a:r>
            <a:r>
              <a:rPr dirty="0" baseline="27777" sz="1050" spc="247">
                <a:latin typeface="Cambria"/>
                <a:cs typeface="Cambria"/>
              </a:rPr>
              <a:t>×</a:t>
            </a:r>
            <a:r>
              <a:rPr dirty="0" baseline="27777" sz="1050" spc="247" i="1">
                <a:latin typeface="Calibri"/>
                <a:cs typeface="Calibri"/>
              </a:rPr>
              <a:t>N</a:t>
            </a:r>
            <a:r>
              <a:rPr dirty="0" baseline="27777" sz="750" spc="247" i="1">
                <a:latin typeface="Georgia"/>
                <a:cs typeface="Georgia"/>
              </a:rPr>
              <a:t>y</a:t>
            </a:r>
            <a:r>
              <a:rPr dirty="0" baseline="27777" sz="750" spc="-82" i="1">
                <a:latin typeface="Georgia"/>
                <a:cs typeface="Georgia"/>
              </a:rPr>
              <a:t> </a:t>
            </a:r>
            <a:r>
              <a:rPr dirty="0" baseline="27777" sz="1050" spc="262">
                <a:latin typeface="Cambria"/>
                <a:cs typeface="Cambria"/>
              </a:rPr>
              <a:t>×</a:t>
            </a:r>
            <a:r>
              <a:rPr dirty="0" baseline="27777" sz="1050" spc="262" i="1">
                <a:latin typeface="Calibri"/>
                <a:cs typeface="Calibri"/>
              </a:rPr>
              <a:t>N</a:t>
            </a:r>
            <a:r>
              <a:rPr dirty="0" baseline="27777" sz="750" spc="262" i="1">
                <a:latin typeface="Georgia"/>
                <a:cs typeface="Georgia"/>
              </a:rPr>
              <a:t>z</a:t>
            </a:r>
            <a:r>
              <a:rPr dirty="0" baseline="27777" sz="750" spc="525" i="1">
                <a:latin typeface="Georgia"/>
                <a:cs typeface="Georgia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first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divide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5786404"/>
            <a:ext cx="305498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Figure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4: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toy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example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illustration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signals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spar-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sity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frequency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examples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left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6064763"/>
            <a:ext cx="3054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Calibri"/>
                <a:cs typeface="Calibri"/>
              </a:rPr>
              <a:t>50</a:t>
            </a:r>
            <a:r>
              <a:rPr dirty="0" sz="1000" spc="-15">
                <a:latin typeface="Lucida Sans Unicode"/>
                <a:cs typeface="Lucida Sans Unicode"/>
              </a:rPr>
              <a:t>×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recover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6203929"/>
            <a:ext cx="3054985" cy="10128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age with </a:t>
            </a:r>
            <a:r>
              <a:rPr dirty="0" sz="1000" spc="-20">
                <a:latin typeface="Times New Roman"/>
                <a:cs typeface="Times New Roman"/>
              </a:rPr>
              <a:t>IDCT. </a:t>
            </a:r>
            <a:r>
              <a:rPr dirty="0" sz="1000" spc="-5">
                <a:latin typeface="Times New Roman"/>
                <a:cs typeface="Times New Roman"/>
              </a:rPr>
              <a:t>The statistics in the </a:t>
            </a:r>
            <a:r>
              <a:rPr dirty="0" sz="1000" spc="-5" b="1">
                <a:latin typeface="Times New Roman"/>
                <a:cs typeface="Times New Roman"/>
              </a:rPr>
              <a:t>right </a:t>
            </a:r>
            <a:r>
              <a:rPr dirty="0" sz="1000" spc="-5">
                <a:latin typeface="Times New Roman"/>
                <a:cs typeface="Times New Roman"/>
              </a:rPr>
              <a:t>are </a:t>
            </a:r>
            <a:r>
              <a:rPr dirty="0" sz="1000" spc="-10">
                <a:latin typeface="Times New Roman"/>
                <a:cs typeface="Times New Roman"/>
              </a:rPr>
              <a:t>averaged </a:t>
            </a:r>
            <a:r>
              <a:rPr dirty="0" sz="1000" spc="-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100 randomly sampled images. The running speed is mea-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sured on a single Intel Core i7-8700 CPU. Smaller block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 typically leads to faster running speed (</a:t>
            </a:r>
            <a:r>
              <a:rPr dirty="0" sz="1000" spc="-5" b="1">
                <a:latin typeface="Times New Roman"/>
                <a:cs typeface="Times New Roman"/>
              </a:rPr>
              <a:t>left</a:t>
            </a:r>
            <a:r>
              <a:rPr dirty="0" sz="1000" spc="-5">
                <a:latin typeface="Times New Roman"/>
                <a:cs typeface="Times New Roman"/>
              </a:rPr>
              <a:t>). Proper se-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lection of block size makes the DCT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more cen-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tralized to zero and leads to </a:t>
            </a:r>
            <a:r>
              <a:rPr dirty="0" sz="1000" spc="-10">
                <a:latin typeface="Times New Roman"/>
                <a:cs typeface="Times New Roman"/>
              </a:rPr>
              <a:t>lower </a:t>
            </a:r>
            <a:r>
              <a:rPr dirty="0" sz="1000" spc="-5">
                <a:latin typeface="Times New Roman"/>
                <a:cs typeface="Times New Roman"/>
              </a:rPr>
              <a:t>numerical errors when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recovering 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signal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 pruned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r>
              <a:rPr dirty="0" sz="1000" spc="-5">
                <a:latin typeface="Times New Roman"/>
                <a:cs typeface="Times New Roman"/>
              </a:rPr>
              <a:t> (</a:t>
            </a:r>
            <a:r>
              <a:rPr dirty="0" sz="1000" spc="-5" b="1">
                <a:latin typeface="Times New Roman"/>
                <a:cs typeface="Times New Roman"/>
              </a:rPr>
              <a:t>right</a:t>
            </a:r>
            <a:r>
              <a:rPr dirty="0" sz="1000" spc="-5"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7502492"/>
            <a:ext cx="3054985" cy="10128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different frequencies. The high-frequency components are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related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part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signals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oscillating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wildly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spatial domain, such as edges. </a:t>
            </a:r>
            <a:r>
              <a:rPr dirty="0" sz="1000" spc="-15">
                <a:latin typeface="Times New Roman"/>
                <a:cs typeface="Times New Roman"/>
              </a:rPr>
              <a:t>However, </a:t>
            </a:r>
            <a:r>
              <a:rPr dirty="0" sz="1000" spc="-5">
                <a:latin typeface="Times New Roman"/>
                <a:cs typeface="Times New Roman"/>
              </a:rPr>
              <a:t>for most visual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signals in the real life, edges are </a:t>
            </a:r>
            <a:r>
              <a:rPr dirty="0" sz="1000" spc="-10">
                <a:latin typeface="Times New Roman"/>
                <a:cs typeface="Times New Roman"/>
              </a:rPr>
              <a:t>very </a:t>
            </a:r>
            <a:r>
              <a:rPr dirty="0" sz="1000" spc="-5">
                <a:latin typeface="Times New Roman"/>
                <a:cs typeface="Times New Roman"/>
              </a:rPr>
              <a:t>sparse and nearby lo-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cations often share similar properties. Thus, after transfor-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mation, most information will be concentrated in the </a:t>
            </a:r>
            <a:r>
              <a:rPr dirty="0" sz="1000" spc="-10">
                <a:latin typeface="Times New Roman"/>
                <a:cs typeface="Times New Roman"/>
              </a:rPr>
              <a:t>low- </a:t>
            </a:r>
            <a:r>
              <a:rPr dirty="0" sz="1000" spc="-5">
                <a:latin typeface="Times New Roman"/>
                <a:cs typeface="Times New Roman"/>
              </a:rPr>
              <a:t> frequency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region.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result,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transformed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8476734"/>
            <a:ext cx="3105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15">
                <a:latin typeface="Lucida Sans Unicode"/>
                <a:cs typeface="Lucida Sans Unicode"/>
              </a:rPr>
              <a:t>V</a:t>
            </a:r>
            <a:r>
              <a:rPr dirty="0" baseline="13888" sz="1500" spc="-322">
                <a:latin typeface="Calibri"/>
                <a:cs typeface="Calibri"/>
              </a:rPr>
              <a:t>¯</a:t>
            </a:r>
            <a:r>
              <a:rPr dirty="0" baseline="13888" sz="1500" spc="-157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will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rather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sparse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roughly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compressed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00" y="8607482"/>
            <a:ext cx="3054350" cy="3460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latin typeface="Times New Roman"/>
                <a:cs typeface="Times New Roman"/>
              </a:rPr>
              <a:t>negligible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information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loss.</a:t>
            </a: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65"/>
              </a:spcBef>
            </a:pP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4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further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illustrate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this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toy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example,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0276" y="5243965"/>
            <a:ext cx="755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500" spc="140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x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2039" y="5206355"/>
            <a:ext cx="8623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97510" algn="l"/>
                <a:tab pos="743585" algn="l"/>
              </a:tabLst>
            </a:pPr>
            <a:r>
              <a:rPr dirty="0" u="sng" sz="700" spc="17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dirty="0" sz="700" spc="175" i="1">
                <a:latin typeface="Calibri"/>
                <a:cs typeface="Calibri"/>
              </a:rPr>
              <a:t>	</a:t>
            </a:r>
            <a:r>
              <a:rPr dirty="0" u="sng" baseline="7936" sz="1050" spc="19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dirty="0" u="sng" sz="500" spc="130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y</a:t>
            </a:r>
            <a:r>
              <a:rPr dirty="0" sz="500" spc="130" i="1">
                <a:latin typeface="Georgia"/>
                <a:cs typeface="Georgia"/>
              </a:rPr>
              <a:t>	</a:t>
            </a:r>
            <a:r>
              <a:rPr dirty="0" u="sng" sz="700" spc="17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3137" y="5243965"/>
            <a:ext cx="6921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500" spc="120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z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6580" y="5314165"/>
            <a:ext cx="8896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4810" algn="l"/>
                <a:tab pos="730885" algn="l"/>
              </a:tabLst>
            </a:pPr>
            <a:r>
              <a:rPr dirty="0" baseline="7936" sz="1050" spc="270" i="1">
                <a:latin typeface="Calibri"/>
                <a:cs typeface="Calibri"/>
              </a:rPr>
              <a:t>B</a:t>
            </a:r>
            <a:r>
              <a:rPr dirty="0" sz="500" spc="180" i="1">
                <a:latin typeface="Georgia"/>
                <a:cs typeface="Georgia"/>
              </a:rPr>
              <a:t>x	</a:t>
            </a:r>
            <a:r>
              <a:rPr dirty="0" baseline="7936" sz="1050" spc="225" i="1">
                <a:latin typeface="Calibri"/>
                <a:cs typeface="Calibri"/>
              </a:rPr>
              <a:t>B</a:t>
            </a:r>
            <a:r>
              <a:rPr dirty="0" sz="500" spc="150" i="1">
                <a:latin typeface="Georgia"/>
                <a:cs typeface="Georgia"/>
              </a:rPr>
              <a:t>y	</a:t>
            </a:r>
            <a:r>
              <a:rPr dirty="0" baseline="7936" sz="1050" spc="254" i="1">
                <a:latin typeface="Calibri"/>
                <a:cs typeface="Calibri"/>
              </a:rPr>
              <a:t>B</a:t>
            </a:r>
            <a:r>
              <a:rPr dirty="0" sz="500" spc="170" i="1">
                <a:latin typeface="Georgia"/>
                <a:cs typeface="Georgia"/>
              </a:rPr>
              <a:t>z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2823" y="5219921"/>
            <a:ext cx="2846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  <a:tab pos="709295" algn="l"/>
              </a:tabLst>
            </a:pPr>
            <a:r>
              <a:rPr dirty="0" sz="1000" spc="-25">
                <a:latin typeface="Lucida Sans Unicode"/>
                <a:cs typeface="Lucida Sans Unicode"/>
              </a:rPr>
              <a:t>×	×	</a:t>
            </a:r>
            <a:r>
              <a:rPr dirty="0" sz="1000" spc="-5">
                <a:latin typeface="Times New Roman"/>
                <a:cs typeface="Times New Roman"/>
              </a:rPr>
              <a:t>blocks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sub-grids,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each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185" i="1">
                <a:latin typeface="Calibri"/>
                <a:cs typeface="Calibri"/>
              </a:rPr>
              <a:t>C</a:t>
            </a:r>
            <a:r>
              <a:rPr dirty="0" sz="1000" spc="170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9550" y="5387624"/>
            <a:ext cx="3105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75" i="1">
                <a:latin typeface="Calibri"/>
                <a:cs typeface="Calibri"/>
              </a:rPr>
              <a:t>B</a:t>
            </a:r>
            <a:r>
              <a:rPr dirty="0" baseline="-11904" sz="1050" spc="262" i="1">
                <a:latin typeface="Calibri"/>
                <a:cs typeface="Calibri"/>
              </a:rPr>
              <a:t>x</a:t>
            </a:r>
            <a:r>
              <a:rPr dirty="0" baseline="-11904" sz="1050" spc="202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75">
                <a:latin typeface="Lucida Sans Unicode"/>
                <a:cs typeface="Lucida Sans Unicode"/>
              </a:rPr>
              <a:t> </a:t>
            </a:r>
            <a:r>
              <a:rPr dirty="0" sz="1000" spc="150" i="1">
                <a:latin typeface="Calibri"/>
                <a:cs typeface="Calibri"/>
              </a:rPr>
              <a:t>B</a:t>
            </a:r>
            <a:r>
              <a:rPr dirty="0" baseline="-11904" sz="1050" spc="225" i="1">
                <a:latin typeface="Calibri"/>
                <a:cs typeface="Calibri"/>
              </a:rPr>
              <a:t>y</a:t>
            </a:r>
            <a:r>
              <a:rPr dirty="0" baseline="-11904" sz="1050" spc="240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70">
                <a:latin typeface="Lucida Sans Unicode"/>
                <a:cs typeface="Lucida Sans Unicode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z</a:t>
            </a:r>
            <a:r>
              <a:rPr dirty="0" baseline="-11904" sz="1050" spc="-120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145" i="1">
                <a:latin typeface="Calibri"/>
                <a:cs typeface="Calibri"/>
              </a:rPr>
              <a:t>B</a:t>
            </a:r>
            <a:r>
              <a:rPr dirty="0" baseline="-11904" sz="1050" spc="217" i="1">
                <a:latin typeface="Calibri"/>
                <a:cs typeface="Calibri"/>
              </a:rPr>
              <a:t>x</a:t>
            </a:r>
            <a:r>
              <a:rPr dirty="0" sz="1000" spc="14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30" i="1">
                <a:latin typeface="Calibri"/>
                <a:cs typeface="Calibri"/>
              </a:rPr>
              <a:t>B</a:t>
            </a:r>
            <a:r>
              <a:rPr dirty="0" baseline="-11904" sz="1050" spc="195" i="1">
                <a:latin typeface="Calibri"/>
                <a:cs typeface="Calibri"/>
              </a:rPr>
              <a:t>y</a:t>
            </a:r>
            <a:r>
              <a:rPr dirty="0" sz="1000" spc="1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55" i="1">
                <a:latin typeface="Calibri"/>
                <a:cs typeface="Calibri"/>
              </a:rPr>
              <a:t>B</a:t>
            </a:r>
            <a:r>
              <a:rPr dirty="0" baseline="-11904" sz="1050" spc="232" i="1">
                <a:latin typeface="Calibri"/>
                <a:cs typeface="Calibri"/>
              </a:rPr>
              <a:t>z</a:t>
            </a:r>
            <a:r>
              <a:rPr dirty="0" baseline="-11904" sz="1050" spc="300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along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4950" y="5526804"/>
            <a:ext cx="3054985" cy="34270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the three dimensions, and apply the DCT transformation to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each of these blocks </a:t>
            </a:r>
            <a:r>
              <a:rPr dirty="0" sz="1000" spc="-10">
                <a:latin typeface="Times New Roman"/>
                <a:cs typeface="Times New Roman"/>
              </a:rPr>
              <a:t>independently.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26364">
              <a:lnSpc>
                <a:spcPts val="1100"/>
              </a:lnSpc>
              <a:spcBef>
                <a:spcPts val="15"/>
              </a:spcBef>
            </a:pPr>
            <a:r>
              <a:rPr dirty="0" sz="1000" spc="-10">
                <a:latin typeface="Times New Roman"/>
                <a:cs typeface="Times New Roman"/>
              </a:rPr>
              <a:t>Several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advantages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motivate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apply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block-wise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formation.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First,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block-wise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less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computation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thus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faster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left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015"/>
              </a:lnSpc>
            </a:pPr>
            <a:r>
              <a:rPr dirty="0" sz="1000" spc="-5">
                <a:latin typeface="Times New Roman"/>
                <a:cs typeface="Times New Roman"/>
              </a:rPr>
              <a:t>4.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appendix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number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required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multiply-accumulate operations </a:t>
            </a:r>
            <a:r>
              <a:rPr dirty="0" sz="1000" spc="-10">
                <a:latin typeface="Times New Roman"/>
                <a:cs typeface="Times New Roman"/>
              </a:rPr>
              <a:t>grows </a:t>
            </a:r>
            <a:r>
              <a:rPr dirty="0" sz="1000" spc="-5">
                <a:latin typeface="Times New Roman"/>
                <a:cs typeface="Times New Roman"/>
              </a:rPr>
              <a:t>with the block-size.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Second, block-wise transformation leads to less numerical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errors as </a:t>
            </a:r>
            <a:r>
              <a:rPr dirty="0" sz="1000" spc="-10">
                <a:latin typeface="Times New Roman"/>
                <a:cs typeface="Times New Roman"/>
              </a:rPr>
              <a:t>shown </a:t>
            </a:r>
            <a:r>
              <a:rPr dirty="0" sz="1000" spc="-5">
                <a:latin typeface="Times New Roman"/>
                <a:cs typeface="Times New Roman"/>
              </a:rPr>
              <a:t>in the bottom right of the Fig. 4. Theoret-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ically, </a:t>
            </a:r>
            <a:r>
              <a:rPr dirty="0" sz="1000" spc="-5">
                <a:latin typeface="Times New Roman"/>
                <a:cs typeface="Times New Roman"/>
              </a:rPr>
              <a:t>the transformation </a:t>
            </a:r>
            <a:r>
              <a:rPr dirty="0" sz="1000" spc="-10">
                <a:latin typeface="Times New Roman"/>
                <a:cs typeface="Times New Roman"/>
              </a:rPr>
              <a:t>defined </a:t>
            </a:r>
            <a:r>
              <a:rPr dirty="0" sz="1000" spc="-5">
                <a:latin typeface="Times New Roman"/>
                <a:cs typeface="Times New Roman"/>
              </a:rPr>
              <a:t>in Eq. (7) is strictly ac-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curate, while in practice, its computation </a:t>
            </a:r>
            <a:r>
              <a:rPr dirty="0" sz="1000" spc="-10">
                <a:latin typeface="Times New Roman"/>
                <a:cs typeface="Times New Roman"/>
              </a:rPr>
              <a:t>suffers </a:t>
            </a:r>
            <a:r>
              <a:rPr dirty="0" sz="1000" spc="-5">
                <a:latin typeface="Times New Roman"/>
                <a:cs typeface="Times New Roman"/>
              </a:rPr>
              <a:t>truncation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errors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because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limited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floating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point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precision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puters.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grows,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number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float-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 point operations </a:t>
            </a:r>
            <a:r>
              <a:rPr dirty="0" sz="1000" spc="-10">
                <a:latin typeface="Times New Roman"/>
                <a:cs typeface="Times New Roman"/>
              </a:rPr>
              <a:t>grows, </a:t>
            </a:r>
            <a:r>
              <a:rPr dirty="0" sz="1000" spc="-5">
                <a:latin typeface="Times New Roman"/>
                <a:cs typeface="Times New Roman"/>
              </a:rPr>
              <a:t>and so do the numerical errors.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Third, the block-wise transformed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are also con-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centrated around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zero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5">
                <a:latin typeface="Times New Roman"/>
                <a:cs typeface="Times New Roman"/>
              </a:rPr>
              <a:t> 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top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right of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4.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15"/>
              </a:spcBef>
            </a:pPr>
            <a:r>
              <a:rPr dirty="0" sz="1100" spc="-5" b="1">
                <a:latin typeface="Times New Roman"/>
                <a:cs typeface="Times New Roman"/>
              </a:rPr>
              <a:t>3.2</a:t>
            </a:r>
            <a:r>
              <a:rPr dirty="0" sz="1100" spc="48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Pruning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70"/>
              </a:spcBef>
            </a:pPr>
            <a:r>
              <a:rPr dirty="0" sz="1000" spc="-5">
                <a:latin typeface="Times New Roman"/>
                <a:cs typeface="Times New Roman"/>
              </a:rPr>
              <a:t>After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transformation,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most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signals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information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will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 centralized on the low-frequency region as </a:t>
            </a:r>
            <a:r>
              <a:rPr dirty="0" sz="1000" spc="-10">
                <a:latin typeface="Times New Roman"/>
                <a:cs typeface="Times New Roman"/>
              </a:rPr>
              <a:t>shown </a:t>
            </a:r>
            <a:r>
              <a:rPr dirty="0" sz="1000" spc="-5">
                <a:latin typeface="Times New Roman"/>
                <a:cs typeface="Times New Roman"/>
              </a:rPr>
              <a:t>in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middle left at the top of Fig. 3.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then prune the trans-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formed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by enforcing the low-magnitude </a:t>
            </a:r>
            <a:r>
              <a:rPr dirty="0" sz="1000" spc="-15">
                <a:latin typeface="Times New Roman"/>
                <a:cs typeface="Times New Roman"/>
              </a:rPr>
              <a:t>coeffi- 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cients to be zero and only retaining the more </a:t>
            </a:r>
            <a:r>
              <a:rPr dirty="0" sz="1000" spc="-10">
                <a:latin typeface="Times New Roman"/>
                <a:cs typeface="Times New Roman"/>
              </a:rPr>
              <a:t>informative </a:t>
            </a:r>
            <a:r>
              <a:rPr dirty="0" sz="1000" spc="-5">
                <a:latin typeface="Times New Roman"/>
                <a:cs typeface="Times New Roman"/>
              </a:rPr>
              <a:t> ones.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other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words,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sort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descending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673105"/>
            <a:ext cx="3155950" cy="8750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50800" marR="67945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order according to their absolute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and only retain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top </a:t>
            </a:r>
            <a:r>
              <a:rPr dirty="0" sz="1000" spc="325" i="1">
                <a:latin typeface="Calibri"/>
                <a:cs typeface="Calibri"/>
              </a:rPr>
              <a:t>K </a:t>
            </a:r>
            <a:r>
              <a:rPr dirty="0" sz="1000" spc="-10">
                <a:latin typeface="Times New Roman"/>
                <a:cs typeface="Times New Roman"/>
              </a:rPr>
              <a:t>coefficients, </a:t>
            </a:r>
            <a:r>
              <a:rPr dirty="0" sz="1000" spc="-5">
                <a:latin typeface="Times New Roman"/>
                <a:cs typeface="Times New Roman"/>
              </a:rPr>
              <a:t>where </a:t>
            </a:r>
            <a:r>
              <a:rPr dirty="0" sz="1000" spc="325" i="1">
                <a:latin typeface="Calibri"/>
                <a:cs typeface="Calibri"/>
              </a:rPr>
              <a:t>K </a:t>
            </a:r>
            <a:r>
              <a:rPr dirty="0" sz="1000" spc="-5">
                <a:latin typeface="Times New Roman"/>
                <a:cs typeface="Times New Roman"/>
              </a:rPr>
              <a:t>is the expected number of re-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tained</a:t>
            </a:r>
            <a:r>
              <a:rPr dirty="0" sz="1000" spc="-10">
                <a:latin typeface="Times New Roman"/>
                <a:cs typeface="Times New Roman"/>
              </a:rPr>
              <a:t> coefficients.</a:t>
            </a:r>
            <a:endParaRPr sz="1000">
              <a:latin typeface="Times New Roman"/>
              <a:cs typeface="Times New Roman"/>
            </a:endParaRPr>
          </a:p>
          <a:p>
            <a:pPr marL="177165">
              <a:lnSpc>
                <a:spcPts val="1025"/>
              </a:lnSpc>
            </a:pP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denote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100">
                <a:latin typeface="Lucida Sans Unicode"/>
                <a:cs typeface="Lucida Sans Unicode"/>
              </a:rPr>
              <a:t>V</a:t>
            </a:r>
            <a:r>
              <a:rPr dirty="0" baseline="13888" sz="1500" spc="-150">
                <a:latin typeface="Calibri"/>
                <a:cs typeface="Calibri"/>
              </a:rPr>
              <a:t>¯</a:t>
            </a:r>
            <a:r>
              <a:rPr dirty="0" baseline="-11904" sz="1050" spc="-150" i="1">
                <a:latin typeface="Calibri"/>
                <a:cs typeface="Calibri"/>
              </a:rPr>
              <a:t>P</a:t>
            </a:r>
            <a:r>
              <a:rPr dirty="0" baseline="-11904" sz="1050" spc="142" i="1">
                <a:latin typeface="Calibri"/>
                <a:cs typeface="Calibri"/>
              </a:rPr>
              <a:t> </a:t>
            </a:r>
            <a:r>
              <a:rPr dirty="0" baseline="-11904" sz="1050" spc="142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pruned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coefficients.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During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algn="just" marL="50800" marR="67945">
              <a:lnSpc>
                <a:spcPts val="1100"/>
              </a:lnSpc>
              <a:spcBef>
                <a:spcPts val="70"/>
              </a:spcBef>
            </a:pPr>
            <a:r>
              <a:rPr dirty="0" sz="1000" spc="-5" i="1">
                <a:latin typeface="Times New Roman"/>
                <a:cs typeface="Times New Roman"/>
              </a:rPr>
              <a:t>pruning</a:t>
            </a:r>
            <a:r>
              <a:rPr dirty="0" sz="1000" spc="-4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aware</a:t>
            </a:r>
            <a:r>
              <a:rPr dirty="0" sz="1000" spc="-4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training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apply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volume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approximately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recovered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Lucida Sans Unicode"/>
                <a:cs typeface="Lucida Sans Unicode"/>
              </a:rPr>
              <a:t>V</a:t>
            </a:r>
            <a:r>
              <a:rPr dirty="0" baseline="-11904" sz="1050" spc="75" i="1">
                <a:latin typeface="Calibri"/>
                <a:cs typeface="Calibri"/>
              </a:rPr>
              <a:t>P  </a:t>
            </a:r>
            <a:r>
              <a:rPr dirty="0" baseline="-11904" sz="1050" spc="262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360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IDCT(</a:t>
            </a:r>
            <a:r>
              <a:rPr dirty="0" sz="1000" spc="55">
                <a:latin typeface="Lucida Sans Unicode"/>
                <a:cs typeface="Lucida Sans Unicode"/>
              </a:rPr>
              <a:t>V</a:t>
            </a:r>
            <a:r>
              <a:rPr dirty="0" baseline="13888" sz="1500" spc="82">
                <a:latin typeface="Calibri"/>
                <a:cs typeface="Calibri"/>
              </a:rPr>
              <a:t>¯</a:t>
            </a:r>
            <a:r>
              <a:rPr dirty="0" baseline="-11904" sz="1050" spc="82" i="1">
                <a:latin typeface="Calibri"/>
                <a:cs typeface="Calibri"/>
              </a:rPr>
              <a:t>P</a:t>
            </a:r>
            <a:r>
              <a:rPr dirty="0" baseline="-11904" sz="1050" spc="-7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195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509603"/>
            <a:ext cx="3054985" cy="4559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compute the gradients </a:t>
            </a:r>
            <a:r>
              <a:rPr dirty="0" sz="1000" spc="-35" i="1">
                <a:latin typeface="Times New Roman"/>
                <a:cs typeface="Times New Roman"/>
              </a:rPr>
              <a:t>w.r.t. </a:t>
            </a:r>
            <a:r>
              <a:rPr dirty="0" sz="1000" spc="-5">
                <a:latin typeface="Times New Roman"/>
                <a:cs typeface="Times New Roman"/>
              </a:rPr>
              <a:t>the learnable grid with straight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through estimator (STE) (Bengio, Leonard, and Courville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2013), which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formulated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following equation: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744" y="2007316"/>
            <a:ext cx="636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sz="1000" spc="1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1000" spc="10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</a:t>
            </a:r>
            <a:r>
              <a:rPr dirty="0" sz="1000" spc="50">
                <a:latin typeface="Lucida Sans Unicode"/>
                <a:cs typeface="Lucida Sans Unicode"/>
              </a:rPr>
              <a:t> </a:t>
            </a:r>
            <a:r>
              <a:rPr dirty="0" baseline="-36111" sz="1500" spc="-37">
                <a:latin typeface="Lucida Sans Unicode"/>
                <a:cs typeface="Lucida Sans Unicode"/>
              </a:rPr>
              <a:t>≈</a:t>
            </a:r>
            <a:r>
              <a:rPr dirty="0" baseline="-36111" sz="1500" spc="494">
                <a:latin typeface="Lucida Sans Unicode"/>
                <a:cs typeface="Lucida Sans Unicode"/>
              </a:rPr>
              <a:t> </a:t>
            </a:r>
            <a:r>
              <a:rPr dirty="0" u="sng" sz="1000" spc="1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1000" spc="10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414" y="2179706"/>
            <a:ext cx="654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98780" algn="l"/>
              </a:tabLst>
            </a:pPr>
            <a:r>
              <a:rPr dirty="0" sz="1000" i="1">
                <a:latin typeface="Calibri"/>
                <a:cs typeface="Calibri"/>
              </a:rPr>
              <a:t>∂</a:t>
            </a:r>
            <a:r>
              <a:rPr dirty="0" sz="1000">
                <a:latin typeface="Lucida Sans Unicode"/>
                <a:cs typeface="Lucida Sans Unicode"/>
              </a:rPr>
              <a:t>V	</a:t>
            </a:r>
            <a:r>
              <a:rPr dirty="0" sz="1000" spc="50" i="1">
                <a:latin typeface="Calibri"/>
                <a:cs typeface="Calibri"/>
              </a:rPr>
              <a:t>∂</a:t>
            </a:r>
            <a:r>
              <a:rPr dirty="0" sz="1000" spc="50">
                <a:latin typeface="Lucida Sans Unicode"/>
                <a:cs typeface="Lucida Sans Unicode"/>
              </a:rPr>
              <a:t>V</a:t>
            </a:r>
            <a:r>
              <a:rPr dirty="0" baseline="-11904" sz="1050" spc="75" i="1">
                <a:latin typeface="Calibri"/>
                <a:cs typeface="Calibri"/>
              </a:rPr>
              <a:t>P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0755" y="2092913"/>
            <a:ext cx="1934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736089" algn="l"/>
              </a:tabLst>
            </a:pPr>
            <a:r>
              <a:rPr dirty="0" sz="1000" spc="-10">
                <a:latin typeface="Calibri"/>
                <a:cs typeface="Calibri"/>
              </a:rPr>
              <a:t>where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50">
                <a:latin typeface="Lucida Sans Unicode"/>
                <a:cs typeface="Lucida Sans Unicode"/>
              </a:rPr>
              <a:t>V</a:t>
            </a:r>
            <a:r>
              <a:rPr dirty="0" baseline="-11904" sz="1050" spc="75" i="1">
                <a:latin typeface="Calibri"/>
                <a:cs typeface="Calibri"/>
              </a:rPr>
              <a:t>P </a:t>
            </a:r>
            <a:r>
              <a:rPr dirty="0" baseline="-11904" sz="1050" spc="112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IDCT(</a:t>
            </a:r>
            <a:r>
              <a:rPr dirty="0" sz="1000" spc="55">
                <a:latin typeface="Lucida Sans Unicode"/>
                <a:cs typeface="Lucida Sans Unicode"/>
              </a:rPr>
              <a:t>V</a:t>
            </a:r>
            <a:r>
              <a:rPr dirty="0" baseline="13888" sz="1500" spc="82">
                <a:latin typeface="Calibri"/>
                <a:cs typeface="Calibri"/>
              </a:rPr>
              <a:t>¯</a:t>
            </a:r>
            <a:r>
              <a:rPr dirty="0" baseline="-11904" sz="1050" spc="82" i="1">
                <a:latin typeface="Calibri"/>
                <a:cs typeface="Calibri"/>
              </a:rPr>
              <a:t>P</a:t>
            </a:r>
            <a:r>
              <a:rPr dirty="0" baseline="-11904" sz="1050" spc="-7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	</a:t>
            </a:r>
            <a:r>
              <a:rPr dirty="0" sz="1000" spc="-5">
                <a:latin typeface="Times New Roman"/>
                <a:cs typeface="Times New Roman"/>
              </a:rPr>
              <a:t>(8)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" y="2383533"/>
            <a:ext cx="3258185" cy="1653539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114300">
              <a:lnSpc>
                <a:spcPct val="100000"/>
              </a:lnSpc>
              <a:spcBef>
                <a:spcPts val="325"/>
              </a:spcBef>
            </a:pPr>
            <a:r>
              <a:rPr dirty="0" sz="1100" spc="-5" b="1">
                <a:latin typeface="Times New Roman"/>
                <a:cs typeface="Times New Roman"/>
              </a:rPr>
              <a:t>3.3</a:t>
            </a:r>
            <a:r>
              <a:rPr dirty="0" sz="1100" spc="48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Quantization</a:t>
            </a:r>
            <a:endParaRPr sz="1100">
              <a:latin typeface="Times New Roman"/>
              <a:cs typeface="Times New Roman"/>
            </a:endParaRPr>
          </a:p>
          <a:p>
            <a:pPr algn="just" marL="114300" marR="106045">
              <a:lnSpc>
                <a:spcPts val="1100"/>
              </a:lnSpc>
              <a:spcBef>
                <a:spcPts val="330"/>
              </a:spcBef>
            </a:pPr>
            <a:r>
              <a:rPr dirty="0" sz="1000" spc="-5">
                <a:latin typeface="Times New Roman"/>
                <a:cs typeface="Times New Roman"/>
              </a:rPr>
              <a:t>After applying pruning </a:t>
            </a:r>
            <a:r>
              <a:rPr dirty="0" sz="1000" spc="-10">
                <a:latin typeface="Times New Roman"/>
                <a:cs typeface="Times New Roman"/>
              </a:rPr>
              <a:t>aware </a:t>
            </a:r>
            <a:r>
              <a:rPr dirty="0" sz="1000" spc="-5">
                <a:latin typeface="Times New Roman"/>
                <a:cs typeface="Times New Roman"/>
              </a:rPr>
              <a:t>training for </a:t>
            </a:r>
            <a:r>
              <a:rPr dirty="0" sz="1000" spc="-10">
                <a:latin typeface="Times New Roman"/>
                <a:cs typeface="Times New Roman"/>
              </a:rPr>
              <a:t>several </a:t>
            </a:r>
            <a:r>
              <a:rPr dirty="0" sz="1000" spc="-5">
                <a:latin typeface="Times New Roman"/>
                <a:cs typeface="Times New Roman"/>
              </a:rPr>
              <a:t>iterations,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 quantize the pruned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to further </a:t>
            </a:r>
            <a:r>
              <a:rPr dirty="0" sz="1000" spc="-10">
                <a:latin typeface="Times New Roman"/>
                <a:cs typeface="Times New Roman"/>
              </a:rPr>
              <a:t>improve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compression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reducing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number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bits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store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each non-zero </a:t>
            </a:r>
            <a:r>
              <a:rPr dirty="0" sz="1000" spc="-10">
                <a:latin typeface="Times New Roman"/>
                <a:cs typeface="Times New Roman"/>
              </a:rPr>
              <a:t>value. </a:t>
            </a:r>
            <a:r>
              <a:rPr dirty="0" sz="1000" spc="-15">
                <a:latin typeface="Times New Roman"/>
                <a:cs typeface="Times New Roman"/>
              </a:rPr>
              <a:t>Specifically, </a:t>
            </a:r>
            <a:r>
              <a:rPr dirty="0" sz="1000" spc="-5">
                <a:latin typeface="Times New Roman"/>
                <a:cs typeface="Times New Roman"/>
              </a:rPr>
              <a:t>let </a:t>
            </a:r>
            <a:r>
              <a:rPr dirty="0" sz="1000" spc="-100">
                <a:latin typeface="Lucida Sans Unicode"/>
                <a:cs typeface="Lucida Sans Unicode"/>
              </a:rPr>
              <a:t>V</a:t>
            </a:r>
            <a:r>
              <a:rPr dirty="0" baseline="13888" sz="1500" spc="-150">
                <a:latin typeface="Calibri"/>
                <a:cs typeface="Calibri"/>
              </a:rPr>
              <a:t>¯</a:t>
            </a:r>
            <a:r>
              <a:rPr dirty="0" baseline="-11904" sz="1050" spc="-150" i="1">
                <a:latin typeface="Calibri"/>
                <a:cs typeface="Calibri"/>
              </a:rPr>
              <a:t>P</a:t>
            </a:r>
            <a:r>
              <a:rPr dirty="0" baseline="-11904" sz="1050" spc="-142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 the DCT coef-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ficients </a:t>
            </a:r>
            <a:r>
              <a:rPr dirty="0" sz="1000" spc="-5">
                <a:latin typeface="Times New Roman"/>
                <a:cs typeface="Times New Roman"/>
              </a:rPr>
              <a:t>after pruning, we quantize the retained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100">
                <a:latin typeface="Lucida Sans Unicode"/>
                <a:cs typeface="Lucida Sans Unicode"/>
              </a:rPr>
              <a:t>V</a:t>
            </a:r>
            <a:r>
              <a:rPr dirty="0" baseline="13888" sz="1500" spc="-150">
                <a:latin typeface="Calibri"/>
                <a:cs typeface="Calibri"/>
              </a:rPr>
              <a:t>¯</a:t>
            </a:r>
            <a:r>
              <a:rPr dirty="0" baseline="-11904" sz="1050" spc="-150" i="1">
                <a:latin typeface="Calibri"/>
                <a:cs typeface="Calibri"/>
              </a:rPr>
              <a:t>P </a:t>
            </a:r>
            <a:r>
              <a:rPr dirty="0" baseline="-11904" sz="1050" spc="-142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approximating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them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low-bit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integers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multiplied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single </a:t>
            </a:r>
            <a:r>
              <a:rPr dirty="0" sz="1000" spc="-10">
                <a:latin typeface="Times New Roman"/>
                <a:cs typeface="Times New Roman"/>
              </a:rPr>
              <a:t>floating </a:t>
            </a:r>
            <a:r>
              <a:rPr dirty="0" sz="1000" spc="-5">
                <a:latin typeface="Times New Roman"/>
                <a:cs typeface="Times New Roman"/>
              </a:rPr>
              <a:t>point scalar: </a:t>
            </a:r>
            <a:r>
              <a:rPr dirty="0" sz="1000" spc="-100">
                <a:latin typeface="Lucida Sans Unicode"/>
                <a:cs typeface="Lucida Sans Unicode"/>
              </a:rPr>
              <a:t>V</a:t>
            </a:r>
            <a:r>
              <a:rPr dirty="0" baseline="13888" sz="1500" spc="-150">
                <a:latin typeface="Calibri"/>
                <a:cs typeface="Calibri"/>
              </a:rPr>
              <a:t>¯</a:t>
            </a:r>
            <a:r>
              <a:rPr dirty="0" baseline="-11904" sz="1050" spc="-150" i="1">
                <a:latin typeface="Calibri"/>
                <a:cs typeface="Calibri"/>
              </a:rPr>
              <a:t>P</a:t>
            </a:r>
            <a:r>
              <a:rPr dirty="0" baseline="-11904" sz="1050" spc="30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≈ </a:t>
            </a:r>
            <a:r>
              <a:rPr dirty="0" sz="1000" spc="-35" i="1">
                <a:latin typeface="Calibri"/>
                <a:cs typeface="Calibri"/>
              </a:rPr>
              <a:t>α</a:t>
            </a:r>
            <a:r>
              <a:rPr dirty="0" sz="1000" spc="-35">
                <a:latin typeface="Lucida Sans Unicode"/>
                <a:cs typeface="Lucida Sans Unicode"/>
              </a:rPr>
              <a:t>V</a:t>
            </a:r>
            <a:r>
              <a:rPr dirty="0" baseline="13888" sz="1500" spc="-52">
                <a:latin typeface="Calibri"/>
                <a:cs typeface="Calibri"/>
              </a:rPr>
              <a:t>¯</a:t>
            </a:r>
            <a:r>
              <a:rPr dirty="0" baseline="-11904" sz="1050" spc="-52" i="1">
                <a:latin typeface="Calibri"/>
                <a:cs typeface="Calibri"/>
              </a:rPr>
              <a:t>Q</a:t>
            </a:r>
            <a:r>
              <a:rPr dirty="0" sz="1000" spc="-35">
                <a:latin typeface="Times New Roman"/>
                <a:cs typeface="Times New Roman"/>
              </a:rPr>
              <a:t>, </a:t>
            </a:r>
            <a:r>
              <a:rPr dirty="0" sz="1000" spc="-5">
                <a:latin typeface="Times New Roman"/>
                <a:cs typeface="Times New Roman"/>
              </a:rPr>
              <a:t>where </a:t>
            </a:r>
            <a:r>
              <a:rPr dirty="0" sz="1000" spc="70" i="1">
                <a:latin typeface="Calibri"/>
                <a:cs typeface="Calibri"/>
              </a:rPr>
              <a:t>α </a:t>
            </a:r>
            <a:r>
              <a:rPr dirty="0" sz="1000" spc="-135">
                <a:latin typeface="Lucida Sans Unicode"/>
                <a:cs typeface="Lucida Sans Unicode"/>
              </a:rPr>
              <a:t>∈ </a:t>
            </a:r>
            <a:r>
              <a:rPr dirty="0" sz="1000" spc="-5">
                <a:latin typeface="Microsoft Sans Serif"/>
                <a:cs typeface="Microsoft Sans Serif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, </a:t>
            </a:r>
            <a:r>
              <a:rPr dirty="0" sz="1000" spc="-95">
                <a:latin typeface="Lucida Sans Unicode"/>
                <a:cs typeface="Lucida Sans Unicode"/>
              </a:rPr>
              <a:t>V</a:t>
            </a:r>
            <a:r>
              <a:rPr dirty="0" baseline="13888" sz="1500" spc="-142">
                <a:latin typeface="Calibri"/>
                <a:cs typeface="Calibri"/>
              </a:rPr>
              <a:t>¯</a:t>
            </a:r>
            <a:r>
              <a:rPr dirty="0" baseline="-11904" sz="1050" spc="-142" i="1">
                <a:latin typeface="Calibri"/>
                <a:cs typeface="Calibri"/>
              </a:rPr>
              <a:t>Q </a:t>
            </a:r>
            <a:r>
              <a:rPr dirty="0" baseline="-11904" sz="1050" spc="-135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 the quantized </a:t>
            </a:r>
            <a:r>
              <a:rPr dirty="0" sz="1000" spc="-10">
                <a:latin typeface="Times New Roman"/>
                <a:cs typeface="Times New Roman"/>
              </a:rPr>
              <a:t>coefficients, </a:t>
            </a:r>
            <a:r>
              <a:rPr dirty="0" sz="1000" spc="-5">
                <a:latin typeface="Times New Roman"/>
                <a:cs typeface="Times New Roman"/>
              </a:rPr>
              <a:t>in which each </a:t>
            </a:r>
            <a:r>
              <a:rPr dirty="0" sz="1000" spc="-10">
                <a:latin typeface="Times New Roman"/>
                <a:cs typeface="Times New Roman"/>
              </a:rPr>
              <a:t>value </a:t>
            </a:r>
            <a:r>
              <a:rPr dirty="0" sz="1000" spc="-5">
                <a:latin typeface="Times New Roman"/>
                <a:cs typeface="Times New Roman"/>
              </a:rPr>
              <a:t>is repre-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sented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low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integer.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initialization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zation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aware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training,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values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70" i="1">
                <a:latin typeface="Calibri"/>
                <a:cs typeface="Calibri"/>
              </a:rPr>
              <a:t>α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95">
                <a:latin typeface="Lucida Sans Unicode"/>
                <a:cs typeface="Lucida Sans Unicode"/>
              </a:rPr>
              <a:t>V</a:t>
            </a:r>
            <a:r>
              <a:rPr dirty="0" baseline="13888" sz="1500" spc="-142">
                <a:latin typeface="Calibri"/>
                <a:cs typeface="Calibri"/>
              </a:rPr>
              <a:t>¯</a:t>
            </a:r>
            <a:r>
              <a:rPr dirty="0" baseline="-11904" sz="1050" spc="-142" i="1">
                <a:latin typeface="Calibri"/>
                <a:cs typeface="Calibri"/>
              </a:rPr>
              <a:t>Q</a:t>
            </a:r>
            <a:r>
              <a:rPr dirty="0" baseline="-11904" sz="1050" spc="-112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approx-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3998574"/>
            <a:ext cx="305498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imated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iterating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following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two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equations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alternatively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(Choukroun et al. 2019; </a:t>
            </a:r>
            <a:r>
              <a:rPr dirty="0" sz="1000" spc="-25">
                <a:latin typeface="Times New Roman"/>
                <a:cs typeface="Times New Roman"/>
              </a:rPr>
              <a:t>Wang</a:t>
            </a:r>
            <a:r>
              <a:rPr dirty="0" sz="1000" spc="-5">
                <a:latin typeface="Times New Roman"/>
                <a:cs typeface="Times New Roman"/>
              </a:rPr>
              <a:t> et al. 2019):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496" y="4426679"/>
            <a:ext cx="155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3888" sz="1500" spc="-322">
                <a:latin typeface="Lucida Sans Unicode"/>
                <a:cs typeface="Lucida Sans Unicode"/>
              </a:rPr>
              <a:t>V</a:t>
            </a:r>
            <a:r>
              <a:rPr dirty="0" sz="1000" spc="-215">
                <a:latin typeface="Calibri"/>
                <a:cs typeface="Calibri"/>
              </a:rPr>
              <a:t>¯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8083" y="4341081"/>
            <a:ext cx="218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3888" sz="1500" spc="-150">
                <a:latin typeface="Lucida Sans Unicode"/>
                <a:cs typeface="Lucida Sans Unicode"/>
              </a:rPr>
              <a:t>V</a:t>
            </a:r>
            <a:r>
              <a:rPr dirty="0" sz="1000" spc="-100">
                <a:latin typeface="Calibri"/>
                <a:cs typeface="Calibri"/>
              </a:rPr>
              <a:t>¯</a:t>
            </a:r>
            <a:r>
              <a:rPr dirty="0" baseline="-31746" sz="1050" spc="-150" i="1">
                <a:latin typeface="Calibri"/>
                <a:cs typeface="Calibri"/>
              </a:rPr>
              <a:t>P</a:t>
            </a:r>
            <a:endParaRPr baseline="-31746" sz="1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6183" y="456625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8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53729" y="4545449"/>
            <a:ext cx="106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70" i="1">
                <a:latin typeface="Calibri"/>
                <a:cs typeface="Calibri"/>
              </a:rPr>
              <a:t>α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7030" y="4458657"/>
            <a:ext cx="1604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65810" algn="l"/>
              </a:tabLst>
            </a:pPr>
            <a:r>
              <a:rPr dirty="0" baseline="-11904" sz="1050" spc="240" i="1">
                <a:latin typeface="Calibri"/>
                <a:cs typeface="Calibri"/>
              </a:rPr>
              <a:t>Q</a:t>
            </a:r>
            <a:r>
              <a:rPr dirty="0" baseline="-11904" sz="1050" spc="240" i="1">
                <a:latin typeface="Calibri"/>
                <a:cs typeface="Calibri"/>
              </a:rPr>
              <a:t> </a:t>
            </a:r>
            <a:r>
              <a:rPr dirty="0" baseline="-11904" sz="1050" spc="1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clip([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-35">
                <a:latin typeface="Calibri"/>
                <a:cs typeface="Calibri"/>
              </a:rPr>
              <a:t>]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Q</a:t>
            </a:r>
            <a:r>
              <a:rPr dirty="0" baseline="-11904" sz="1050" spc="202" i="1">
                <a:latin typeface="Calibri"/>
                <a:cs typeface="Calibri"/>
              </a:rPr>
              <a:t>mi</a:t>
            </a:r>
            <a:r>
              <a:rPr dirty="0" baseline="-11904" sz="1050" spc="270" i="1">
                <a:latin typeface="Calibri"/>
                <a:cs typeface="Calibri"/>
              </a:rPr>
              <a:t>n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Q</a:t>
            </a:r>
            <a:r>
              <a:rPr dirty="0" baseline="-11904" sz="1050" spc="202" i="1">
                <a:latin typeface="Calibri"/>
                <a:cs typeface="Calibri"/>
              </a:rPr>
              <a:t>ma</a:t>
            </a:r>
            <a:r>
              <a:rPr dirty="0" baseline="-11904" sz="1050" spc="209" i="1">
                <a:latin typeface="Calibri"/>
                <a:cs typeface="Calibri"/>
              </a:rPr>
              <a:t>x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8341" y="4458657"/>
            <a:ext cx="229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(9a)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896" y="4785479"/>
            <a:ext cx="2406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70" i="1">
                <a:latin typeface="Calibri"/>
                <a:cs typeface="Calibri"/>
              </a:rPr>
              <a:t>α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1012" y="4699881"/>
            <a:ext cx="2368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 i="1">
                <a:latin typeface="Calibri"/>
                <a:cs typeface="Calibri"/>
              </a:rPr>
              <a:t>&lt;</a:t>
            </a:r>
            <a:r>
              <a:rPr dirty="0" sz="1000" spc="-25" i="1">
                <a:latin typeface="Calibri"/>
                <a:cs typeface="Calibri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0415" y="4667903"/>
            <a:ext cx="307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</a:tabLst>
            </a:pPr>
            <a:r>
              <a:rPr dirty="0" sz="1000" spc="100">
                <a:latin typeface="Calibri"/>
                <a:cs typeface="Calibri"/>
              </a:rPr>
              <a:t>¯</a:t>
            </a:r>
            <a:r>
              <a:rPr dirty="0" sz="1000" spc="100">
                <a:latin typeface="Calibri"/>
                <a:cs typeface="Calibri"/>
              </a:rPr>
              <a:t>	</a:t>
            </a:r>
            <a:r>
              <a:rPr dirty="0" sz="1000" spc="100">
                <a:latin typeface="Calibri"/>
                <a:cs typeface="Calibri"/>
              </a:rPr>
              <a:t>¯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2099" y="4756825"/>
            <a:ext cx="3232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</a:tabLst>
            </a:pPr>
            <a:r>
              <a:rPr dirty="0" sz="700" spc="145" i="1">
                <a:latin typeface="Calibri"/>
                <a:cs typeface="Calibri"/>
              </a:rPr>
              <a:t>P</a:t>
            </a:r>
            <a:r>
              <a:rPr dirty="0" sz="700" spc="145" i="1">
                <a:latin typeface="Calibri"/>
                <a:cs typeface="Calibri"/>
              </a:rPr>
              <a:t>	</a:t>
            </a:r>
            <a:r>
              <a:rPr dirty="0" sz="700" spc="160" i="1">
                <a:latin typeface="Calibri"/>
                <a:cs typeface="Calibri"/>
              </a:rPr>
              <a:t>Q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6452" y="4699881"/>
            <a:ext cx="379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>
                <a:latin typeface="Lucida Sans Unicode"/>
                <a:cs typeface="Lucida Sans Unicode"/>
              </a:rPr>
              <a:t>  </a:t>
            </a:r>
            <a:r>
              <a:rPr dirty="0" sz="1000" spc="5">
                <a:latin typeface="Lucida Sans Unicode"/>
                <a:cs typeface="Lucida Sans Unicode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62887" y="4893068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 h="0">
                <a:moveTo>
                  <a:pt x="0" y="0"/>
                </a:moveTo>
                <a:lnTo>
                  <a:pt x="6504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24787" y="4875383"/>
            <a:ext cx="727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275" i="1">
                <a:latin typeface="Calibri"/>
                <a:cs typeface="Calibri"/>
              </a:rPr>
              <a:t>&lt;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-530">
                <a:latin typeface="Lucida Sans Unicode"/>
                <a:cs typeface="Lucida Sans Unicode"/>
              </a:rPr>
              <a:t>V</a:t>
            </a:r>
            <a:r>
              <a:rPr dirty="0" baseline="13888" sz="1500" spc="127">
                <a:latin typeface="Calibri"/>
                <a:cs typeface="Calibri"/>
              </a:rPr>
              <a:t>¯</a:t>
            </a:r>
            <a:r>
              <a:rPr dirty="0" baseline="-11904" sz="1050" spc="315" i="1">
                <a:latin typeface="Calibri"/>
                <a:cs typeface="Calibri"/>
              </a:rPr>
              <a:t>Q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530">
                <a:latin typeface="Lucida Sans Unicode"/>
                <a:cs typeface="Lucida Sans Unicode"/>
              </a:rPr>
              <a:t>V</a:t>
            </a:r>
            <a:r>
              <a:rPr dirty="0" baseline="13888" sz="1500" spc="127">
                <a:latin typeface="Calibri"/>
                <a:cs typeface="Calibri"/>
              </a:rPr>
              <a:t>¯</a:t>
            </a:r>
            <a:r>
              <a:rPr dirty="0" baseline="-11904" sz="1050" spc="240" i="1">
                <a:latin typeface="Calibri"/>
                <a:cs typeface="Calibri"/>
              </a:rPr>
              <a:t>Q</a:t>
            </a:r>
            <a:r>
              <a:rPr dirty="0" baseline="-11904" sz="1050" i="1">
                <a:latin typeface="Calibri"/>
                <a:cs typeface="Calibri"/>
              </a:rPr>
              <a:t> </a:t>
            </a:r>
            <a:r>
              <a:rPr dirty="0" baseline="-11904" sz="1050" spc="15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1255" y="4785479"/>
            <a:ext cx="236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(9b)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556" y="5110574"/>
            <a:ext cx="30568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140">
                <a:latin typeface="Calibri"/>
                <a:cs typeface="Calibri"/>
              </a:rPr>
              <a:t>[</a:t>
            </a:r>
            <a:r>
              <a:rPr dirty="0" sz="1000" spc="-140">
                <a:latin typeface="Lucida Sans Unicode"/>
                <a:cs typeface="Lucida Sans Unicode"/>
              </a:rPr>
              <a:t>·</a:t>
            </a:r>
            <a:r>
              <a:rPr dirty="0" sz="1000" spc="-140">
                <a:latin typeface="Calibri"/>
                <a:cs typeface="Calibri"/>
              </a:rPr>
              <a:t>]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round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operator,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130" i="1">
                <a:latin typeface="Calibri"/>
                <a:cs typeface="Calibri"/>
              </a:rPr>
              <a:t>Q</a:t>
            </a:r>
            <a:r>
              <a:rPr dirty="0" baseline="-11904" sz="1050" spc="195" i="1">
                <a:latin typeface="Calibri"/>
                <a:cs typeface="Calibri"/>
              </a:rPr>
              <a:t>min</a:t>
            </a:r>
            <a:r>
              <a:rPr dirty="0" baseline="-11904" sz="1050" spc="412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Q</a:t>
            </a:r>
            <a:r>
              <a:rPr dirty="0" baseline="-11904" sz="1050" spc="179" i="1">
                <a:latin typeface="Calibri"/>
                <a:cs typeface="Calibri"/>
              </a:rPr>
              <a:t>max</a:t>
            </a:r>
            <a:r>
              <a:rPr dirty="0" baseline="-11904" sz="1050" spc="419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700" y="5249753"/>
            <a:ext cx="310578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minimum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maximum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quantized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values.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example,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20" i="1">
                <a:latin typeface="Calibri"/>
                <a:cs typeface="Calibri"/>
              </a:rPr>
              <a:t>b</a:t>
            </a:r>
            <a:r>
              <a:rPr dirty="0" sz="1000" spc="-20">
                <a:latin typeface="Times New Roman"/>
                <a:cs typeface="Times New Roman"/>
              </a:rPr>
              <a:t>-bit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quantization,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they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computed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by: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130" i="1">
                <a:latin typeface="Calibri"/>
                <a:cs typeface="Calibri"/>
              </a:rPr>
              <a:t>Q</a:t>
            </a:r>
            <a:r>
              <a:rPr dirty="0" baseline="-11904" sz="1050" spc="195" i="1">
                <a:latin typeface="Calibri"/>
                <a:cs typeface="Calibri"/>
              </a:rPr>
              <a:t>min</a:t>
            </a:r>
            <a:r>
              <a:rPr dirty="0" baseline="-11904" sz="1050" spc="569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700" y="5528112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Lucida Sans Unicode"/>
                <a:cs typeface="Lucida Sans Unicode"/>
              </a:rPr>
              <a:t>−</a:t>
            </a:r>
            <a:r>
              <a:rPr dirty="0" sz="1000" spc="35">
                <a:latin typeface="Calibri"/>
                <a:cs typeface="Calibri"/>
              </a:rPr>
              <a:t>2</a:t>
            </a:r>
            <a:r>
              <a:rPr dirty="0" baseline="27777" sz="1050" spc="52" i="1">
                <a:latin typeface="Calibri"/>
                <a:cs typeface="Calibri"/>
              </a:rPr>
              <a:t>b</a:t>
            </a:r>
            <a:r>
              <a:rPr dirty="0" baseline="27777" sz="1050" spc="52">
                <a:latin typeface="Cambria"/>
                <a:cs typeface="Cambria"/>
              </a:rPr>
              <a:t>−</a:t>
            </a:r>
            <a:r>
              <a:rPr dirty="0" baseline="27777" sz="1050" spc="52">
                <a:latin typeface="Verdana"/>
                <a:cs typeface="Verdana"/>
              </a:rPr>
              <a:t>1</a:t>
            </a:r>
            <a:r>
              <a:rPr dirty="0" sz="1000" spc="3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120" i="1">
                <a:latin typeface="Calibri"/>
                <a:cs typeface="Calibri"/>
              </a:rPr>
              <a:t>Q</a:t>
            </a:r>
            <a:r>
              <a:rPr dirty="0" baseline="-11904" sz="1050" spc="179" i="1">
                <a:latin typeface="Calibri"/>
                <a:cs typeface="Calibri"/>
              </a:rPr>
              <a:t>max</a:t>
            </a:r>
            <a:r>
              <a:rPr dirty="0" baseline="-11904" sz="1050" spc="307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2</a:t>
            </a:r>
            <a:r>
              <a:rPr dirty="0" baseline="27777" sz="1050" spc="60" i="1">
                <a:latin typeface="Calibri"/>
                <a:cs typeface="Calibri"/>
              </a:rPr>
              <a:t>b</a:t>
            </a:r>
            <a:r>
              <a:rPr dirty="0" baseline="27777" sz="1050" spc="60">
                <a:latin typeface="Cambria"/>
                <a:cs typeface="Cambria"/>
              </a:rPr>
              <a:t>−</a:t>
            </a:r>
            <a:r>
              <a:rPr dirty="0" baseline="27777" sz="1050" spc="60">
                <a:latin typeface="Verdana"/>
                <a:cs typeface="Verdana"/>
              </a:rPr>
              <a:t>1</a:t>
            </a:r>
            <a:r>
              <a:rPr dirty="0" baseline="27777" sz="1050" spc="52">
                <a:latin typeface="Verdana"/>
                <a:cs typeface="Verdan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8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Calibri"/>
                <a:cs typeface="Calibri"/>
              </a:rPr>
              <a:t>1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&lt;</a:t>
            </a:r>
            <a:r>
              <a:rPr dirty="0" sz="1000" spc="85" i="1">
                <a:latin typeface="Calibri"/>
                <a:cs typeface="Calibri"/>
              </a:rPr>
              <a:t> </a:t>
            </a:r>
            <a:r>
              <a:rPr dirty="0" sz="1000" spc="-165">
                <a:latin typeface="Lucida Sans Unicode"/>
                <a:cs typeface="Lucida Sans Unicode"/>
              </a:rPr>
              <a:t>·</a:t>
            </a:r>
            <a:r>
              <a:rPr dirty="0" sz="1000" spc="-165" i="1">
                <a:latin typeface="Calibri"/>
                <a:cs typeface="Calibri"/>
              </a:rPr>
              <a:t>,</a:t>
            </a:r>
            <a:r>
              <a:rPr dirty="0" sz="1000" spc="-114" i="1">
                <a:latin typeface="Calibri"/>
                <a:cs typeface="Calibri"/>
              </a:rPr>
              <a:t> </a:t>
            </a:r>
            <a:r>
              <a:rPr dirty="0" sz="1000" spc="-360">
                <a:latin typeface="Lucida Sans Unicode"/>
                <a:cs typeface="Lucida Sans Unicode"/>
              </a:rPr>
              <a:t>·</a:t>
            </a:r>
            <a:r>
              <a:rPr dirty="0" sz="1000" spc="-5">
                <a:latin typeface="Lucida Sans Unicode"/>
                <a:cs typeface="Lucida Sans Unicode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spc="40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denotes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inner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prod-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100" y="5667291"/>
            <a:ext cx="3054985" cy="7359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uct operator </a:t>
            </a:r>
            <a:r>
              <a:rPr dirty="0" sz="1000" spc="-10">
                <a:latin typeface="Times New Roman"/>
                <a:cs typeface="Times New Roman"/>
              </a:rPr>
              <a:t>defined </a:t>
            </a:r>
            <a:r>
              <a:rPr dirty="0" sz="1000" spc="-5">
                <a:latin typeface="Times New Roman"/>
                <a:cs typeface="Times New Roman"/>
              </a:rPr>
              <a:t>by summing up all the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in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element-wise multiplication of the </a:t>
            </a:r>
            <a:r>
              <a:rPr dirty="0" sz="1000" spc="-10">
                <a:latin typeface="Times New Roman"/>
                <a:cs typeface="Times New Roman"/>
              </a:rPr>
              <a:t>two </a:t>
            </a:r>
            <a:r>
              <a:rPr dirty="0" sz="1000" spc="-5">
                <a:latin typeface="Times New Roman"/>
                <a:cs typeface="Times New Roman"/>
              </a:rPr>
              <a:t>grids. Please refer to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Appendix for a detailed </a:t>
            </a:r>
            <a:r>
              <a:rPr dirty="0" sz="1000" spc="-10">
                <a:latin typeface="Times New Roman"/>
                <a:cs typeface="Times New Roman"/>
              </a:rPr>
              <a:t>derivation </a:t>
            </a:r>
            <a:r>
              <a:rPr dirty="0" sz="1000" spc="-5">
                <a:latin typeface="Times New Roman"/>
                <a:cs typeface="Times New Roman"/>
              </a:rPr>
              <a:t>of the </a:t>
            </a:r>
            <a:r>
              <a:rPr dirty="0" sz="1000" spc="-10">
                <a:latin typeface="Times New Roman"/>
                <a:cs typeface="Times New Roman"/>
              </a:rPr>
              <a:t>above </a:t>
            </a:r>
            <a:r>
              <a:rPr dirty="0" sz="1000" spc="-5">
                <a:latin typeface="Times New Roman"/>
                <a:cs typeface="Times New Roman"/>
              </a:rPr>
              <a:t>alternat-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optimization algorithm.</a:t>
            </a:r>
            <a:endParaRPr sz="1000">
              <a:latin typeface="Times New Roman"/>
              <a:cs typeface="Times New Roman"/>
            </a:endParaRPr>
          </a:p>
          <a:p>
            <a:pPr algn="just" marL="139065">
              <a:lnSpc>
                <a:spcPts val="1075"/>
              </a:lnSpc>
            </a:pPr>
            <a:r>
              <a:rPr dirty="0" sz="1000" spc="-5">
                <a:latin typeface="Times New Roman"/>
                <a:cs typeface="Times New Roman"/>
              </a:rPr>
              <a:t>After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above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initialization,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freeze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70" i="1">
                <a:latin typeface="Calibri"/>
                <a:cs typeface="Calibri"/>
              </a:rPr>
              <a:t>α</a:t>
            </a:r>
            <a:r>
              <a:rPr dirty="0" sz="1000" spc="175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fur-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100" y="6364623"/>
            <a:ext cx="3054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ther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refine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learnable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voxels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Lucida Sans Unicode"/>
                <a:cs typeface="Lucida Sans Unicode"/>
              </a:rPr>
              <a:t>V</a:t>
            </a:r>
            <a:r>
              <a:rPr dirty="0" sz="1000" spc="15">
                <a:latin typeface="Times New Roman"/>
                <a:cs typeface="Times New Roman"/>
              </a:rPr>
              <a:t>.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call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this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process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3100" y="6503789"/>
            <a:ext cx="3054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quantization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aware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training.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Similarly,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during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700" y="6642968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tion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aware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training,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compute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-95">
                <a:latin typeface="Lucida Sans Unicode"/>
                <a:cs typeface="Lucida Sans Unicode"/>
              </a:rPr>
              <a:t>V</a:t>
            </a:r>
            <a:r>
              <a:rPr dirty="0" baseline="13888" sz="1500" spc="-142">
                <a:latin typeface="Calibri"/>
                <a:cs typeface="Calibri"/>
              </a:rPr>
              <a:t>¯</a:t>
            </a:r>
            <a:r>
              <a:rPr dirty="0" baseline="-11904" sz="1050" spc="-142" i="1">
                <a:latin typeface="Calibri"/>
                <a:cs typeface="Calibri"/>
              </a:rPr>
              <a:t>Q</a:t>
            </a:r>
            <a:r>
              <a:rPr dirty="0" baseline="-11904" sz="1050" spc="104" i="1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Eq.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(9a),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700" y="6782148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sampled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camera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rays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recovered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V</a:t>
            </a:r>
            <a:r>
              <a:rPr dirty="0" baseline="-11904" sz="1050" spc="82" i="1">
                <a:latin typeface="Calibri"/>
                <a:cs typeface="Calibri"/>
              </a:rPr>
              <a:t>Q </a:t>
            </a:r>
            <a:r>
              <a:rPr dirty="0" baseline="-11904" sz="1050" spc="172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700" y="6934827"/>
            <a:ext cx="3105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60">
                <a:latin typeface="Calibri"/>
                <a:cs typeface="Calibri"/>
              </a:rPr>
              <a:t>IDCT(</a:t>
            </a:r>
            <a:r>
              <a:rPr dirty="0" sz="1000" spc="60" i="1">
                <a:latin typeface="Calibri"/>
                <a:cs typeface="Calibri"/>
              </a:rPr>
              <a:t>α</a:t>
            </a:r>
            <a:r>
              <a:rPr dirty="0" sz="1000" spc="60">
                <a:latin typeface="Lucida Sans Unicode"/>
                <a:cs typeface="Lucida Sans Unicode"/>
              </a:rPr>
              <a:t>V</a:t>
            </a:r>
            <a:r>
              <a:rPr dirty="0" baseline="13888" sz="1500" spc="89">
                <a:latin typeface="Calibri"/>
                <a:cs typeface="Calibri"/>
              </a:rPr>
              <a:t>¯</a:t>
            </a:r>
            <a:r>
              <a:rPr dirty="0" baseline="-11904" sz="1050" spc="89" i="1">
                <a:latin typeface="Calibri"/>
                <a:cs typeface="Calibri"/>
              </a:rPr>
              <a:t>Q</a:t>
            </a:r>
            <a:r>
              <a:rPr dirty="0" sz="1000" spc="60">
                <a:latin typeface="Calibri"/>
                <a:cs typeface="Calibri"/>
              </a:rPr>
              <a:t>)</a:t>
            </a:r>
            <a:r>
              <a:rPr dirty="0" sz="1000" spc="60">
                <a:latin typeface="Times New Roman"/>
                <a:cs typeface="Times New Roman"/>
              </a:rPr>
              <a:t>,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gradients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35" i="1">
                <a:latin typeface="Times New Roman"/>
                <a:cs typeface="Times New Roman"/>
              </a:rPr>
              <a:t>w.r.t.</a:t>
            </a:r>
            <a:r>
              <a:rPr dirty="0" sz="1000" spc="65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learnable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3100" y="7074006"/>
            <a:ext cx="3054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approximated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(Bengio,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Leonard,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100" y="7213186"/>
            <a:ext cx="1080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Courville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2013):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9129" y="7599989"/>
            <a:ext cx="669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98780" algn="l"/>
              </a:tabLst>
            </a:pPr>
            <a:r>
              <a:rPr dirty="0" sz="1000" i="1">
                <a:latin typeface="Calibri"/>
                <a:cs typeface="Calibri"/>
              </a:rPr>
              <a:t>∂</a:t>
            </a:r>
            <a:r>
              <a:rPr dirty="0" sz="1000">
                <a:latin typeface="Lucida Sans Unicode"/>
                <a:cs typeface="Lucida Sans Unicode"/>
              </a:rPr>
              <a:t>V	</a:t>
            </a:r>
            <a:r>
              <a:rPr dirty="0" sz="1000" spc="55" i="1">
                <a:latin typeface="Calibri"/>
                <a:cs typeface="Calibri"/>
              </a:rPr>
              <a:t>∂</a:t>
            </a:r>
            <a:r>
              <a:rPr dirty="0" sz="1000" spc="55">
                <a:latin typeface="Lucida Sans Unicode"/>
                <a:cs typeface="Lucida Sans Unicode"/>
              </a:rPr>
              <a:t>V</a:t>
            </a:r>
            <a:r>
              <a:rPr dirty="0" baseline="-11904" sz="1050" spc="82" i="1">
                <a:latin typeface="Calibri"/>
                <a:cs typeface="Calibri"/>
              </a:rPr>
              <a:t>Q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32647" y="7570129"/>
            <a:ext cx="89344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0100" algn="l"/>
              </a:tabLst>
            </a:pPr>
            <a:r>
              <a:rPr dirty="0" sz="700" spc="160" i="1">
                <a:latin typeface="Calibri"/>
                <a:cs typeface="Calibri"/>
              </a:rPr>
              <a:t>Q</a:t>
            </a:r>
            <a:r>
              <a:rPr dirty="0" sz="700" spc="160" i="1">
                <a:latin typeface="Calibri"/>
                <a:cs typeface="Calibri"/>
              </a:rPr>
              <a:t>	</a:t>
            </a:r>
            <a:r>
              <a:rPr dirty="0" sz="700" spc="160" i="1">
                <a:latin typeface="Calibri"/>
                <a:cs typeface="Calibri"/>
              </a:rPr>
              <a:t>Q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6759" y="7513197"/>
            <a:ext cx="2656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06650" algn="l"/>
              </a:tabLst>
            </a:pPr>
            <a:r>
              <a:rPr dirty="0" u="sng" baseline="36111" sz="1500" spc="15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baseline="36111" sz="1500" spc="1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</a:t>
            </a:r>
            <a:r>
              <a:rPr dirty="0" baseline="36111" sz="1500" spc="12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≈</a:t>
            </a:r>
            <a:r>
              <a:rPr dirty="0" sz="1000" spc="380">
                <a:latin typeface="Lucida Sans Unicode"/>
                <a:cs typeface="Lucida Sans Unicode"/>
              </a:rPr>
              <a:t> </a:t>
            </a:r>
            <a:r>
              <a:rPr dirty="0" u="sng" baseline="36111" sz="1500" spc="15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baseline="36111" sz="1500" spc="1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</a:t>
            </a:r>
            <a:r>
              <a:rPr dirty="0" baseline="36111" sz="1500" spc="150">
                <a:latin typeface="Lucida Sans Unicode"/>
                <a:cs typeface="Lucida Sans Unicode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 </a:t>
            </a:r>
            <a:r>
              <a:rPr dirty="0" sz="1000" spc="190" i="1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where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V</a:t>
            </a:r>
            <a:r>
              <a:rPr dirty="0" sz="1000" spc="645">
                <a:latin typeface="Lucida Sans Unicode"/>
                <a:cs typeface="Lucida Sans Unicode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IDCT(</a:t>
            </a:r>
            <a:r>
              <a:rPr dirty="0" sz="1000" spc="50" i="1">
                <a:latin typeface="Calibri"/>
                <a:cs typeface="Calibri"/>
              </a:rPr>
              <a:t>α</a:t>
            </a:r>
            <a:r>
              <a:rPr dirty="0" sz="1000" spc="50">
                <a:latin typeface="Lucida Sans Unicode"/>
                <a:cs typeface="Lucida Sans Unicode"/>
              </a:rPr>
              <a:t>V</a:t>
            </a:r>
            <a:r>
              <a:rPr dirty="0" baseline="13888" sz="1500" spc="75">
                <a:latin typeface="Calibri"/>
                <a:cs typeface="Calibri"/>
              </a:rPr>
              <a:t>¯ </a:t>
            </a:r>
            <a:r>
              <a:rPr dirty="0" baseline="13888" sz="1500" spc="247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	</a:t>
            </a:r>
            <a:r>
              <a:rPr dirty="0" sz="1000" spc="-5">
                <a:latin typeface="Times New Roman"/>
                <a:cs typeface="Times New Roman"/>
              </a:rPr>
              <a:t>(10)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3100" y="7826570"/>
            <a:ext cx="3054985" cy="11271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this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way,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whole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framework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optimized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end-to-end</a:t>
            </a:r>
            <a:r>
              <a:rPr dirty="0" sz="1000" spc="-10">
                <a:latin typeface="Times New Roman"/>
                <a:cs typeface="Times New Roman"/>
              </a:rPr>
              <a:t> manner.</a:t>
            </a:r>
            <a:endParaRPr sz="100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  <a:spcBef>
                <a:spcPts val="905"/>
              </a:spcBef>
              <a:tabLst>
                <a:tab pos="9652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4	Experimental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323850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4.1	Experimental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setup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100"/>
              </a:lnSpc>
              <a:spcBef>
                <a:spcPts val="330"/>
              </a:spcBef>
            </a:pP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implement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PyTorch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block-wise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implemented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CUDA.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codes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built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based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055122" y="594359"/>
          <a:ext cx="2650490" cy="98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1068070"/>
                <a:gridCol w="1065530"/>
              </a:tblGrid>
              <a:tr h="283413">
                <a:tc>
                  <a:txBody>
                    <a:bodyPr/>
                    <a:lstStyle/>
                    <a:p>
                      <a:pPr marL="75565">
                        <a:lnSpc>
                          <a:spcPts val="93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Model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size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Density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50"/>
                        </a:lnSpc>
                        <a:tabLst>
                          <a:tab pos="42545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Ratio	Bit-width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93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Feature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ts val="1150"/>
                        </a:lnSpc>
                        <a:tabLst>
                          <a:tab pos="42799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Ratio	Bit-width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867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10MB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49554">
                        <a:lnSpc>
                          <a:spcPts val="915"/>
                        </a:lnSpc>
                        <a:tabLst>
                          <a:tab pos="546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0.4	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ts val="915"/>
                        </a:lnSpc>
                        <a:tabLst>
                          <a:tab pos="57848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0.1	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9172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4MB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49554">
                        <a:lnSpc>
                          <a:spcPts val="994"/>
                        </a:lnSpc>
                        <a:tabLst>
                          <a:tab pos="546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0.3	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ts val="994"/>
                        </a:lnSpc>
                        <a:tabLst>
                          <a:tab pos="6102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0.07	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9179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2MB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81305">
                        <a:lnSpc>
                          <a:spcPts val="994"/>
                        </a:lnSpc>
                        <a:tabLst>
                          <a:tab pos="57848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0.3	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ts val="994"/>
                        </a:lnSpc>
                        <a:tabLst>
                          <a:tab pos="6102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0.03	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9179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1.3MB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81305">
                        <a:lnSpc>
                          <a:spcPts val="994"/>
                        </a:lnSpc>
                        <a:tabLst>
                          <a:tab pos="6102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0.09	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ts val="994"/>
                        </a:lnSpc>
                        <a:tabLst>
                          <a:tab pos="6102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0.03	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54552">
                <a:tc>
                  <a:txBody>
                    <a:bodyPr/>
                    <a:lstStyle/>
                    <a:p>
                      <a:pPr marL="7556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1MB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1305">
                        <a:lnSpc>
                          <a:spcPts val="1070"/>
                        </a:lnSpc>
                        <a:tabLst>
                          <a:tab pos="6102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0.08	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ts val="1070"/>
                        </a:lnSpc>
                        <a:tabLst>
                          <a:tab pos="6102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0.03	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044950" y="1668505"/>
            <a:ext cx="305498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20">
                <a:latin typeface="Times New Roman"/>
                <a:cs typeface="Times New Roman"/>
              </a:rPr>
              <a:t>Table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1: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ratios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quantization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bit-widths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dif-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ferrent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 sizes.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520" y="2129386"/>
            <a:ext cx="2576972" cy="188693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019550" y="4186242"/>
            <a:ext cx="3105785" cy="12592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Figure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5: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Comparison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&amp;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PSNR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between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and state-of-the-art baseline NeRF methods. The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 of each dot indicates the training time. The methods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 spc="-10">
                <a:latin typeface="Times New Roman"/>
                <a:cs typeface="Times New Roman"/>
              </a:rPr>
              <a:t>very </a:t>
            </a:r>
            <a:r>
              <a:rPr dirty="0" sz="1000" spc="-5">
                <a:latin typeface="Times New Roman"/>
                <a:cs typeface="Times New Roman"/>
              </a:rPr>
              <a:t>lengthy training time are plotted in pentagons, be-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cause </a:t>
            </a:r>
            <a:r>
              <a:rPr dirty="0" sz="1000" spc="-10">
                <a:latin typeface="Times New Roman"/>
                <a:cs typeface="Times New Roman"/>
              </a:rPr>
              <a:t>they </a:t>
            </a:r>
            <a:r>
              <a:rPr dirty="0" sz="1000" spc="-5">
                <a:latin typeface="Times New Roman"/>
                <a:cs typeface="Times New Roman"/>
              </a:rPr>
              <a:t>will be too </a:t>
            </a:r>
            <a:r>
              <a:rPr dirty="0" sz="1000" spc="-10">
                <a:latin typeface="Times New Roman"/>
                <a:cs typeface="Times New Roman"/>
              </a:rPr>
              <a:t>large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 spc="-20">
                <a:latin typeface="Times New Roman"/>
                <a:cs typeface="Times New Roman"/>
              </a:rPr>
              <a:t>fit </a:t>
            </a:r>
            <a:r>
              <a:rPr dirty="0" sz="1000" spc="-5">
                <a:latin typeface="Times New Roman"/>
                <a:cs typeface="Times New Roman"/>
              </a:rPr>
              <a:t>in a </a:t>
            </a:r>
            <a:r>
              <a:rPr dirty="0" sz="1000" spc="-10">
                <a:latin typeface="Times New Roman"/>
                <a:cs typeface="Times New Roman"/>
              </a:rPr>
              <a:t>figure. </a:t>
            </a:r>
            <a:r>
              <a:rPr dirty="0" sz="1000" spc="-5">
                <a:latin typeface="Times New Roman"/>
                <a:cs typeface="Times New Roman"/>
              </a:rPr>
              <a:t>Instead, we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write 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actual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 time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these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methods 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texts.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1100"/>
              </a:lnSpc>
              <a:spcBef>
                <a:spcPts val="819"/>
              </a:spcBef>
            </a:pP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recent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state-of-the-art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based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implemen-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tation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DVGO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(Sun,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Sun,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Chen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2022)</a:t>
            </a:r>
            <a:r>
              <a:rPr dirty="0" baseline="27777" sz="1050">
                <a:latin typeface="Times New Roman"/>
                <a:cs typeface="Times New Roman"/>
              </a:rPr>
              <a:t>3</a:t>
            </a:r>
            <a:r>
              <a:rPr dirty="0" sz="1000">
                <a:latin typeface="Times New Roman"/>
                <a:cs typeface="Times New Roman"/>
              </a:rPr>
              <a:t>.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default,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44950" y="5406877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block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block-wise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19550" y="5546057"/>
            <a:ext cx="3105785" cy="34048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cause we </a:t>
            </a:r>
            <a:r>
              <a:rPr dirty="0" sz="1000" spc="-20">
                <a:latin typeface="Times New Roman"/>
                <a:cs typeface="Times New Roman"/>
              </a:rPr>
              <a:t>find </a:t>
            </a:r>
            <a:r>
              <a:rPr dirty="0" sz="1000" spc="-5">
                <a:latin typeface="Times New Roman"/>
                <a:cs typeface="Times New Roman"/>
              </a:rPr>
              <a:t>it </a:t>
            </a:r>
            <a:r>
              <a:rPr dirty="0" sz="1000" spc="-10">
                <a:latin typeface="Times New Roman"/>
                <a:cs typeface="Times New Roman"/>
              </a:rPr>
              <a:t>achieves </a:t>
            </a:r>
            <a:r>
              <a:rPr dirty="0" sz="1000" spc="-5">
                <a:latin typeface="Times New Roman"/>
                <a:cs typeface="Times New Roman"/>
              </a:rPr>
              <a:t>good trade-off between compres-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sion, synthesizing quality and training speed. </a:t>
            </a: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keep all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hyper parameters the same with </a:t>
            </a:r>
            <a:r>
              <a:rPr dirty="0" sz="1000" spc="-20">
                <a:latin typeface="Times New Roman"/>
                <a:cs typeface="Times New Roman"/>
              </a:rPr>
              <a:t>DVGO </a:t>
            </a:r>
            <a:r>
              <a:rPr dirty="0" sz="1000" spc="-5">
                <a:latin typeface="Times New Roman"/>
                <a:cs typeface="Times New Roman"/>
              </a:rPr>
              <a:t>(Sun, Sun, and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Chen 2022) for fair comparison. The grid resolutions for all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scenes are set to </a:t>
            </a:r>
            <a:r>
              <a:rPr dirty="0" sz="1000" spc="-10">
                <a:latin typeface="Calibri"/>
                <a:cs typeface="Calibri"/>
              </a:rPr>
              <a:t>160</a:t>
            </a:r>
            <a:r>
              <a:rPr dirty="0" baseline="27777" sz="1050" spc="-15">
                <a:latin typeface="Verdana"/>
                <a:cs typeface="Verdana"/>
              </a:rPr>
              <a:t>3</a:t>
            </a:r>
            <a:r>
              <a:rPr dirty="0" sz="1000" spc="-10">
                <a:latin typeface="Times New Roman"/>
                <a:cs typeface="Times New Roman"/>
              </a:rPr>
              <a:t>. </a:t>
            </a:r>
            <a:r>
              <a:rPr dirty="0" sz="1000" spc="-5">
                <a:latin typeface="Times New Roman"/>
                <a:cs typeface="Times New Roman"/>
              </a:rPr>
              <a:t>The pruning and quantization are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only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enabled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during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fine-stage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training.</a:t>
            </a:r>
            <a:r>
              <a:rPr dirty="0" sz="1000" spc="-45">
                <a:latin typeface="Times New Roman"/>
                <a:cs typeface="Times New Roman"/>
              </a:rPr>
              <a:t> We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keep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total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optimization iterations to be 20000 with 8192 camera rays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per batch, where the pruning </a:t>
            </a:r>
            <a:r>
              <a:rPr dirty="0" sz="1000" spc="-10">
                <a:latin typeface="Times New Roman"/>
                <a:cs typeface="Times New Roman"/>
              </a:rPr>
              <a:t>aware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 is enabled af-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ter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5000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iterations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common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quantization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aware </a:t>
            </a:r>
            <a:r>
              <a:rPr dirty="0" sz="1000" spc="-5">
                <a:latin typeface="Times New Roman"/>
                <a:cs typeface="Times New Roman"/>
              </a:rPr>
              <a:t>training is further enabled after 12000 iterations.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whole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process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typically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finishes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less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10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min-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utes. The detailed pruning ratios and quantization bit widths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 different target model sizes are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5">
                <a:latin typeface="Times New Roman"/>
                <a:cs typeface="Times New Roman"/>
              </a:rPr>
              <a:t> in </a:t>
            </a:r>
            <a:r>
              <a:rPr dirty="0" sz="1000" spc="-35">
                <a:latin typeface="Times New Roman"/>
                <a:cs typeface="Times New Roman"/>
              </a:rPr>
              <a:t>Tab.</a:t>
            </a:r>
            <a:r>
              <a:rPr dirty="0" sz="1000" spc="-5">
                <a:latin typeface="Times New Roman"/>
                <a:cs typeface="Times New Roman"/>
              </a:rPr>
              <a:t> 1.</a:t>
            </a:r>
            <a:endParaRPr sz="1000">
              <a:latin typeface="Times New Roman"/>
              <a:cs typeface="Times New Roman"/>
            </a:endParaRPr>
          </a:p>
          <a:p>
            <a:pPr algn="just" marL="38100">
              <a:lnSpc>
                <a:spcPct val="100000"/>
              </a:lnSpc>
              <a:spcBef>
                <a:spcPts val="825"/>
              </a:spcBef>
            </a:pPr>
            <a:r>
              <a:rPr dirty="0" sz="1100" spc="-5" b="1">
                <a:latin typeface="Times New Roman"/>
                <a:cs typeface="Times New Roman"/>
              </a:rPr>
              <a:t>4.2</a:t>
            </a:r>
            <a:r>
              <a:rPr dirty="0" sz="1100" spc="48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Comparisons</a:t>
            </a:r>
            <a:endParaRPr sz="11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1100"/>
              </a:lnSpc>
              <a:spcBef>
                <a:spcPts val="390"/>
              </a:spcBef>
            </a:pP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10">
                <a:latin typeface="Times New Roman"/>
                <a:cs typeface="Times New Roman"/>
              </a:rPr>
              <a:t>evaluate </a:t>
            </a:r>
            <a:r>
              <a:rPr dirty="0" sz="1000" spc="-5">
                <a:latin typeface="Times New Roman"/>
                <a:cs typeface="Times New Roman"/>
              </a:rPr>
              <a:t>our method on </a:t>
            </a:r>
            <a:r>
              <a:rPr dirty="0" sz="1000" spc="-30">
                <a:latin typeface="Times New Roman"/>
                <a:cs typeface="Times New Roman"/>
              </a:rPr>
              <a:t>five </a:t>
            </a:r>
            <a:r>
              <a:rPr dirty="0" sz="1000" spc="-5">
                <a:latin typeface="Times New Roman"/>
                <a:cs typeface="Times New Roman"/>
              </a:rPr>
              <a:t>inward-facing datasets, in-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cluding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Synthetic-NeRF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(Mildenhall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2020)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which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tains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8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objects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relistic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images,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Synthetic-NSVF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(Liu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 al. 2020) which contains 8 objects synthesized by </a:t>
            </a:r>
            <a:r>
              <a:rPr dirty="0" sz="1000" spc="-20">
                <a:latin typeface="Times New Roman"/>
                <a:cs typeface="Times New Roman"/>
              </a:rPr>
              <a:t>NSVF, 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BlendedMVS </a:t>
            </a:r>
            <a:r>
              <a:rPr dirty="0" sz="1000" spc="-30">
                <a:latin typeface="Times New Roman"/>
                <a:cs typeface="Times New Roman"/>
              </a:rPr>
              <a:t>(Yao </a:t>
            </a:r>
            <a:r>
              <a:rPr dirty="0" sz="1000" spc="-5">
                <a:latin typeface="Times New Roman"/>
                <a:cs typeface="Times New Roman"/>
              </a:rPr>
              <a:t>et al. 2020) with realistic ambient light-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 from real image blending, </a:t>
            </a:r>
            <a:r>
              <a:rPr dirty="0" sz="1000" spc="-20">
                <a:latin typeface="Times New Roman"/>
                <a:cs typeface="Times New Roman"/>
              </a:rPr>
              <a:t>DeepVoxels </a:t>
            </a:r>
            <a:r>
              <a:rPr dirty="0" sz="1000" spc="-5">
                <a:latin typeface="Times New Roman"/>
                <a:cs typeface="Times New Roman"/>
              </a:rPr>
              <a:t>(Sitzmann et al.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2019)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4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Lambertian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objects,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real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world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data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885"/>
              </a:lnSpc>
              <a:tabLst>
                <a:tab pos="825500" algn="l"/>
              </a:tabLst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198755">
              <a:lnSpc>
                <a:spcPts val="1080"/>
              </a:lnSpc>
            </a:pPr>
            <a:r>
              <a:rPr dirty="0" baseline="37037" sz="900" spc="-7">
                <a:latin typeface="Times New Roman"/>
                <a:cs typeface="Times New Roman"/>
              </a:rPr>
              <a:t>3</a:t>
            </a:r>
            <a:r>
              <a:rPr dirty="0" sz="900" spc="-5">
                <a:latin typeface="Times New Roman"/>
                <a:cs typeface="Times New Roman"/>
              </a:rPr>
              <a:t>https://github.com/sunset1995/DirectVoxGO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3272" y="685800"/>
          <a:ext cx="6400800" cy="42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/>
                <a:gridCol w="1324609"/>
                <a:gridCol w="1324610"/>
                <a:gridCol w="1324610"/>
                <a:gridCol w="1322069"/>
              </a:tblGrid>
              <a:tr h="42259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Methods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93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Synthetic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NeRF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 marR="1905" indent="807085">
                        <a:lnSpc>
                          <a:spcPct val="48200"/>
                        </a:lnSpc>
                        <a:spcBef>
                          <a:spcPts val="57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#params 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PSNR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 spc="-1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SSIM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-27777" sz="1500">
                          <a:latin typeface="Times New Roman"/>
                          <a:cs typeface="Times New Roman"/>
                        </a:rPr>
                        <a:t>(MB)</a:t>
                      </a:r>
                      <a:r>
                        <a:rPr dirty="0" baseline="-27777" sz="1500">
                          <a:latin typeface="Lucida Sans Unicode"/>
                          <a:cs typeface="Lucida Sans Unicode"/>
                        </a:rPr>
                        <a:t>↓</a:t>
                      </a:r>
                      <a:endParaRPr baseline="-27777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93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Synthetic-NSVF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 marR="1905" indent="807085">
                        <a:lnSpc>
                          <a:spcPct val="48200"/>
                        </a:lnSpc>
                        <a:spcBef>
                          <a:spcPts val="57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#params 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PSNR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 spc="-1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SSIM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-27777" sz="1500">
                          <a:latin typeface="Times New Roman"/>
                          <a:cs typeface="Times New Roman"/>
                        </a:rPr>
                        <a:t>(MB)</a:t>
                      </a:r>
                      <a:r>
                        <a:rPr dirty="0" baseline="-27777" sz="1500">
                          <a:latin typeface="Lucida Sans Unicode"/>
                          <a:cs typeface="Lucida Sans Unicode"/>
                        </a:rPr>
                        <a:t>↓</a:t>
                      </a:r>
                      <a:endParaRPr baseline="-27777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93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Blended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MVS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 marR="1905" indent="807085">
                        <a:lnSpc>
                          <a:spcPct val="48200"/>
                        </a:lnSpc>
                        <a:spcBef>
                          <a:spcPts val="57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#params 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PSNR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 spc="-1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SSI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-27777" sz="1500">
                          <a:latin typeface="Times New Roman"/>
                          <a:cs typeface="Times New Roman"/>
                        </a:rPr>
                        <a:t>(MB</a:t>
                      </a:r>
                      <a:r>
                        <a:rPr dirty="0" baseline="-27777" sz="1500" spc="-7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27777" sz="1500">
                          <a:latin typeface="Lucida Sans Unicode"/>
                          <a:cs typeface="Lucida Sans Unicode"/>
                        </a:rPr>
                        <a:t>↓</a:t>
                      </a:r>
                      <a:endParaRPr baseline="-27777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93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T&amp;T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 indent="807085">
                        <a:lnSpc>
                          <a:spcPct val="48200"/>
                        </a:lnSpc>
                        <a:spcBef>
                          <a:spcPts val="57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#params 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PSNR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 spc="-1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SSI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↑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-27777" sz="1500">
                          <a:latin typeface="Times New Roman"/>
                          <a:cs typeface="Times New Roman"/>
                        </a:rPr>
                        <a:t>(MB)</a:t>
                      </a:r>
                      <a:r>
                        <a:rPr dirty="0" baseline="-27777" sz="1500">
                          <a:latin typeface="Lucida Sans Unicode"/>
                          <a:cs typeface="Lucida Sans Unicode"/>
                        </a:rPr>
                        <a:t>↓</a:t>
                      </a:r>
                      <a:endParaRPr baseline="-27777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49020" y="1084307"/>
            <a:ext cx="17272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Methods taking hours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to days to train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3272" y="1252639"/>
          <a:ext cx="6400800" cy="98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/>
                <a:gridCol w="422909"/>
                <a:gridCol w="403859"/>
                <a:gridCol w="497839"/>
                <a:gridCol w="422275"/>
                <a:gridCol w="403225"/>
                <a:gridCol w="497204"/>
                <a:gridCol w="421639"/>
                <a:gridCol w="402589"/>
                <a:gridCol w="496570"/>
                <a:gridCol w="421004"/>
                <a:gridCol w="401954"/>
                <a:gridCol w="493395"/>
              </a:tblGrid>
              <a:tr h="128860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NeRF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0.947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30.81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24.15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0.828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25.78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0.864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9179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PlenOctree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31.71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1976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27.99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1976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179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SNeRG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30.38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179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FastNeRF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29.97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179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AutoInt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25.55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3731">
                <a:tc>
                  <a:txBody>
                    <a:bodyPr/>
                    <a:lstStyle/>
                    <a:p>
                      <a:pPr marL="7556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NSVF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KiloNeRF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35.18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33.37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0.979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26.89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27.39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0.898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28.48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49020" y="2207851"/>
            <a:ext cx="14808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Methods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taking minutes to train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3272" y="2376182"/>
          <a:ext cx="6400800" cy="71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/>
                <a:gridCol w="422909"/>
                <a:gridCol w="446404"/>
                <a:gridCol w="455294"/>
                <a:gridCol w="422275"/>
                <a:gridCol w="445770"/>
                <a:gridCol w="454660"/>
                <a:gridCol w="421639"/>
                <a:gridCol w="445135"/>
                <a:gridCol w="454025"/>
                <a:gridCol w="421004"/>
                <a:gridCol w="444500"/>
                <a:gridCol w="450850"/>
              </a:tblGrid>
              <a:tr h="128867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Plenoxels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31.71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7310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7310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9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20.40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0.696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303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4545">
                <a:tc>
                  <a:txBody>
                    <a:bodyPr/>
                    <a:lstStyle/>
                    <a:p>
                      <a:pPr marL="75565">
                        <a:lnSpc>
                          <a:spcPts val="1070"/>
                        </a:lnSpc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DVGO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35.08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03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873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TinyNeRF(10MB)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31.93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34.95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28.33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9179">
                <a:tc>
                  <a:txBody>
                    <a:bodyPr/>
                    <a:lstStyle/>
                    <a:p>
                      <a:pPr marL="75565">
                        <a:lnSpc>
                          <a:spcPts val="994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TinyNeRF(4MB)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34.88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9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ts val="99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4552">
                <a:tc>
                  <a:txBody>
                    <a:bodyPr/>
                    <a:lstStyle/>
                    <a:p>
                      <a:pPr marL="75565">
                        <a:lnSpc>
                          <a:spcPts val="107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TinyNeRF(2MB)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07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34.62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0.968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107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107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28.19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0.908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ts val="107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3100" y="3118490"/>
            <a:ext cx="6067425" cy="16891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371475">
              <a:lnSpc>
                <a:spcPct val="100000"/>
              </a:lnSpc>
              <a:spcBef>
                <a:spcPts val="515"/>
              </a:spcBef>
            </a:pPr>
            <a:r>
              <a:rPr dirty="0" sz="1000" spc="-20">
                <a:latin typeface="Times New Roman"/>
                <a:cs typeface="Times New Roman"/>
              </a:rPr>
              <a:t>Table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2: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Comparisons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size,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synthesizing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quality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state-of-the-art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methods.</a:t>
            </a:r>
            <a:endParaRPr sz="1000">
              <a:latin typeface="Times New Roman"/>
              <a:cs typeface="Times New Roman"/>
            </a:endParaRPr>
          </a:p>
          <a:p>
            <a:pPr algn="just" marL="12700" marR="3017520">
              <a:lnSpc>
                <a:spcPts val="1100"/>
              </a:lnSpc>
              <a:spcBef>
                <a:spcPts val="540"/>
              </a:spcBef>
            </a:pPr>
            <a:r>
              <a:rPr dirty="0" sz="1000" spc="-15">
                <a:latin typeface="Times New Roman"/>
                <a:cs typeface="Times New Roman"/>
              </a:rPr>
              <a:t>Tanks&amp;Temples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(Knapitsch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et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2017).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Quantitative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 </a:t>
            </a:r>
            <a:r>
              <a:rPr dirty="0" sz="1000" spc="-10">
                <a:latin typeface="Times New Roman"/>
                <a:cs typeface="Times New Roman"/>
              </a:rPr>
              <a:t>shown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35">
                <a:latin typeface="Times New Roman"/>
                <a:cs typeface="Times New Roman"/>
              </a:rPr>
              <a:t>Tab. </a:t>
            </a:r>
            <a:r>
              <a:rPr dirty="0" sz="1000" spc="-5">
                <a:latin typeface="Times New Roman"/>
                <a:cs typeface="Times New Roman"/>
              </a:rPr>
              <a:t>2, and the results on the NeRF Synthetic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data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plotted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5.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actual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each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methods are also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5">
                <a:latin typeface="Times New Roman"/>
                <a:cs typeface="Times New Roman"/>
              </a:rPr>
              <a:t> in the </a:t>
            </a:r>
            <a:r>
              <a:rPr dirty="0" sz="1000" spc="-10">
                <a:latin typeface="Times New Roman"/>
                <a:cs typeface="Times New Roman"/>
              </a:rPr>
              <a:t>figure.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Comparing the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dots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Fig. 5, our method </a:t>
            </a:r>
            <a:r>
              <a:rPr dirty="0" sz="1000" spc="-10">
                <a:latin typeface="Times New Roman"/>
                <a:cs typeface="Times New Roman"/>
              </a:rPr>
              <a:t>achieves </a:t>
            </a:r>
            <a:r>
              <a:rPr dirty="0" sz="1000" spc="-5">
                <a:latin typeface="Times New Roman"/>
                <a:cs typeface="Times New Roman"/>
              </a:rPr>
              <a:t>a better trade-off between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quality.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Comparing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dots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figure,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has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only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little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influence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 time, typically </a:t>
            </a:r>
            <a:r>
              <a:rPr dirty="0" sz="1000" spc="-10">
                <a:latin typeface="Times New Roman"/>
                <a:cs typeface="Times New Roman"/>
              </a:rPr>
              <a:t>converging </a:t>
            </a:r>
            <a:r>
              <a:rPr dirty="0" sz="1000" spc="-5">
                <a:latin typeface="Times New Roman"/>
                <a:cs typeface="Times New Roman"/>
              </a:rPr>
              <a:t>in less than 8 minutes.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refer the readers to the Appendix for detailed per-scene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comparisons and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DeepVoxels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4858147"/>
            <a:ext cx="3054985" cy="409575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55"/>
              </a:spcBef>
            </a:pPr>
            <a:r>
              <a:rPr dirty="0" sz="1100" spc="-5" b="1">
                <a:latin typeface="Times New Roman"/>
                <a:cs typeface="Times New Roman"/>
              </a:rPr>
              <a:t>4.3</a:t>
            </a:r>
            <a:r>
              <a:rPr dirty="0" sz="1100" spc="49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Ablation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study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535"/>
              </a:spcBef>
            </a:pPr>
            <a:r>
              <a:rPr dirty="0" sz="1000" spc="-5">
                <a:latin typeface="Times New Roman"/>
                <a:cs typeface="Times New Roman"/>
              </a:rPr>
              <a:t>In this section, we study the </a:t>
            </a:r>
            <a:r>
              <a:rPr dirty="0" sz="1000" spc="-10">
                <a:latin typeface="Times New Roman"/>
                <a:cs typeface="Times New Roman"/>
              </a:rPr>
              <a:t>influence </a:t>
            </a:r>
            <a:r>
              <a:rPr dirty="0" sz="1000" spc="-5">
                <a:latin typeface="Times New Roman"/>
                <a:cs typeface="Times New Roman"/>
              </a:rPr>
              <a:t>of different com-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ponents in our method, including compression in the fre-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quency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domain,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utilizing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block-wise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transformation.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10">
                <a:latin typeface="Times New Roman"/>
                <a:cs typeface="Times New Roman"/>
              </a:rPr>
              <a:t>fur-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ther study the sensitivity of our method to different choices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 hyper parameters, including transformation block sizes,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 ratios and quantization bit widths. </a:t>
            </a:r>
            <a:r>
              <a:rPr dirty="0" sz="1000" spc="-45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this end, we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implement different variants of our method and compare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them on the synthetic nerf data set.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report the main 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sults in Fig. 6 and </a:t>
            </a:r>
            <a:r>
              <a:rPr dirty="0" sz="1000" spc="-35">
                <a:latin typeface="Times New Roman"/>
                <a:cs typeface="Times New Roman"/>
              </a:rPr>
              <a:t>Tab. </a:t>
            </a:r>
            <a:r>
              <a:rPr dirty="0" sz="1000" spc="-5">
                <a:latin typeface="Times New Roman"/>
                <a:cs typeface="Times New Roman"/>
              </a:rPr>
              <a:t>3, and detailed quantitative results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10">
                <a:latin typeface="Times New Roman"/>
                <a:cs typeface="Times New Roman"/>
              </a:rPr>
              <a:t> given</a:t>
            </a:r>
            <a:r>
              <a:rPr dirty="0" sz="1000" spc="-5">
                <a:latin typeface="Times New Roman"/>
                <a:cs typeface="Times New Roman"/>
              </a:rPr>
              <a:t> in the Appendix.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40"/>
              </a:spcBef>
            </a:pPr>
            <a:r>
              <a:rPr dirty="0" sz="1000" spc="-5" b="1">
                <a:latin typeface="Times New Roman"/>
                <a:cs typeface="Times New Roman"/>
              </a:rPr>
              <a:t>Pruning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in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the</a:t>
            </a:r>
            <a:r>
              <a:rPr dirty="0" sz="1000" spc="-3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spatial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v.s.</a:t>
            </a:r>
            <a:r>
              <a:rPr dirty="0" sz="1000" spc="-3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frequency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domain.</a:t>
            </a:r>
            <a:r>
              <a:rPr dirty="0" sz="1000" spc="-30" b="1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To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study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influence </a:t>
            </a:r>
            <a:r>
              <a:rPr dirty="0" sz="1000" spc="-5">
                <a:latin typeface="Times New Roman"/>
                <a:cs typeface="Times New Roman"/>
              </a:rPr>
              <a:t>of frequency domain compression, we implement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variant of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which applies pruning and quantiza-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spatial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named</a:t>
            </a:r>
            <a:r>
              <a:rPr dirty="0" sz="1000" spc="-10">
                <a:latin typeface="Times New Roman"/>
                <a:cs typeface="Times New Roman"/>
              </a:rPr>
              <a:t> TinyNeRF-S.</a:t>
            </a:r>
            <a:r>
              <a:rPr dirty="0" sz="1000" spc="-15">
                <a:latin typeface="Times New Roman"/>
                <a:cs typeface="Times New Roman"/>
              </a:rPr>
              <a:t> Specifically,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 the density grid, we prune the </a:t>
            </a:r>
            <a:r>
              <a:rPr dirty="0" sz="1000" spc="-10">
                <a:latin typeface="Times New Roman"/>
                <a:cs typeface="Times New Roman"/>
              </a:rPr>
              <a:t>voxels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 spc="-15">
                <a:latin typeface="Times New Roman"/>
                <a:cs typeface="Times New Roman"/>
              </a:rPr>
              <a:t>low </a:t>
            </a:r>
            <a:r>
              <a:rPr dirty="0" sz="1000" spc="-10">
                <a:latin typeface="Times New Roman"/>
                <a:cs typeface="Times New Roman"/>
              </a:rPr>
              <a:t>density, </a:t>
            </a:r>
            <a:r>
              <a:rPr dirty="0" sz="1000" spc="-5">
                <a:latin typeface="Times New Roman"/>
                <a:cs typeface="Times New Roman"/>
              </a:rPr>
              <a:t> and for the feature grid, we enforce the low-magnitude fea-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ture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values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zero.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Besides,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also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retained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density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features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described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Sec.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994"/>
              </a:lnSpc>
            </a:pPr>
            <a:r>
              <a:rPr dirty="0" sz="1000" spc="-5">
                <a:latin typeface="Times New Roman"/>
                <a:cs typeface="Times New Roman"/>
              </a:rPr>
              <a:t>3.3.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keep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other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hyper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parameters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135"/>
              </a:lnSpc>
            </a:pPr>
            <a:r>
              <a:rPr dirty="0" sz="1000" spc="-5">
                <a:latin typeface="Times New Roman"/>
                <a:cs typeface="Times New Roman"/>
              </a:rPr>
              <a:t>our </a:t>
            </a:r>
            <a:r>
              <a:rPr dirty="0" sz="1000" spc="-20">
                <a:latin typeface="Times New Roman"/>
                <a:cs typeface="Times New Roman"/>
              </a:rPr>
              <a:t>TinyNeRF.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 are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5">
                <a:latin typeface="Times New Roman"/>
                <a:cs typeface="Times New Roman"/>
              </a:rPr>
              <a:t> 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 6.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26364">
              <a:lnSpc>
                <a:spcPts val="1100"/>
              </a:lnSpc>
              <a:spcBef>
                <a:spcPts val="110"/>
              </a:spcBef>
            </a:pPr>
            <a:r>
              <a:rPr dirty="0" sz="1000" spc="-5">
                <a:latin typeface="Times New Roman"/>
                <a:cs typeface="Times New Roman"/>
              </a:rPr>
              <a:t>Our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(the red dots) consistently outperforms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TinyNeRF-S </a:t>
            </a:r>
            <a:r>
              <a:rPr dirty="0" sz="1000" spc="-5">
                <a:latin typeface="Times New Roman"/>
                <a:cs typeface="Times New Roman"/>
              </a:rPr>
              <a:t>by a </a:t>
            </a:r>
            <a:r>
              <a:rPr dirty="0" sz="1000" spc="-10">
                <a:latin typeface="Times New Roman"/>
                <a:cs typeface="Times New Roman"/>
              </a:rPr>
              <a:t>large </a:t>
            </a:r>
            <a:r>
              <a:rPr dirty="0" sz="1000" spc="-5">
                <a:latin typeface="Times New Roman"/>
                <a:cs typeface="Times New Roman"/>
              </a:rPr>
              <a:t>margin. </a:t>
            </a:r>
            <a:r>
              <a:rPr dirty="0" sz="1000" spc="-10">
                <a:latin typeface="Times New Roman"/>
                <a:cs typeface="Times New Roman"/>
              </a:rPr>
              <a:t>For </a:t>
            </a:r>
            <a:r>
              <a:rPr dirty="0" sz="1000" spc="-5">
                <a:latin typeface="Times New Roman"/>
                <a:cs typeface="Times New Roman"/>
              </a:rPr>
              <a:t>example, when com-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pressing</a:t>
            </a:r>
            <a:r>
              <a:rPr dirty="0" sz="1000" spc="1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1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1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2MB,</a:t>
            </a:r>
            <a:r>
              <a:rPr dirty="0" sz="1000" spc="19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</a:t>
            </a:r>
            <a:r>
              <a:rPr dirty="0" sz="1000" spc="19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achieves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015"/>
              </a:lnSpc>
            </a:pPr>
            <a:r>
              <a:rPr dirty="0" sz="1000" spc="-5">
                <a:latin typeface="Times New Roman"/>
                <a:cs typeface="Times New Roman"/>
              </a:rPr>
              <a:t>0.5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higher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PSNR</a:t>
            </a:r>
            <a:r>
              <a:rPr dirty="0" sz="1000" spc="3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than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TinyNeRF-S.</a:t>
            </a:r>
            <a:r>
              <a:rPr dirty="0" sz="1000" spc="3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improvements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65"/>
              </a:spcBef>
            </a:pPr>
            <a:r>
              <a:rPr dirty="0" sz="1000" spc="-5">
                <a:latin typeface="Times New Roman"/>
                <a:cs typeface="Times New Roman"/>
              </a:rPr>
              <a:t>are </a:t>
            </a:r>
            <a:r>
              <a:rPr dirty="0" sz="1000" spc="-15">
                <a:latin typeface="Times New Roman"/>
                <a:cs typeface="Times New Roman"/>
              </a:rPr>
              <a:t>even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near or more than 2db under the model size of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1MB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1.3MB,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respectively.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general,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advantages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frequency-domain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compression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more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obvious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smaller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780" y="3462416"/>
            <a:ext cx="2581231" cy="18869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44950" y="5519272"/>
            <a:ext cx="3054985" cy="4559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Figure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6: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Comparison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&amp;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PSNR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between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and its other variants. The size of each dot in-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dicates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time.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Here,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text</a:t>
            </a:r>
            <a:r>
              <a:rPr dirty="0" sz="1000" spc="15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TinyNerf-</a:t>
            </a:r>
            <a:r>
              <a:rPr dirty="0" sz="1000" spc="5">
                <a:latin typeface="Calibri"/>
                <a:cs typeface="Calibri"/>
              </a:rPr>
              <a:t>[</a:t>
            </a:r>
            <a:r>
              <a:rPr dirty="0" sz="1000" spc="5" i="1">
                <a:latin typeface="Calibri"/>
                <a:cs typeface="Calibri"/>
              </a:rPr>
              <a:t>x,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50" i="1">
                <a:latin typeface="Calibri"/>
                <a:cs typeface="Calibri"/>
              </a:rPr>
              <a:t>y,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35" i="1">
                <a:latin typeface="Calibri"/>
                <a:cs typeface="Calibri"/>
              </a:rPr>
              <a:t>z</a:t>
            </a:r>
            <a:r>
              <a:rPr dirty="0" sz="1000" spc="35">
                <a:latin typeface="Calibri"/>
                <a:cs typeface="Calibri"/>
              </a:rPr>
              <a:t>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4950" y="5936798"/>
            <a:ext cx="305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means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135" i="1">
                <a:latin typeface="Calibri"/>
                <a:cs typeface="Calibri"/>
              </a:rPr>
              <a:t>x</a:t>
            </a:r>
            <a:r>
              <a:rPr dirty="0" sz="1000" spc="160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65">
                <a:latin typeface="Lucida Sans Unicode"/>
                <a:cs typeface="Lucida Sans Unicode"/>
              </a:rPr>
              <a:t> </a:t>
            </a:r>
            <a:r>
              <a:rPr dirty="0" sz="1000" spc="40" i="1">
                <a:latin typeface="Calibri"/>
                <a:cs typeface="Calibri"/>
              </a:rPr>
              <a:t>y</a:t>
            </a:r>
            <a:r>
              <a:rPr dirty="0" sz="1000" spc="190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4950" y="6075977"/>
            <a:ext cx="3054985" cy="8731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50" i="1">
                <a:latin typeface="Calibri"/>
                <a:cs typeface="Calibri"/>
              </a:rPr>
              <a:t>z</a:t>
            </a:r>
            <a:r>
              <a:rPr dirty="0" sz="1000" spc="50">
                <a:latin typeface="Times New Roman"/>
                <a:cs typeface="Times New Roman"/>
              </a:rPr>
              <a:t>. </a:t>
            </a:r>
            <a:r>
              <a:rPr dirty="0" sz="1000" spc="-10">
                <a:latin typeface="Times New Roman"/>
                <a:cs typeface="Times New Roman"/>
              </a:rPr>
              <a:t>TinyNeRF-w/o </a:t>
            </a:r>
            <a:r>
              <a:rPr dirty="0" sz="1000" spc="-5">
                <a:latin typeface="Times New Roman"/>
                <a:cs typeface="Times New Roman"/>
              </a:rPr>
              <a:t>block means applying the DCT to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whole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without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any</a:t>
            </a:r>
            <a:r>
              <a:rPr dirty="0" sz="1000" spc="-5">
                <a:latin typeface="Times New Roman"/>
                <a:cs typeface="Times New Roman"/>
              </a:rPr>
              <a:t> blocking.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TinyNeRF-w/o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fine- 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tuning means directly transforming, pruning and quantiz-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without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any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retraining.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TinyNeRF-S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means pruning and quantizing the grid </a:t>
            </a:r>
            <a:r>
              <a:rPr dirty="0" sz="1000" spc="-10">
                <a:latin typeface="Times New Roman"/>
                <a:cs typeface="Times New Roman"/>
              </a:rPr>
              <a:t>values </a:t>
            </a:r>
            <a:r>
              <a:rPr dirty="0" sz="1000" spc="-5">
                <a:latin typeface="Times New Roman"/>
                <a:cs typeface="Times New Roman"/>
              </a:rPr>
              <a:t>in the spatial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instead of frequency domain.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4950" y="7058182"/>
            <a:ext cx="3054985" cy="18954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model sizes. These results support that it is better to com-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press the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-5">
                <a:latin typeface="Times New Roman"/>
                <a:cs typeface="Times New Roman"/>
              </a:rPr>
              <a:t> grids in their frequency domain.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80"/>
              </a:spcBef>
            </a:pPr>
            <a:r>
              <a:rPr dirty="0" sz="1000" spc="-10" b="1">
                <a:latin typeface="Times New Roman"/>
                <a:cs typeface="Times New Roman"/>
              </a:rPr>
              <a:t>Influence </a:t>
            </a:r>
            <a:r>
              <a:rPr dirty="0" sz="1000" spc="-5" b="1">
                <a:latin typeface="Times New Roman"/>
                <a:cs typeface="Times New Roman"/>
              </a:rPr>
              <a:t>of block-wise </a:t>
            </a:r>
            <a:r>
              <a:rPr dirty="0" sz="1000" spc="-25" b="1">
                <a:latin typeface="Times New Roman"/>
                <a:cs typeface="Times New Roman"/>
              </a:rPr>
              <a:t>DCT. </a:t>
            </a:r>
            <a:r>
              <a:rPr dirty="0" sz="1000" spc="-5">
                <a:latin typeface="Times New Roman"/>
                <a:cs typeface="Times New Roman"/>
              </a:rPr>
              <a:t>Another </a:t>
            </a:r>
            <a:r>
              <a:rPr dirty="0" sz="1000" spc="-15">
                <a:latin typeface="Times New Roman"/>
                <a:cs typeface="Times New Roman"/>
              </a:rPr>
              <a:t>key </a:t>
            </a:r>
            <a:r>
              <a:rPr dirty="0" sz="1000" spc="-5">
                <a:latin typeface="Times New Roman"/>
                <a:cs typeface="Times New Roman"/>
              </a:rPr>
              <a:t>design of our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 is to apply compression to the block-wise transfor-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mation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grids.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To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study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influence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wise </a:t>
            </a:r>
            <a:r>
              <a:rPr dirty="0" sz="1000" spc="-25">
                <a:latin typeface="Times New Roman"/>
                <a:cs typeface="Times New Roman"/>
              </a:rPr>
              <a:t>DCT,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we further implement a variant of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 which performs DCT to the whole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 while keep-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other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components 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 method.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labeled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TinyNeRF-w/o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26364">
              <a:lnSpc>
                <a:spcPts val="1100"/>
              </a:lnSpc>
              <a:spcBef>
                <a:spcPts val="160"/>
              </a:spcBef>
            </a:pP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see from the </a:t>
            </a:r>
            <a:r>
              <a:rPr dirty="0" sz="1000" spc="-15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that (1) </a:t>
            </a:r>
            <a:r>
              <a:rPr dirty="0" sz="1000" spc="-10">
                <a:latin typeface="Times New Roman"/>
                <a:cs typeface="Times New Roman"/>
              </a:rPr>
              <a:t>Without </a:t>
            </a:r>
            <a:r>
              <a:rPr dirty="0" sz="1000" spc="-5">
                <a:latin typeface="Times New Roman"/>
                <a:cs typeface="Times New Roman"/>
              </a:rPr>
              <a:t>block-wise </a:t>
            </a:r>
            <a:r>
              <a:rPr dirty="0" sz="1000" spc="-25">
                <a:latin typeface="Times New Roman"/>
                <a:cs typeface="Times New Roman"/>
              </a:rPr>
              <a:t>DCT, 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compression in the frequency domain performs </a:t>
            </a:r>
            <a:r>
              <a:rPr dirty="0" sz="1000" spc="-15">
                <a:latin typeface="Times New Roman"/>
                <a:cs typeface="Times New Roman"/>
              </a:rPr>
              <a:t>even </a:t>
            </a:r>
            <a:r>
              <a:rPr dirty="0" sz="1000" spc="-5">
                <a:latin typeface="Times New Roman"/>
                <a:cs typeface="Times New Roman"/>
              </a:rPr>
              <a:t>worse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than compressing in the spatial domain. This result implies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naively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applying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compression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frequency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do-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3729" y="685800"/>
          <a:ext cx="2936240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"/>
                <a:gridCol w="631825"/>
                <a:gridCol w="439419"/>
                <a:gridCol w="436880"/>
                <a:gridCol w="436880"/>
                <a:gridCol w="436880"/>
              </a:tblGrid>
              <a:tr h="128873"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Density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843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Ratio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160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7314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906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7314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73">
                <a:tc rowSpan="2">
                  <a:txBody>
                    <a:bodyPr/>
                    <a:lstStyle/>
                    <a:p>
                      <a:pPr marL="170180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grid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1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width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94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860">
                <a:tc>
                  <a:txBody>
                    <a:bodyPr/>
                    <a:lstStyle/>
                    <a:p>
                      <a:pPr algn="ctr" marR="8890">
                        <a:lnSpc>
                          <a:spcPts val="91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Feature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843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Ratio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85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7314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0.015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73">
                <a:tc rowSpan="2">
                  <a:txBody>
                    <a:bodyPr/>
                    <a:lstStyle/>
                    <a:p>
                      <a:pPr marL="163195">
                        <a:lnSpc>
                          <a:spcPts val="107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grid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1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width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94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 gridSpan="2"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PSNR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31.54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3100" y="1486654"/>
            <a:ext cx="3054985" cy="74669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20">
                <a:latin typeface="Times New Roman"/>
                <a:cs typeface="Times New Roman"/>
              </a:rPr>
              <a:t>Table </a:t>
            </a:r>
            <a:r>
              <a:rPr dirty="0" sz="1000" spc="-5">
                <a:latin typeface="Times New Roman"/>
                <a:cs typeface="Times New Roman"/>
              </a:rPr>
              <a:t>3: Ablation on the sensitivity to hyper parameters on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synthetic nerf data set. Ratio denotes the ratio of </a:t>
            </a:r>
            <a:r>
              <a:rPr dirty="0" sz="1000" spc="-5" b="1">
                <a:latin typeface="Times New Roman"/>
                <a:cs typeface="Times New Roman"/>
              </a:rPr>
              <a:t>non- 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Times New Roman"/>
                <a:cs typeface="Times New Roman"/>
              </a:rPr>
              <a:t>zero </a:t>
            </a:r>
            <a:r>
              <a:rPr dirty="0" sz="1000" spc="-5">
                <a:latin typeface="Times New Roman"/>
                <a:cs typeface="Times New Roman"/>
              </a:rPr>
              <a:t>elements for pruning.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compress the original model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 around 2MB with different </a:t>
            </a:r>
            <a:r>
              <a:rPr dirty="0" sz="1000" spc="-10">
                <a:latin typeface="Times New Roman"/>
                <a:cs typeface="Times New Roman"/>
              </a:rPr>
              <a:t>configurations </a:t>
            </a:r>
            <a:r>
              <a:rPr dirty="0" sz="1000" spc="-5">
                <a:latin typeface="Times New Roman"/>
                <a:cs typeface="Times New Roman"/>
              </a:rPr>
              <a:t>of pruning ra-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tios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bit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widths,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while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keep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other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hyper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parameters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same.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000"/>
              </a:spcBef>
            </a:pPr>
            <a:r>
              <a:rPr dirty="0" sz="1000" spc="-5">
                <a:latin typeface="Times New Roman"/>
                <a:cs typeface="Times New Roman"/>
              </a:rPr>
              <a:t>main doesn’t result in satisfactory results. (2) </a:t>
            </a:r>
            <a:r>
              <a:rPr dirty="0" sz="1000" spc="-15">
                <a:latin typeface="Times New Roman"/>
                <a:cs typeface="Times New Roman"/>
              </a:rPr>
              <a:t>With </a:t>
            </a:r>
            <a:r>
              <a:rPr dirty="0" sz="1000" spc="-5">
                <a:latin typeface="Times New Roman"/>
                <a:cs typeface="Times New Roman"/>
              </a:rPr>
              <a:t>block-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wise </a:t>
            </a:r>
            <a:r>
              <a:rPr dirty="0" sz="1000" spc="-25">
                <a:latin typeface="Times New Roman"/>
                <a:cs typeface="Times New Roman"/>
              </a:rPr>
              <a:t>DCT, </a:t>
            </a:r>
            <a:r>
              <a:rPr dirty="0" sz="1000" spc="-10">
                <a:latin typeface="Times New Roman"/>
                <a:cs typeface="Times New Roman"/>
              </a:rPr>
              <a:t>TinyNeRF achieves </a:t>
            </a:r>
            <a:r>
              <a:rPr dirty="0" sz="1000" spc="-5">
                <a:latin typeface="Times New Roman"/>
                <a:cs typeface="Times New Roman"/>
              </a:rPr>
              <a:t>much better trade-off be-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tween model size and synthesizing </a:t>
            </a:r>
            <a:r>
              <a:rPr dirty="0" sz="1000" spc="-10">
                <a:latin typeface="Times New Roman"/>
                <a:cs typeface="Times New Roman"/>
              </a:rPr>
              <a:t>quality. </a:t>
            </a:r>
            <a:r>
              <a:rPr dirty="0" sz="1000" spc="-5">
                <a:latin typeface="Times New Roman"/>
                <a:cs typeface="Times New Roman"/>
              </a:rPr>
              <a:t>(3) By compar-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 the sizes of the dots, we conclude that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smaller block-size </a:t>
            </a:r>
            <a:r>
              <a:rPr dirty="0" sz="1000" spc="-15">
                <a:latin typeface="Times New Roman"/>
                <a:cs typeface="Times New Roman"/>
              </a:rPr>
              <a:t>converge </a:t>
            </a:r>
            <a:r>
              <a:rPr dirty="0" sz="1000" spc="-5">
                <a:latin typeface="Times New Roman"/>
                <a:cs typeface="Times New Roman"/>
              </a:rPr>
              <a:t>faster than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without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block-wise </a:t>
            </a:r>
            <a:r>
              <a:rPr dirty="0" sz="1000" spc="-25">
                <a:latin typeface="Times New Roman"/>
                <a:cs typeface="Times New Roman"/>
              </a:rPr>
              <a:t>DCT. </a:t>
            </a:r>
            <a:r>
              <a:rPr dirty="0" sz="1000" spc="-5">
                <a:latin typeface="Times New Roman"/>
                <a:cs typeface="Times New Roman"/>
              </a:rPr>
              <a:t>All these results support that block-wise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requires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fewer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multiply-accumulate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operations,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thus can be computed faster and </a:t>
            </a:r>
            <a:r>
              <a:rPr dirty="0" sz="1000" spc="-10">
                <a:latin typeface="Times New Roman"/>
                <a:cs typeface="Times New Roman"/>
              </a:rPr>
              <a:t>suffers fewer </a:t>
            </a:r>
            <a:r>
              <a:rPr dirty="0" sz="1000" spc="-5">
                <a:latin typeface="Times New Roman"/>
                <a:cs typeface="Times New Roman"/>
              </a:rPr>
              <a:t>truncation </a:t>
            </a:r>
            <a:r>
              <a:rPr dirty="0" sz="1000" spc="-10">
                <a:latin typeface="Times New Roman"/>
                <a:cs typeface="Times New Roman"/>
              </a:rPr>
              <a:t>er-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rors caused by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limited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precision in computers.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85"/>
              </a:spcBef>
            </a:pPr>
            <a:r>
              <a:rPr dirty="0" sz="1000" spc="-5" b="1">
                <a:latin typeface="Times New Roman"/>
                <a:cs typeface="Times New Roman"/>
              </a:rPr>
              <a:t>Sensitivity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to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hyper-parameters.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some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hyper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pa-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rameters that may </a:t>
            </a:r>
            <a:r>
              <a:rPr dirty="0" sz="1000" spc="-10">
                <a:latin typeface="Times New Roman"/>
                <a:cs typeface="Times New Roman"/>
              </a:rPr>
              <a:t>affect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 spc="-10">
                <a:latin typeface="Times New Roman"/>
                <a:cs typeface="Times New Roman"/>
              </a:rPr>
              <a:t>effectiveness </a:t>
            </a:r>
            <a:r>
              <a:rPr dirty="0" sz="1000" spc="-5">
                <a:latin typeface="Times New Roman"/>
                <a:cs typeface="Times New Roman"/>
              </a:rPr>
              <a:t>of our method,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such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sizes,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ratios,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quantization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bit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widths. </a:t>
            </a:r>
            <a:r>
              <a:rPr dirty="0" sz="1000" spc="-45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study their </a:t>
            </a:r>
            <a:r>
              <a:rPr dirty="0" sz="1000" spc="-10">
                <a:latin typeface="Times New Roman"/>
                <a:cs typeface="Times New Roman"/>
              </a:rPr>
              <a:t>influences, </a:t>
            </a:r>
            <a:r>
              <a:rPr dirty="0" sz="1000" spc="-5">
                <a:latin typeface="Times New Roman"/>
                <a:cs typeface="Times New Roman"/>
              </a:rPr>
              <a:t>we compare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 with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1)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different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which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6,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2)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different pruning ratios and quantization bit widths which is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35">
                <a:latin typeface="Times New Roman"/>
                <a:cs typeface="Times New Roman"/>
              </a:rPr>
              <a:t>Tab.</a:t>
            </a:r>
            <a:r>
              <a:rPr dirty="0" sz="1000" spc="-5">
                <a:latin typeface="Times New Roman"/>
                <a:cs typeface="Times New Roman"/>
              </a:rPr>
              <a:t> 3.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26364">
              <a:lnSpc>
                <a:spcPts val="1100"/>
              </a:lnSpc>
              <a:spcBef>
                <a:spcPts val="90"/>
              </a:spcBef>
            </a:pPr>
            <a:r>
              <a:rPr dirty="0" sz="1000" spc="-5">
                <a:latin typeface="Times New Roman"/>
                <a:cs typeface="Times New Roman"/>
              </a:rPr>
              <a:t>From Fig. 6, we see that the performance gaps between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with different DCT block-sizes are rather small.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These results support that our method is not </a:t>
            </a:r>
            <a:r>
              <a:rPr dirty="0" sz="1000" spc="-10">
                <a:latin typeface="Times New Roman"/>
                <a:cs typeface="Times New Roman"/>
              </a:rPr>
              <a:t>sensitive </a:t>
            </a:r>
            <a:r>
              <a:rPr dirty="0" sz="1000" spc="-5">
                <a:latin typeface="Times New Roman"/>
                <a:cs typeface="Times New Roman"/>
              </a:rPr>
              <a:t>to 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choice of DCT block size, as long as the block size is rela-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tively </a:t>
            </a:r>
            <a:r>
              <a:rPr dirty="0" sz="1000" spc="-5">
                <a:latin typeface="Times New Roman"/>
                <a:cs typeface="Times New Roman"/>
              </a:rPr>
              <a:t>small.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26364">
              <a:lnSpc>
                <a:spcPts val="1100"/>
              </a:lnSpc>
              <a:spcBef>
                <a:spcPts val="100"/>
              </a:spcBef>
            </a:pPr>
            <a:r>
              <a:rPr dirty="0" sz="1000" spc="-45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study the sensitivity of our method to different con-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figurations </a:t>
            </a:r>
            <a:r>
              <a:rPr dirty="0" sz="1000" spc="-5">
                <a:latin typeface="Times New Roman"/>
                <a:cs typeface="Times New Roman"/>
              </a:rPr>
              <a:t>of pruning ratios and quantization bit widths, we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adjust the pruning ratios and quantization bit widths of both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density grid and feature grid to compress the model to 2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MB.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detailed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configurations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synthetic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 data set are </a:t>
            </a:r>
            <a:r>
              <a:rPr dirty="0" sz="1000" spc="-10">
                <a:latin typeface="Times New Roman"/>
                <a:cs typeface="Times New Roman"/>
              </a:rPr>
              <a:t>shown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35">
                <a:latin typeface="Times New Roman"/>
                <a:cs typeface="Times New Roman"/>
              </a:rPr>
              <a:t>Tab. </a:t>
            </a:r>
            <a:r>
              <a:rPr dirty="0" sz="1000" spc="-5">
                <a:latin typeface="Times New Roman"/>
                <a:cs typeface="Times New Roman"/>
              </a:rPr>
              <a:t>3.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see from the table that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TinyNeRF </a:t>
            </a:r>
            <a:r>
              <a:rPr dirty="0" sz="1000" spc="-5">
                <a:latin typeface="Times New Roman"/>
                <a:cs typeface="Times New Roman"/>
              </a:rPr>
              <a:t>with different compression </a:t>
            </a:r>
            <a:r>
              <a:rPr dirty="0" sz="1000" spc="-10">
                <a:latin typeface="Times New Roman"/>
                <a:cs typeface="Times New Roman"/>
              </a:rPr>
              <a:t>configurations per- </a:t>
            </a:r>
            <a:r>
              <a:rPr dirty="0" sz="1000" spc="-5">
                <a:latin typeface="Times New Roman"/>
                <a:cs typeface="Times New Roman"/>
              </a:rPr>
              <a:t> form </a:t>
            </a:r>
            <a:r>
              <a:rPr dirty="0" sz="1000" spc="-10">
                <a:latin typeface="Times New Roman"/>
                <a:cs typeface="Times New Roman"/>
              </a:rPr>
              <a:t>very similarly, </a:t>
            </a:r>
            <a:r>
              <a:rPr dirty="0" sz="1000" spc="-5">
                <a:latin typeface="Times New Roman"/>
                <a:cs typeface="Times New Roman"/>
              </a:rPr>
              <a:t>which indicates that our method is also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not </a:t>
            </a:r>
            <a:r>
              <a:rPr dirty="0" sz="1000" spc="-10">
                <a:latin typeface="Times New Roman"/>
                <a:cs typeface="Times New Roman"/>
              </a:rPr>
              <a:t>sensitive </a:t>
            </a:r>
            <a:r>
              <a:rPr dirty="0" sz="1000" spc="-5">
                <a:latin typeface="Times New Roman"/>
                <a:cs typeface="Times New Roman"/>
              </a:rPr>
              <a:t>to different pruning ratios and quantization bit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widths.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80"/>
              </a:spcBef>
            </a:pPr>
            <a:r>
              <a:rPr dirty="0" sz="1000" spc="-5" b="1">
                <a:latin typeface="Times New Roman"/>
                <a:cs typeface="Times New Roman"/>
              </a:rPr>
              <a:t>Compression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without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fine</a:t>
            </a:r>
            <a:r>
              <a:rPr dirty="0" sz="1000" spc="-1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tuning.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Interestingly,</a:t>
            </a:r>
            <a:r>
              <a:rPr dirty="0" sz="1000" spc="-5">
                <a:latin typeface="Times New Roman"/>
                <a:cs typeface="Times New Roman"/>
              </a:rPr>
              <a:t> our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 can also be used to compress a trained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based NeRF model </a:t>
            </a:r>
            <a:r>
              <a:rPr dirty="0" sz="1000" spc="-5" i="1">
                <a:latin typeface="Times New Roman"/>
                <a:cs typeface="Times New Roman"/>
              </a:rPr>
              <a:t>without any </a:t>
            </a:r>
            <a:r>
              <a:rPr dirty="0" sz="1000" spc="-20" i="1">
                <a:latin typeface="Times New Roman"/>
                <a:cs typeface="Times New Roman"/>
              </a:rPr>
              <a:t>fine </a:t>
            </a:r>
            <a:r>
              <a:rPr dirty="0" sz="1000" spc="-5" i="1">
                <a:latin typeface="Times New Roman"/>
                <a:cs typeface="Times New Roman"/>
              </a:rPr>
              <a:t>tuning</a:t>
            </a:r>
            <a:r>
              <a:rPr dirty="0" sz="1000" spc="-5">
                <a:latin typeface="Times New Roman"/>
                <a:cs typeface="Times New Roman"/>
              </a:rPr>
              <a:t>. </a:t>
            </a:r>
            <a:r>
              <a:rPr dirty="0" sz="1000" spc="-15">
                <a:latin typeface="Times New Roman"/>
                <a:cs typeface="Times New Roman"/>
              </a:rPr>
              <a:t>Specifically, </a:t>
            </a:r>
            <a:r>
              <a:rPr dirty="0" sz="1000" spc="-5">
                <a:latin typeface="Times New Roman"/>
                <a:cs typeface="Times New Roman"/>
              </a:rPr>
              <a:t>for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pre-trained NeRF model with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grids, we can directly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grids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 block-wise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DCT and apply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quantization to the transformed </a:t>
            </a:r>
            <a:r>
              <a:rPr dirty="0" sz="1000" spc="-10">
                <a:latin typeface="Times New Roman"/>
                <a:cs typeface="Times New Roman"/>
              </a:rPr>
              <a:t>coefficients </a:t>
            </a:r>
            <a:r>
              <a:rPr dirty="0" sz="1000" spc="-5">
                <a:latin typeface="Times New Roman"/>
                <a:cs typeface="Times New Roman"/>
              </a:rPr>
              <a:t>without 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fining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compressed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grids.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Note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once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trained,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compression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process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complete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seconds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(most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spared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iterative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algorithm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pute the scaling factor for quantization), thus the required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 of this method is dominated by the pre-training pro-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cess. </a:t>
            </a:r>
            <a:r>
              <a:rPr dirty="0" sz="1000" spc="-45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illustrate this, we compress the pre-trained </a:t>
            </a:r>
            <a:r>
              <a:rPr dirty="0" sz="1000" spc="-20">
                <a:latin typeface="Times New Roman"/>
                <a:cs typeface="Times New Roman"/>
              </a:rPr>
              <a:t>DVGO 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(Sun, Sun, and Chen 2022) models on 8 scenes of the syn-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thetic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data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Fig.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labled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”TinyNeRF-w/o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fine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tuning”.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DVGO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converge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4950" y="673105"/>
            <a:ext cx="3054985" cy="7397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in 3 minutes per scene, and original model size is 203 MB.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see from the </a:t>
            </a:r>
            <a:r>
              <a:rPr dirty="0" sz="1000" spc="-15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that </a:t>
            </a:r>
            <a:r>
              <a:rPr dirty="0" sz="1000" spc="-15">
                <a:latin typeface="Times New Roman"/>
                <a:cs typeface="Times New Roman"/>
              </a:rPr>
              <a:t>even </a:t>
            </a:r>
            <a:r>
              <a:rPr dirty="0" sz="1000" spc="-5">
                <a:latin typeface="Times New Roman"/>
                <a:cs typeface="Times New Roman"/>
              </a:rPr>
              <a:t>without </a:t>
            </a:r>
            <a:r>
              <a:rPr dirty="0" sz="1000" spc="-10">
                <a:latin typeface="Times New Roman"/>
                <a:cs typeface="Times New Roman"/>
              </a:rPr>
              <a:t>fine-tuning, </a:t>
            </a:r>
            <a:r>
              <a:rPr dirty="0" sz="1000" spc="-5">
                <a:latin typeface="Times New Roman"/>
                <a:cs typeface="Times New Roman"/>
              </a:rPr>
              <a:t>our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 can still compress the original model by </a:t>
            </a:r>
            <a:r>
              <a:rPr dirty="0" sz="1000" spc="-15">
                <a:latin typeface="Calibri"/>
                <a:cs typeface="Calibri"/>
              </a:rPr>
              <a:t>50</a:t>
            </a:r>
            <a:r>
              <a:rPr dirty="0" sz="1000" spc="-15">
                <a:latin typeface="Lucida Sans Unicode"/>
                <a:cs typeface="Lucida Sans Unicode"/>
              </a:rPr>
              <a:t>×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little </a:t>
            </a:r>
            <a:r>
              <a:rPr dirty="0" sz="1000" spc="-10">
                <a:latin typeface="Times New Roman"/>
                <a:cs typeface="Times New Roman"/>
              </a:rPr>
              <a:t>sacrifice</a:t>
            </a:r>
            <a:r>
              <a:rPr dirty="0" sz="1000" spc="-5">
                <a:latin typeface="Times New Roman"/>
                <a:cs typeface="Times New Roman"/>
              </a:rPr>
              <a:t> on PSNR (31.95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 spc="-7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31.68).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110"/>
              </a:lnSpc>
            </a:pPr>
            <a:r>
              <a:rPr dirty="0" sz="1000" spc="-10" b="1">
                <a:latin typeface="Times New Roman"/>
                <a:cs typeface="Times New Roman"/>
              </a:rPr>
              <a:t>Timing</a:t>
            </a:r>
            <a:r>
              <a:rPr dirty="0" sz="1000" spc="3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analysis.</a:t>
            </a:r>
            <a:r>
              <a:rPr dirty="0" sz="1000" spc="30" b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requires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additional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computa-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4950" y="1374818"/>
            <a:ext cx="3054985" cy="12909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tions such as </a:t>
            </a:r>
            <a:r>
              <a:rPr dirty="0" sz="1000" spc="-25">
                <a:latin typeface="Times New Roman"/>
                <a:cs typeface="Times New Roman"/>
              </a:rPr>
              <a:t>DCT, </a:t>
            </a:r>
            <a:r>
              <a:rPr dirty="0" sz="1000" spc="-20">
                <a:latin typeface="Times New Roman"/>
                <a:cs typeface="Times New Roman"/>
              </a:rPr>
              <a:t>IDCT, </a:t>
            </a:r>
            <a:r>
              <a:rPr dirty="0" sz="1000" spc="-5">
                <a:latin typeface="Times New Roman"/>
                <a:cs typeface="Times New Roman"/>
              </a:rPr>
              <a:t>pruning, quantization, dequanti-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zation during both training and inference. A common con-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cern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about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our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may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be: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How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these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additional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cesses </a:t>
            </a:r>
            <a:r>
              <a:rPr dirty="0" sz="1000" spc="-10">
                <a:latin typeface="Times New Roman"/>
                <a:cs typeface="Times New Roman"/>
              </a:rPr>
              <a:t>affect </a:t>
            </a:r>
            <a:r>
              <a:rPr dirty="0" sz="1000" spc="-5">
                <a:latin typeface="Times New Roman"/>
                <a:cs typeface="Times New Roman"/>
              </a:rPr>
              <a:t>the training and inference time of the original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models? </a:t>
            </a:r>
            <a:r>
              <a:rPr dirty="0" sz="1000" spc="-45">
                <a:latin typeface="Times New Roman"/>
                <a:cs typeface="Times New Roman"/>
              </a:rPr>
              <a:t>To </a:t>
            </a:r>
            <a:r>
              <a:rPr dirty="0" sz="1000" spc="-10">
                <a:latin typeface="Times New Roman"/>
                <a:cs typeface="Times New Roman"/>
              </a:rPr>
              <a:t>investigate </a:t>
            </a:r>
            <a:r>
              <a:rPr dirty="0" sz="1000" spc="-5">
                <a:latin typeface="Times New Roman"/>
                <a:cs typeface="Times New Roman"/>
              </a:rPr>
              <a:t>this, we plot in the following </a:t>
            </a:r>
            <a:r>
              <a:rPr dirty="0" sz="1000" spc="-15">
                <a:latin typeface="Times New Roman"/>
                <a:cs typeface="Times New Roman"/>
              </a:rPr>
              <a:t>figure 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proportion of time spent on the additional computations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during both training and inference. The time of all the pro-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cesses are normalized to the total run time, and the detailed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numerical results are </a:t>
            </a:r>
            <a:r>
              <a:rPr dirty="0" sz="1000" spc="-10">
                <a:latin typeface="Times New Roman"/>
                <a:cs typeface="Times New Roman"/>
              </a:rPr>
              <a:t>shown</a:t>
            </a:r>
            <a:r>
              <a:rPr dirty="0" sz="1000" spc="-5">
                <a:latin typeface="Times New Roman"/>
                <a:cs typeface="Times New Roman"/>
              </a:rPr>
              <a:t> 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Appendix.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8416" y="2804975"/>
            <a:ext cx="2907453" cy="556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44950" y="3446746"/>
            <a:ext cx="3054985" cy="55067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 indent="126364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figure,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blue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bars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denote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run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addi-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tional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computations,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orange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bars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denote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run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 the original models. </a:t>
            </a:r>
            <a:r>
              <a:rPr dirty="0" sz="1000" spc="-45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see from the </a:t>
            </a:r>
            <a:r>
              <a:rPr dirty="0" sz="1000" spc="-15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that the ad-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ditional computations contribute </a:t>
            </a:r>
            <a:r>
              <a:rPr dirty="0" sz="1000" spc="-10">
                <a:latin typeface="Times New Roman"/>
                <a:cs typeface="Times New Roman"/>
              </a:rPr>
              <a:t>very </a:t>
            </a:r>
            <a:r>
              <a:rPr dirty="0" sz="1000" spc="-5">
                <a:latin typeface="Times New Roman"/>
                <a:cs typeface="Times New Roman"/>
              </a:rPr>
              <a:t>little to the inference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 (5 ms / 209 ms). </a:t>
            </a:r>
            <a:r>
              <a:rPr dirty="0" sz="1000" spc="-10">
                <a:latin typeface="Times New Roman"/>
                <a:cs typeface="Times New Roman"/>
              </a:rPr>
              <a:t>Interestingly, </a:t>
            </a:r>
            <a:r>
              <a:rPr dirty="0" sz="1000" spc="-5">
                <a:latin typeface="Times New Roman"/>
                <a:cs typeface="Times New Roman"/>
              </a:rPr>
              <a:t>we </a:t>
            </a:r>
            <a:r>
              <a:rPr dirty="0" sz="1000" spc="-20">
                <a:latin typeface="Times New Roman"/>
                <a:cs typeface="Times New Roman"/>
              </a:rPr>
              <a:t>find </a:t>
            </a:r>
            <a:r>
              <a:rPr dirty="0" sz="1000" spc="-5">
                <a:latin typeface="Times New Roman"/>
                <a:cs typeface="Times New Roman"/>
              </a:rPr>
              <a:t>the during train-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ing,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almost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additional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run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consumed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process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(3.97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min.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/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4.96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min.).</a:t>
            </a:r>
            <a:r>
              <a:rPr dirty="0" sz="1000" spc="-10">
                <a:latin typeface="Times New Roman"/>
                <a:cs typeface="Times New Roman"/>
              </a:rPr>
              <a:t> Fortunately,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expensive </a:t>
            </a:r>
            <a:r>
              <a:rPr dirty="0" sz="1000" spc="-5">
                <a:latin typeface="Times New Roman"/>
                <a:cs typeface="Times New Roman"/>
              </a:rPr>
              <a:t>operation is not required in the inference process.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 a result, the additional run time of the inference time is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far less than that of the training time.</a:t>
            </a:r>
            <a:endParaRPr sz="10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985"/>
              </a:spcBef>
              <a:tabLst>
                <a:tab pos="76327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5	Discussions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limitations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409"/>
              </a:spcBef>
            </a:pPr>
            <a:r>
              <a:rPr dirty="0" sz="1000" spc="-5">
                <a:latin typeface="Times New Roman"/>
                <a:cs typeface="Times New Roman"/>
              </a:rPr>
              <a:t>In this </a:t>
            </a:r>
            <a:r>
              <a:rPr dirty="0" sz="1000" spc="-10">
                <a:latin typeface="Times New Roman"/>
                <a:cs typeface="Times New Roman"/>
              </a:rPr>
              <a:t>paper, </a:t>
            </a:r>
            <a:r>
              <a:rPr dirty="0" sz="1000" spc="-5">
                <a:latin typeface="Times New Roman"/>
                <a:cs typeface="Times New Roman"/>
              </a:rPr>
              <a:t>we present </a:t>
            </a:r>
            <a:r>
              <a:rPr dirty="0" sz="1000" spc="-20">
                <a:latin typeface="Times New Roman"/>
                <a:cs typeface="Times New Roman"/>
              </a:rPr>
              <a:t>TinyNeRF, </a:t>
            </a:r>
            <a:r>
              <a:rPr dirty="0" sz="1000" spc="-5">
                <a:latin typeface="Times New Roman"/>
                <a:cs typeface="Times New Roman"/>
              </a:rPr>
              <a:t>a method with three-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step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pipeline: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frequency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transformation,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pruning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quantization that work together to reduce the disk storage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demand for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radiance </a:t>
            </a:r>
            <a:r>
              <a:rPr dirty="0" sz="1000" spc="-10">
                <a:latin typeface="Times New Roman"/>
                <a:cs typeface="Times New Roman"/>
              </a:rPr>
              <a:t>fields. </a:t>
            </a:r>
            <a:r>
              <a:rPr dirty="0" sz="1000" spc="-5">
                <a:latin typeface="Times New Roman"/>
                <a:cs typeface="Times New Roman"/>
              </a:rPr>
              <a:t>Thanks to the priori of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signals sparsity in the frequency domain, our method can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typically compress the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 by 2 orders of magnitude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 little </a:t>
            </a:r>
            <a:r>
              <a:rPr dirty="0" sz="1000" spc="-10">
                <a:latin typeface="Times New Roman"/>
                <a:cs typeface="Times New Roman"/>
              </a:rPr>
              <a:t>effect</a:t>
            </a:r>
            <a:r>
              <a:rPr dirty="0" sz="1000" spc="-5">
                <a:latin typeface="Times New Roman"/>
                <a:cs typeface="Times New Roman"/>
              </a:rPr>
              <a:t> on synthesizing </a:t>
            </a:r>
            <a:r>
              <a:rPr dirty="0" sz="1000" spc="-10">
                <a:latin typeface="Times New Roman"/>
                <a:cs typeface="Times New Roman"/>
              </a:rPr>
              <a:t>quality.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26364">
              <a:lnSpc>
                <a:spcPts val="1100"/>
              </a:lnSpc>
              <a:spcBef>
                <a:spcPts val="20"/>
              </a:spcBef>
            </a:pPr>
            <a:r>
              <a:rPr dirty="0" sz="1000" spc="-5">
                <a:latin typeface="Times New Roman"/>
                <a:cs typeface="Times New Roman"/>
              </a:rPr>
              <a:t>Although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achieving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high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compression,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there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are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still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some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limitations in our method that may potentially be </a:t>
            </a:r>
            <a:r>
              <a:rPr dirty="0" sz="1000" spc="-10">
                <a:latin typeface="Times New Roman"/>
                <a:cs typeface="Times New Roman"/>
              </a:rPr>
              <a:t>very </a:t>
            </a:r>
            <a:r>
              <a:rPr dirty="0" sz="1000" spc="-5">
                <a:latin typeface="Times New Roman"/>
                <a:cs typeface="Times New Roman"/>
              </a:rPr>
              <a:t>inter-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esting future directions. First, our method needs to </a:t>
            </a:r>
            <a:r>
              <a:rPr dirty="0" sz="1000" spc="-10">
                <a:latin typeface="Times New Roman"/>
                <a:cs typeface="Times New Roman"/>
              </a:rPr>
              <a:t>recover </a:t>
            </a:r>
            <a:r>
              <a:rPr dirty="0" sz="1000" spc="-5">
                <a:latin typeface="Times New Roman"/>
                <a:cs typeface="Times New Roman"/>
              </a:rPr>
              <a:t> the original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grids during rendering. Thus, the </a:t>
            </a:r>
            <a:r>
              <a:rPr dirty="0" sz="1000" spc="-5" i="1">
                <a:latin typeface="Times New Roman"/>
                <a:cs typeface="Times New Roman"/>
              </a:rPr>
              <a:t>runtime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computation and memory requirements are not reduced. An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interesting improvement is to </a:t>
            </a:r>
            <a:r>
              <a:rPr dirty="0" sz="1000" spc="-10">
                <a:latin typeface="Times New Roman"/>
                <a:cs typeface="Times New Roman"/>
              </a:rPr>
              <a:t>avoid </a:t>
            </a:r>
            <a:r>
              <a:rPr dirty="0" sz="1000" spc="-5">
                <a:latin typeface="Times New Roman"/>
                <a:cs typeface="Times New Roman"/>
              </a:rPr>
              <a:t>the runtime grid recov-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ering to further reduce its memory demands during infer-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ence. Second, in this </a:t>
            </a:r>
            <a:r>
              <a:rPr dirty="0" sz="1000" spc="-10">
                <a:latin typeface="Times New Roman"/>
                <a:cs typeface="Times New Roman"/>
              </a:rPr>
              <a:t>paper, </a:t>
            </a:r>
            <a:r>
              <a:rPr dirty="0" sz="1000" spc="-5">
                <a:latin typeface="Times New Roman"/>
                <a:cs typeface="Times New Roman"/>
              </a:rPr>
              <a:t>we only </a:t>
            </a:r>
            <a:r>
              <a:rPr dirty="0" sz="1000" spc="-10">
                <a:latin typeface="Times New Roman"/>
                <a:cs typeface="Times New Roman"/>
              </a:rPr>
              <a:t>show </a:t>
            </a:r>
            <a:r>
              <a:rPr dirty="0" sz="1000" spc="-5">
                <a:latin typeface="Times New Roman"/>
                <a:cs typeface="Times New Roman"/>
              </a:rPr>
              <a:t>the usage of our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method in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based </a:t>
            </a:r>
            <a:r>
              <a:rPr dirty="0" sz="1000" spc="-20">
                <a:latin typeface="Times New Roman"/>
                <a:cs typeface="Times New Roman"/>
              </a:rPr>
              <a:t>NeRF. </a:t>
            </a:r>
            <a:r>
              <a:rPr dirty="0" sz="1000" spc="-5">
                <a:latin typeface="Times New Roman"/>
                <a:cs typeface="Times New Roman"/>
              </a:rPr>
              <a:t>It is interesting to con-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sider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whether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also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applicable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grid-based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solutions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 other problems such as 3D surface reconstruction. Third,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there are some other transformations that also lead to sparse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coefficients. </a:t>
            </a:r>
            <a:r>
              <a:rPr dirty="0" sz="1000" spc="-5">
                <a:latin typeface="Times New Roman"/>
                <a:cs typeface="Times New Roman"/>
              </a:rPr>
              <a:t>It is worth considering that are there </a:t>
            </a:r>
            <a:r>
              <a:rPr dirty="0" sz="1000" spc="-10">
                <a:latin typeface="Times New Roman"/>
                <a:cs typeface="Times New Roman"/>
              </a:rPr>
              <a:t>any </a:t>
            </a:r>
            <a:r>
              <a:rPr dirty="0" sz="1000" spc="-5">
                <a:latin typeface="Times New Roman"/>
                <a:cs typeface="Times New Roman"/>
              </a:rPr>
              <a:t>other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choices of frequency domain transformations that are more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suitable to </a:t>
            </a:r>
            <a:r>
              <a:rPr dirty="0" sz="1000" spc="-10">
                <a:latin typeface="Times New Roman"/>
                <a:cs typeface="Times New Roman"/>
              </a:rPr>
              <a:t>voxel</a:t>
            </a:r>
            <a:r>
              <a:rPr dirty="0" sz="1000" spc="-5">
                <a:latin typeface="Times New Roman"/>
                <a:cs typeface="Times New Roman"/>
              </a:rPr>
              <a:t> grids compression.</a:t>
            </a:r>
            <a:endParaRPr sz="1000">
              <a:latin typeface="Times New Roman"/>
              <a:cs typeface="Times New Roman"/>
            </a:endParaRPr>
          </a:p>
          <a:p>
            <a:pPr marL="899160">
              <a:lnSpc>
                <a:spcPct val="100000"/>
              </a:lnSpc>
              <a:spcBef>
                <a:spcPts val="960"/>
              </a:spcBef>
            </a:pPr>
            <a:r>
              <a:rPr dirty="0" sz="1200" spc="-5" b="1">
                <a:latin typeface="Times New Roman"/>
                <a:cs typeface="Times New Roman"/>
              </a:rPr>
              <a:t>Acknowledgements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414"/>
              </a:spcBef>
            </a:pPr>
            <a:r>
              <a:rPr dirty="0" sz="1000" spc="-5">
                <a:latin typeface="Times New Roman"/>
                <a:cs typeface="Times New Roman"/>
              </a:rPr>
              <a:t>This work </a:t>
            </a:r>
            <a:r>
              <a:rPr dirty="0" sz="1000" spc="-10">
                <a:latin typeface="Times New Roman"/>
                <a:cs typeface="Times New Roman"/>
              </a:rPr>
              <a:t>was </a:t>
            </a:r>
            <a:r>
              <a:rPr dirty="0" sz="1000" spc="-5">
                <a:latin typeface="Times New Roman"/>
                <a:cs typeface="Times New Roman"/>
              </a:rPr>
              <a:t>supported in part by the National </a:t>
            </a:r>
            <a:r>
              <a:rPr dirty="0" sz="1000" spc="-20">
                <a:latin typeface="Times New Roman"/>
                <a:cs typeface="Times New Roman"/>
              </a:rPr>
              <a:t>Key </a:t>
            </a:r>
            <a:r>
              <a:rPr dirty="0" sz="1000" spc="-5">
                <a:latin typeface="Times New Roman"/>
                <a:cs typeface="Times New Roman"/>
              </a:rPr>
              <a:t>Re-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search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 </a:t>
            </a:r>
            <a:r>
              <a:rPr dirty="0" sz="1000" spc="-10">
                <a:latin typeface="Times New Roman"/>
                <a:cs typeface="Times New Roman"/>
              </a:rPr>
              <a:t>Development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Program  of</a:t>
            </a:r>
            <a:r>
              <a:rPr dirty="0" sz="1000" spc="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China  under  Grant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673105"/>
            <a:ext cx="3054985" cy="8280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2021ZD0201504, National Natural Science Foundation of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China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under Grant 61972396.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1200" spc="-5" b="1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85"/>
              </a:spcBef>
            </a:pPr>
            <a:r>
              <a:rPr dirty="0" sz="1000" spc="-5">
                <a:latin typeface="Times New Roman"/>
                <a:cs typeface="Times New Roman"/>
              </a:rPr>
              <a:t>Barron,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J.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T.;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Mildenhall,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B.;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Tancik,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M.;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Hedman,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P.; 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Martin-Brualla, R.; and </a:t>
            </a:r>
            <a:r>
              <a:rPr dirty="0" sz="1000" spc="-10">
                <a:latin typeface="Times New Roman"/>
                <a:cs typeface="Times New Roman"/>
              </a:rPr>
              <a:t>Srinivasan, </a:t>
            </a:r>
            <a:r>
              <a:rPr dirty="0" sz="1000" spc="-60">
                <a:latin typeface="Times New Roman"/>
                <a:cs typeface="Times New Roman"/>
              </a:rPr>
              <a:t>P. P. </a:t>
            </a:r>
            <a:r>
              <a:rPr dirty="0" sz="1000" spc="-5">
                <a:latin typeface="Times New Roman"/>
                <a:cs typeface="Times New Roman"/>
              </a:rPr>
              <a:t>2021.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Mip-NeRF: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Multiscale Representation for Anti-Aliasing Neural Radi-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ance Fields.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5" i="1">
                <a:latin typeface="Times New Roman"/>
                <a:cs typeface="Times New Roman"/>
              </a:rPr>
              <a:t>International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30" i="1">
                <a:latin typeface="Times New Roman"/>
                <a:cs typeface="Times New Roman"/>
              </a:rPr>
              <a:t>Vi- </a:t>
            </a:r>
            <a:r>
              <a:rPr dirty="0" sz="1000" spc="-2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sion,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(ICCV)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0"/>
              </a:spcBef>
            </a:pPr>
            <a:r>
              <a:rPr dirty="0" sz="1000" spc="-5">
                <a:latin typeface="Times New Roman"/>
                <a:cs typeface="Times New Roman"/>
              </a:rPr>
              <a:t>Bengio,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Y.;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Leonard,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N.;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Courville,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A.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2013.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Estimating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 Propagating Gradients Through Stochastic Neurons for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Conditional Computation.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aeXiv:1308.3432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50"/>
              </a:spcBef>
            </a:pPr>
            <a:r>
              <a:rPr dirty="0" sz="1000" spc="-5">
                <a:latin typeface="Times New Roman"/>
                <a:cs typeface="Times New Roman"/>
              </a:rPr>
              <a:t>Choukroun, </a:t>
            </a:r>
            <a:r>
              <a:rPr dirty="0" sz="1000" spc="-45">
                <a:latin typeface="Times New Roman"/>
                <a:cs typeface="Times New Roman"/>
              </a:rPr>
              <a:t>Y.; </a:t>
            </a:r>
            <a:r>
              <a:rPr dirty="0" sz="1000" spc="-5">
                <a:latin typeface="Times New Roman"/>
                <a:cs typeface="Times New Roman"/>
              </a:rPr>
              <a:t>Eravchik, E.; </a:t>
            </a:r>
            <a:r>
              <a:rPr dirty="0" sz="1000" spc="-25">
                <a:latin typeface="Times New Roman"/>
                <a:cs typeface="Times New Roman"/>
              </a:rPr>
              <a:t>Yang, </a:t>
            </a:r>
            <a:r>
              <a:rPr dirty="0" sz="1000" spc="-30">
                <a:latin typeface="Times New Roman"/>
                <a:cs typeface="Times New Roman"/>
              </a:rPr>
              <a:t>F.;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15">
                <a:latin typeface="Times New Roman"/>
                <a:cs typeface="Times New Roman"/>
              </a:rPr>
              <a:t>Kisilev, </a:t>
            </a:r>
            <a:r>
              <a:rPr dirty="0" sz="1000" spc="-60">
                <a:latin typeface="Times New Roman"/>
                <a:cs typeface="Times New Roman"/>
              </a:rPr>
              <a:t>P. </a:t>
            </a:r>
            <a:r>
              <a:rPr dirty="0" sz="1000" spc="-5">
                <a:latin typeface="Times New Roman"/>
                <a:cs typeface="Times New Roman"/>
              </a:rPr>
              <a:t>2019.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Low-bit </a:t>
            </a:r>
            <a:r>
              <a:rPr dirty="0" sz="1000" spc="-5">
                <a:latin typeface="Times New Roman"/>
                <a:cs typeface="Times New Roman"/>
              </a:rPr>
              <a:t>Quantization of Neural Networks for </a:t>
            </a:r>
            <a:r>
              <a:rPr dirty="0" sz="1000" spc="-15">
                <a:latin typeface="Times New Roman"/>
                <a:cs typeface="Times New Roman"/>
              </a:rPr>
              <a:t>Efficient </a:t>
            </a:r>
            <a:r>
              <a:rPr dirty="0" sz="1000" spc="-5">
                <a:latin typeface="Times New Roman"/>
                <a:cs typeface="Times New Roman"/>
              </a:rPr>
              <a:t>In-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ference.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5" i="1">
                <a:latin typeface="Times New Roman"/>
                <a:cs typeface="Times New Roman"/>
              </a:rPr>
              <a:t>International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Vision, 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(ICCV)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0"/>
              </a:spcBef>
            </a:pPr>
            <a:r>
              <a:rPr dirty="0" sz="1000" spc="-5">
                <a:latin typeface="Times New Roman"/>
                <a:cs typeface="Times New Roman"/>
              </a:rPr>
              <a:t>Deng,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B.;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Barron,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J.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T.;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Srinivasan,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P.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P.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2020.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JaxNeRF: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 spc="-15">
                <a:latin typeface="Times New Roman"/>
                <a:cs typeface="Times New Roman"/>
              </a:rPr>
              <a:t>efficient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JAX</a:t>
            </a:r>
            <a:r>
              <a:rPr dirty="0" sz="1000" spc="-5">
                <a:latin typeface="Times New Roman"/>
                <a:cs typeface="Times New Roman"/>
              </a:rPr>
              <a:t> implementation of </a:t>
            </a:r>
            <a:r>
              <a:rPr dirty="0" sz="1000" spc="-20">
                <a:latin typeface="Times New Roman"/>
                <a:cs typeface="Times New Roman"/>
              </a:rPr>
              <a:t>NeRF.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50"/>
              </a:spcBef>
            </a:pPr>
            <a:r>
              <a:rPr dirty="0" sz="1000" spc="-5">
                <a:latin typeface="Times New Roman"/>
                <a:cs typeface="Times New Roman"/>
              </a:rPr>
              <a:t>Garbin, S. J.; </a:t>
            </a:r>
            <a:r>
              <a:rPr dirty="0" sz="1000" spc="-10">
                <a:latin typeface="Times New Roman"/>
                <a:cs typeface="Times New Roman"/>
              </a:rPr>
              <a:t>Kowalski, </a:t>
            </a:r>
            <a:r>
              <a:rPr dirty="0" sz="1000" spc="-5">
                <a:latin typeface="Times New Roman"/>
                <a:cs typeface="Times New Roman"/>
              </a:rPr>
              <a:t>M.; Johnson, M.; Shotton, J.; and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Valentin, </a:t>
            </a:r>
            <a:r>
              <a:rPr dirty="0" sz="1000" spc="-5">
                <a:latin typeface="Times New Roman"/>
                <a:cs typeface="Times New Roman"/>
              </a:rPr>
              <a:t>J. 2021. FastNeRF: High-Fidelity Neural Render-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ing at 200FPS.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5" i="1">
                <a:latin typeface="Times New Roman"/>
                <a:cs typeface="Times New Roman"/>
              </a:rPr>
              <a:t>International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Vision,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(ICCV)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5"/>
              </a:spcBef>
            </a:pPr>
            <a:r>
              <a:rPr dirty="0" sz="1000" spc="-5">
                <a:latin typeface="Times New Roman"/>
                <a:cs typeface="Times New Roman"/>
              </a:rPr>
              <a:t>Hedman, </a:t>
            </a:r>
            <a:r>
              <a:rPr dirty="0" sz="1000" spc="-40">
                <a:latin typeface="Times New Roman"/>
                <a:cs typeface="Times New Roman"/>
              </a:rPr>
              <a:t>P.; </a:t>
            </a:r>
            <a:r>
              <a:rPr dirty="0" sz="1000" spc="-10">
                <a:latin typeface="Times New Roman"/>
                <a:cs typeface="Times New Roman"/>
              </a:rPr>
              <a:t>Srinivasan, </a:t>
            </a:r>
            <a:r>
              <a:rPr dirty="0" sz="1000" spc="-60">
                <a:latin typeface="Times New Roman"/>
                <a:cs typeface="Times New Roman"/>
              </a:rPr>
              <a:t>P. </a:t>
            </a:r>
            <a:r>
              <a:rPr dirty="0" sz="1000" spc="-40">
                <a:latin typeface="Times New Roman"/>
                <a:cs typeface="Times New Roman"/>
              </a:rPr>
              <a:t>P.; </a:t>
            </a:r>
            <a:r>
              <a:rPr dirty="0" sz="1000" spc="-5">
                <a:latin typeface="Times New Roman"/>
                <a:cs typeface="Times New Roman"/>
              </a:rPr>
              <a:t>Mildenhall, B.; Barron, J. </a:t>
            </a:r>
            <a:r>
              <a:rPr dirty="0" sz="1000" spc="-30">
                <a:latin typeface="Times New Roman"/>
                <a:cs typeface="Times New Roman"/>
              </a:rPr>
              <a:t>T.; 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10">
                <a:latin typeface="Times New Roman"/>
                <a:cs typeface="Times New Roman"/>
              </a:rPr>
              <a:t>Debevec, </a:t>
            </a:r>
            <a:r>
              <a:rPr dirty="0" sz="1000" spc="-60">
                <a:latin typeface="Times New Roman"/>
                <a:cs typeface="Times New Roman"/>
              </a:rPr>
              <a:t>P. </a:t>
            </a:r>
            <a:r>
              <a:rPr dirty="0" sz="1000" spc="-5">
                <a:latin typeface="Times New Roman"/>
                <a:cs typeface="Times New Roman"/>
              </a:rPr>
              <a:t>2021.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Baking Neural Radiance Fields for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Real-Time </a:t>
            </a:r>
            <a:r>
              <a:rPr dirty="0" sz="1000" spc="-25">
                <a:latin typeface="Times New Roman"/>
                <a:cs typeface="Times New Roman"/>
              </a:rPr>
              <a:t>View </a:t>
            </a:r>
            <a:r>
              <a:rPr dirty="0" sz="1000" spc="-5">
                <a:latin typeface="Times New Roman"/>
                <a:cs typeface="Times New Roman"/>
              </a:rPr>
              <a:t>Synthesis. In </a:t>
            </a:r>
            <a:r>
              <a:rPr dirty="0" sz="1000" spc="-5" i="1">
                <a:latin typeface="Times New Roman"/>
                <a:cs typeface="Times New Roman"/>
              </a:rPr>
              <a:t>International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Computer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Vision,</a:t>
            </a:r>
            <a:r>
              <a:rPr dirty="0" sz="1000" spc="-5" i="1">
                <a:latin typeface="Times New Roman"/>
                <a:cs typeface="Times New Roman"/>
              </a:rPr>
              <a:t> (ICCV)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5"/>
              </a:spcBef>
            </a:pPr>
            <a:r>
              <a:rPr dirty="0" sz="1000" spc="-5">
                <a:latin typeface="Times New Roman"/>
                <a:cs typeface="Times New Roman"/>
              </a:rPr>
              <a:t>Kajiya,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J.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T.;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Hersen,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B.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P.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V.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1984.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Ray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Tracing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Volume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Densities.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Computer Graphics</a:t>
            </a:r>
            <a:r>
              <a:rPr dirty="0" sz="1000" spc="-5">
                <a:latin typeface="Times New Roman"/>
                <a:cs typeface="Times New Roman"/>
              </a:rPr>
              <a:t>, 18(3).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50"/>
              </a:spcBef>
            </a:pPr>
            <a:r>
              <a:rPr dirty="0" sz="1000" spc="-5">
                <a:latin typeface="Times New Roman"/>
                <a:cs typeface="Times New Roman"/>
              </a:rPr>
              <a:t>Kangle, D.; </a:t>
            </a:r>
            <a:r>
              <a:rPr dirty="0" sz="1000" spc="-15">
                <a:latin typeface="Times New Roman"/>
                <a:cs typeface="Times New Roman"/>
              </a:rPr>
              <a:t>Andrew, </a:t>
            </a:r>
            <a:r>
              <a:rPr dirty="0" sz="1000" spc="-5">
                <a:latin typeface="Times New Roman"/>
                <a:cs typeface="Times New Roman"/>
              </a:rPr>
              <a:t>L.; </a:t>
            </a:r>
            <a:r>
              <a:rPr dirty="0" sz="1000" spc="-15">
                <a:latin typeface="Times New Roman"/>
                <a:cs typeface="Times New Roman"/>
              </a:rPr>
              <a:t>Jun-Yan, </a:t>
            </a:r>
            <a:r>
              <a:rPr dirty="0" sz="1000" spc="-5">
                <a:latin typeface="Times New Roman"/>
                <a:cs typeface="Times New Roman"/>
              </a:rPr>
              <a:t>Z.; and </a:t>
            </a:r>
            <a:r>
              <a:rPr dirty="0" sz="1000" spc="-15">
                <a:latin typeface="Times New Roman"/>
                <a:cs typeface="Times New Roman"/>
              </a:rPr>
              <a:t>Deva, </a:t>
            </a:r>
            <a:r>
              <a:rPr dirty="0" sz="1000" spc="-5">
                <a:latin typeface="Times New Roman"/>
                <a:cs typeface="Times New Roman"/>
              </a:rPr>
              <a:t>R. 2022.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Depth-supervised NeRF: </a:t>
            </a:r>
            <a:r>
              <a:rPr dirty="0" sz="1000" spc="-10">
                <a:latin typeface="Times New Roman"/>
                <a:cs typeface="Times New Roman"/>
              </a:rPr>
              <a:t>Fewer </a:t>
            </a:r>
            <a:r>
              <a:rPr dirty="0" sz="1000" spc="-20">
                <a:latin typeface="Times New Roman"/>
                <a:cs typeface="Times New Roman"/>
              </a:rPr>
              <a:t>Views </a:t>
            </a:r>
            <a:r>
              <a:rPr dirty="0" sz="1000" spc="-5">
                <a:latin typeface="Times New Roman"/>
                <a:cs typeface="Times New Roman"/>
              </a:rPr>
              <a:t>and Faster </a:t>
            </a:r>
            <a:r>
              <a:rPr dirty="0" sz="1000" spc="-10">
                <a:latin typeface="Times New Roman"/>
                <a:cs typeface="Times New Roman"/>
              </a:rPr>
              <a:t>Training </a:t>
            </a:r>
            <a:r>
              <a:rPr dirty="0" sz="1000" spc="-5">
                <a:latin typeface="Times New Roman"/>
                <a:cs typeface="Times New Roman"/>
              </a:rPr>
              <a:t> for Free. In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 </a:t>
            </a:r>
            <a:r>
              <a:rPr dirty="0" sz="1000" spc="-5" i="1">
                <a:latin typeface="Times New Roman"/>
                <a:cs typeface="Times New Roman"/>
              </a:rPr>
              <a:t>and </a:t>
            </a:r>
            <a:r>
              <a:rPr dirty="0" sz="1000" spc="-25" i="1">
                <a:latin typeface="Times New Roman"/>
                <a:cs typeface="Times New Roman"/>
              </a:rPr>
              <a:t>Pat- </a:t>
            </a:r>
            <a:r>
              <a:rPr dirty="0" sz="1000" spc="-2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tern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Recognition, 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5"/>
              </a:spcBef>
            </a:pPr>
            <a:r>
              <a:rPr dirty="0" sz="1000" spc="-5">
                <a:latin typeface="Times New Roman"/>
                <a:cs typeface="Times New Roman"/>
              </a:rPr>
              <a:t>Knapitsch, A.; Park, J.; Zhou, </a:t>
            </a:r>
            <a:r>
              <a:rPr dirty="0" sz="1000" spc="-25">
                <a:latin typeface="Times New Roman"/>
                <a:cs typeface="Times New Roman"/>
              </a:rPr>
              <a:t>Q.-Y.;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10">
                <a:latin typeface="Times New Roman"/>
                <a:cs typeface="Times New Roman"/>
              </a:rPr>
              <a:t>Koltun, </a:t>
            </a:r>
            <a:r>
              <a:rPr dirty="0" sz="1000" spc="-70">
                <a:latin typeface="Times New Roman"/>
                <a:cs typeface="Times New Roman"/>
              </a:rPr>
              <a:t>V. </a:t>
            </a:r>
            <a:r>
              <a:rPr dirty="0" sz="1000" spc="-5">
                <a:latin typeface="Times New Roman"/>
                <a:cs typeface="Times New Roman"/>
              </a:rPr>
              <a:t>2017.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Tanks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temples: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Benchmarking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large-scale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scene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rescon-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struction.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ACM</a:t>
            </a:r>
            <a:r>
              <a:rPr dirty="0" sz="1000" spc="-5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Transactions</a:t>
            </a:r>
            <a:r>
              <a:rPr dirty="0" sz="1000" spc="-5" i="1">
                <a:latin typeface="Times New Roman"/>
                <a:cs typeface="Times New Roman"/>
              </a:rPr>
              <a:t> on Graphics</a:t>
            </a:r>
            <a:r>
              <a:rPr dirty="0" sz="1000" spc="-5">
                <a:latin typeface="Times New Roman"/>
                <a:cs typeface="Times New Roman"/>
              </a:rPr>
              <a:t>, 36(4).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5"/>
              </a:spcBef>
            </a:pPr>
            <a:r>
              <a:rPr dirty="0" sz="1000" spc="-5">
                <a:latin typeface="Times New Roman"/>
                <a:cs typeface="Times New Roman"/>
              </a:rPr>
              <a:t>Laine, S.; and Karras, </a:t>
            </a:r>
            <a:r>
              <a:rPr dirty="0" sz="1000" spc="-40">
                <a:latin typeface="Times New Roman"/>
                <a:cs typeface="Times New Roman"/>
              </a:rPr>
              <a:t>T. </a:t>
            </a:r>
            <a:r>
              <a:rPr dirty="0" sz="1000" spc="-5">
                <a:latin typeface="Times New Roman"/>
                <a:cs typeface="Times New Roman"/>
              </a:rPr>
              <a:t>2010.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Efficient </a:t>
            </a:r>
            <a:r>
              <a:rPr dirty="0" sz="1000" spc="-5">
                <a:latin typeface="Times New Roman"/>
                <a:cs typeface="Times New Roman"/>
              </a:rPr>
              <a:t>Sparse </a:t>
            </a:r>
            <a:r>
              <a:rPr dirty="0" sz="1000" spc="-35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Oc-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trees.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15" i="1">
                <a:latin typeface="Times New Roman"/>
                <a:cs typeface="Times New Roman"/>
              </a:rPr>
              <a:t>ACM </a:t>
            </a:r>
            <a:r>
              <a:rPr dirty="0" sz="1000" spc="-5" i="1">
                <a:latin typeface="Times New Roman"/>
                <a:cs typeface="Times New Roman"/>
              </a:rPr>
              <a:t>SIGGRAPH Symposium on Interactive 3D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Graphics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and Games, (I3D)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150"/>
              </a:lnSpc>
              <a:spcBef>
                <a:spcPts val="225"/>
              </a:spcBef>
            </a:pPr>
            <a:r>
              <a:rPr dirty="0" sz="1000" spc="-5">
                <a:latin typeface="Times New Roman"/>
                <a:cs typeface="Times New Roman"/>
              </a:rPr>
              <a:t>Lefebvre,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S.;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Hoppe,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H.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2006.</a:t>
            </a:r>
            <a:r>
              <a:rPr dirty="0" sz="1000" spc="2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Perfect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spatial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hashing.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150"/>
              </a:lnSpc>
            </a:pPr>
            <a:r>
              <a:rPr dirty="0" sz="1000" spc="-15" i="1">
                <a:latin typeface="Times New Roman"/>
                <a:cs typeface="Times New Roman"/>
              </a:rPr>
              <a:t>ACM </a:t>
            </a:r>
            <a:r>
              <a:rPr dirty="0" sz="1000" spc="-10" i="1">
                <a:latin typeface="Times New Roman"/>
                <a:cs typeface="Times New Roman"/>
              </a:rPr>
              <a:t>Transactions </a:t>
            </a:r>
            <a:r>
              <a:rPr dirty="0" sz="1000" spc="-5" i="1">
                <a:latin typeface="Times New Roman"/>
                <a:cs typeface="Times New Roman"/>
              </a:rPr>
              <a:t>on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Graphics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25.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75"/>
              </a:spcBef>
            </a:pPr>
            <a:r>
              <a:rPr dirty="0" sz="1000" spc="-5">
                <a:latin typeface="Times New Roman"/>
                <a:cs typeface="Times New Roman"/>
              </a:rPr>
              <a:t>Lindell, D. B.; Martel, J. N.; and </a:t>
            </a:r>
            <a:r>
              <a:rPr dirty="0" sz="1000" spc="-10">
                <a:latin typeface="Times New Roman"/>
                <a:cs typeface="Times New Roman"/>
              </a:rPr>
              <a:t>Wetzstein, </a:t>
            </a:r>
            <a:r>
              <a:rPr dirty="0" sz="1000" spc="-5">
                <a:latin typeface="Times New Roman"/>
                <a:cs typeface="Times New Roman"/>
              </a:rPr>
              <a:t>G. 2021.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Au-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toInt: Automatic Integration for </a:t>
            </a:r>
            <a:r>
              <a:rPr dirty="0" sz="1000" spc="-10">
                <a:latin typeface="Times New Roman"/>
                <a:cs typeface="Times New Roman"/>
              </a:rPr>
              <a:t>Fast </a:t>
            </a:r>
            <a:r>
              <a:rPr dirty="0" sz="1000" spc="-5">
                <a:latin typeface="Times New Roman"/>
                <a:cs typeface="Times New Roman"/>
              </a:rPr>
              <a:t>Neural </a:t>
            </a:r>
            <a:r>
              <a:rPr dirty="0" sz="1000" spc="-25">
                <a:latin typeface="Times New Roman"/>
                <a:cs typeface="Times New Roman"/>
              </a:rPr>
              <a:t>Volume </a:t>
            </a:r>
            <a:r>
              <a:rPr dirty="0" sz="1000" spc="-5">
                <a:latin typeface="Times New Roman"/>
                <a:cs typeface="Times New Roman"/>
              </a:rPr>
              <a:t>Ren-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dering.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IEEE</a:t>
            </a:r>
            <a:r>
              <a:rPr dirty="0" sz="1000" spc="-45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Conference</a:t>
            </a:r>
            <a:r>
              <a:rPr dirty="0" sz="1000" spc="-4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on</a:t>
            </a:r>
            <a:r>
              <a:rPr dirty="0" sz="1000" spc="-4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Computer</a:t>
            </a:r>
            <a:r>
              <a:rPr dirty="0" sz="1000" spc="-45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Vision</a:t>
            </a:r>
            <a:r>
              <a:rPr dirty="0" sz="1000" spc="-4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and</a:t>
            </a:r>
            <a:r>
              <a:rPr dirty="0" sz="1000" spc="-45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Pattern </a:t>
            </a:r>
            <a:r>
              <a:rPr dirty="0" sz="1000" spc="-24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Recognition,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5"/>
              </a:spcBef>
            </a:pPr>
            <a:r>
              <a:rPr dirty="0" sz="1000" spc="-5">
                <a:latin typeface="Times New Roman"/>
                <a:cs typeface="Times New Roman"/>
              </a:rPr>
              <a:t>Liu, L.; Gu, J.; Lin, K. Z.; Chua, </a:t>
            </a:r>
            <a:r>
              <a:rPr dirty="0" sz="1000" spc="-15">
                <a:latin typeface="Times New Roman"/>
                <a:cs typeface="Times New Roman"/>
              </a:rPr>
              <a:t>T.-S.; </a:t>
            </a:r>
            <a:r>
              <a:rPr dirty="0" sz="1000" spc="-5">
                <a:latin typeface="Times New Roman"/>
                <a:cs typeface="Times New Roman"/>
              </a:rPr>
              <a:t>and Theobalt, C.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2020. Neural Sparse </a:t>
            </a:r>
            <a:r>
              <a:rPr dirty="0" sz="1000" spc="-35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Fields. In </a:t>
            </a:r>
            <a:r>
              <a:rPr dirty="0" sz="1000" spc="-5" i="1">
                <a:latin typeface="Times New Roman"/>
                <a:cs typeface="Times New Roman"/>
              </a:rPr>
              <a:t>International Confer-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ence</a:t>
            </a:r>
            <a:r>
              <a:rPr dirty="0" sz="1000" spc="-1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on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Neural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Information</a:t>
            </a:r>
            <a:r>
              <a:rPr dirty="0" sz="1000" spc="-10" i="1">
                <a:latin typeface="Times New Roman"/>
                <a:cs typeface="Times New Roman"/>
              </a:rPr>
              <a:t> Processing </a:t>
            </a:r>
            <a:r>
              <a:rPr dirty="0" sz="1000" spc="-5" i="1">
                <a:latin typeface="Times New Roman"/>
                <a:cs typeface="Times New Roman"/>
              </a:rPr>
              <a:t>Systems,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(NeurIPS)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50"/>
              </a:spcBef>
            </a:pPr>
            <a:r>
              <a:rPr dirty="0" sz="1000" spc="-5">
                <a:latin typeface="Times New Roman"/>
                <a:cs typeface="Times New Roman"/>
              </a:rPr>
              <a:t>Liu,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Y.; </a:t>
            </a:r>
            <a:r>
              <a:rPr dirty="0" sz="1000" spc="-5">
                <a:latin typeface="Times New Roman"/>
                <a:cs typeface="Times New Roman"/>
              </a:rPr>
              <a:t>Peng,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S.;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Liu,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L.;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Wang,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Q.;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Wang,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P.;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Theoboalt,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C.;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Zhou, X.; and </a:t>
            </a:r>
            <a:r>
              <a:rPr dirty="0" sz="1000" spc="-20">
                <a:latin typeface="Times New Roman"/>
                <a:cs typeface="Times New Roman"/>
              </a:rPr>
              <a:t>Wang, </a:t>
            </a:r>
            <a:r>
              <a:rPr dirty="0" sz="1000" spc="-50">
                <a:latin typeface="Times New Roman"/>
                <a:cs typeface="Times New Roman"/>
              </a:rPr>
              <a:t>W. </a:t>
            </a:r>
            <a:r>
              <a:rPr dirty="0" sz="1000" spc="-5">
                <a:latin typeface="Times New Roman"/>
                <a:cs typeface="Times New Roman"/>
              </a:rPr>
              <a:t>2022. Neural Rays for Occlusion-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aware</a:t>
            </a:r>
            <a:r>
              <a:rPr dirty="0" sz="1000" spc="-5">
                <a:latin typeface="Times New Roman"/>
                <a:cs typeface="Times New Roman"/>
              </a:rPr>
              <a:t> Image-based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Rendering.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IEEE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Conference</a:t>
            </a:r>
            <a:r>
              <a:rPr dirty="0" sz="1000" spc="-5" i="1">
                <a:latin typeface="Times New Roman"/>
                <a:cs typeface="Times New Roman"/>
              </a:rPr>
              <a:t> on </a:t>
            </a:r>
            <a:r>
              <a:rPr dirty="0" sz="1000" spc="-23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Computer </a:t>
            </a:r>
            <a:r>
              <a:rPr dirty="0" sz="1000" spc="-15" i="1">
                <a:latin typeface="Times New Roman"/>
                <a:cs typeface="Times New Roman"/>
              </a:rPr>
              <a:t>Vision</a:t>
            </a:r>
            <a:r>
              <a:rPr dirty="0" sz="1000" spc="-5" i="1">
                <a:latin typeface="Times New Roman"/>
                <a:cs typeface="Times New Roman"/>
              </a:rPr>
              <a:t> and </a:t>
            </a:r>
            <a:r>
              <a:rPr dirty="0" sz="1000" spc="-15" i="1">
                <a:latin typeface="Times New Roman"/>
                <a:cs typeface="Times New Roman"/>
              </a:rPr>
              <a:t>Pattern</a:t>
            </a:r>
            <a:r>
              <a:rPr dirty="0" sz="1000" spc="-5" i="1">
                <a:latin typeface="Times New Roman"/>
                <a:cs typeface="Times New Roman"/>
              </a:rPr>
              <a:t> Recognition, 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340"/>
              </a:spcBef>
            </a:pPr>
            <a:r>
              <a:rPr dirty="0" sz="1000" spc="-5">
                <a:latin typeface="Times New Roman"/>
                <a:cs typeface="Times New Roman"/>
              </a:rPr>
              <a:t>Max, N. 1995. Optical models for direct </a:t>
            </a:r>
            <a:r>
              <a:rPr dirty="0" sz="1000" spc="-10">
                <a:latin typeface="Times New Roman"/>
                <a:cs typeface="Times New Roman"/>
              </a:rPr>
              <a:t>volume </a:t>
            </a:r>
            <a:r>
              <a:rPr dirty="0" sz="1000" spc="-5">
                <a:latin typeface="Times New Roman"/>
                <a:cs typeface="Times New Roman"/>
              </a:rPr>
              <a:t>rendering.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Transactions </a:t>
            </a:r>
            <a:r>
              <a:rPr dirty="0" sz="1000" spc="-5" i="1">
                <a:latin typeface="Times New Roman"/>
                <a:cs typeface="Times New Roman"/>
              </a:rPr>
              <a:t>on </a:t>
            </a:r>
            <a:r>
              <a:rPr dirty="0" sz="1000" spc="-10" i="1">
                <a:latin typeface="Times New Roman"/>
                <a:cs typeface="Times New Roman"/>
              </a:rPr>
              <a:t>Visualization </a:t>
            </a:r>
            <a:r>
              <a:rPr dirty="0" sz="1000" spc="-5" i="1">
                <a:latin typeface="Times New Roman"/>
                <a:cs typeface="Times New Roman"/>
              </a:rPr>
              <a:t>and Computer Graph-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ics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4950" y="673105"/>
            <a:ext cx="3054985" cy="8280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latin typeface="Times New Roman"/>
                <a:cs typeface="Times New Roman"/>
              </a:rPr>
              <a:t>Mildenhall, B.; </a:t>
            </a:r>
            <a:r>
              <a:rPr dirty="0" sz="1000" spc="-10">
                <a:latin typeface="Times New Roman"/>
                <a:cs typeface="Times New Roman"/>
              </a:rPr>
              <a:t>Srinivasan, </a:t>
            </a:r>
            <a:r>
              <a:rPr dirty="0" sz="1000" spc="-60">
                <a:latin typeface="Times New Roman"/>
                <a:cs typeface="Times New Roman"/>
              </a:rPr>
              <a:t>P. </a:t>
            </a:r>
            <a:r>
              <a:rPr dirty="0" sz="1000" spc="-40">
                <a:latin typeface="Times New Roman"/>
                <a:cs typeface="Times New Roman"/>
              </a:rPr>
              <a:t>P.; </a:t>
            </a:r>
            <a:r>
              <a:rPr dirty="0" sz="1000" spc="-5">
                <a:latin typeface="Times New Roman"/>
                <a:cs typeface="Times New Roman"/>
              </a:rPr>
              <a:t>Barron, J. </a:t>
            </a:r>
            <a:r>
              <a:rPr dirty="0" sz="1000" spc="-30">
                <a:latin typeface="Times New Roman"/>
                <a:cs typeface="Times New Roman"/>
              </a:rPr>
              <a:t>T.; </a:t>
            </a:r>
            <a:r>
              <a:rPr dirty="0" sz="1000" spc="-5">
                <a:latin typeface="Times New Roman"/>
                <a:cs typeface="Times New Roman"/>
              </a:rPr>
              <a:t>Ramamoor-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thi, R.; and Ng, R. 2020.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Representing Scences as Neural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Radiance Fields for </a:t>
            </a:r>
            <a:r>
              <a:rPr dirty="0" sz="1000" spc="-25">
                <a:latin typeface="Times New Roman"/>
                <a:cs typeface="Times New Roman"/>
              </a:rPr>
              <a:t>View </a:t>
            </a:r>
            <a:r>
              <a:rPr dirty="0" sz="1000" spc="-5">
                <a:latin typeface="Times New Roman"/>
                <a:cs typeface="Times New Roman"/>
              </a:rPr>
              <a:t>Synthesis.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10" i="1">
                <a:latin typeface="Times New Roman"/>
                <a:cs typeface="Times New Roman"/>
              </a:rPr>
              <a:t>European </a:t>
            </a:r>
            <a:r>
              <a:rPr dirty="0" sz="1000" spc="-5" i="1">
                <a:latin typeface="Times New Roman"/>
                <a:cs typeface="Times New Roman"/>
              </a:rPr>
              <a:t>Confer-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ence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Vision,</a:t>
            </a:r>
            <a:r>
              <a:rPr dirty="0" sz="1000" spc="-5" i="1">
                <a:latin typeface="Times New Roman"/>
                <a:cs typeface="Times New Roman"/>
              </a:rPr>
              <a:t> (ECCV)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10">
                <a:latin typeface="Times New Roman"/>
                <a:cs typeface="Times New Roman"/>
              </a:rPr>
              <a:t>Niebner, </a:t>
            </a:r>
            <a:r>
              <a:rPr dirty="0" sz="1000" spc="-5">
                <a:latin typeface="Times New Roman"/>
                <a:cs typeface="Times New Roman"/>
              </a:rPr>
              <a:t>M.; </a:t>
            </a:r>
            <a:r>
              <a:rPr dirty="0" sz="1000" spc="-10">
                <a:latin typeface="Times New Roman"/>
                <a:cs typeface="Times New Roman"/>
              </a:rPr>
              <a:t>Zollhofer, </a:t>
            </a:r>
            <a:r>
              <a:rPr dirty="0" sz="1000" spc="-5">
                <a:latin typeface="Times New Roman"/>
                <a:cs typeface="Times New Roman"/>
              </a:rPr>
              <a:t>M.; Izadi, S.; and </a:t>
            </a:r>
            <a:r>
              <a:rPr dirty="0" sz="1000" spc="-10">
                <a:latin typeface="Times New Roman"/>
                <a:cs typeface="Times New Roman"/>
              </a:rPr>
              <a:t>Stamminger, </a:t>
            </a:r>
            <a:r>
              <a:rPr dirty="0" sz="1000" spc="-5">
                <a:latin typeface="Times New Roman"/>
                <a:cs typeface="Times New Roman"/>
              </a:rPr>
              <a:t>M.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2013.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Readl-time 3D reconstruction at scale using </a:t>
            </a:r>
            <a:r>
              <a:rPr dirty="0" sz="1000" spc="-10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 hashing.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ACM</a:t>
            </a:r>
            <a:r>
              <a:rPr dirty="0" sz="1000" spc="-5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Transactions</a:t>
            </a:r>
            <a:r>
              <a:rPr dirty="0" sz="1000" spc="-5" i="1">
                <a:latin typeface="Times New Roman"/>
                <a:cs typeface="Times New Roman"/>
              </a:rPr>
              <a:t> on Graphics</a:t>
            </a:r>
            <a:r>
              <a:rPr dirty="0" sz="1000" spc="-5">
                <a:latin typeface="Times New Roman"/>
                <a:cs typeface="Times New Roman"/>
              </a:rPr>
              <a:t>, 32(6).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5"/>
              </a:spcBef>
            </a:pPr>
            <a:r>
              <a:rPr dirty="0" sz="1000" spc="-10">
                <a:latin typeface="Times New Roman"/>
                <a:cs typeface="Times New Roman"/>
              </a:rPr>
              <a:t>Reiser, </a:t>
            </a:r>
            <a:r>
              <a:rPr dirty="0" sz="1000" spc="-5">
                <a:latin typeface="Times New Roman"/>
                <a:cs typeface="Times New Roman"/>
              </a:rPr>
              <a:t>C.; Peng, S.; Liao, </a:t>
            </a:r>
            <a:r>
              <a:rPr dirty="0" sz="1000" spc="-45">
                <a:latin typeface="Times New Roman"/>
                <a:cs typeface="Times New Roman"/>
              </a:rPr>
              <a:t>Y.; </a:t>
            </a:r>
            <a:r>
              <a:rPr dirty="0" sz="1000" spc="-5">
                <a:latin typeface="Times New Roman"/>
                <a:cs typeface="Times New Roman"/>
              </a:rPr>
              <a:t>and </a:t>
            </a:r>
            <a:r>
              <a:rPr dirty="0" sz="1000" spc="-10">
                <a:latin typeface="Times New Roman"/>
                <a:cs typeface="Times New Roman"/>
              </a:rPr>
              <a:t>Geiger, </a:t>
            </a:r>
            <a:r>
              <a:rPr dirty="0" sz="1000" spc="-5">
                <a:latin typeface="Times New Roman"/>
                <a:cs typeface="Times New Roman"/>
              </a:rPr>
              <a:t>A. 2021. KiloN-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eRF: Speeding up Neural Radiance Fields with Thousands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 </a:t>
            </a:r>
            <a:r>
              <a:rPr dirty="0" sz="1000" spc="-15">
                <a:latin typeface="Times New Roman"/>
                <a:cs typeface="Times New Roman"/>
              </a:rPr>
              <a:t>Tiny </a:t>
            </a:r>
            <a:r>
              <a:rPr dirty="0" sz="1000" spc="-5">
                <a:latin typeface="Times New Roman"/>
                <a:cs typeface="Times New Roman"/>
              </a:rPr>
              <a:t>MLPs.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5" i="1">
                <a:latin typeface="Times New Roman"/>
                <a:cs typeface="Times New Roman"/>
              </a:rPr>
              <a:t>International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Vision,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(ICCV)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5">
                <a:latin typeface="Times New Roman"/>
                <a:cs typeface="Times New Roman"/>
              </a:rPr>
              <a:t>Sitzmann, </a:t>
            </a:r>
            <a:r>
              <a:rPr dirty="0" sz="1000" spc="-45">
                <a:latin typeface="Times New Roman"/>
                <a:cs typeface="Times New Roman"/>
              </a:rPr>
              <a:t>V.; </a:t>
            </a:r>
            <a:r>
              <a:rPr dirty="0" sz="1000" spc="-5">
                <a:latin typeface="Times New Roman"/>
                <a:cs typeface="Times New Roman"/>
              </a:rPr>
              <a:t>Martel, J. N.; Bergman, A. </a:t>
            </a:r>
            <a:r>
              <a:rPr dirty="0" sz="1000" spc="-35">
                <a:latin typeface="Times New Roman"/>
                <a:cs typeface="Times New Roman"/>
              </a:rPr>
              <a:t>W.; </a:t>
            </a:r>
            <a:r>
              <a:rPr dirty="0" sz="1000" spc="-5">
                <a:latin typeface="Times New Roman"/>
                <a:cs typeface="Times New Roman"/>
              </a:rPr>
              <a:t>Lindell, D. B.;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Wetzstein,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G.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2020.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Implicit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Neural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Representation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Periodic </a:t>
            </a:r>
            <a:r>
              <a:rPr dirty="0" sz="1000" spc="-10">
                <a:latin typeface="Times New Roman"/>
                <a:cs typeface="Times New Roman"/>
              </a:rPr>
              <a:t>Activation </a:t>
            </a:r>
            <a:r>
              <a:rPr dirty="0" sz="1000" spc="-5">
                <a:latin typeface="Times New Roman"/>
                <a:cs typeface="Times New Roman"/>
              </a:rPr>
              <a:t>Functions. In </a:t>
            </a:r>
            <a:r>
              <a:rPr dirty="0" sz="1000" spc="-5" i="1">
                <a:latin typeface="Times New Roman"/>
                <a:cs typeface="Times New Roman"/>
              </a:rPr>
              <a:t>International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 on Neural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Information </a:t>
            </a:r>
            <a:r>
              <a:rPr dirty="0" sz="1000" spc="-10" i="1">
                <a:latin typeface="Times New Roman"/>
                <a:cs typeface="Times New Roman"/>
              </a:rPr>
              <a:t>Processing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Systems,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(NeurIPS)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5">
                <a:latin typeface="Times New Roman"/>
                <a:cs typeface="Times New Roman"/>
              </a:rPr>
              <a:t>Sitzmann, </a:t>
            </a:r>
            <a:r>
              <a:rPr dirty="0" sz="1000" spc="-45">
                <a:latin typeface="Times New Roman"/>
                <a:cs typeface="Times New Roman"/>
              </a:rPr>
              <a:t>V.; </a:t>
            </a:r>
            <a:r>
              <a:rPr dirty="0" sz="1000" spc="-5">
                <a:latin typeface="Times New Roman"/>
                <a:cs typeface="Times New Roman"/>
              </a:rPr>
              <a:t>Thies, J.; Heide, </a:t>
            </a:r>
            <a:r>
              <a:rPr dirty="0" sz="1000" spc="-30">
                <a:latin typeface="Times New Roman"/>
                <a:cs typeface="Times New Roman"/>
              </a:rPr>
              <a:t>F.; </a:t>
            </a:r>
            <a:r>
              <a:rPr dirty="0" sz="1000" spc="-10">
                <a:latin typeface="Times New Roman"/>
                <a:cs typeface="Times New Roman"/>
              </a:rPr>
              <a:t>Niebner, </a:t>
            </a:r>
            <a:r>
              <a:rPr dirty="0" sz="1000" spc="-5">
                <a:latin typeface="Times New Roman"/>
                <a:cs typeface="Times New Roman"/>
              </a:rPr>
              <a:t>M.; </a:t>
            </a:r>
            <a:r>
              <a:rPr dirty="0" sz="1000" spc="-10">
                <a:latin typeface="Times New Roman"/>
                <a:cs typeface="Times New Roman"/>
              </a:rPr>
              <a:t>Wetzstein, </a:t>
            </a:r>
            <a:r>
              <a:rPr dirty="0" sz="1000" spc="-5">
                <a:latin typeface="Times New Roman"/>
                <a:cs typeface="Times New Roman"/>
              </a:rPr>
              <a:t> G.; and </a:t>
            </a:r>
            <a:r>
              <a:rPr dirty="0" sz="1000" spc="-10">
                <a:latin typeface="Times New Roman"/>
                <a:cs typeface="Times New Roman"/>
              </a:rPr>
              <a:t>Zollhofer, </a:t>
            </a:r>
            <a:r>
              <a:rPr dirty="0" sz="1000" spc="-5">
                <a:latin typeface="Times New Roman"/>
                <a:cs typeface="Times New Roman"/>
              </a:rPr>
              <a:t>M. 2019.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DeepVoxels: </a:t>
            </a:r>
            <a:r>
              <a:rPr dirty="0" sz="1000" spc="-5">
                <a:latin typeface="Times New Roman"/>
                <a:cs typeface="Times New Roman"/>
              </a:rPr>
              <a:t>Learning Persis-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tent 3D Feature Embeddings. In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Com-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puter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Vision</a:t>
            </a:r>
            <a:r>
              <a:rPr dirty="0" sz="1000" spc="-5" i="1">
                <a:latin typeface="Times New Roman"/>
                <a:cs typeface="Times New Roman"/>
              </a:rPr>
              <a:t> and </a:t>
            </a:r>
            <a:r>
              <a:rPr dirty="0" sz="1000" spc="-15" i="1">
                <a:latin typeface="Times New Roman"/>
                <a:cs typeface="Times New Roman"/>
              </a:rPr>
              <a:t>Pattern</a:t>
            </a:r>
            <a:r>
              <a:rPr dirty="0" sz="1000" spc="-5" i="1">
                <a:latin typeface="Times New Roman"/>
                <a:cs typeface="Times New Roman"/>
              </a:rPr>
              <a:t> Recognition, 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5"/>
              </a:spcBef>
            </a:pPr>
            <a:r>
              <a:rPr dirty="0" sz="1000" spc="-5">
                <a:latin typeface="Times New Roman"/>
                <a:cs typeface="Times New Roman"/>
              </a:rPr>
              <a:t>Sun, C.; Sun, M.; and Chen, </a:t>
            </a:r>
            <a:r>
              <a:rPr dirty="0" sz="1000" spc="-20">
                <a:latin typeface="Times New Roman"/>
                <a:cs typeface="Times New Roman"/>
              </a:rPr>
              <a:t>H.-T. </a:t>
            </a:r>
            <a:r>
              <a:rPr dirty="0" sz="1000" spc="-5">
                <a:latin typeface="Times New Roman"/>
                <a:cs typeface="Times New Roman"/>
              </a:rPr>
              <a:t>2022. Direct </a:t>
            </a:r>
            <a:r>
              <a:rPr dirty="0" sz="1000" spc="-35">
                <a:latin typeface="Times New Roman"/>
                <a:cs typeface="Times New Roman"/>
              </a:rPr>
              <a:t>Voxel </a:t>
            </a:r>
            <a:r>
              <a:rPr dirty="0" sz="1000" spc="-5">
                <a:latin typeface="Times New Roman"/>
                <a:cs typeface="Times New Roman"/>
              </a:rPr>
              <a:t>Grid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Optimization: </a:t>
            </a:r>
            <a:r>
              <a:rPr dirty="0" sz="1000" spc="-10">
                <a:latin typeface="Times New Roman"/>
                <a:cs typeface="Times New Roman"/>
              </a:rPr>
              <a:t>Super-Fast Convergence </a:t>
            </a:r>
            <a:r>
              <a:rPr dirty="0" sz="1000" spc="-5">
                <a:latin typeface="Times New Roman"/>
                <a:cs typeface="Times New Roman"/>
              </a:rPr>
              <a:t>for Radiance Fields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Reconstruction.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 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and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Pattern</a:t>
            </a:r>
            <a:r>
              <a:rPr dirty="0" sz="1000" spc="-5" i="1">
                <a:latin typeface="Times New Roman"/>
                <a:cs typeface="Times New Roman"/>
              </a:rPr>
              <a:t> Recognition, 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15">
                <a:latin typeface="Times New Roman"/>
                <a:cs typeface="Times New Roman"/>
              </a:rPr>
              <a:t>Tancik, </a:t>
            </a:r>
            <a:r>
              <a:rPr dirty="0" sz="1000" spc="-5">
                <a:latin typeface="Times New Roman"/>
                <a:cs typeface="Times New Roman"/>
              </a:rPr>
              <a:t>M.; </a:t>
            </a:r>
            <a:r>
              <a:rPr dirty="0" sz="1000" spc="-10">
                <a:latin typeface="Times New Roman"/>
                <a:cs typeface="Times New Roman"/>
              </a:rPr>
              <a:t>Casser, </a:t>
            </a:r>
            <a:r>
              <a:rPr dirty="0" sz="1000" spc="-45">
                <a:latin typeface="Times New Roman"/>
                <a:cs typeface="Times New Roman"/>
              </a:rPr>
              <a:t>V.; </a:t>
            </a:r>
            <a:r>
              <a:rPr dirty="0" sz="1000" spc="-30">
                <a:latin typeface="Times New Roman"/>
                <a:cs typeface="Times New Roman"/>
              </a:rPr>
              <a:t>Yan, </a:t>
            </a:r>
            <a:r>
              <a:rPr dirty="0" sz="1000" spc="-5">
                <a:latin typeface="Times New Roman"/>
                <a:cs typeface="Times New Roman"/>
              </a:rPr>
              <a:t>X.; Pradhan, S.; Mildenhall, B.;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Srinivasan, </a:t>
            </a:r>
            <a:r>
              <a:rPr dirty="0" sz="1000" spc="-60">
                <a:latin typeface="Times New Roman"/>
                <a:cs typeface="Times New Roman"/>
              </a:rPr>
              <a:t>P. </a:t>
            </a:r>
            <a:r>
              <a:rPr dirty="0" sz="1000" spc="-40">
                <a:latin typeface="Times New Roman"/>
                <a:cs typeface="Times New Roman"/>
              </a:rPr>
              <a:t>P.; </a:t>
            </a:r>
            <a:r>
              <a:rPr dirty="0" sz="1000" spc="-5">
                <a:latin typeface="Times New Roman"/>
                <a:cs typeface="Times New Roman"/>
              </a:rPr>
              <a:t>Barron, J. </a:t>
            </a:r>
            <a:r>
              <a:rPr dirty="0" sz="1000" spc="-30">
                <a:latin typeface="Times New Roman"/>
                <a:cs typeface="Times New Roman"/>
              </a:rPr>
              <a:t>T.; </a:t>
            </a:r>
            <a:r>
              <a:rPr dirty="0" sz="1000" spc="-5">
                <a:latin typeface="Times New Roman"/>
                <a:cs typeface="Times New Roman"/>
              </a:rPr>
              <a:t>and Kretzschmar, H. 2022.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Block-NeRF: Scalable </a:t>
            </a:r>
            <a:r>
              <a:rPr dirty="0" sz="1000" spc="-10">
                <a:latin typeface="Times New Roman"/>
                <a:cs typeface="Times New Roman"/>
              </a:rPr>
              <a:t>Large </a:t>
            </a:r>
            <a:r>
              <a:rPr dirty="0" sz="1000" spc="-5">
                <a:latin typeface="Times New Roman"/>
                <a:cs typeface="Times New Roman"/>
              </a:rPr>
              <a:t>Scene Neural </a:t>
            </a:r>
            <a:r>
              <a:rPr dirty="0" sz="1000" spc="-25">
                <a:latin typeface="Times New Roman"/>
                <a:cs typeface="Times New Roman"/>
              </a:rPr>
              <a:t>View </a:t>
            </a:r>
            <a:r>
              <a:rPr dirty="0" sz="1000" spc="-5">
                <a:latin typeface="Times New Roman"/>
                <a:cs typeface="Times New Roman"/>
              </a:rPr>
              <a:t>Synthesis.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arXiv:2202.05263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15">
                <a:latin typeface="Times New Roman"/>
                <a:cs typeface="Times New Roman"/>
              </a:rPr>
              <a:t>Tancik,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M.;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Srinivasan,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P.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P.;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Mildenhall,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B.;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Fridovich-Keil,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S.;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Raghavan,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N.;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Singhal,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U.;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Ramamoorthi,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R.;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Barron,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019"/>
              </a:lnSpc>
            </a:pPr>
            <a:r>
              <a:rPr dirty="0" sz="1000" spc="-5">
                <a:latin typeface="Times New Roman"/>
                <a:cs typeface="Times New Roman"/>
              </a:rPr>
              <a:t>J.</a:t>
            </a:r>
            <a:r>
              <a:rPr dirty="0" sz="1000" spc="-30">
                <a:latin typeface="Times New Roman"/>
                <a:cs typeface="Times New Roman"/>
              </a:rPr>
              <a:t> T.;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Ng,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R.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2020.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Fourier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Features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Networks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Learn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65"/>
              </a:spcBef>
            </a:pPr>
            <a:r>
              <a:rPr dirty="0" sz="1000" spc="-5">
                <a:latin typeface="Times New Roman"/>
                <a:cs typeface="Times New Roman"/>
              </a:rPr>
              <a:t>High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Frequency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Functions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Low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Dimensional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Domains. In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International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Neural Information </a:t>
            </a:r>
            <a:r>
              <a:rPr dirty="0" sz="1000" spc="-10" i="1">
                <a:latin typeface="Times New Roman"/>
                <a:cs typeface="Times New Roman"/>
              </a:rPr>
              <a:t>Processing </a:t>
            </a:r>
            <a:r>
              <a:rPr dirty="0" sz="1000" spc="-23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Systems,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(NeurIPS)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5"/>
              </a:spcBef>
            </a:pPr>
            <a:r>
              <a:rPr dirty="0" sz="1000" spc="-15">
                <a:latin typeface="Times New Roman"/>
                <a:cs typeface="Times New Roman"/>
              </a:rPr>
              <a:t>Wallace, </a:t>
            </a:r>
            <a:r>
              <a:rPr dirty="0" sz="1000" spc="-5">
                <a:latin typeface="Times New Roman"/>
                <a:cs typeface="Times New Roman"/>
              </a:rPr>
              <a:t>G. K. 1992.</a:t>
            </a:r>
            <a:r>
              <a:rPr dirty="0" sz="1000" spc="240">
                <a:latin typeface="Times New Roman"/>
                <a:cs typeface="Times New Roman"/>
              </a:rPr>
              <a:t>  </a:t>
            </a:r>
            <a:r>
              <a:rPr dirty="0" sz="1000" spc="-5">
                <a:latin typeface="Times New Roman"/>
                <a:cs typeface="Times New Roman"/>
              </a:rPr>
              <a:t>The JPEG Still Picture Compres-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sion Standard.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Transactions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0" i="1">
                <a:latin typeface="Times New Roman"/>
                <a:cs typeface="Times New Roman"/>
              </a:rPr>
              <a:t>Eletronics</a:t>
            </a:r>
            <a:r>
              <a:rPr dirty="0" sz="1000" spc="-10">
                <a:latin typeface="Times New Roman"/>
                <a:cs typeface="Times New Roman"/>
              </a:rPr>
              <a:t>, </a:t>
            </a:r>
            <a:r>
              <a:rPr dirty="0" sz="1000" spc="-5">
                <a:latin typeface="Times New Roman"/>
                <a:cs typeface="Times New Roman"/>
              </a:rPr>
              <a:t> 38(1).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ts val="1150"/>
              </a:lnSpc>
              <a:spcBef>
                <a:spcPts val="55"/>
              </a:spcBef>
            </a:pPr>
            <a:r>
              <a:rPr dirty="0" sz="1000" spc="-20">
                <a:latin typeface="Times New Roman"/>
                <a:cs typeface="Times New Roman"/>
              </a:rPr>
              <a:t>Wang,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P.;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Hu, Q.;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Zhang, </a:t>
            </a:r>
            <a:r>
              <a:rPr dirty="0" sz="1000" spc="-45">
                <a:latin typeface="Times New Roman"/>
                <a:cs typeface="Times New Roman"/>
              </a:rPr>
              <a:t>Y.;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Zhang, C.;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Liu,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Y.;</a:t>
            </a:r>
            <a:r>
              <a:rPr dirty="0" sz="1000" spc="-5">
                <a:latin typeface="Times New Roman"/>
                <a:cs typeface="Times New Roman"/>
              </a:rPr>
              <a:t> and Cheng,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J. 2019.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Two-Step </a:t>
            </a:r>
            <a:r>
              <a:rPr dirty="0" sz="1000" spc="-5">
                <a:latin typeface="Times New Roman"/>
                <a:cs typeface="Times New Roman"/>
              </a:rPr>
              <a:t>Quantization for </a:t>
            </a:r>
            <a:r>
              <a:rPr dirty="0" sz="1000" spc="-10">
                <a:latin typeface="Times New Roman"/>
                <a:cs typeface="Times New Roman"/>
              </a:rPr>
              <a:t>Low-bit </a:t>
            </a:r>
            <a:r>
              <a:rPr dirty="0" sz="1000" spc="-5">
                <a:latin typeface="Times New Roman"/>
                <a:cs typeface="Times New Roman"/>
              </a:rPr>
              <a:t>Neural Net-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works.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IEEE</a:t>
            </a:r>
            <a:r>
              <a:rPr dirty="0" sz="1000" spc="-35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Conference</a:t>
            </a:r>
            <a:r>
              <a:rPr dirty="0" sz="1000" spc="-3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on</a:t>
            </a:r>
            <a:r>
              <a:rPr dirty="0" sz="1000" spc="-3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Computer</a:t>
            </a:r>
            <a:r>
              <a:rPr dirty="0" sz="1000" spc="-4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Vision</a:t>
            </a:r>
            <a:r>
              <a:rPr dirty="0" sz="1000" spc="-3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and</a:t>
            </a:r>
            <a:r>
              <a:rPr dirty="0" sz="1000" spc="-35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Pattern </a:t>
            </a:r>
            <a:r>
              <a:rPr dirty="0" sz="1000" spc="-24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Recognition,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5"/>
              </a:spcBef>
            </a:pPr>
            <a:r>
              <a:rPr dirty="0" sz="1000" spc="-10">
                <a:latin typeface="Times New Roman"/>
                <a:cs typeface="Times New Roman"/>
              </a:rPr>
              <a:t>Wiegand, </a:t>
            </a:r>
            <a:r>
              <a:rPr dirty="0" sz="1000" spc="-30">
                <a:latin typeface="Times New Roman"/>
                <a:cs typeface="Times New Roman"/>
              </a:rPr>
              <a:t>T.; </a:t>
            </a:r>
            <a:r>
              <a:rPr dirty="0" sz="1000" spc="-10">
                <a:latin typeface="Times New Roman"/>
                <a:cs typeface="Times New Roman"/>
              </a:rPr>
              <a:t>Sullivan, </a:t>
            </a:r>
            <a:r>
              <a:rPr dirty="0" sz="1000" spc="-5">
                <a:latin typeface="Times New Roman"/>
                <a:cs typeface="Times New Roman"/>
              </a:rPr>
              <a:t>G.; Bjontegaard, G.; and Luthra, A.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2003. </a:t>
            </a:r>
            <a:r>
              <a:rPr dirty="0" sz="1000" spc="-10">
                <a:latin typeface="Times New Roman"/>
                <a:cs typeface="Times New Roman"/>
              </a:rPr>
              <a:t>Overview </a:t>
            </a:r>
            <a:r>
              <a:rPr dirty="0" sz="1000" spc="-5">
                <a:latin typeface="Times New Roman"/>
                <a:cs typeface="Times New Roman"/>
              </a:rPr>
              <a:t>of the </a:t>
            </a:r>
            <a:r>
              <a:rPr dirty="0" sz="1000" spc="-20">
                <a:latin typeface="Times New Roman"/>
                <a:cs typeface="Times New Roman"/>
              </a:rPr>
              <a:t>H.264/AVC </a:t>
            </a:r>
            <a:r>
              <a:rPr dirty="0" sz="1000" spc="-15">
                <a:latin typeface="Times New Roman"/>
                <a:cs typeface="Times New Roman"/>
              </a:rPr>
              <a:t>Video </a:t>
            </a:r>
            <a:r>
              <a:rPr dirty="0" sz="1000" spc="-5">
                <a:latin typeface="Times New Roman"/>
                <a:cs typeface="Times New Roman"/>
              </a:rPr>
              <a:t>Coding Standard.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Transactions </a:t>
            </a:r>
            <a:r>
              <a:rPr dirty="0" sz="1000" spc="-5" i="1">
                <a:latin typeface="Times New Roman"/>
                <a:cs typeface="Times New Roman"/>
              </a:rPr>
              <a:t>on </a:t>
            </a:r>
            <a:r>
              <a:rPr dirty="0" sz="1000" spc="-10" i="1">
                <a:latin typeface="Times New Roman"/>
                <a:cs typeface="Times New Roman"/>
              </a:rPr>
              <a:t>Circuits </a:t>
            </a:r>
            <a:r>
              <a:rPr dirty="0" sz="1000" spc="-5" i="1">
                <a:latin typeface="Times New Roman"/>
                <a:cs typeface="Times New Roman"/>
              </a:rPr>
              <a:t>and Systems for </a:t>
            </a:r>
            <a:r>
              <a:rPr dirty="0" sz="1000" spc="-20" i="1">
                <a:latin typeface="Times New Roman"/>
                <a:cs typeface="Times New Roman"/>
              </a:rPr>
              <a:t>Video </a:t>
            </a:r>
            <a:r>
              <a:rPr dirty="0" sz="1000" spc="-25" i="1">
                <a:latin typeface="Times New Roman"/>
                <a:cs typeface="Times New Roman"/>
              </a:rPr>
              <a:t>Tech- </a:t>
            </a:r>
            <a:r>
              <a:rPr dirty="0" sz="1000" spc="-2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nology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13.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10">
                <a:latin typeface="Times New Roman"/>
                <a:cs typeface="Times New Roman"/>
              </a:rPr>
              <a:t>Wizadwongsa,</a:t>
            </a:r>
            <a:r>
              <a:rPr dirty="0" sz="1000" spc="-5">
                <a:latin typeface="Times New Roman"/>
                <a:cs typeface="Times New Roman"/>
              </a:rPr>
              <a:t> S.;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Phongthawee,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P.;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Yenphraphai,</a:t>
            </a:r>
            <a:r>
              <a:rPr dirty="0" sz="1000" spc="-5">
                <a:latin typeface="Times New Roman"/>
                <a:cs typeface="Times New Roman"/>
              </a:rPr>
              <a:t> J.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2021.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NeX: Real-time </a:t>
            </a:r>
            <a:r>
              <a:rPr dirty="0" sz="1000" spc="-25">
                <a:latin typeface="Times New Roman"/>
                <a:cs typeface="Times New Roman"/>
              </a:rPr>
              <a:t>View </a:t>
            </a:r>
            <a:r>
              <a:rPr dirty="0" sz="1000" spc="-5">
                <a:latin typeface="Times New Roman"/>
                <a:cs typeface="Times New Roman"/>
              </a:rPr>
              <a:t>Synthesis with Neural Basis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Expansion.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 </a:t>
            </a:r>
            <a:r>
              <a:rPr dirty="0" sz="1000" spc="-5" i="1">
                <a:latin typeface="Times New Roman"/>
                <a:cs typeface="Times New Roman"/>
              </a:rPr>
              <a:t>and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Pattern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Recognition, 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30">
                <a:latin typeface="Times New Roman"/>
                <a:cs typeface="Times New Roman"/>
              </a:rPr>
              <a:t>Yao,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Y.;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Luo,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Z.;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S.;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Zhang,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J.;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Ren,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Y.;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Zhou,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L.;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Fang, </a:t>
            </a:r>
            <a:r>
              <a:rPr dirty="0" sz="1000" spc="-30">
                <a:latin typeface="Times New Roman"/>
                <a:cs typeface="Times New Roman"/>
              </a:rPr>
              <a:t>T.; </a:t>
            </a:r>
            <a:r>
              <a:rPr dirty="0" sz="1000" spc="-5">
                <a:latin typeface="Times New Roman"/>
                <a:cs typeface="Times New Roman"/>
              </a:rPr>
              <a:t>and Quan, L. 2020. BlendedMVS: A Large-Scale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Dataset for Generalized Multi-view Stero Networks.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 </a:t>
            </a:r>
            <a:r>
              <a:rPr dirty="0" sz="1000" spc="-5" i="1">
                <a:latin typeface="Times New Roman"/>
                <a:cs typeface="Times New Roman"/>
              </a:rPr>
              <a:t>and </a:t>
            </a:r>
            <a:r>
              <a:rPr dirty="0" sz="1000" spc="-15" i="1">
                <a:latin typeface="Times New Roman"/>
                <a:cs typeface="Times New Roman"/>
              </a:rPr>
              <a:t>Pattern </a:t>
            </a:r>
            <a:r>
              <a:rPr dirty="0" sz="1000" spc="-5" i="1">
                <a:latin typeface="Times New Roman"/>
                <a:cs typeface="Times New Roman"/>
              </a:rPr>
              <a:t>Recog- 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nition,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170"/>
              </a:spcBef>
            </a:pPr>
            <a:r>
              <a:rPr dirty="0" sz="1000" spc="-45">
                <a:latin typeface="Times New Roman"/>
                <a:cs typeface="Times New Roman"/>
              </a:rPr>
              <a:t>Yu, </a:t>
            </a:r>
            <a:r>
              <a:rPr dirty="0" sz="1000" spc="-5">
                <a:latin typeface="Times New Roman"/>
                <a:cs typeface="Times New Roman"/>
              </a:rPr>
              <a:t>A.; Fridovich-Keil, S.; </a:t>
            </a:r>
            <a:r>
              <a:rPr dirty="0" sz="1000" spc="-15">
                <a:latin typeface="Times New Roman"/>
                <a:cs typeface="Times New Roman"/>
              </a:rPr>
              <a:t>Tancik, </a:t>
            </a:r>
            <a:r>
              <a:rPr dirty="0" sz="1000" spc="-5">
                <a:latin typeface="Times New Roman"/>
                <a:cs typeface="Times New Roman"/>
              </a:rPr>
              <a:t>M.; Chen, Q.; Recht, B.;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Kanazawa,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A.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2022.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Plenoxels: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Radiance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Fields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without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Neural Networks. In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 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and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Pattern</a:t>
            </a:r>
            <a:r>
              <a:rPr dirty="0" sz="1000" spc="-5" i="1">
                <a:latin typeface="Times New Roman"/>
                <a:cs typeface="Times New Roman"/>
              </a:rPr>
              <a:t> Recognition, 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673105"/>
            <a:ext cx="3054985" cy="1043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ts val="1150"/>
              </a:lnSpc>
              <a:spcBef>
                <a:spcPts val="95"/>
              </a:spcBef>
            </a:pPr>
            <a:r>
              <a:rPr dirty="0" sz="1000" spc="-45">
                <a:latin typeface="Times New Roman"/>
                <a:cs typeface="Times New Roman"/>
              </a:rPr>
              <a:t>Yu,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A.;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Li,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R.;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Tancik,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M.;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Li,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H.;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Ng,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R.;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Kanazawa,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A. 2021.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PlenOctrees for Real-time Rendering of Neural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Radiance Fields.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5" i="1">
                <a:latin typeface="Times New Roman"/>
                <a:cs typeface="Times New Roman"/>
              </a:rPr>
              <a:t>IEEE </a:t>
            </a:r>
            <a:r>
              <a:rPr dirty="0" sz="1000" spc="-10" i="1">
                <a:latin typeface="Times New Roman"/>
                <a:cs typeface="Times New Roman"/>
              </a:rPr>
              <a:t>Conference </a:t>
            </a:r>
            <a:r>
              <a:rPr dirty="0" sz="1000" spc="-5" i="1">
                <a:latin typeface="Times New Roman"/>
                <a:cs typeface="Times New Roman"/>
              </a:rPr>
              <a:t>on Computer </a:t>
            </a:r>
            <a:r>
              <a:rPr dirty="0" sz="1000" spc="-15" i="1">
                <a:latin typeface="Times New Roman"/>
                <a:cs typeface="Times New Roman"/>
              </a:rPr>
              <a:t>Vision 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and</a:t>
            </a:r>
            <a:r>
              <a:rPr dirty="0" sz="1000" spc="-10" i="1">
                <a:latin typeface="Times New Roman"/>
                <a:cs typeface="Times New Roman"/>
              </a:rPr>
              <a:t> </a:t>
            </a:r>
            <a:r>
              <a:rPr dirty="0" sz="1000" spc="-15" i="1">
                <a:latin typeface="Times New Roman"/>
                <a:cs typeface="Times New Roman"/>
              </a:rPr>
              <a:t>Pattern</a:t>
            </a:r>
            <a:r>
              <a:rPr dirty="0" sz="1000" spc="-5" i="1">
                <a:latin typeface="Times New Roman"/>
                <a:cs typeface="Times New Roman"/>
              </a:rPr>
              <a:t> Recognition, (CVPR)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00"/>
              </a:lnSpc>
              <a:spcBef>
                <a:spcPts val="235"/>
              </a:spcBef>
            </a:pPr>
            <a:r>
              <a:rPr dirty="0" sz="1000" spc="-5">
                <a:latin typeface="Times New Roman"/>
                <a:cs typeface="Times New Roman"/>
              </a:rPr>
              <a:t>Zhang, K.; </a:t>
            </a:r>
            <a:r>
              <a:rPr dirty="0" sz="1000" spc="-10">
                <a:latin typeface="Times New Roman"/>
                <a:cs typeface="Times New Roman"/>
              </a:rPr>
              <a:t>Riegler, </a:t>
            </a:r>
            <a:r>
              <a:rPr dirty="0" sz="1000" spc="-5">
                <a:latin typeface="Times New Roman"/>
                <a:cs typeface="Times New Roman"/>
              </a:rPr>
              <a:t>G.; </a:t>
            </a:r>
            <a:r>
              <a:rPr dirty="0" sz="1000" spc="-15">
                <a:latin typeface="Times New Roman"/>
                <a:cs typeface="Times New Roman"/>
              </a:rPr>
              <a:t>Snavely, </a:t>
            </a:r>
            <a:r>
              <a:rPr dirty="0" sz="1000" spc="-5">
                <a:latin typeface="Times New Roman"/>
                <a:cs typeface="Times New Roman"/>
              </a:rPr>
              <a:t>N.; and </a:t>
            </a:r>
            <a:r>
              <a:rPr dirty="0" sz="1000" spc="-10">
                <a:latin typeface="Times New Roman"/>
                <a:cs typeface="Times New Roman"/>
              </a:rPr>
              <a:t>Koltun, </a:t>
            </a:r>
            <a:r>
              <a:rPr dirty="0" sz="1000" spc="-70">
                <a:latin typeface="Times New Roman"/>
                <a:cs typeface="Times New Roman"/>
              </a:rPr>
              <a:t>V.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2020.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NeRF++: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Analyzing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Improving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Neural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Radiance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Fields. </a:t>
            </a:r>
            <a:r>
              <a:rPr dirty="0" sz="1000" spc="-24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arXiv:2010.07492v2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2023-03-18T15:43:50Z</dcterms:created>
  <dcterms:modified xsi:type="dcterms:W3CDTF">2023-03-18T15:43:50Z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2023-03-06T00:00:00Z</vt:filetime>
  </property>
  <property fmtid="{D5CDD505-2E9C-101B-9397-08002B2CF9AE}" pid="3" name="Creator">
    <vt:lpwstr>TeX</vt:lpwstr>
  </property>
  <property fmtid="{D5CDD505-2E9C-101B-9397-08002B2CF9AE}" pid="4" name="LastSaved">
    <vt:filetime>2023-03-18T00:00:00Z</vt:filetime>
  </property>
</Properties>
</file>