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73" r:id="rId11"/>
    <p:sldId id="271" r:id="rId12"/>
    <p:sldId id="272" r:id="rId13"/>
    <p:sldId id="265" r:id="rId14"/>
    <p:sldId id="266" r:id="rId15"/>
    <p:sldId id="274" r:id="rId16"/>
    <p:sldId id="275" r:id="rId17"/>
    <p:sldId id="276" r:id="rId18"/>
    <p:sldId id="277" r:id="rId19"/>
    <p:sldId id="279" r:id="rId20"/>
    <p:sldId id="278" r:id="rId21"/>
    <p:sldId id="267" r:id="rId22"/>
    <p:sldId id="268" r:id="rId23"/>
    <p:sldId id="282" r:id="rId24"/>
    <p:sldId id="280" r:id="rId25"/>
    <p:sldId id="269" r:id="rId26"/>
    <p:sldId id="270" r:id="rId27"/>
    <p:sldId id="283" r:id="rId28"/>
    <p:sldId id="284" r:id="rId29"/>
    <p:sldId id="287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719"/>
  </p:normalViewPr>
  <p:slideViewPr>
    <p:cSldViewPr snapToGrid="0">
      <p:cViewPr>
        <p:scale>
          <a:sx n="149" d="100"/>
          <a:sy n="149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7B4FA-3922-3D2E-D61D-82996F017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D4EF4-75E4-4E6A-FCB6-AD443CE6D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488D3-BEEE-0249-B4FC-16BADE605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1457-D332-0142-95DE-4329EA3077C8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C061E-83A8-207A-A937-458635D7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7E6B0-7443-6A48-1D0E-D4D9A975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E9DE-34A6-4148-9D09-CFD2FC4AF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3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6CE2-6AF1-0C6D-759D-8ED50CD76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21F05-52CB-E28D-B2E9-97476A200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BE8F4-4A21-3C11-C2BE-D33D637DE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1457-D332-0142-95DE-4329EA3077C8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235BD-6FA7-38C1-6A2A-E90C328A9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63D3-5491-7583-067A-7CD1E90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E9DE-34A6-4148-9D09-CFD2FC4AF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9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4CC8A7-3175-2A8C-02DF-25DD9E870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95BC1-64D9-318F-8DE6-E2443EDD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EE92F-3492-1C46-F602-D7AD9601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1457-D332-0142-95DE-4329EA3077C8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C1539-C4AE-0F89-0702-CD98BEB19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47E99-3ACF-7BBB-788C-BDCB1168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E9DE-34A6-4148-9D09-CFD2FC4AF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4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B4461-5471-738B-72EB-9BF1C8C4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C1128-120D-0CCB-94EA-22007AFB1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243BC-3DD9-08AA-E090-DA93D72A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1457-D332-0142-95DE-4329EA3077C8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9A7F0-2DBA-FBA1-AAF1-881C2980A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E7269-7A80-A233-FBE0-CF8122E5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E9DE-34A6-4148-9D09-CFD2FC4AF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3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40D6-1A78-D0B2-844C-6C245E0C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6DA64-BF24-EDC3-4CD0-5985C46BA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47381-F285-3A4A-87F8-9CD042FA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1457-D332-0142-95DE-4329EA3077C8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60B3A-F909-7232-F9A2-BBE662FD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9ADD0-B426-0AC6-32C5-455E80E9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E9DE-34A6-4148-9D09-CFD2FC4AF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8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B20C-85FB-B271-CFA7-D6C9E1E7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50327-184A-14B0-003B-9C46616DB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28A37-B4EE-DE81-391B-CA75A3466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70C19-4321-7BD7-B3E7-B850380D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1457-D332-0142-95DE-4329EA3077C8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F0DD7-75D4-D582-9C45-707A90D9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512E5-07B2-0329-4378-085596B0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E9DE-34A6-4148-9D09-CFD2FC4AF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19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67B5-FBF9-97DB-5386-CB8F42720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A614D-D417-015F-51BB-535C038EE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E93A5-8191-8E61-B736-61A829F9F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66F800-35CF-65AC-EA47-B34B02D57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49B540-C80D-925C-0EC1-3370C4C3D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C7501-F069-40B5-A45C-00E7164D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1457-D332-0142-95DE-4329EA3077C8}" type="datetimeFigureOut">
              <a:rPr lang="en-US" smtClean="0"/>
              <a:t>4/26/24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AC8491-A774-372D-BF4C-90A253F5D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CB418D-DCEC-9A01-47F1-9899B878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E9DE-34A6-4148-9D09-CFD2FC4AF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6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ACA9-A135-E08C-86C0-03CE802E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053BE-A270-4354-9D30-060E8F2D3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1457-D332-0142-95DE-4329EA3077C8}" type="datetimeFigureOut">
              <a:rPr lang="en-US" smtClean="0"/>
              <a:t>4/26/24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15423-1D11-8E29-F9A8-C4DEE475A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AD984-93BF-1EC8-8787-8177D3F1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E9DE-34A6-4148-9D09-CFD2FC4AF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1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5603D8-627A-3253-78B7-F3E17B9A6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1457-D332-0142-95DE-4329EA3077C8}" type="datetimeFigureOut">
              <a:rPr lang="en-US" smtClean="0"/>
              <a:t>4/26/24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5E6E6-B6E6-C162-5F6F-6E4820F0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E2AE7-0617-F2EB-D63D-242A0DF0D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E9DE-34A6-4148-9D09-CFD2FC4AF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3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8142-6A71-1C91-CB20-862157B3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01B35-B17B-6098-69E7-D7D02B953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E4E3E-49E3-061A-E815-F871E6BA8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51D29-D31A-469F-0FAE-EAE6EFDD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1457-D332-0142-95DE-4329EA3077C8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D5A20-0614-43BB-F9BC-B5693FAE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8C3D0-A838-B23B-D1BC-64440616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E9DE-34A6-4148-9D09-CFD2FC4AF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9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A492B-2F12-86D7-65FA-3223F9C1D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586864-15C4-B8B6-65E5-C819617B3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1AE1D-CCDA-AFA4-A6C1-39D8F132B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AAF5D-1DC7-49CE-10BB-7DA9C752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1457-D332-0142-95DE-4329EA3077C8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5F156-3DCE-7765-94B4-2738D5BE6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9BB35-A93A-BDCD-19D1-CE2FEDEA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E9DE-34A6-4148-9D09-CFD2FC4AF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4B20F7-FE9C-5CFD-1D85-859B0483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883EB-7308-0195-D922-3F462C08C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2586A-7856-E900-59DF-90D1DB19C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8F1457-D332-0142-95DE-4329EA3077C8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20366-6C2B-6B39-EACE-3EE23B72D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9F15-3989-63E6-D5CA-29EAEE12C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B2E9DE-34A6-4148-9D09-CFD2FC4AF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7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6" Type="http://schemas.openxmlformats.org/officeDocument/2006/relationships/image" Target="../media/image68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7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66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28" Type="http://schemas.openxmlformats.org/officeDocument/2006/relationships/image" Target="../media/image70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Relationship Id="rId27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image" Target="../media/image78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ECA2C-DC2F-0BC2-D96D-0C61FFD4B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4379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Order Logic With Fixed-points and</a:t>
            </a:r>
            <a:br>
              <a:rPr lang="en-US" sz="4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Cyclic Proofs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14239-054D-24CF-4C05-62B8F5CC8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55740"/>
            <a:ext cx="9144000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Charlie Murphy</a:t>
            </a: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April 26, 2024</a:t>
            </a:r>
          </a:p>
        </p:txBody>
      </p:sp>
    </p:spTree>
    <p:extLst>
      <p:ext uri="{BB962C8B-B14F-4D97-AF65-F5344CB8AC3E}">
        <p14:creationId xmlns:p14="http://schemas.microsoft.com/office/powerpoint/2010/main" val="362729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9EBA-1E18-D2FB-830E-8776AB93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Occurrences of Fixed-points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BC070-4791-743C-BC0F-5A7FFC3D1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Semantics (e.g., while loops, recursive functions)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Algebraic Data Types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Induction and Co-Induction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Interpretation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Invariant Generation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Checking</a:t>
            </a:r>
          </a:p>
        </p:txBody>
      </p:sp>
    </p:spTree>
    <p:extLst>
      <p:ext uri="{BB962C8B-B14F-4D97-AF65-F5344CB8AC3E}">
        <p14:creationId xmlns:p14="http://schemas.microsoft.com/office/powerpoint/2010/main" val="179683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9EBA-1E18-D2FB-830E-8776AB93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Greatest and Least Fixed-points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EBC070-4791-743C-BC0F-5A7FFC3D10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90078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≤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 complete lattice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monotonic function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a greatest fixed-point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for all fixed-points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larger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a least fixed-point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for all fixed-points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less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EBC070-4791-743C-BC0F-5A7FFC3D10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90078" cy="4351338"/>
              </a:xfrm>
              <a:blipFill>
                <a:blip r:embed="rId2"/>
                <a:stretch>
                  <a:fillRect l="-1068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CB9663D-EF16-7DF2-BFC4-F8F64A334A50}"/>
              </a:ext>
            </a:extLst>
          </p:cNvPr>
          <p:cNvSpPr txBox="1"/>
          <p:nvPr/>
        </p:nvSpPr>
        <p:spPr>
          <a:xfrm>
            <a:off x="4330198" y="6123543"/>
            <a:ext cx="3706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[Knaster Tarski Fixed-point Theorem]</a:t>
            </a:r>
          </a:p>
        </p:txBody>
      </p:sp>
    </p:spTree>
    <p:extLst>
      <p:ext uri="{BB962C8B-B14F-4D97-AF65-F5344CB8AC3E}">
        <p14:creationId xmlns:p14="http://schemas.microsoft.com/office/powerpoint/2010/main" val="401223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9EBA-1E18-D2FB-830E-8776AB93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Greatest and Least Fixed-points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EBC070-4791-743C-BC0F-5A7FFC3D10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90078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≤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 complete lattice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monotonic function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greatest fixed-point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⊤</m:t>
                        </m:r>
                      </m:e>
                    </m:d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(for some sufficiently large ordinal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greatest fixed-point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⊥</m:t>
                        </m: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(for some sufficiently large ordinal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EBC070-4791-743C-BC0F-5A7FFC3D10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90078" cy="4351338"/>
              </a:xfrm>
              <a:blipFill>
                <a:blip r:embed="rId2"/>
                <a:stretch>
                  <a:fillRect l="-1068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CB9663D-EF16-7DF2-BFC4-F8F64A334A50}"/>
              </a:ext>
            </a:extLst>
          </p:cNvPr>
          <p:cNvSpPr txBox="1"/>
          <p:nvPr/>
        </p:nvSpPr>
        <p:spPr>
          <a:xfrm>
            <a:off x="4330198" y="6123543"/>
            <a:ext cx="3706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[Knaster Tarski Fixed-point Theorem]</a:t>
            </a:r>
          </a:p>
        </p:txBody>
      </p:sp>
    </p:spTree>
    <p:extLst>
      <p:ext uri="{BB962C8B-B14F-4D97-AF65-F5344CB8AC3E}">
        <p14:creationId xmlns:p14="http://schemas.microsoft.com/office/powerpoint/2010/main" val="374426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EAFE-8252-EF5D-E3BE-54B9CE8C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1874"/>
            <a:ext cx="10515600" cy="15142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Order Logic </a:t>
            </a:r>
            <a:b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Fixed-points</a:t>
            </a:r>
          </a:p>
        </p:txBody>
      </p:sp>
    </p:spTree>
    <p:extLst>
      <p:ext uri="{BB962C8B-B14F-4D97-AF65-F5344CB8AC3E}">
        <p14:creationId xmlns:p14="http://schemas.microsoft.com/office/powerpoint/2010/main" val="2408027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9EBA-1E18-D2FB-830E-8776AB93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Fixed-points in First Order Logic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EBC070-4791-743C-BC0F-5A7FFC3D10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Typically fixed-points occur either implicitly or explicitly when using uninterpreted relations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Least Fixed-Points:</a:t>
                </a:r>
              </a:p>
              <a:p>
                <a:pPr lvl="2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Constraint Logic Programming (CLP)</a:t>
                </a:r>
              </a:p>
              <a:p>
                <a:pPr lvl="3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E.g., for solving Constraint Satisfaction Problems</a:t>
                </a:r>
              </a:p>
              <a:p>
                <a:pPr lvl="2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Constrained Horn Clauses (CHCs)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∧…∧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…,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Greatest Fixed-Points:</a:t>
                </a:r>
              </a:p>
              <a:p>
                <a:pPr lvl="2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Constraint Logic Programming</a:t>
                </a:r>
              </a:p>
              <a:p>
                <a:pPr lvl="3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Finding most general solution</a:t>
                </a:r>
              </a:p>
              <a:p>
                <a:pPr lvl="2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Co-Constrained Horn Clauses 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coCHCs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…,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3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EBC070-4791-743C-BC0F-5A7FFC3D10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9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9EBA-1E18-D2FB-830E-8776AB93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CHCs as Least Fixed-Points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295301-ABD9-354B-6087-328EFEB007CF}"/>
                  </a:ext>
                </a:extLst>
              </p:cNvPr>
              <p:cNvSpPr txBox="1"/>
              <p:nvPr/>
            </p:nvSpPr>
            <p:spPr>
              <a:xfrm>
                <a:off x="7055074" y="2062446"/>
                <a:ext cx="22425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295301-ABD9-354B-6087-328EFEB00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74" y="2062446"/>
                <a:ext cx="2242537" cy="369332"/>
              </a:xfrm>
              <a:prstGeom prst="rect">
                <a:avLst/>
              </a:prstGeom>
              <a:blipFill>
                <a:blip r:embed="rId2"/>
                <a:stretch>
                  <a:fillRect l="-1695" t="-6667" r="-508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DF17910-01E3-6F3B-322E-E1354E1751BD}"/>
              </a:ext>
            </a:extLst>
          </p:cNvPr>
          <p:cNvSpPr txBox="1"/>
          <p:nvPr/>
        </p:nvSpPr>
        <p:spPr>
          <a:xfrm>
            <a:off x="401651" y="1690688"/>
            <a:ext cx="31422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0: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While 0 &lt; x</a:t>
            </a:r>
          </a:p>
          <a:p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1: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x--;</a:t>
            </a:r>
          </a:p>
          <a:p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2: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y++;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58ED8B-BEFF-0768-68B2-8346A829F68A}"/>
              </a:ext>
            </a:extLst>
          </p:cNvPr>
          <p:cNvCxnSpPr>
            <a:cxnSpLocks/>
          </p:cNvCxnSpPr>
          <p:nvPr/>
        </p:nvCxnSpPr>
        <p:spPr>
          <a:xfrm>
            <a:off x="6719285" y="2043507"/>
            <a:ext cx="29141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E15DDD-22C4-C021-F737-63718B89FB35}"/>
                  </a:ext>
                </a:extLst>
              </p:cNvPr>
              <p:cNvSpPr txBox="1"/>
              <p:nvPr/>
            </p:nvSpPr>
            <p:spPr>
              <a:xfrm>
                <a:off x="6719285" y="1674175"/>
                <a:ext cx="8070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E15DDD-22C4-C021-F737-63718B89F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285" y="1674175"/>
                <a:ext cx="807016" cy="369332"/>
              </a:xfrm>
              <a:prstGeom prst="rect">
                <a:avLst/>
              </a:prstGeom>
              <a:blipFill>
                <a:blip r:embed="rId3"/>
                <a:stretch>
                  <a:fillRect l="-7692" r="-3077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9013A6-F034-38C0-AF27-F9E63799B6ED}"/>
                  </a:ext>
                </a:extLst>
              </p:cNvPr>
              <p:cNvSpPr txBox="1"/>
              <p:nvPr/>
            </p:nvSpPr>
            <p:spPr>
              <a:xfrm>
                <a:off x="7768993" y="1674175"/>
                <a:ext cx="8791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9013A6-F034-38C0-AF27-F9E63799B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993" y="1674175"/>
                <a:ext cx="879151" cy="369332"/>
              </a:xfrm>
              <a:prstGeom prst="rect">
                <a:avLst/>
              </a:prstGeom>
              <a:blipFill>
                <a:blip r:embed="rId4"/>
                <a:stretch>
                  <a:fillRect l="-4225" t="-3448" r="-8451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971722-10D5-A323-BEEE-2FE4C598C5DA}"/>
                  </a:ext>
                </a:extLst>
              </p:cNvPr>
              <p:cNvSpPr txBox="1"/>
              <p:nvPr/>
            </p:nvSpPr>
            <p:spPr>
              <a:xfrm>
                <a:off x="8804192" y="1674175"/>
                <a:ext cx="8911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971722-10D5-A323-BEEE-2FE4C598C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4192" y="1674175"/>
                <a:ext cx="891141" cy="369332"/>
              </a:xfrm>
              <a:prstGeom prst="rect">
                <a:avLst/>
              </a:prstGeom>
              <a:blipFill>
                <a:blip r:embed="rId5"/>
                <a:stretch>
                  <a:fillRect l="-8451" t="-10345" r="-12676" b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8DB8D3-1FB7-A609-9D93-9E32741A95B3}"/>
                  </a:ext>
                </a:extLst>
              </p:cNvPr>
              <p:cNvSpPr txBox="1"/>
              <p:nvPr/>
            </p:nvSpPr>
            <p:spPr>
              <a:xfrm>
                <a:off x="7318868" y="3161722"/>
                <a:ext cx="22425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8DB8D3-1FB7-A609-9D93-9E32741A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68" y="3161722"/>
                <a:ext cx="2242537" cy="369332"/>
              </a:xfrm>
              <a:prstGeom prst="rect">
                <a:avLst/>
              </a:prstGeom>
              <a:blipFill>
                <a:blip r:embed="rId6"/>
                <a:stretch>
                  <a:fillRect l="-1695" t="-6897" r="-4520" b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8FC69BD-E332-92DA-501C-DAA08BB2901D}"/>
              </a:ext>
            </a:extLst>
          </p:cNvPr>
          <p:cNvCxnSpPr>
            <a:cxnSpLocks/>
          </p:cNvCxnSpPr>
          <p:nvPr/>
        </p:nvCxnSpPr>
        <p:spPr>
          <a:xfrm>
            <a:off x="4821709" y="3176388"/>
            <a:ext cx="65320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7B7FA0-3AC2-DB47-ED3C-C533A5717C4E}"/>
                  </a:ext>
                </a:extLst>
              </p:cNvPr>
              <p:cNvSpPr txBox="1"/>
              <p:nvPr/>
            </p:nvSpPr>
            <p:spPr>
              <a:xfrm>
                <a:off x="4821709" y="2807056"/>
                <a:ext cx="8070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7B7FA0-3AC2-DB47-ED3C-C533A5717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709" y="2807056"/>
                <a:ext cx="807016" cy="369332"/>
              </a:xfrm>
              <a:prstGeom prst="rect">
                <a:avLst/>
              </a:prstGeom>
              <a:blipFill>
                <a:blip r:embed="rId7"/>
                <a:stretch>
                  <a:fillRect l="-9231" r="-3077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456BBD-E038-0DC3-1CC3-862382090735}"/>
                  </a:ext>
                </a:extLst>
              </p:cNvPr>
              <p:cNvSpPr txBox="1"/>
              <p:nvPr/>
            </p:nvSpPr>
            <p:spPr>
              <a:xfrm>
                <a:off x="5871417" y="2807056"/>
                <a:ext cx="25725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′′)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456BBD-E038-0DC3-1CC3-862382090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417" y="2807056"/>
                <a:ext cx="2572564" cy="369332"/>
              </a:xfrm>
              <a:prstGeom prst="rect">
                <a:avLst/>
              </a:prstGeom>
              <a:blipFill>
                <a:blip r:embed="rId8"/>
                <a:stretch>
                  <a:fillRect l="-1478" t="-6452" r="-3941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486AFC6-6B30-A2F4-B8BB-2D655E6E54FF}"/>
                  </a:ext>
                </a:extLst>
              </p:cNvPr>
              <p:cNvSpPr txBox="1"/>
              <p:nvPr/>
            </p:nvSpPr>
            <p:spPr>
              <a:xfrm>
                <a:off x="8805218" y="2808903"/>
                <a:ext cx="25485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′′,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′′,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486AFC6-6B30-A2F4-B8BB-2D655E6E5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218" y="2808903"/>
                <a:ext cx="2548582" cy="369332"/>
              </a:xfrm>
              <a:prstGeom prst="rect">
                <a:avLst/>
              </a:prstGeom>
              <a:blipFill>
                <a:blip r:embed="rId9"/>
                <a:stretch>
                  <a:fillRect l="-990" t="-6667" r="-3465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21E5FA-0304-FD2B-AC92-47E320FA6AA4}"/>
                  </a:ext>
                </a:extLst>
              </p:cNvPr>
              <p:cNvSpPr txBox="1"/>
              <p:nvPr/>
            </p:nvSpPr>
            <p:spPr>
              <a:xfrm>
                <a:off x="1800469" y="5177788"/>
                <a:ext cx="24122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21E5FA-0304-FD2B-AC92-47E320FA6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469" y="5177788"/>
                <a:ext cx="2412263" cy="369332"/>
              </a:xfrm>
              <a:prstGeom prst="rect">
                <a:avLst/>
              </a:prstGeom>
              <a:blipFill>
                <a:blip r:embed="rId10"/>
                <a:stretch>
                  <a:fillRect l="-1047" t="-6667" r="-418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F3FFDAB-5374-8746-FB81-2C039DC11CE5}"/>
              </a:ext>
            </a:extLst>
          </p:cNvPr>
          <p:cNvCxnSpPr>
            <a:cxnSpLocks/>
          </p:cNvCxnSpPr>
          <p:nvPr/>
        </p:nvCxnSpPr>
        <p:spPr>
          <a:xfrm flipV="1">
            <a:off x="443128" y="5158849"/>
            <a:ext cx="5182679" cy="18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0757780-E3FF-3DD7-AF9D-B7D43A153740}"/>
                  </a:ext>
                </a:extLst>
              </p:cNvPr>
              <p:cNvSpPr txBox="1"/>
              <p:nvPr/>
            </p:nvSpPr>
            <p:spPr>
              <a:xfrm>
                <a:off x="443128" y="4789517"/>
                <a:ext cx="24229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0757780-E3FF-3DD7-AF9D-B7D43A153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28" y="4789517"/>
                <a:ext cx="2422971" cy="369332"/>
              </a:xfrm>
              <a:prstGeom prst="rect">
                <a:avLst/>
              </a:prstGeom>
              <a:blipFill>
                <a:blip r:embed="rId11"/>
                <a:stretch>
                  <a:fillRect l="-1571" t="-333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F87342-CF00-B146-5978-5DA947374013}"/>
                  </a:ext>
                </a:extLst>
              </p:cNvPr>
              <p:cNvSpPr txBox="1"/>
              <p:nvPr/>
            </p:nvSpPr>
            <p:spPr>
              <a:xfrm>
                <a:off x="3006601" y="4789517"/>
                <a:ext cx="26336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F87342-CF00-B146-5978-5DA947374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601" y="4789517"/>
                <a:ext cx="2633670" cy="369332"/>
              </a:xfrm>
              <a:prstGeom prst="rect">
                <a:avLst/>
              </a:prstGeom>
              <a:blipFill>
                <a:blip r:embed="rId12"/>
                <a:stretch>
                  <a:fillRect l="-957" t="-333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E9AA04-ABF3-8FCA-9D48-6377C338A1F3}"/>
                  </a:ext>
                </a:extLst>
              </p:cNvPr>
              <p:cNvSpPr txBox="1"/>
              <p:nvPr/>
            </p:nvSpPr>
            <p:spPr>
              <a:xfrm>
                <a:off x="7334645" y="4424675"/>
                <a:ext cx="22425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E9AA04-ABF3-8FCA-9D48-6377C338A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645" y="4424675"/>
                <a:ext cx="2242537" cy="369332"/>
              </a:xfrm>
              <a:prstGeom prst="rect">
                <a:avLst/>
              </a:prstGeom>
              <a:blipFill>
                <a:blip r:embed="rId13"/>
                <a:stretch>
                  <a:fillRect l="-1124" t="-6667" r="-39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A52E684-BEBB-4787-3AD3-2E1013656EB5}"/>
              </a:ext>
            </a:extLst>
          </p:cNvPr>
          <p:cNvCxnSpPr>
            <a:cxnSpLocks/>
          </p:cNvCxnSpPr>
          <p:nvPr/>
        </p:nvCxnSpPr>
        <p:spPr>
          <a:xfrm>
            <a:off x="7011223" y="4424675"/>
            <a:ext cx="266839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3DFF82D-FDDA-899C-78FF-8EB2E3D80535}"/>
                  </a:ext>
                </a:extLst>
              </p:cNvPr>
              <p:cNvSpPr txBox="1"/>
              <p:nvPr/>
            </p:nvSpPr>
            <p:spPr>
              <a:xfrm>
                <a:off x="7011223" y="4055343"/>
                <a:ext cx="14446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3DFF82D-FDDA-899C-78FF-8EB2E3D80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223" y="4055343"/>
                <a:ext cx="1444691" cy="369332"/>
              </a:xfrm>
              <a:prstGeom prst="rect">
                <a:avLst/>
              </a:prstGeom>
              <a:blipFill>
                <a:blip r:embed="rId14"/>
                <a:stretch>
                  <a:fillRect l="-2632" r="-5263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27C9DD-3D69-743D-8D69-D20D3032D7ED}"/>
                  </a:ext>
                </a:extLst>
              </p:cNvPr>
              <p:cNvSpPr txBox="1"/>
              <p:nvPr/>
            </p:nvSpPr>
            <p:spPr>
              <a:xfrm>
                <a:off x="8788481" y="4055343"/>
                <a:ext cx="8911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27C9DD-3D69-743D-8D69-D20D3032D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481" y="4055343"/>
                <a:ext cx="891141" cy="369332"/>
              </a:xfrm>
              <a:prstGeom prst="rect">
                <a:avLst/>
              </a:prstGeom>
              <a:blipFill>
                <a:blip r:embed="rId15"/>
                <a:stretch>
                  <a:fillRect l="-8451" t="-6667" r="-1126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3018B1-40EE-83AB-5709-F1D6ED9F3CF6}"/>
                  </a:ext>
                </a:extLst>
              </p:cNvPr>
              <p:cNvSpPr txBox="1"/>
              <p:nvPr/>
            </p:nvSpPr>
            <p:spPr>
              <a:xfrm>
                <a:off x="7433175" y="5868985"/>
                <a:ext cx="22425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3018B1-40EE-83AB-5709-F1D6ED9F3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175" y="5868985"/>
                <a:ext cx="2242537" cy="369332"/>
              </a:xfrm>
              <a:prstGeom prst="rect">
                <a:avLst/>
              </a:prstGeom>
              <a:blipFill>
                <a:blip r:embed="rId16"/>
                <a:stretch>
                  <a:fillRect l="-1130" t="-6667" r="-452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B947B58-F309-C81A-9AEE-DEA1A51FC464}"/>
              </a:ext>
            </a:extLst>
          </p:cNvPr>
          <p:cNvCxnSpPr>
            <a:cxnSpLocks/>
          </p:cNvCxnSpPr>
          <p:nvPr/>
        </p:nvCxnSpPr>
        <p:spPr>
          <a:xfrm>
            <a:off x="7109753" y="5868985"/>
            <a:ext cx="266839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D68A954-FC8C-84DC-9902-6AE23AD8FB26}"/>
                  </a:ext>
                </a:extLst>
              </p:cNvPr>
              <p:cNvSpPr txBox="1"/>
              <p:nvPr/>
            </p:nvSpPr>
            <p:spPr>
              <a:xfrm>
                <a:off x="7109753" y="5499653"/>
                <a:ext cx="908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D68A954-FC8C-84DC-9902-6AE23AD8F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753" y="5499653"/>
                <a:ext cx="908710" cy="369332"/>
              </a:xfrm>
              <a:prstGeom prst="rect">
                <a:avLst/>
              </a:prstGeom>
              <a:blipFill>
                <a:blip r:embed="rId17"/>
                <a:stretch>
                  <a:fillRect l="-4110" r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32ECA1-B0A0-A784-D80C-512E17352498}"/>
                  </a:ext>
                </a:extLst>
              </p:cNvPr>
              <p:cNvSpPr txBox="1"/>
              <p:nvPr/>
            </p:nvSpPr>
            <p:spPr>
              <a:xfrm>
                <a:off x="8323267" y="5448146"/>
                <a:ext cx="14548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32ECA1-B0A0-A784-D80C-512E17352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267" y="5448146"/>
                <a:ext cx="1454885" cy="369332"/>
              </a:xfrm>
              <a:prstGeom prst="rect">
                <a:avLst/>
              </a:prstGeom>
              <a:blipFill>
                <a:blip r:embed="rId18"/>
                <a:stretch>
                  <a:fillRect l="-5217" r="-521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84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  <p:bldP spid="12" grpId="0"/>
      <p:bldP spid="13" grpId="0"/>
      <p:bldP spid="16" grpId="0"/>
      <p:bldP spid="18" grpId="0"/>
      <p:bldP spid="19" grpId="0"/>
      <p:bldP spid="21" grpId="0"/>
      <p:bldP spid="23" grpId="0"/>
      <p:bldP spid="25" grpId="0"/>
      <p:bldP spid="27" grpId="0"/>
      <p:bldP spid="30" grpId="0"/>
      <p:bldP spid="32" grpId="0"/>
      <p:bldP spid="34" grpId="0"/>
      <p:bldP spid="36" grpId="0"/>
      <p:bldP spid="38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9EBA-1E18-D2FB-830E-8776AB93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muCLP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Calculus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BC070-4791-743C-BC0F-5A7FFC3D1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muCLP extends Constraint Logic Programming (CLP)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explicit use of least and greatest fixed-point operators to define the meaning of uninterpreted relations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Generalizes both CHCs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coCHCs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9A122B-CC41-A4F9-CF2A-4AE2A060B13F}"/>
              </a:ext>
            </a:extLst>
          </p:cNvPr>
          <p:cNvSpPr txBox="1"/>
          <p:nvPr/>
        </p:nvSpPr>
        <p:spPr>
          <a:xfrm>
            <a:off x="2402777" y="6004123"/>
            <a:ext cx="7386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Unno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et. al. “Modular Primal-Dual Fixpoint Logic Solving for Temporal Verification.” POPL, 2023.</a:t>
            </a:r>
          </a:p>
        </p:txBody>
      </p:sp>
    </p:spTree>
    <p:extLst>
      <p:ext uri="{BB962C8B-B14F-4D97-AF65-F5344CB8AC3E}">
        <p14:creationId xmlns:p14="http://schemas.microsoft.com/office/powerpoint/2010/main" val="331126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9EBA-1E18-D2FB-830E-8776AB93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muCLP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Calculus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EBC070-4791-743C-BC0F-5A7FFC3D10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muCLP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formula for theory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𝒯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takes the following form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predicate variable,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sequence of term variables,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first-order formula that may include positive occurrences of the predicate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term variables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either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representing a least fixed-point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𝜈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representing a greatest fixed-point.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EBC070-4791-743C-BC0F-5A7FFC3D10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EFF440-C154-8BFB-9DFC-1E668411BDE3}"/>
                  </a:ext>
                </a:extLst>
              </p:cNvPr>
              <p:cNvSpPr txBox="1"/>
              <p:nvPr/>
            </p:nvSpPr>
            <p:spPr>
              <a:xfrm>
                <a:off x="1615153" y="2275044"/>
                <a:ext cx="3332861" cy="16350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en-US" sz="2400" b="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 b="0" dirty="0"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en-US" sz="2400" b="0" dirty="0"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en-US" sz="2400" b="0" dirty="0"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</m:e>
                    </m:d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EFF440-C154-8BFB-9DFC-1E668411B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153" y="2275044"/>
                <a:ext cx="3332861" cy="1635063"/>
              </a:xfrm>
              <a:prstGeom prst="rect">
                <a:avLst/>
              </a:prstGeom>
              <a:blipFill>
                <a:blip r:embed="rId3"/>
                <a:stretch>
                  <a:fillRect l="-1521" b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43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9EBA-1E18-D2FB-830E-8776AB93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muCLP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E69AB-62F7-DFC9-2F83-13468A073B4B}"/>
              </a:ext>
            </a:extLst>
          </p:cNvPr>
          <p:cNvSpPr txBox="1"/>
          <p:nvPr/>
        </p:nvSpPr>
        <p:spPr>
          <a:xfrm>
            <a:off x="401651" y="1690688"/>
            <a:ext cx="31422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0: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While 0 &lt; x</a:t>
            </a:r>
          </a:p>
          <a:p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1: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x--;</a:t>
            </a:r>
          </a:p>
          <a:p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2: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y++;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5E4F9C-AEC5-CE36-6643-78015F1A5558}"/>
                  </a:ext>
                </a:extLst>
              </p:cNvPr>
              <p:cNvSpPr txBox="1"/>
              <p:nvPr/>
            </p:nvSpPr>
            <p:spPr>
              <a:xfrm>
                <a:off x="838200" y="3429000"/>
                <a:ext cx="2274084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5E4F9C-AEC5-CE36-6643-78015F1A5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9000"/>
                <a:ext cx="2274084" cy="1477328"/>
              </a:xfrm>
              <a:prstGeom prst="rect">
                <a:avLst/>
              </a:prstGeom>
              <a:blipFill>
                <a:blip r:embed="rId2"/>
                <a:stretch>
                  <a:fillRect l="-1667" t="-3419" r="-388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C91B7B-1BF0-13CF-15CB-43317345C7EC}"/>
                  </a:ext>
                </a:extLst>
              </p:cNvPr>
              <p:cNvSpPr txBox="1"/>
              <p:nvPr/>
            </p:nvSpPr>
            <p:spPr>
              <a:xfrm>
                <a:off x="3811424" y="1718067"/>
                <a:ext cx="8477429" cy="38909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𝑠𝑒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∧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∧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∧∃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0" dirty="0"/>
                  <a:t> ;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𝑠𝑒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1,2 </m:t>
                        </m:r>
                      </m:sup>
                    </m:sSup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∃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𝑠𝑒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′′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𝑠𝑒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sz="2000" dirty="0"/>
                  <a:t> ;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𝑠𝑒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</m:sup>
                    </m:sSup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−1∧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;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𝑠𝑒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b="0" dirty="0"/>
                  <a:t> ;</a:t>
                </a:r>
              </a:p>
              <a:p>
                <a:endParaRPr lang="en-US" sz="2000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∨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∨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∨∀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1,2</m:t>
                                      </m:r>
                                    </m:sup>
                                  </m:sSup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0" dirty="0"/>
                  <a:t>;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𝑠𝑒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1,2 </m:t>
                            </m:r>
                          </m:sup>
                        </m:sSup>
                      </m:e>
                    </m:acc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∀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𝑠𝑒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acc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𝑠𝑒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sz="2000" dirty="0"/>
                  <a:t> ;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𝑠𝑒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p>
                        </m:sSup>
                      </m:e>
                    </m:acc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−1∨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;</a:t>
                </a:r>
              </a:p>
              <a:p>
                <a:pPr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𝑠𝑒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∨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C91B7B-1BF0-13CF-15CB-43317345C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24" y="1718067"/>
                <a:ext cx="8477429" cy="3890937"/>
              </a:xfrm>
              <a:prstGeom prst="rect">
                <a:avLst/>
              </a:prstGeom>
              <a:blipFill>
                <a:blip r:embed="rId3"/>
                <a:stretch>
                  <a:fillRect l="-1048" t="-326" b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00923D5-190E-64C8-C5D1-8E00AAF5BA72}"/>
              </a:ext>
            </a:extLst>
          </p:cNvPr>
          <p:cNvSpPr txBox="1"/>
          <p:nvPr/>
        </p:nvSpPr>
        <p:spPr>
          <a:xfrm>
            <a:off x="9964396" y="843240"/>
            <a:ext cx="127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FA94E5-32B1-E19F-2ED4-46C5F2864710}"/>
              </a:ext>
            </a:extLst>
          </p:cNvPr>
          <p:cNvCxnSpPr>
            <a:cxnSpLocks/>
          </p:cNvCxnSpPr>
          <p:nvPr/>
        </p:nvCxnSpPr>
        <p:spPr>
          <a:xfrm flipH="1">
            <a:off x="10049854" y="1212572"/>
            <a:ext cx="542658" cy="752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599D37-BDB5-C26C-77A4-2462E8F5FE6F}"/>
              </a:ext>
            </a:extLst>
          </p:cNvPr>
          <p:cNvSpPr txBox="1"/>
          <p:nvPr/>
        </p:nvSpPr>
        <p:spPr>
          <a:xfrm>
            <a:off x="4332718" y="6195701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 Semantics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23EE7B-E61B-AB5E-9511-34F2D017CBA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5152815" y="5636383"/>
            <a:ext cx="735238" cy="559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12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9EBA-1E18-D2FB-830E-8776AB93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muCLP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Satisfiability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EBC070-4791-743C-BC0F-5A7FFC3D10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716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muCLP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𝒫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satisfiable if and only if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∅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maps each predicate variable defined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its fixed-point.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EBC070-4791-743C-BC0F-5A7FFC3D10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7168" cy="4351338"/>
              </a:xfrm>
              <a:blipFill>
                <a:blip r:embed="rId2"/>
                <a:stretch>
                  <a:fillRect l="-1185" t="-2326" r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502A5B-7042-B4A1-C435-EC5BAA7D764B}"/>
                  </a:ext>
                </a:extLst>
              </p:cNvPr>
              <p:cNvSpPr txBox="1"/>
              <p:nvPr/>
            </p:nvSpPr>
            <p:spPr>
              <a:xfrm>
                <a:off x="838200" y="3404335"/>
                <a:ext cx="8827353" cy="824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b="0" dirty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↦⊤,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↦⊤}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502A5B-7042-B4A1-C435-EC5BAA7D7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04335"/>
                <a:ext cx="8827353" cy="824585"/>
              </a:xfrm>
              <a:prstGeom prst="rect">
                <a:avLst/>
              </a:prstGeom>
              <a:blipFill>
                <a:blip r:embed="rId3"/>
                <a:stretch>
                  <a:fillRect l="-1293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C514BD-0267-E165-E84E-1B3DFA9A0EFB}"/>
                  </a:ext>
                </a:extLst>
              </p:cNvPr>
              <p:cNvSpPr txBox="1"/>
              <p:nvPr/>
            </p:nvSpPr>
            <p:spPr>
              <a:xfrm>
                <a:off x="838199" y="4872787"/>
                <a:ext cx="8921097" cy="8245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b="0" dirty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≝{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↦⊥,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↦⊥}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C514BD-0267-E165-E84E-1B3DFA9A0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872787"/>
                <a:ext cx="8921097" cy="824585"/>
              </a:xfrm>
              <a:prstGeom prst="rect">
                <a:avLst/>
              </a:prstGeom>
              <a:blipFill>
                <a:blip r:embed="rId4"/>
                <a:stretch>
                  <a:fillRect l="-1136" t="-303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83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D6545-8D32-9A3F-7D7C-701C67E2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38F7B-7BC9-FE48-CA64-D3E94A74B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Order Logic with Fixed-Points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Order Logic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Fixed-Points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Order Logic with Fixed-Points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 Systems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Rules / Non-Cyclic Case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Cyclic Proof Systems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Directed Reachability as Cyclic Proof Search</a:t>
            </a:r>
          </a:p>
        </p:txBody>
      </p:sp>
    </p:spTree>
    <p:extLst>
      <p:ext uri="{BB962C8B-B14F-4D97-AF65-F5344CB8AC3E}">
        <p14:creationId xmlns:p14="http://schemas.microsoft.com/office/powerpoint/2010/main" val="342352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9EBA-1E18-D2FB-830E-8776AB93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muCLP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E69AB-62F7-DFC9-2F83-13468A073B4B}"/>
              </a:ext>
            </a:extLst>
          </p:cNvPr>
          <p:cNvSpPr txBox="1"/>
          <p:nvPr/>
        </p:nvSpPr>
        <p:spPr>
          <a:xfrm>
            <a:off x="401651" y="1690688"/>
            <a:ext cx="31422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0: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While 0 &lt; x</a:t>
            </a:r>
          </a:p>
          <a:p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1: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x--;</a:t>
            </a:r>
          </a:p>
          <a:p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2: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y++;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5E4F9C-AEC5-CE36-6643-78015F1A5558}"/>
                  </a:ext>
                </a:extLst>
              </p:cNvPr>
              <p:cNvSpPr txBox="1"/>
              <p:nvPr/>
            </p:nvSpPr>
            <p:spPr>
              <a:xfrm>
                <a:off x="838200" y="3429000"/>
                <a:ext cx="2274084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5E4F9C-AEC5-CE36-6643-78015F1A5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9000"/>
                <a:ext cx="2274084" cy="1477328"/>
              </a:xfrm>
              <a:prstGeom prst="rect">
                <a:avLst/>
              </a:prstGeom>
              <a:blipFill>
                <a:blip r:embed="rId2"/>
                <a:stretch>
                  <a:fillRect l="-1667" t="-3419" r="-388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C91B7B-1BF0-13CF-15CB-43317345C7EC}"/>
                  </a:ext>
                </a:extLst>
              </p:cNvPr>
              <p:cNvSpPr txBox="1"/>
              <p:nvPr/>
            </p:nvSpPr>
            <p:spPr>
              <a:xfrm>
                <a:off x="3811424" y="1718067"/>
                <a:ext cx="8477429" cy="4029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𝑠𝑒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endParaRPr lang="en-US" sz="90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∧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∧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∧∃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0" dirty="0"/>
                  <a:t> ;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𝑠𝑒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1,2 </m:t>
                        </m:r>
                      </m:sup>
                    </m:sSup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∃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𝑠𝑒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′′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𝑠𝑒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sz="2000" dirty="0"/>
                  <a:t> ;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𝑠𝑒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</m:sup>
                    </m:sSup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−1∧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;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𝑠𝑒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b="0" dirty="0"/>
                  <a:t> ;</a:t>
                </a:r>
              </a:p>
              <a:p>
                <a:endParaRPr lang="en-US" sz="2000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0&lt;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∨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∨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∨∀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1,2</m:t>
                                      </m:r>
                                    </m:sup>
                                  </m:sSup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0" dirty="0"/>
                  <a:t>;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𝑠𝑒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1,2 </m:t>
                            </m:r>
                          </m:sup>
                        </m:sSup>
                      </m:e>
                    </m:acc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∀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. </m:t>
                    </m:r>
                    <m:acc>
                      <m:accPr>
                        <m:chr m:val="̅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𝑠𝑒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acc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𝑠𝑒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sz="2000" dirty="0"/>
                  <a:t> ;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𝑠𝑒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p>
                        </m:sSup>
                      </m:e>
                    </m:acc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−1∨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;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𝑠𝑒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∨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C91B7B-1BF0-13CF-15CB-43317345C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24" y="1718067"/>
                <a:ext cx="8477429" cy="4029436"/>
              </a:xfrm>
              <a:prstGeom prst="rect">
                <a:avLst/>
              </a:prstGeom>
              <a:blipFill>
                <a:blip r:embed="rId3"/>
                <a:stretch>
                  <a:fillRect l="-1048" t="-314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3FCC83-3F09-30D2-5E7B-D3F7A9EBFB0E}"/>
                  </a:ext>
                </a:extLst>
              </p:cNvPr>
              <p:cNvSpPr txBox="1"/>
              <p:nvPr/>
            </p:nvSpPr>
            <p:spPr>
              <a:xfrm>
                <a:off x="1758306" y="5854174"/>
                <a:ext cx="8675387" cy="6387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0&lt;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∧ 0=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∧ 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3FCC83-3F09-30D2-5E7B-D3F7A9EBF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306" y="5854174"/>
                <a:ext cx="8675387" cy="638701"/>
              </a:xfrm>
              <a:prstGeom prst="rect">
                <a:avLst/>
              </a:prstGeom>
              <a:blipFill>
                <a:blip r:embed="rId4"/>
                <a:stretch>
                  <a:fillRect t="-192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463DB53-E752-EAE8-D6C6-E4D566D7CA59}"/>
              </a:ext>
            </a:extLst>
          </p:cNvPr>
          <p:cNvSpPr/>
          <p:nvPr/>
        </p:nvSpPr>
        <p:spPr>
          <a:xfrm>
            <a:off x="3743058" y="1690688"/>
            <a:ext cx="8383424" cy="4163486"/>
          </a:xfrm>
          <a:prstGeom prst="rect">
            <a:avLst/>
          </a:prstGeom>
          <a:solidFill>
            <a:srgbClr val="FFFFFF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6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EAFE-8252-EF5D-E3BE-54B9CE8C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6252"/>
            <a:ext cx="10515600" cy="102549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Systems</a:t>
            </a:r>
          </a:p>
        </p:txBody>
      </p:sp>
    </p:spTree>
    <p:extLst>
      <p:ext uri="{BB962C8B-B14F-4D97-AF65-F5344CB8AC3E}">
        <p14:creationId xmlns:p14="http://schemas.microsoft.com/office/powerpoint/2010/main" val="3251044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9EBA-1E18-D2FB-830E-8776AB93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BC070-4791-743C-BC0F-5A7FFC3D1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proof system consists of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axioms (or schematic axioms)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of Inference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Proof Systems: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 (e.g., for formulas in conjunctive normal form)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Hilbert Proof System (e.g., axioms and modus ponens)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 Calculus (e.g., for propositional and first-order logic) </a:t>
            </a:r>
          </a:p>
        </p:txBody>
      </p:sp>
    </p:spTree>
    <p:extLst>
      <p:ext uri="{BB962C8B-B14F-4D97-AF65-F5344CB8AC3E}">
        <p14:creationId xmlns:p14="http://schemas.microsoft.com/office/powerpoint/2010/main" val="175574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9EBA-1E18-D2FB-830E-8776AB93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 Calculus (Propositional Logic)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B9C91C-1599-F842-F4A8-20090362D1A9}"/>
                  </a:ext>
                </a:extLst>
              </p:cNvPr>
              <p:cNvSpPr txBox="1"/>
              <p:nvPr/>
            </p:nvSpPr>
            <p:spPr>
              <a:xfrm>
                <a:off x="1221065" y="3152625"/>
                <a:ext cx="16287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B9C91C-1599-F842-F4A8-20090362D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065" y="3152625"/>
                <a:ext cx="1628716" cy="369332"/>
              </a:xfrm>
              <a:prstGeom prst="rect">
                <a:avLst/>
              </a:prstGeom>
              <a:blipFill>
                <a:blip r:embed="rId2"/>
                <a:stretch>
                  <a:fillRect l="-4651" r="-3876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A55C9C-528D-2AB7-026A-46C0E33D0B79}"/>
                  </a:ext>
                </a:extLst>
              </p:cNvPr>
              <p:cNvSpPr txBox="1"/>
              <p:nvPr/>
            </p:nvSpPr>
            <p:spPr>
              <a:xfrm>
                <a:off x="1323144" y="2783293"/>
                <a:ext cx="14245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A55C9C-528D-2AB7-026A-46C0E33D0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144" y="2783293"/>
                <a:ext cx="1424557" cy="369332"/>
              </a:xfrm>
              <a:prstGeom prst="rect">
                <a:avLst/>
              </a:prstGeom>
              <a:blipFill>
                <a:blip r:embed="rId3"/>
                <a:stretch>
                  <a:fillRect l="-5310" r="-4425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ACCD6D-C5A6-A11F-2A0C-9D2BDF0E2D26}"/>
              </a:ext>
            </a:extLst>
          </p:cNvPr>
          <p:cNvCxnSpPr/>
          <p:nvPr/>
        </p:nvCxnSpPr>
        <p:spPr>
          <a:xfrm>
            <a:off x="1221065" y="3152625"/>
            <a:ext cx="16287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1E8763-C98B-F131-18CD-2916F2C965F7}"/>
                  </a:ext>
                </a:extLst>
              </p:cNvPr>
              <p:cNvSpPr txBox="1"/>
              <p:nvPr/>
            </p:nvSpPr>
            <p:spPr>
              <a:xfrm>
                <a:off x="1730669" y="4993647"/>
                <a:ext cx="16224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1E8763-C98B-F131-18CD-2916F2C96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669" y="4993647"/>
                <a:ext cx="1622495" cy="369332"/>
              </a:xfrm>
              <a:prstGeom prst="rect">
                <a:avLst/>
              </a:prstGeom>
              <a:blipFill>
                <a:blip r:embed="rId4"/>
                <a:stretch>
                  <a:fillRect l="-3906" r="-3906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F504FD-9CC1-9EB2-0AB2-C319167CAC7B}"/>
                  </a:ext>
                </a:extLst>
              </p:cNvPr>
              <p:cNvSpPr txBox="1"/>
              <p:nvPr/>
            </p:nvSpPr>
            <p:spPr>
              <a:xfrm>
                <a:off x="1218013" y="4605360"/>
                <a:ext cx="1094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F504FD-9CC1-9EB2-0AB2-C319167CA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013" y="4605360"/>
                <a:ext cx="1094274" cy="369332"/>
              </a:xfrm>
              <a:prstGeom prst="rect">
                <a:avLst/>
              </a:prstGeom>
              <a:blipFill>
                <a:blip r:embed="rId5"/>
                <a:stretch>
                  <a:fillRect l="-6977" r="-6977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9B6DCD-0477-77E9-385F-F536EBEE7588}"/>
              </a:ext>
            </a:extLst>
          </p:cNvPr>
          <p:cNvCxnSpPr>
            <a:cxnSpLocks/>
          </p:cNvCxnSpPr>
          <p:nvPr/>
        </p:nvCxnSpPr>
        <p:spPr>
          <a:xfrm>
            <a:off x="1115934" y="4974692"/>
            <a:ext cx="25489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5B6366-589E-C75A-9DC3-A6CC2DB826A7}"/>
                  </a:ext>
                </a:extLst>
              </p:cNvPr>
              <p:cNvSpPr txBox="1"/>
              <p:nvPr/>
            </p:nvSpPr>
            <p:spPr>
              <a:xfrm>
                <a:off x="2575370" y="4605360"/>
                <a:ext cx="10894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5B6366-589E-C75A-9DC3-A6CC2DB82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370" y="4605360"/>
                <a:ext cx="1089465" cy="369332"/>
              </a:xfrm>
              <a:prstGeom prst="rect">
                <a:avLst/>
              </a:prstGeom>
              <a:blipFill>
                <a:blip r:embed="rId6"/>
                <a:stretch>
                  <a:fillRect l="-5747" r="-5747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7312CF-CB87-392D-42F6-E7926099C2F7}"/>
                  </a:ext>
                </a:extLst>
              </p:cNvPr>
              <p:cNvSpPr txBox="1"/>
              <p:nvPr/>
            </p:nvSpPr>
            <p:spPr>
              <a:xfrm>
                <a:off x="4290526" y="3255565"/>
                <a:ext cx="16287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7312CF-CB87-392D-42F6-E7926099C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526" y="3255565"/>
                <a:ext cx="1628716" cy="369332"/>
              </a:xfrm>
              <a:prstGeom prst="rect">
                <a:avLst/>
              </a:prstGeom>
              <a:blipFill>
                <a:blip r:embed="rId7"/>
                <a:stretch>
                  <a:fillRect l="-3846" r="-3846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ABC5C9-CC57-A0E7-FB4C-BD58F67C474B}"/>
                  </a:ext>
                </a:extLst>
              </p:cNvPr>
              <p:cNvSpPr txBox="1"/>
              <p:nvPr/>
            </p:nvSpPr>
            <p:spPr>
              <a:xfrm>
                <a:off x="3933320" y="2886235"/>
                <a:ext cx="11288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ABC5C9-CC57-A0E7-FB4C-BD58F67C4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320" y="2886235"/>
                <a:ext cx="1128834" cy="369332"/>
              </a:xfrm>
              <a:prstGeom prst="rect">
                <a:avLst/>
              </a:prstGeom>
              <a:blipFill>
                <a:blip r:embed="rId8"/>
                <a:stretch>
                  <a:fillRect l="-4444" r="-4444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67522E-A672-D684-FEC0-3ABE8397B8DF}"/>
              </a:ext>
            </a:extLst>
          </p:cNvPr>
          <p:cNvCxnSpPr>
            <a:cxnSpLocks/>
          </p:cNvCxnSpPr>
          <p:nvPr/>
        </p:nvCxnSpPr>
        <p:spPr>
          <a:xfrm>
            <a:off x="3873971" y="3255567"/>
            <a:ext cx="25391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AC88399-1C48-7D98-0DBA-2792A8FB617F}"/>
                  </a:ext>
                </a:extLst>
              </p:cNvPr>
              <p:cNvSpPr txBox="1"/>
              <p:nvPr/>
            </p:nvSpPr>
            <p:spPr>
              <a:xfrm>
                <a:off x="5300967" y="2886234"/>
                <a:ext cx="11121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AC88399-1C48-7D98-0DBA-2792A8FB6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967" y="2886234"/>
                <a:ext cx="1112164" cy="369332"/>
              </a:xfrm>
              <a:prstGeom prst="rect">
                <a:avLst/>
              </a:prstGeom>
              <a:blipFill>
                <a:blip r:embed="rId9"/>
                <a:stretch>
                  <a:fillRect l="-6818" r="-6818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467D14-C946-DA54-4D25-98AFAAFE317C}"/>
                  </a:ext>
                </a:extLst>
              </p:cNvPr>
              <p:cNvSpPr txBox="1"/>
              <p:nvPr/>
            </p:nvSpPr>
            <p:spPr>
              <a:xfrm>
                <a:off x="4386113" y="4974692"/>
                <a:ext cx="16224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467D14-C946-DA54-4D25-98AFAAFE3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113" y="4974692"/>
                <a:ext cx="1622495" cy="369332"/>
              </a:xfrm>
              <a:prstGeom prst="rect">
                <a:avLst/>
              </a:prstGeom>
              <a:blipFill>
                <a:blip r:embed="rId10"/>
                <a:stretch>
                  <a:fillRect l="-3876" r="-3101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78172B-A6F5-205B-5A31-BE7FC8795BEA}"/>
                  </a:ext>
                </a:extLst>
              </p:cNvPr>
              <p:cNvSpPr txBox="1"/>
              <p:nvPr/>
            </p:nvSpPr>
            <p:spPr>
              <a:xfrm>
                <a:off x="4488192" y="4605360"/>
                <a:ext cx="13956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78172B-A6F5-205B-5A31-BE7FC8795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192" y="4605360"/>
                <a:ext cx="1395638" cy="369332"/>
              </a:xfrm>
              <a:prstGeom prst="rect">
                <a:avLst/>
              </a:prstGeom>
              <a:blipFill>
                <a:blip r:embed="rId11"/>
                <a:stretch>
                  <a:fillRect l="-4505" r="-4505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ACDE65-13D8-2F1E-6D4B-62AB8596BC0C}"/>
              </a:ext>
            </a:extLst>
          </p:cNvPr>
          <p:cNvCxnSpPr/>
          <p:nvPr/>
        </p:nvCxnSpPr>
        <p:spPr>
          <a:xfrm>
            <a:off x="4386113" y="4974692"/>
            <a:ext cx="16287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A0AB688-7F83-475B-0050-1FAB6F022509}"/>
                  </a:ext>
                </a:extLst>
              </p:cNvPr>
              <p:cNvSpPr txBox="1"/>
              <p:nvPr/>
            </p:nvSpPr>
            <p:spPr>
              <a:xfrm>
                <a:off x="7408819" y="3261953"/>
                <a:ext cx="17397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A0AB688-7F83-475B-0050-1FAB6F022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819" y="3261953"/>
                <a:ext cx="1739771" cy="369332"/>
              </a:xfrm>
              <a:prstGeom prst="rect">
                <a:avLst/>
              </a:prstGeom>
              <a:blipFill>
                <a:blip r:embed="rId12"/>
                <a:stretch>
                  <a:fillRect l="-3623" r="-3623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B53EEDB-C2C5-8856-73D0-B6CFBFB7273E}"/>
                  </a:ext>
                </a:extLst>
              </p:cNvPr>
              <p:cNvSpPr txBox="1"/>
              <p:nvPr/>
            </p:nvSpPr>
            <p:spPr>
              <a:xfrm>
                <a:off x="7051613" y="2892623"/>
                <a:ext cx="1094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B53EEDB-C2C5-8856-73D0-B6CFBFB72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613" y="2892623"/>
                <a:ext cx="1094274" cy="369332"/>
              </a:xfrm>
              <a:prstGeom prst="rect">
                <a:avLst/>
              </a:prstGeom>
              <a:blipFill>
                <a:blip r:embed="rId13"/>
                <a:stretch>
                  <a:fillRect l="-5747" r="-5747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C9D4AC-0B6B-153F-A526-BBDC73162B17}"/>
              </a:ext>
            </a:extLst>
          </p:cNvPr>
          <p:cNvCxnSpPr>
            <a:cxnSpLocks/>
          </p:cNvCxnSpPr>
          <p:nvPr/>
        </p:nvCxnSpPr>
        <p:spPr>
          <a:xfrm>
            <a:off x="6992264" y="3261955"/>
            <a:ext cx="25391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B8B9405-DFB5-AAB7-947C-F11113061928}"/>
                  </a:ext>
                </a:extLst>
              </p:cNvPr>
              <p:cNvSpPr txBox="1"/>
              <p:nvPr/>
            </p:nvSpPr>
            <p:spPr>
              <a:xfrm>
                <a:off x="8419260" y="2892622"/>
                <a:ext cx="11121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B8B9405-DFB5-AAB7-947C-F11113061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260" y="2892622"/>
                <a:ext cx="1112164" cy="369332"/>
              </a:xfrm>
              <a:prstGeom prst="rect">
                <a:avLst/>
              </a:prstGeom>
              <a:blipFill>
                <a:blip r:embed="rId14"/>
                <a:stretch>
                  <a:fillRect l="-5618" r="-5618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961DA8-1A68-21CA-0C52-9CEDE892378B}"/>
                  </a:ext>
                </a:extLst>
              </p:cNvPr>
              <p:cNvSpPr txBox="1"/>
              <p:nvPr/>
            </p:nvSpPr>
            <p:spPr>
              <a:xfrm>
                <a:off x="7570383" y="5104570"/>
                <a:ext cx="17397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961DA8-1A68-21CA-0C52-9CEDE8923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383" y="5104570"/>
                <a:ext cx="1739771" cy="369332"/>
              </a:xfrm>
              <a:prstGeom prst="rect">
                <a:avLst/>
              </a:prstGeom>
              <a:blipFill>
                <a:blip r:embed="rId15"/>
                <a:stretch>
                  <a:fillRect l="-4380" r="-4380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45675C2-412F-DC6B-8CCA-5765C7AE6D1C}"/>
                  </a:ext>
                </a:extLst>
              </p:cNvPr>
              <p:cNvSpPr txBox="1"/>
              <p:nvPr/>
            </p:nvSpPr>
            <p:spPr>
              <a:xfrm>
                <a:off x="7732672" y="4744438"/>
                <a:ext cx="14066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45675C2-412F-DC6B-8CCA-5765C7AE6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672" y="4744438"/>
                <a:ext cx="1406667" cy="369332"/>
              </a:xfrm>
              <a:prstGeom prst="rect">
                <a:avLst/>
              </a:prstGeom>
              <a:blipFill>
                <a:blip r:embed="rId16"/>
                <a:stretch>
                  <a:fillRect l="-4464" r="-4464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C0FA6CD-83A8-A9AA-8D38-DB1C196E2F2F}"/>
              </a:ext>
            </a:extLst>
          </p:cNvPr>
          <p:cNvCxnSpPr>
            <a:cxnSpLocks/>
          </p:cNvCxnSpPr>
          <p:nvPr/>
        </p:nvCxnSpPr>
        <p:spPr>
          <a:xfrm flipV="1">
            <a:off x="7495079" y="5104570"/>
            <a:ext cx="1815075" cy="9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1A65812-9911-CE64-8AAF-4D549573F92F}"/>
                  </a:ext>
                </a:extLst>
              </p:cNvPr>
              <p:cNvSpPr txBox="1"/>
              <p:nvPr/>
            </p:nvSpPr>
            <p:spPr>
              <a:xfrm>
                <a:off x="10114329" y="3152901"/>
                <a:ext cx="1329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1A65812-9911-CE64-8AAF-4D549573F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329" y="3152901"/>
                <a:ext cx="1329723" cy="369332"/>
              </a:xfrm>
              <a:prstGeom prst="rect">
                <a:avLst/>
              </a:prstGeom>
              <a:blipFill>
                <a:blip r:embed="rId17"/>
                <a:stretch>
                  <a:fillRect l="-4762" r="-5714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A9F48BA-F145-467A-E929-C6DE26074621}"/>
                  </a:ext>
                </a:extLst>
              </p:cNvPr>
              <p:cNvSpPr txBox="1"/>
              <p:nvPr/>
            </p:nvSpPr>
            <p:spPr>
              <a:xfrm>
                <a:off x="10259526" y="2792769"/>
                <a:ext cx="1094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A9F48BA-F145-467A-E929-C6DE26074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9526" y="2792769"/>
                <a:ext cx="1094274" cy="369332"/>
              </a:xfrm>
              <a:prstGeom prst="rect">
                <a:avLst/>
              </a:prstGeom>
              <a:blipFill>
                <a:blip r:embed="rId18"/>
                <a:stretch>
                  <a:fillRect l="-5682" r="-568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67E2708-420E-EEAB-B9E3-88C3C3522B53}"/>
              </a:ext>
            </a:extLst>
          </p:cNvPr>
          <p:cNvCxnSpPr>
            <a:cxnSpLocks/>
          </p:cNvCxnSpPr>
          <p:nvPr/>
        </p:nvCxnSpPr>
        <p:spPr>
          <a:xfrm>
            <a:off x="10148503" y="3162101"/>
            <a:ext cx="12784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B940DA6-7AE6-6F3F-D156-46D9A76332CA}"/>
                  </a:ext>
                </a:extLst>
              </p:cNvPr>
              <p:cNvSpPr txBox="1"/>
              <p:nvPr/>
            </p:nvSpPr>
            <p:spPr>
              <a:xfrm>
                <a:off x="10114329" y="5007860"/>
                <a:ext cx="1329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B940DA6-7AE6-6F3F-D156-46D9A7633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329" y="5007860"/>
                <a:ext cx="1329723" cy="369332"/>
              </a:xfrm>
              <a:prstGeom prst="rect">
                <a:avLst/>
              </a:prstGeom>
              <a:blipFill>
                <a:blip r:embed="rId19"/>
                <a:stretch>
                  <a:fillRect l="-4762" r="-5714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FE02248-106C-AE00-10F4-682928C408D8}"/>
                  </a:ext>
                </a:extLst>
              </p:cNvPr>
              <p:cNvSpPr txBox="1"/>
              <p:nvPr/>
            </p:nvSpPr>
            <p:spPr>
              <a:xfrm>
                <a:off x="10259526" y="4647728"/>
                <a:ext cx="1094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FE02248-106C-AE00-10F4-682928C40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9526" y="4647728"/>
                <a:ext cx="1094274" cy="369332"/>
              </a:xfrm>
              <a:prstGeom prst="rect">
                <a:avLst/>
              </a:prstGeom>
              <a:blipFill>
                <a:blip r:embed="rId20"/>
                <a:stretch>
                  <a:fillRect l="-5682" r="-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1A9318A-C9C4-B107-B4CB-29EF69E21CDB}"/>
              </a:ext>
            </a:extLst>
          </p:cNvPr>
          <p:cNvCxnSpPr>
            <a:cxnSpLocks/>
          </p:cNvCxnSpPr>
          <p:nvPr/>
        </p:nvCxnSpPr>
        <p:spPr>
          <a:xfrm>
            <a:off x="10148503" y="5017060"/>
            <a:ext cx="12784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41E978-AE72-3A38-8301-483EDBFB56F4}"/>
                  </a:ext>
                </a:extLst>
              </p:cNvPr>
              <p:cNvSpPr txBox="1"/>
              <p:nvPr/>
            </p:nvSpPr>
            <p:spPr>
              <a:xfrm>
                <a:off x="5611661" y="1849246"/>
                <a:ext cx="14066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41E978-AE72-3A38-8301-483EDBFB5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661" y="1849246"/>
                <a:ext cx="1406667" cy="369332"/>
              </a:xfrm>
              <a:prstGeom prst="rect">
                <a:avLst/>
              </a:prstGeom>
              <a:blipFill>
                <a:blip r:embed="rId21"/>
                <a:stretch>
                  <a:fillRect l="-5405" r="-4505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36ACF80-0309-B98D-A4DA-D83B637BE0B8}"/>
              </a:ext>
            </a:extLst>
          </p:cNvPr>
          <p:cNvCxnSpPr>
            <a:cxnSpLocks/>
          </p:cNvCxnSpPr>
          <p:nvPr/>
        </p:nvCxnSpPr>
        <p:spPr>
          <a:xfrm>
            <a:off x="5645835" y="1858446"/>
            <a:ext cx="12784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5B19A2A-850B-BBD7-648B-81E089BDB4EC}"/>
                  </a:ext>
                </a:extLst>
              </p:cNvPr>
              <p:cNvSpPr txBox="1"/>
              <p:nvPr/>
            </p:nvSpPr>
            <p:spPr>
              <a:xfrm>
                <a:off x="2851783" y="3009524"/>
                <a:ext cx="362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5B19A2A-850B-BBD7-648B-81E089BDB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783" y="3009524"/>
                <a:ext cx="362215" cy="276999"/>
              </a:xfrm>
              <a:prstGeom prst="rect">
                <a:avLst/>
              </a:prstGeom>
              <a:blipFill>
                <a:blip r:embed="rId22"/>
                <a:stretch>
                  <a:fillRect l="-10345" r="-1379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6D18C22-168D-F710-DC03-A5486A28575C}"/>
                  </a:ext>
                </a:extLst>
              </p:cNvPr>
              <p:cNvSpPr txBox="1"/>
              <p:nvPr/>
            </p:nvSpPr>
            <p:spPr>
              <a:xfrm>
                <a:off x="3643560" y="4833222"/>
                <a:ext cx="3882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6D18C22-168D-F710-DC03-A5486A285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560" y="4833222"/>
                <a:ext cx="388247" cy="276999"/>
              </a:xfrm>
              <a:prstGeom prst="rect">
                <a:avLst/>
              </a:prstGeom>
              <a:blipFill>
                <a:blip r:embed="rId23"/>
                <a:stretch>
                  <a:fillRect l="-12903" r="-12903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D5C64B6-1721-2C5B-5E3B-B20B5C5C2E68}"/>
                  </a:ext>
                </a:extLst>
              </p:cNvPr>
              <p:cNvSpPr txBox="1"/>
              <p:nvPr/>
            </p:nvSpPr>
            <p:spPr>
              <a:xfrm>
                <a:off x="6427247" y="3117065"/>
                <a:ext cx="362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D5C64B6-1721-2C5B-5E3B-B20B5C5C2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247" y="3117065"/>
                <a:ext cx="362215" cy="276999"/>
              </a:xfrm>
              <a:prstGeom prst="rect">
                <a:avLst/>
              </a:prstGeom>
              <a:blipFill>
                <a:blip r:embed="rId24"/>
                <a:stretch>
                  <a:fillRect l="-10000" r="-13333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871D15F-9990-7CD4-A760-690E22415A4D}"/>
                  </a:ext>
                </a:extLst>
              </p:cNvPr>
              <p:cNvSpPr txBox="1"/>
              <p:nvPr/>
            </p:nvSpPr>
            <p:spPr>
              <a:xfrm>
                <a:off x="5997799" y="4832394"/>
                <a:ext cx="3882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871D15F-9990-7CD4-A760-690E22415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799" y="4832394"/>
                <a:ext cx="388247" cy="276999"/>
              </a:xfrm>
              <a:prstGeom prst="rect">
                <a:avLst/>
              </a:prstGeom>
              <a:blipFill>
                <a:blip r:embed="rId25"/>
                <a:stretch>
                  <a:fillRect l="-12500" r="-937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99A77FA-82E2-6CAE-D9D6-234B94885D1F}"/>
                  </a:ext>
                </a:extLst>
              </p:cNvPr>
              <p:cNvSpPr txBox="1"/>
              <p:nvPr/>
            </p:nvSpPr>
            <p:spPr>
              <a:xfrm>
                <a:off x="9535491" y="3117064"/>
                <a:ext cx="4327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99A77FA-82E2-6CAE-D9D6-234B94885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491" y="3117064"/>
                <a:ext cx="432747" cy="276999"/>
              </a:xfrm>
              <a:prstGeom prst="rect">
                <a:avLst/>
              </a:prstGeom>
              <a:blipFill>
                <a:blip r:embed="rId26"/>
                <a:stretch>
                  <a:fillRect l="-8571" r="-1142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A4BC174-214F-6E88-B6B7-AEEAB83B0A0B}"/>
                  </a:ext>
                </a:extLst>
              </p:cNvPr>
              <p:cNvSpPr txBox="1"/>
              <p:nvPr/>
            </p:nvSpPr>
            <p:spPr>
              <a:xfrm>
                <a:off x="9339950" y="4975270"/>
                <a:ext cx="4587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A4BC174-214F-6E88-B6B7-AEEAB83B0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950" y="4975270"/>
                <a:ext cx="458779" cy="276999"/>
              </a:xfrm>
              <a:prstGeom prst="rect">
                <a:avLst/>
              </a:prstGeom>
              <a:blipFill>
                <a:blip r:embed="rId27"/>
                <a:stretch>
                  <a:fillRect l="-8108" r="-1081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159DBE0-2014-0613-23BE-42B1BB68A05C}"/>
                  </a:ext>
                </a:extLst>
              </p:cNvPr>
              <p:cNvSpPr txBox="1"/>
              <p:nvPr/>
            </p:nvSpPr>
            <p:spPr>
              <a:xfrm>
                <a:off x="11444052" y="3009523"/>
                <a:ext cx="3477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159DBE0-2014-0613-23BE-42B1BB68A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052" y="3009523"/>
                <a:ext cx="347788" cy="276999"/>
              </a:xfrm>
              <a:prstGeom prst="rect">
                <a:avLst/>
              </a:prstGeom>
              <a:blipFill>
                <a:blip r:embed="rId28"/>
                <a:stretch>
                  <a:fillRect r="-1379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348AB7-9DDF-B202-8BD5-4321368A01E3}"/>
                  </a:ext>
                </a:extLst>
              </p:cNvPr>
              <p:cNvSpPr txBox="1"/>
              <p:nvPr/>
            </p:nvSpPr>
            <p:spPr>
              <a:xfrm>
                <a:off x="11498997" y="4882359"/>
                <a:ext cx="3738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348AB7-9DDF-B202-8BD5-4321368A0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8997" y="4882359"/>
                <a:ext cx="373820" cy="276999"/>
              </a:xfrm>
              <a:prstGeom prst="rect">
                <a:avLst/>
              </a:prstGeom>
              <a:blipFill>
                <a:blip r:embed="rId29"/>
                <a:stretch>
                  <a:fillRect l="-3226" r="-967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EAD83157-4B15-2B7F-0137-F09DBBA7A109}"/>
              </a:ext>
            </a:extLst>
          </p:cNvPr>
          <p:cNvSpPr txBox="1"/>
          <p:nvPr/>
        </p:nvSpPr>
        <p:spPr>
          <a:xfrm>
            <a:off x="7010369" y="1730875"/>
            <a:ext cx="5339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Atom</a:t>
            </a:r>
          </a:p>
        </p:txBody>
      </p:sp>
    </p:spTree>
    <p:extLst>
      <p:ext uri="{BB962C8B-B14F-4D97-AF65-F5344CB8AC3E}">
        <p14:creationId xmlns:p14="http://schemas.microsoft.com/office/powerpoint/2010/main" val="166208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3" grpId="0"/>
      <p:bldP spid="15" grpId="0"/>
      <p:bldP spid="16" grpId="0"/>
      <p:bldP spid="18" grpId="0"/>
      <p:bldP spid="23" grpId="0"/>
      <p:bldP spid="24" grpId="0"/>
      <p:bldP spid="26" grpId="0"/>
      <p:bldP spid="27" grpId="0"/>
      <p:bldP spid="29" grpId="0"/>
      <p:bldP spid="30" grpId="0"/>
      <p:bldP spid="31" grpId="0"/>
      <p:bldP spid="36" grpId="0"/>
      <p:bldP spid="37" grpId="0"/>
      <p:bldP spid="44" grpId="0"/>
      <p:bldP spid="45" grpId="0"/>
      <p:bldP spid="47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9" grpId="0"/>
      <p:bldP spid="6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7A6D-886C-5B08-52C0-5FF23F48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 Calculus Example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9B4EC7-B4CB-42E0-86B5-8EC0791DECF1}"/>
                  </a:ext>
                </a:extLst>
              </p:cNvPr>
              <p:cNvSpPr txBox="1"/>
              <p:nvPr/>
            </p:nvSpPr>
            <p:spPr>
              <a:xfrm>
                <a:off x="5027728" y="3707625"/>
                <a:ext cx="12991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9B4EC7-B4CB-42E0-86B5-8EC0791DE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728" y="3707625"/>
                <a:ext cx="1299138" cy="369332"/>
              </a:xfrm>
              <a:prstGeom prst="rect">
                <a:avLst/>
              </a:prstGeom>
              <a:blipFill>
                <a:blip r:embed="rId2"/>
                <a:stretch>
                  <a:fillRect l="-4854" r="-4854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D12B9F-FF3A-ACE3-61EE-1431FCFEB976}"/>
              </a:ext>
            </a:extLst>
          </p:cNvPr>
          <p:cNvCxnSpPr>
            <a:cxnSpLocks/>
          </p:cNvCxnSpPr>
          <p:nvPr/>
        </p:nvCxnSpPr>
        <p:spPr>
          <a:xfrm>
            <a:off x="5027728" y="3683238"/>
            <a:ext cx="12991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6ACA3A-E1C8-A009-07B9-3C84F004D7C5}"/>
                  </a:ext>
                </a:extLst>
              </p:cNvPr>
              <p:cNvSpPr txBox="1"/>
              <p:nvPr/>
            </p:nvSpPr>
            <p:spPr>
              <a:xfrm>
                <a:off x="5129807" y="3313906"/>
                <a:ext cx="10949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6ACA3A-E1C8-A009-07B9-3C84F004D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807" y="3313906"/>
                <a:ext cx="1094979" cy="369332"/>
              </a:xfrm>
              <a:prstGeom prst="rect">
                <a:avLst/>
              </a:prstGeom>
              <a:blipFill>
                <a:blip r:embed="rId3"/>
                <a:stretch>
                  <a:fillRect l="-5747" r="-5747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0E15A0-27D4-A0C2-F88C-BE3DD1BC2EF7}"/>
                  </a:ext>
                </a:extLst>
              </p:cNvPr>
              <p:cNvSpPr txBox="1"/>
              <p:nvPr/>
            </p:nvSpPr>
            <p:spPr>
              <a:xfrm>
                <a:off x="5258591" y="2944574"/>
                <a:ext cx="8374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0E15A0-27D4-A0C2-F88C-BE3DD1BC2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591" y="2944574"/>
                <a:ext cx="837409" cy="369332"/>
              </a:xfrm>
              <a:prstGeom prst="rect">
                <a:avLst/>
              </a:prstGeom>
              <a:blipFill>
                <a:blip r:embed="rId4"/>
                <a:stretch>
                  <a:fillRect l="-8955" r="-7463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FE39A0-C69A-D3BC-F4AE-C7EED7E03022}"/>
              </a:ext>
            </a:extLst>
          </p:cNvPr>
          <p:cNvCxnSpPr>
            <a:cxnSpLocks/>
          </p:cNvCxnSpPr>
          <p:nvPr/>
        </p:nvCxnSpPr>
        <p:spPr>
          <a:xfrm>
            <a:off x="5129807" y="3313906"/>
            <a:ext cx="10949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474E18-5882-1774-953A-051692C78463}"/>
              </a:ext>
            </a:extLst>
          </p:cNvPr>
          <p:cNvCxnSpPr>
            <a:cxnSpLocks/>
          </p:cNvCxnSpPr>
          <p:nvPr/>
        </p:nvCxnSpPr>
        <p:spPr>
          <a:xfrm>
            <a:off x="5258591" y="2957940"/>
            <a:ext cx="8374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8191F20-9107-5AA5-9BAD-0699F2C2FA6C}"/>
              </a:ext>
            </a:extLst>
          </p:cNvPr>
          <p:cNvSpPr txBox="1"/>
          <p:nvPr/>
        </p:nvSpPr>
        <p:spPr>
          <a:xfrm>
            <a:off x="6177741" y="2806074"/>
            <a:ext cx="5339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Atom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B659CD-CA9B-F542-7702-4688992E6325}"/>
                  </a:ext>
                </a:extLst>
              </p:cNvPr>
              <p:cNvSpPr txBox="1"/>
              <p:nvPr/>
            </p:nvSpPr>
            <p:spPr>
              <a:xfrm>
                <a:off x="6224784" y="3172994"/>
                <a:ext cx="3738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B659CD-CA9B-F542-7702-4688992E6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784" y="3172994"/>
                <a:ext cx="373820" cy="276999"/>
              </a:xfrm>
              <a:prstGeom prst="rect">
                <a:avLst/>
              </a:prstGeom>
              <a:blipFill>
                <a:blip r:embed="rId5"/>
                <a:stretch>
                  <a:fillRect l="-6667" r="-1333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BDB63AE-9D99-C568-E4E8-7F2B93E87125}"/>
                  </a:ext>
                </a:extLst>
              </p:cNvPr>
              <p:cNvSpPr txBox="1"/>
              <p:nvPr/>
            </p:nvSpPr>
            <p:spPr>
              <a:xfrm>
                <a:off x="6356687" y="3569125"/>
                <a:ext cx="3882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BDB63AE-9D99-C568-E4E8-7F2B93E87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687" y="3569125"/>
                <a:ext cx="388247" cy="276999"/>
              </a:xfrm>
              <a:prstGeom prst="rect">
                <a:avLst/>
              </a:prstGeom>
              <a:blipFill>
                <a:blip r:embed="rId6"/>
                <a:stretch>
                  <a:fillRect l="-9677" r="-1290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E6B60460-E428-D0C1-4F75-E666727CF392}"/>
              </a:ext>
            </a:extLst>
          </p:cNvPr>
          <p:cNvSpPr txBox="1"/>
          <p:nvPr/>
        </p:nvSpPr>
        <p:spPr>
          <a:xfrm>
            <a:off x="4512179" y="4823011"/>
            <a:ext cx="2528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 of excluded middle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6D88DA-D157-27BC-A7F8-F5C343807FAE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5776404" y="4171669"/>
            <a:ext cx="0" cy="651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45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20" grpId="0"/>
      <p:bldP spid="21" grpId="0"/>
      <p:bldP spid="22" grpId="0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EAFE-8252-EF5D-E3BE-54B9CE8C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6252"/>
            <a:ext cx="10515600" cy="102549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Cyclic Proof Systems</a:t>
            </a:r>
          </a:p>
        </p:txBody>
      </p:sp>
    </p:spTree>
    <p:extLst>
      <p:ext uri="{BB962C8B-B14F-4D97-AF65-F5344CB8AC3E}">
        <p14:creationId xmlns:p14="http://schemas.microsoft.com/office/powerpoint/2010/main" val="1727077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9EBA-1E18-D2FB-830E-8776AB93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Cyclic Proof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BC070-4791-743C-BC0F-5A7FFC3D1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370" y="1817080"/>
            <a:ext cx="1127973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cyclic proof system is a proof system that allows using recursive reasoning via back-links: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5963B2-916A-5A12-1E4F-D951C43E654C}"/>
              </a:ext>
            </a:extLst>
          </p:cNvPr>
          <p:cNvCxnSpPr>
            <a:cxnSpLocks/>
          </p:cNvCxnSpPr>
          <p:nvPr/>
        </p:nvCxnSpPr>
        <p:spPr>
          <a:xfrm>
            <a:off x="4016523" y="4913832"/>
            <a:ext cx="35465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ADFE97-CE47-7A0C-33D3-B3485CD53B78}"/>
              </a:ext>
            </a:extLst>
          </p:cNvPr>
          <p:cNvCxnSpPr>
            <a:cxnSpLocks/>
          </p:cNvCxnSpPr>
          <p:nvPr/>
        </p:nvCxnSpPr>
        <p:spPr>
          <a:xfrm>
            <a:off x="4016523" y="4562030"/>
            <a:ext cx="1572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86CBD3-8742-984A-D3EB-E70CF8AA5AF7}"/>
              </a:ext>
            </a:extLst>
          </p:cNvPr>
          <p:cNvCxnSpPr>
            <a:cxnSpLocks/>
          </p:cNvCxnSpPr>
          <p:nvPr/>
        </p:nvCxnSpPr>
        <p:spPr>
          <a:xfrm>
            <a:off x="6494804" y="4500072"/>
            <a:ext cx="16578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EE6477-81AB-A427-A45B-2936346B629B}"/>
              </a:ext>
            </a:extLst>
          </p:cNvPr>
          <p:cNvCxnSpPr>
            <a:cxnSpLocks/>
          </p:cNvCxnSpPr>
          <p:nvPr/>
        </p:nvCxnSpPr>
        <p:spPr>
          <a:xfrm>
            <a:off x="6494804" y="4082039"/>
            <a:ext cx="8545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A6F68F-2418-ABAF-B936-C655F808850D}"/>
              </a:ext>
            </a:extLst>
          </p:cNvPr>
          <p:cNvCxnSpPr>
            <a:cxnSpLocks/>
          </p:cNvCxnSpPr>
          <p:nvPr/>
        </p:nvCxnSpPr>
        <p:spPr>
          <a:xfrm>
            <a:off x="7450508" y="4082039"/>
            <a:ext cx="7021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2F2205-3D1C-E1A3-175E-C7812165BCA1}"/>
              </a:ext>
            </a:extLst>
          </p:cNvPr>
          <p:cNvCxnSpPr>
            <a:cxnSpLocks/>
          </p:cNvCxnSpPr>
          <p:nvPr/>
        </p:nvCxnSpPr>
        <p:spPr>
          <a:xfrm>
            <a:off x="4930923" y="4082039"/>
            <a:ext cx="6580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48992C-4482-76B1-63FF-8342126AF052}"/>
              </a:ext>
            </a:extLst>
          </p:cNvPr>
          <p:cNvCxnSpPr>
            <a:cxnSpLocks/>
          </p:cNvCxnSpPr>
          <p:nvPr/>
        </p:nvCxnSpPr>
        <p:spPr>
          <a:xfrm>
            <a:off x="4016523" y="4077764"/>
            <a:ext cx="6580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C916D84-D2B8-853B-A389-00342D91D4C1}"/>
              </a:ext>
            </a:extLst>
          </p:cNvPr>
          <p:cNvSpPr txBox="1"/>
          <p:nvPr/>
        </p:nvSpPr>
        <p:spPr>
          <a:xfrm>
            <a:off x="5640224" y="4958260"/>
            <a:ext cx="32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B93188-038D-9E4C-C0AA-C93EF4033400}"/>
              </a:ext>
            </a:extLst>
          </p:cNvPr>
          <p:cNvSpPr txBox="1"/>
          <p:nvPr/>
        </p:nvSpPr>
        <p:spPr>
          <a:xfrm>
            <a:off x="4185075" y="3708432"/>
            <a:ext cx="32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835785-BC2E-C168-E1CE-ED5086CA951A}"/>
              </a:ext>
            </a:extLst>
          </p:cNvPr>
          <p:cNvSpPr txBox="1"/>
          <p:nvPr/>
        </p:nvSpPr>
        <p:spPr>
          <a:xfrm>
            <a:off x="4185075" y="4185686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295416-C7D4-58A4-43DC-16C952B04DDF}"/>
              </a:ext>
            </a:extLst>
          </p:cNvPr>
          <p:cNvSpPr txBox="1"/>
          <p:nvPr/>
        </p:nvSpPr>
        <p:spPr>
          <a:xfrm>
            <a:off x="4642275" y="4582034"/>
            <a:ext cx="3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DE887B-45FB-E307-4DD4-BE4E334C5BD2}"/>
              </a:ext>
            </a:extLst>
          </p:cNvPr>
          <p:cNvSpPr txBox="1"/>
          <p:nvPr/>
        </p:nvSpPr>
        <p:spPr>
          <a:xfrm>
            <a:off x="7041022" y="4582034"/>
            <a:ext cx="34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EC850D-99B4-6A22-D570-AE6AF3C0BD62}"/>
              </a:ext>
            </a:extLst>
          </p:cNvPr>
          <p:cNvSpPr txBox="1"/>
          <p:nvPr/>
        </p:nvSpPr>
        <p:spPr>
          <a:xfrm>
            <a:off x="6601171" y="4161144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FA4CD2-B412-F6D8-BFBA-0194E197D2B9}"/>
              </a:ext>
            </a:extLst>
          </p:cNvPr>
          <p:cNvSpPr txBox="1"/>
          <p:nvPr/>
        </p:nvSpPr>
        <p:spPr>
          <a:xfrm>
            <a:off x="7723291" y="4125166"/>
            <a:ext cx="3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15D929-6FFA-A306-F04D-DAFF808A7A09}"/>
              </a:ext>
            </a:extLst>
          </p:cNvPr>
          <p:cNvSpPr txBox="1"/>
          <p:nvPr/>
        </p:nvSpPr>
        <p:spPr>
          <a:xfrm>
            <a:off x="5126295" y="4161144"/>
            <a:ext cx="32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929BC41C-3A2E-305B-C5AE-F11D211145B4}"/>
              </a:ext>
            </a:extLst>
          </p:cNvPr>
          <p:cNvSpPr/>
          <p:nvPr/>
        </p:nvSpPr>
        <p:spPr>
          <a:xfrm>
            <a:off x="3348499" y="3781464"/>
            <a:ext cx="2095172" cy="1995963"/>
          </a:xfrm>
          <a:custGeom>
            <a:avLst/>
            <a:gdLst>
              <a:gd name="connsiteX0" fmla="*/ 881669 w 2095172"/>
              <a:gd name="connsiteY0" fmla="*/ 64144 h 1995963"/>
              <a:gd name="connsiteX1" fmla="*/ 317646 w 2095172"/>
              <a:gd name="connsiteY1" fmla="*/ 115418 h 1995963"/>
              <a:gd name="connsiteX2" fmla="*/ 1452 w 2095172"/>
              <a:gd name="connsiteY2" fmla="*/ 1123822 h 1995963"/>
              <a:gd name="connsiteX3" fmla="*/ 437287 w 2095172"/>
              <a:gd name="connsiteY3" fmla="*/ 1986947 h 1995963"/>
              <a:gd name="connsiteX4" fmla="*/ 2095172 w 2095172"/>
              <a:gd name="connsiteY4" fmla="*/ 1499837 h 1995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172" h="1995963">
                <a:moveTo>
                  <a:pt x="881669" y="64144"/>
                </a:moveTo>
                <a:cubicBezTo>
                  <a:pt x="673009" y="1474"/>
                  <a:pt x="464349" y="-61195"/>
                  <a:pt x="317646" y="115418"/>
                </a:cubicBezTo>
                <a:cubicBezTo>
                  <a:pt x="170943" y="292031"/>
                  <a:pt x="-18488" y="811901"/>
                  <a:pt x="1452" y="1123822"/>
                </a:cubicBezTo>
                <a:cubicBezTo>
                  <a:pt x="21392" y="1435744"/>
                  <a:pt x="88334" y="1924278"/>
                  <a:pt x="437287" y="1986947"/>
                </a:cubicBezTo>
                <a:cubicBezTo>
                  <a:pt x="786240" y="2049616"/>
                  <a:pt x="1440706" y="1774726"/>
                  <a:pt x="2095172" y="149983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0710BB-A950-2577-7828-334E858EFAF5}"/>
              </a:ext>
            </a:extLst>
          </p:cNvPr>
          <p:cNvCxnSpPr>
            <a:cxnSpLocks/>
          </p:cNvCxnSpPr>
          <p:nvPr/>
        </p:nvCxnSpPr>
        <p:spPr>
          <a:xfrm flipV="1">
            <a:off x="5443671" y="5208541"/>
            <a:ext cx="141952" cy="72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BB91789-6D71-E374-5A30-388C0ACC7FC2}"/>
              </a:ext>
            </a:extLst>
          </p:cNvPr>
          <p:cNvSpPr txBox="1"/>
          <p:nvPr/>
        </p:nvSpPr>
        <p:spPr>
          <a:xfrm>
            <a:off x="2116514" y="4357971"/>
            <a:ext cx="11592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6ACEDA-0656-0937-195B-D34724FAABC0}"/>
              </a:ext>
            </a:extLst>
          </p:cNvPr>
          <p:cNvSpPr txBox="1"/>
          <p:nvPr/>
        </p:nvSpPr>
        <p:spPr>
          <a:xfrm>
            <a:off x="9101271" y="3067748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pre-proof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44290B-9071-0269-22E1-B5C3B359FE15}"/>
              </a:ext>
            </a:extLst>
          </p:cNvPr>
          <p:cNvCxnSpPr/>
          <p:nvPr/>
        </p:nvCxnSpPr>
        <p:spPr>
          <a:xfrm flipH="1">
            <a:off x="8545794" y="3529413"/>
            <a:ext cx="1110954" cy="363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4C1BBB-51E9-71E6-5B96-5A9708CEE1E8}"/>
              </a:ext>
            </a:extLst>
          </p:cNvPr>
          <p:cNvSpPr txBox="1"/>
          <p:nvPr/>
        </p:nvSpPr>
        <p:spPr>
          <a:xfrm>
            <a:off x="683725" y="3298580"/>
            <a:ext cx="11079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A9FC1D-CF09-0C95-03B1-A4089A8B16D0}"/>
              </a:ext>
            </a:extLst>
          </p:cNvPr>
          <p:cNvCxnSpPr>
            <a:cxnSpLocks/>
          </p:cNvCxnSpPr>
          <p:nvPr/>
        </p:nvCxnSpPr>
        <p:spPr>
          <a:xfrm>
            <a:off x="1443935" y="4185686"/>
            <a:ext cx="737259" cy="509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43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  <p:bldP spid="23" grpId="0"/>
      <p:bldP spid="24" grpId="0"/>
      <p:bldP spid="25" grpId="0"/>
      <p:bldP spid="26" grpId="0"/>
      <p:bldP spid="27" grpId="0"/>
      <p:bldP spid="29" grpId="0" animBg="1"/>
      <p:bldP spid="32" grpId="0"/>
      <p:bldP spid="33" grpId="0"/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555E-5650-BAC7-74C1-9D8721ED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Cyclic Proof 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27842-EA63-1819-CD8C-A496FEF53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Cyclist 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Brotherston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et. al., “A Generic Cyclic Theorem Prover”):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Generic Inductive Cyclic Proof System</a:t>
                </a: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Das and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Pous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“A Cut-Free Cyclic Proof System for Kleene Algebra”: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Cyclic Proof System for Kleene Algebra</a:t>
                </a: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Afshari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Wehr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“Abstract Cyclic Proofs”: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Cyclic Proof System for Modal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-Calculus via non-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wellfounded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proof theory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27842-EA63-1819-CD8C-A496FEF53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1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CFEC-CDBE-326A-76BF-EE48B8BE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Oriented Proof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B8670-22ED-7233-0AD9-1D930B379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 Constructed from the bottom up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at the goal and work backwards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Iteratively expand the incomplete proof one leaf at a time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 some leaf that isn’t an axiom or have a backlink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match leaf with ancestor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ancestor with same sequent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global trace condition is preserved</a:t>
            </a: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by finding appropriate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invairants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and/or proving well-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foundedness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sequent rule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A360B-D48C-B3F9-236E-F43004BC6E0F}"/>
              </a:ext>
            </a:extLst>
          </p:cNvPr>
          <p:cNvSpPr txBox="1"/>
          <p:nvPr/>
        </p:nvSpPr>
        <p:spPr>
          <a:xfrm>
            <a:off x="1852434" y="6352700"/>
            <a:ext cx="848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Tsukada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“Software Model-Checking as Cyclic-Proof Search.” POPL 2022.]</a:t>
            </a:r>
          </a:p>
        </p:txBody>
      </p:sp>
    </p:spTree>
    <p:extLst>
      <p:ext uri="{BB962C8B-B14F-4D97-AF65-F5344CB8AC3E}">
        <p14:creationId xmlns:p14="http://schemas.microsoft.com/office/powerpoint/2010/main" val="23657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Oval 114">
            <a:extLst>
              <a:ext uri="{FF2B5EF4-FFF2-40B4-BE49-F238E27FC236}">
                <a16:creationId xmlns:a16="http://schemas.microsoft.com/office/drawing/2014/main" id="{16E42EBF-709E-3D80-D4CA-024914D493CB}"/>
              </a:ext>
            </a:extLst>
          </p:cNvPr>
          <p:cNvSpPr/>
          <p:nvPr/>
        </p:nvSpPr>
        <p:spPr>
          <a:xfrm>
            <a:off x="2523741" y="5523728"/>
            <a:ext cx="486256" cy="4636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43B0FA7-00C5-9C81-61A6-F8D5E1BCB58B}"/>
              </a:ext>
            </a:extLst>
          </p:cNvPr>
          <p:cNvSpPr/>
          <p:nvPr/>
        </p:nvSpPr>
        <p:spPr>
          <a:xfrm>
            <a:off x="2626181" y="3146529"/>
            <a:ext cx="486256" cy="4636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7CFEC-CDBE-326A-76BF-EE48B8BE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Techniques as Cyclic Proof Search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42964A-53D9-3BE4-76E4-9151495E0012}"/>
              </a:ext>
            </a:extLst>
          </p:cNvPr>
          <p:cNvSpPr/>
          <p:nvPr/>
        </p:nvSpPr>
        <p:spPr>
          <a:xfrm>
            <a:off x="2238998" y="2409915"/>
            <a:ext cx="418744" cy="40165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2406751-6AD4-7E05-0792-F19C3BEA3C7C}"/>
              </a:ext>
            </a:extLst>
          </p:cNvPr>
          <p:cNvSpPr/>
          <p:nvPr/>
        </p:nvSpPr>
        <p:spPr>
          <a:xfrm>
            <a:off x="1820254" y="3129141"/>
            <a:ext cx="418744" cy="40165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AB7A44-9278-323C-CA46-8965EE847FB4}"/>
              </a:ext>
            </a:extLst>
          </p:cNvPr>
          <p:cNvSpPr/>
          <p:nvPr/>
        </p:nvSpPr>
        <p:spPr>
          <a:xfrm>
            <a:off x="2657742" y="3177522"/>
            <a:ext cx="418744" cy="40165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F6D9DF-DC83-E0F9-CF6E-A94E3CF4F53F}"/>
              </a:ext>
            </a:extLst>
          </p:cNvPr>
          <p:cNvSpPr/>
          <p:nvPr/>
        </p:nvSpPr>
        <p:spPr>
          <a:xfrm>
            <a:off x="1803163" y="4050663"/>
            <a:ext cx="418744" cy="40165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6BEB46-846B-FD30-B497-CBE87BC3DCF6}"/>
              </a:ext>
            </a:extLst>
          </p:cNvPr>
          <p:cNvSpPr/>
          <p:nvPr/>
        </p:nvSpPr>
        <p:spPr>
          <a:xfrm>
            <a:off x="1328872" y="4719994"/>
            <a:ext cx="418744" cy="40165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5CE436-F52F-984C-93AB-C151935BC8B2}"/>
              </a:ext>
            </a:extLst>
          </p:cNvPr>
          <p:cNvSpPr/>
          <p:nvPr/>
        </p:nvSpPr>
        <p:spPr>
          <a:xfrm>
            <a:off x="2511039" y="4648914"/>
            <a:ext cx="418744" cy="40165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F38373-D2D2-93D8-1033-8D6B27438A8E}"/>
              </a:ext>
            </a:extLst>
          </p:cNvPr>
          <p:cNvSpPr/>
          <p:nvPr/>
        </p:nvSpPr>
        <p:spPr>
          <a:xfrm>
            <a:off x="2558041" y="5554721"/>
            <a:ext cx="418744" cy="40165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56D223-E431-8AFC-FE8D-FF9409B3629A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2029626" y="2752746"/>
            <a:ext cx="270696" cy="376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CB607E-3C87-E14C-A336-5F57F161FFB2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2596418" y="2752746"/>
            <a:ext cx="270696" cy="424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F8B1D3-96DB-682B-14E6-D6B03151D463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2012535" y="3530793"/>
            <a:ext cx="17091" cy="519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C4370D-D525-F725-28FE-50F19FCA6AB1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1686292" y="4393494"/>
            <a:ext cx="178195" cy="385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45C8F4-84A2-6C2B-1103-CB113D454118}"/>
              </a:ext>
            </a:extLst>
          </p:cNvPr>
          <p:cNvCxnSpPr>
            <a:cxnSpLocks/>
            <a:stCxn id="7" idx="6"/>
            <a:endCxn id="9" idx="1"/>
          </p:cNvCxnSpPr>
          <p:nvPr/>
        </p:nvCxnSpPr>
        <p:spPr>
          <a:xfrm>
            <a:off x="2221907" y="4251489"/>
            <a:ext cx="350456" cy="456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C344E10-0196-2A6D-8526-D2B2B661374A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2720411" y="5050566"/>
            <a:ext cx="47002" cy="5041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Freeform 28">
            <a:extLst>
              <a:ext uri="{FF2B5EF4-FFF2-40B4-BE49-F238E27FC236}">
                <a16:creationId xmlns:a16="http://schemas.microsoft.com/office/drawing/2014/main" id="{A72AFF64-6B7B-2753-4F1F-CCAFEC40DF80}"/>
              </a:ext>
            </a:extLst>
          </p:cNvPr>
          <p:cNvSpPr/>
          <p:nvPr/>
        </p:nvSpPr>
        <p:spPr>
          <a:xfrm>
            <a:off x="939318" y="3205713"/>
            <a:ext cx="769840" cy="1750848"/>
          </a:xfrm>
          <a:custGeom>
            <a:avLst/>
            <a:gdLst>
              <a:gd name="connsiteX0" fmla="*/ 385280 w 769840"/>
              <a:gd name="connsiteY0" fmla="*/ 1750848 h 1750848"/>
              <a:gd name="connsiteX1" fmla="*/ 180181 w 769840"/>
              <a:gd name="connsiteY1" fmla="*/ 1639753 h 1750848"/>
              <a:gd name="connsiteX2" fmla="*/ 719 w 769840"/>
              <a:gd name="connsiteY2" fmla="*/ 1152643 h 1750848"/>
              <a:gd name="connsiteX3" fmla="*/ 248547 w 769840"/>
              <a:gd name="connsiteY3" fmla="*/ 169876 h 1750848"/>
              <a:gd name="connsiteX4" fmla="*/ 769840 w 769840"/>
              <a:gd name="connsiteY4" fmla="*/ 7506 h 1750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840" h="1750848">
                <a:moveTo>
                  <a:pt x="385280" y="1750848"/>
                </a:moveTo>
                <a:cubicBezTo>
                  <a:pt x="314777" y="1745151"/>
                  <a:pt x="244274" y="1739454"/>
                  <a:pt x="180181" y="1639753"/>
                </a:cubicBezTo>
                <a:cubicBezTo>
                  <a:pt x="116088" y="1540052"/>
                  <a:pt x="-10675" y="1397623"/>
                  <a:pt x="719" y="1152643"/>
                </a:cubicBezTo>
                <a:cubicBezTo>
                  <a:pt x="12113" y="907663"/>
                  <a:pt x="120360" y="360732"/>
                  <a:pt x="248547" y="169876"/>
                </a:cubicBezTo>
                <a:cubicBezTo>
                  <a:pt x="376734" y="-20980"/>
                  <a:pt x="573287" y="-6737"/>
                  <a:pt x="769840" y="750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E1C517-6578-A502-A4C4-4A41A90ACD0F}"/>
              </a:ext>
            </a:extLst>
          </p:cNvPr>
          <p:cNvCxnSpPr>
            <a:cxnSpLocks/>
            <a:stCxn id="29" idx="4"/>
            <a:endCxn id="5" idx="1"/>
          </p:cNvCxnSpPr>
          <p:nvPr/>
        </p:nvCxnSpPr>
        <p:spPr>
          <a:xfrm flipV="1">
            <a:off x="1709158" y="3187962"/>
            <a:ext cx="172420" cy="25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0CBAFA2-3B69-3852-EE6E-86CD605D966D}"/>
              </a:ext>
            </a:extLst>
          </p:cNvPr>
          <p:cNvSpPr txBox="1"/>
          <p:nvPr/>
        </p:nvSpPr>
        <p:spPr>
          <a:xfrm>
            <a:off x="1744728" y="1804216"/>
            <a:ext cx="1484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View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871655-D0DE-5B26-C5DE-BC9DC1387296}"/>
              </a:ext>
            </a:extLst>
          </p:cNvPr>
          <p:cNvSpPr txBox="1"/>
          <p:nvPr/>
        </p:nvSpPr>
        <p:spPr>
          <a:xfrm>
            <a:off x="7810817" y="1804216"/>
            <a:ext cx="189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Cyclic Proof 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94B204-C01C-56F9-D5F5-E0EACF2D0221}"/>
                  </a:ext>
                </a:extLst>
              </p:cNvPr>
              <p:cNvSpPr txBox="1"/>
              <p:nvPr/>
            </p:nvSpPr>
            <p:spPr>
              <a:xfrm>
                <a:off x="1915409" y="2663944"/>
                <a:ext cx="2897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94B204-C01C-56F9-D5F5-E0EACF2D0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409" y="2663944"/>
                <a:ext cx="289758" cy="276999"/>
              </a:xfrm>
              <a:prstGeom prst="rect">
                <a:avLst/>
              </a:prstGeom>
              <a:blipFill>
                <a:blip r:embed="rId2"/>
                <a:stretch>
                  <a:fillRect l="-12500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0D6AA83-D9EB-A20A-CCA3-DE586837E666}"/>
                  </a:ext>
                </a:extLst>
              </p:cNvPr>
              <p:cNvSpPr txBox="1"/>
              <p:nvPr/>
            </p:nvSpPr>
            <p:spPr>
              <a:xfrm>
                <a:off x="2702223" y="2699697"/>
                <a:ext cx="2745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0D6AA83-D9EB-A20A-CCA3-DE586837E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223" y="2699697"/>
                <a:ext cx="274562" cy="276999"/>
              </a:xfrm>
              <a:prstGeom prst="rect">
                <a:avLst/>
              </a:prstGeom>
              <a:blipFill>
                <a:blip r:embed="rId3"/>
                <a:stretch>
                  <a:fillRect l="-1304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350EC34-9A9F-A281-F8DB-43CB8C32AF89}"/>
                  </a:ext>
                </a:extLst>
              </p:cNvPr>
              <p:cNvSpPr txBox="1"/>
              <p:nvPr/>
            </p:nvSpPr>
            <p:spPr>
              <a:xfrm>
                <a:off x="1744728" y="3630189"/>
                <a:ext cx="2864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350EC34-9A9F-A281-F8DB-43CB8C32A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728" y="3630189"/>
                <a:ext cx="286489" cy="276999"/>
              </a:xfrm>
              <a:prstGeom prst="rect">
                <a:avLst/>
              </a:prstGeom>
              <a:blipFill>
                <a:blip r:embed="rId4"/>
                <a:stretch>
                  <a:fillRect l="-21739" r="-869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FDCE597-CE09-5E79-6E54-BD32B1C49205}"/>
                  </a:ext>
                </a:extLst>
              </p:cNvPr>
              <p:cNvSpPr txBox="1"/>
              <p:nvPr/>
            </p:nvSpPr>
            <p:spPr>
              <a:xfrm>
                <a:off x="2354162" y="4175316"/>
                <a:ext cx="28065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FDCE597-CE09-5E79-6E54-BD32B1C49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162" y="4175316"/>
                <a:ext cx="280654" cy="299249"/>
              </a:xfrm>
              <a:prstGeom prst="rect">
                <a:avLst/>
              </a:prstGeom>
              <a:blipFill>
                <a:blip r:embed="rId5"/>
                <a:stretch>
                  <a:fillRect l="-21739" r="-1304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D295B65-8848-AC61-1987-56BE8F5BE192}"/>
                  </a:ext>
                </a:extLst>
              </p:cNvPr>
              <p:cNvSpPr txBox="1"/>
              <p:nvPr/>
            </p:nvSpPr>
            <p:spPr>
              <a:xfrm>
                <a:off x="2766869" y="5121646"/>
                <a:ext cx="251094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D295B65-8848-AC61-1987-56BE8F5BE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869" y="5121646"/>
                <a:ext cx="251094" cy="299569"/>
              </a:xfrm>
              <a:prstGeom prst="rect">
                <a:avLst/>
              </a:prstGeom>
              <a:blipFill>
                <a:blip r:embed="rId6"/>
                <a:stretch>
                  <a:fillRect l="-28571" t="-4167" r="-952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61C62E6-FE95-DA82-C7CF-D6C6316DB231}"/>
              </a:ext>
            </a:extLst>
          </p:cNvPr>
          <p:cNvCxnSpPr/>
          <p:nvPr/>
        </p:nvCxnSpPr>
        <p:spPr>
          <a:xfrm flipV="1">
            <a:off x="1076770" y="4778815"/>
            <a:ext cx="162370" cy="27175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DAC904-0976-7208-D6A4-CC8AF937FD8D}"/>
              </a:ext>
            </a:extLst>
          </p:cNvPr>
          <p:cNvCxnSpPr/>
          <p:nvPr/>
        </p:nvCxnSpPr>
        <p:spPr>
          <a:xfrm flipV="1">
            <a:off x="971725" y="4617303"/>
            <a:ext cx="162370" cy="27175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3391A81-40A6-5C66-C741-183A93A84D23}"/>
              </a:ext>
            </a:extLst>
          </p:cNvPr>
          <p:cNvCxnSpPr/>
          <p:nvPr/>
        </p:nvCxnSpPr>
        <p:spPr>
          <a:xfrm flipV="1">
            <a:off x="852082" y="4489645"/>
            <a:ext cx="162370" cy="27175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57E3605-B9F9-C9A3-A550-E2ECA92B84F2}"/>
              </a:ext>
            </a:extLst>
          </p:cNvPr>
          <p:cNvCxnSpPr>
            <a:cxnSpLocks/>
          </p:cNvCxnSpPr>
          <p:nvPr/>
        </p:nvCxnSpPr>
        <p:spPr>
          <a:xfrm flipV="1">
            <a:off x="835704" y="4188650"/>
            <a:ext cx="256375" cy="23815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C162963-3BF1-E6A3-E726-6AFA8F904E16}"/>
              </a:ext>
            </a:extLst>
          </p:cNvPr>
          <p:cNvCxnSpPr>
            <a:cxnSpLocks/>
          </p:cNvCxnSpPr>
          <p:nvPr/>
        </p:nvCxnSpPr>
        <p:spPr>
          <a:xfrm flipV="1">
            <a:off x="875222" y="4101939"/>
            <a:ext cx="206174" cy="4398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3F1E82F-9DC6-3C48-9D64-D9DAC0F3260F}"/>
              </a:ext>
            </a:extLst>
          </p:cNvPr>
          <p:cNvCxnSpPr>
            <a:cxnSpLocks/>
          </p:cNvCxnSpPr>
          <p:nvPr/>
        </p:nvCxnSpPr>
        <p:spPr>
          <a:xfrm flipV="1">
            <a:off x="900860" y="3924181"/>
            <a:ext cx="215800" cy="2534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97DD756-AD06-D86A-306C-1961E4487EE5}"/>
              </a:ext>
            </a:extLst>
          </p:cNvPr>
          <p:cNvCxnSpPr>
            <a:cxnSpLocks/>
          </p:cNvCxnSpPr>
          <p:nvPr/>
        </p:nvCxnSpPr>
        <p:spPr>
          <a:xfrm>
            <a:off x="933267" y="3707550"/>
            <a:ext cx="2008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73B643F-B28E-F9FE-9C62-25E9912F057A}"/>
              </a:ext>
            </a:extLst>
          </p:cNvPr>
          <p:cNvCxnSpPr>
            <a:cxnSpLocks/>
          </p:cNvCxnSpPr>
          <p:nvPr/>
        </p:nvCxnSpPr>
        <p:spPr>
          <a:xfrm>
            <a:off x="1016246" y="3530793"/>
            <a:ext cx="2008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2E43200-0FF2-9D2B-54E5-3C9614358177}"/>
              </a:ext>
            </a:extLst>
          </p:cNvPr>
          <p:cNvCxnSpPr>
            <a:cxnSpLocks/>
          </p:cNvCxnSpPr>
          <p:nvPr/>
        </p:nvCxnSpPr>
        <p:spPr>
          <a:xfrm>
            <a:off x="1134095" y="3329967"/>
            <a:ext cx="158812" cy="706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C0258F2-DE47-BFAB-2C0E-C83E9AE12DB2}"/>
              </a:ext>
            </a:extLst>
          </p:cNvPr>
          <p:cNvCxnSpPr>
            <a:cxnSpLocks/>
          </p:cNvCxnSpPr>
          <p:nvPr/>
        </p:nvCxnSpPr>
        <p:spPr>
          <a:xfrm>
            <a:off x="1244832" y="3217220"/>
            <a:ext cx="158812" cy="706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9420C28-8D74-FDAE-7E19-0B3640ED610E}"/>
              </a:ext>
            </a:extLst>
          </p:cNvPr>
          <p:cNvCxnSpPr>
            <a:cxnSpLocks/>
          </p:cNvCxnSpPr>
          <p:nvPr/>
        </p:nvCxnSpPr>
        <p:spPr>
          <a:xfrm>
            <a:off x="1451042" y="3140625"/>
            <a:ext cx="87202" cy="14724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9E331AD-7DED-7782-68DF-AEA75F6666CF}"/>
              </a:ext>
            </a:extLst>
          </p:cNvPr>
          <p:cNvCxnSpPr>
            <a:cxnSpLocks/>
          </p:cNvCxnSpPr>
          <p:nvPr/>
        </p:nvCxnSpPr>
        <p:spPr>
          <a:xfrm flipV="1">
            <a:off x="1685163" y="3100697"/>
            <a:ext cx="35696" cy="22823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381D6DC-17E9-296A-DE75-8C691F9B42FC}"/>
                  </a:ext>
                </a:extLst>
              </p:cNvPr>
              <p:cNvSpPr txBox="1"/>
              <p:nvPr/>
            </p:nvSpPr>
            <p:spPr>
              <a:xfrm>
                <a:off x="1541918" y="4287688"/>
                <a:ext cx="285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381D6DC-17E9-296A-DE75-8C691F9B4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918" y="4287688"/>
                <a:ext cx="285526" cy="276999"/>
              </a:xfrm>
              <a:prstGeom prst="rect">
                <a:avLst/>
              </a:prstGeom>
              <a:blipFill>
                <a:blip r:embed="rId7"/>
                <a:stretch>
                  <a:fillRect l="-217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11B6C13-9D58-17E3-07B3-0335F5FF24ED}"/>
                  </a:ext>
                </a:extLst>
              </p:cNvPr>
              <p:cNvSpPr txBox="1"/>
              <p:nvPr/>
            </p:nvSpPr>
            <p:spPr>
              <a:xfrm>
                <a:off x="8805034" y="5375951"/>
                <a:ext cx="1946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11B6C13-9D58-17E3-07B3-0335F5FF2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034" y="5375951"/>
                <a:ext cx="194605" cy="276999"/>
              </a:xfrm>
              <a:prstGeom prst="rect">
                <a:avLst/>
              </a:prstGeom>
              <a:blipFill>
                <a:blip r:embed="rId8"/>
                <a:stretch>
                  <a:fillRect l="-31250" r="-2500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9AF6559-E4AB-8E5E-89C2-2606265A7A97}"/>
              </a:ext>
            </a:extLst>
          </p:cNvPr>
          <p:cNvCxnSpPr>
            <a:cxnSpLocks/>
          </p:cNvCxnSpPr>
          <p:nvPr/>
        </p:nvCxnSpPr>
        <p:spPr>
          <a:xfrm>
            <a:off x="7864996" y="5309004"/>
            <a:ext cx="2264475" cy="40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7D17648-C5CE-267B-52B9-17FF8D681EAD}"/>
                  </a:ext>
                </a:extLst>
              </p:cNvPr>
              <p:cNvSpPr txBox="1"/>
              <p:nvPr/>
            </p:nvSpPr>
            <p:spPr>
              <a:xfrm>
                <a:off x="7864996" y="5011965"/>
                <a:ext cx="843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7D17648-C5CE-267B-52B9-17FF8D681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996" y="5011965"/>
                <a:ext cx="843757" cy="276999"/>
              </a:xfrm>
              <a:prstGeom prst="rect">
                <a:avLst/>
              </a:prstGeom>
              <a:blipFill>
                <a:blip r:embed="rId9"/>
                <a:stretch>
                  <a:fillRect r="-104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92B0469-106C-0118-79B3-3EDCCE56B909}"/>
                  </a:ext>
                </a:extLst>
              </p:cNvPr>
              <p:cNvSpPr txBox="1"/>
              <p:nvPr/>
            </p:nvSpPr>
            <p:spPr>
              <a:xfrm>
                <a:off x="9285714" y="5009372"/>
                <a:ext cx="843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92B0469-106C-0118-79B3-3EDCCE56B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714" y="5009372"/>
                <a:ext cx="843757" cy="276999"/>
              </a:xfrm>
              <a:prstGeom prst="rect">
                <a:avLst/>
              </a:prstGeom>
              <a:blipFill>
                <a:blip r:embed="rId10"/>
                <a:stretch>
                  <a:fillRect r="-895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BDB8260-234B-DCBC-E4D7-EE10B977F0EE}"/>
              </a:ext>
            </a:extLst>
          </p:cNvPr>
          <p:cNvCxnSpPr>
            <a:cxnSpLocks/>
          </p:cNvCxnSpPr>
          <p:nvPr/>
        </p:nvCxnSpPr>
        <p:spPr>
          <a:xfrm>
            <a:off x="7864996" y="4985567"/>
            <a:ext cx="843757" cy="37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4E75DD4-ECE7-619F-21AF-CE919AAA9473}"/>
              </a:ext>
            </a:extLst>
          </p:cNvPr>
          <p:cNvCxnSpPr>
            <a:cxnSpLocks/>
          </p:cNvCxnSpPr>
          <p:nvPr/>
        </p:nvCxnSpPr>
        <p:spPr>
          <a:xfrm>
            <a:off x="9285713" y="4992731"/>
            <a:ext cx="843757" cy="37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4CF0E0E-85C0-C62A-F334-334A0AA89772}"/>
                  </a:ext>
                </a:extLst>
              </p:cNvPr>
              <p:cNvSpPr txBox="1"/>
              <p:nvPr/>
            </p:nvSpPr>
            <p:spPr>
              <a:xfrm>
                <a:off x="8183100" y="4687644"/>
                <a:ext cx="2049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4CF0E0E-85C0-C62A-F334-334A0AA89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100" y="4687644"/>
                <a:ext cx="204992" cy="276999"/>
              </a:xfrm>
              <a:prstGeom prst="rect">
                <a:avLst/>
              </a:prstGeom>
              <a:blipFill>
                <a:blip r:embed="rId11"/>
                <a:stretch>
                  <a:fillRect l="-29412" r="-2352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87FCD2D-E438-655B-DC85-0629F1B66E74}"/>
                  </a:ext>
                </a:extLst>
              </p:cNvPr>
              <p:cNvSpPr txBox="1"/>
              <p:nvPr/>
            </p:nvSpPr>
            <p:spPr>
              <a:xfrm>
                <a:off x="9658118" y="4709740"/>
                <a:ext cx="194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87FCD2D-E438-655B-DC85-0629F1B66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8118" y="4709740"/>
                <a:ext cx="194477" cy="276999"/>
              </a:xfrm>
              <a:prstGeom prst="rect">
                <a:avLst/>
              </a:prstGeom>
              <a:blipFill>
                <a:blip r:embed="rId12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2DE71D1-1DC3-EED8-A939-EC03AC67C652}"/>
              </a:ext>
            </a:extLst>
          </p:cNvPr>
          <p:cNvCxnSpPr>
            <a:cxnSpLocks/>
          </p:cNvCxnSpPr>
          <p:nvPr/>
        </p:nvCxnSpPr>
        <p:spPr>
          <a:xfrm flipV="1">
            <a:off x="9582701" y="4703748"/>
            <a:ext cx="350378" cy="50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B037C5B-0B6C-6843-908A-DA993C2AFC51}"/>
              </a:ext>
            </a:extLst>
          </p:cNvPr>
          <p:cNvCxnSpPr>
            <a:cxnSpLocks/>
          </p:cNvCxnSpPr>
          <p:nvPr/>
        </p:nvCxnSpPr>
        <p:spPr>
          <a:xfrm>
            <a:off x="7832722" y="4651266"/>
            <a:ext cx="876031" cy="16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DE9E918-4A19-06F8-C2AF-908917DD051F}"/>
                  </a:ext>
                </a:extLst>
              </p:cNvPr>
              <p:cNvSpPr txBox="1"/>
              <p:nvPr/>
            </p:nvSpPr>
            <p:spPr>
              <a:xfrm>
                <a:off x="7832722" y="4357479"/>
                <a:ext cx="852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DE9E918-4A19-06F8-C2AF-908917DD0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722" y="4357479"/>
                <a:ext cx="852285" cy="276999"/>
              </a:xfrm>
              <a:prstGeom prst="rect">
                <a:avLst/>
              </a:prstGeom>
              <a:blipFill>
                <a:blip r:embed="rId13"/>
                <a:stretch>
                  <a:fillRect t="-4545" r="-10294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626CC9-AA65-DFA8-4F54-1CF1D5E2CA9B}"/>
              </a:ext>
            </a:extLst>
          </p:cNvPr>
          <p:cNvCxnSpPr>
            <a:cxnSpLocks/>
          </p:cNvCxnSpPr>
          <p:nvPr/>
        </p:nvCxnSpPr>
        <p:spPr>
          <a:xfrm>
            <a:off x="7832722" y="4331081"/>
            <a:ext cx="843757" cy="37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5DE1D72-D0B8-EEA6-3C38-7549BB1AD6AE}"/>
                  </a:ext>
                </a:extLst>
              </p:cNvPr>
              <p:cNvSpPr txBox="1"/>
              <p:nvPr/>
            </p:nvSpPr>
            <p:spPr>
              <a:xfrm>
                <a:off x="8150826" y="4033158"/>
                <a:ext cx="2135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5DE1D72-D0B8-EEA6-3C38-7549BB1AD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826" y="4033158"/>
                <a:ext cx="213520" cy="276999"/>
              </a:xfrm>
              <a:prstGeom prst="rect">
                <a:avLst/>
              </a:prstGeom>
              <a:blipFill>
                <a:blip r:embed="rId14"/>
                <a:stretch>
                  <a:fillRect l="-22222" r="-22222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BC5400B-4E14-600C-7D50-39832ABAB774}"/>
              </a:ext>
            </a:extLst>
          </p:cNvPr>
          <p:cNvCxnSpPr>
            <a:cxnSpLocks/>
          </p:cNvCxnSpPr>
          <p:nvPr/>
        </p:nvCxnSpPr>
        <p:spPr>
          <a:xfrm>
            <a:off x="7337845" y="4002212"/>
            <a:ext cx="2244856" cy="167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FB0B882-D0C1-20AE-4C75-F06C195F5BA3}"/>
                  </a:ext>
                </a:extLst>
              </p:cNvPr>
              <p:cNvSpPr txBox="1"/>
              <p:nvPr/>
            </p:nvSpPr>
            <p:spPr>
              <a:xfrm>
                <a:off x="7304715" y="3711747"/>
                <a:ext cx="843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FB0B882-D0C1-20AE-4C75-F06C195F5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15" y="3711747"/>
                <a:ext cx="843757" cy="276999"/>
              </a:xfrm>
              <a:prstGeom prst="rect">
                <a:avLst/>
              </a:prstGeom>
              <a:blipFill>
                <a:blip r:embed="rId15"/>
                <a:stretch>
                  <a:fillRect t="-4545" r="-8955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438696C-2C91-96F1-EF62-61D44623781C}"/>
                  </a:ext>
                </a:extLst>
              </p:cNvPr>
              <p:cNvSpPr txBox="1"/>
              <p:nvPr/>
            </p:nvSpPr>
            <p:spPr>
              <a:xfrm>
                <a:off x="8725433" y="3709154"/>
                <a:ext cx="839589" cy="318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438696C-2C91-96F1-EF62-61D446237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433" y="3709154"/>
                <a:ext cx="839589" cy="318998"/>
              </a:xfrm>
              <a:prstGeom prst="rect">
                <a:avLst/>
              </a:prstGeom>
              <a:blipFill>
                <a:blip r:embed="rId16"/>
                <a:stretch>
                  <a:fillRect r="-882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EF7FA8C-DF0F-005B-76B0-FF45DB9A48CE}"/>
              </a:ext>
            </a:extLst>
          </p:cNvPr>
          <p:cNvCxnSpPr>
            <a:cxnSpLocks/>
          </p:cNvCxnSpPr>
          <p:nvPr/>
        </p:nvCxnSpPr>
        <p:spPr>
          <a:xfrm>
            <a:off x="7304715" y="3685349"/>
            <a:ext cx="843757" cy="37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FDA8F5F-9CA8-0460-E8E3-A7B88B80BCEA}"/>
              </a:ext>
            </a:extLst>
          </p:cNvPr>
          <p:cNvCxnSpPr>
            <a:cxnSpLocks/>
          </p:cNvCxnSpPr>
          <p:nvPr/>
        </p:nvCxnSpPr>
        <p:spPr>
          <a:xfrm>
            <a:off x="8725432" y="3692513"/>
            <a:ext cx="843757" cy="37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4C27037-E831-2774-05DE-825B75C42FDD}"/>
                  </a:ext>
                </a:extLst>
              </p:cNvPr>
              <p:cNvSpPr txBox="1"/>
              <p:nvPr/>
            </p:nvSpPr>
            <p:spPr>
              <a:xfrm>
                <a:off x="7622819" y="3387426"/>
                <a:ext cx="2049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4C27037-E831-2774-05DE-825B75C42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819" y="3387426"/>
                <a:ext cx="204992" cy="276999"/>
              </a:xfrm>
              <a:prstGeom prst="rect">
                <a:avLst/>
              </a:prstGeom>
              <a:blipFill>
                <a:blip r:embed="rId17"/>
                <a:stretch>
                  <a:fillRect l="-23529" r="-1764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9A56BAB-0CFB-F68D-9611-E9B313A1B750}"/>
                  </a:ext>
                </a:extLst>
              </p:cNvPr>
              <p:cNvSpPr txBox="1"/>
              <p:nvPr/>
            </p:nvSpPr>
            <p:spPr>
              <a:xfrm>
                <a:off x="9097837" y="3409522"/>
                <a:ext cx="196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9A56BAB-0CFB-F68D-9611-E9B313A1B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837" y="3409522"/>
                <a:ext cx="196592" cy="276999"/>
              </a:xfrm>
              <a:prstGeom prst="rect">
                <a:avLst/>
              </a:prstGeom>
              <a:blipFill>
                <a:blip r:embed="rId18"/>
                <a:stretch>
                  <a:fillRect l="-31250" r="-2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E72E901-8653-1BF1-604F-DB089A8DC42B}"/>
              </a:ext>
            </a:extLst>
          </p:cNvPr>
          <p:cNvCxnSpPr>
            <a:cxnSpLocks/>
          </p:cNvCxnSpPr>
          <p:nvPr/>
        </p:nvCxnSpPr>
        <p:spPr>
          <a:xfrm flipV="1">
            <a:off x="8743111" y="3402433"/>
            <a:ext cx="915007" cy="228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06085E1-7C61-8D89-FDF2-3B54166C019A}"/>
                  </a:ext>
                </a:extLst>
              </p:cNvPr>
              <p:cNvSpPr txBox="1"/>
              <p:nvPr/>
            </p:nvSpPr>
            <p:spPr>
              <a:xfrm>
                <a:off x="8743112" y="3074849"/>
                <a:ext cx="810030" cy="31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06085E1-7C61-8D89-FDF2-3B54166C0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112" y="3074849"/>
                <a:ext cx="810030" cy="319318"/>
              </a:xfrm>
              <a:prstGeom prst="rect">
                <a:avLst/>
              </a:prstGeom>
              <a:blipFill>
                <a:blip r:embed="rId19"/>
                <a:stretch>
                  <a:fillRect r="-9231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8C9AFDE-0539-D86F-B3D8-5616FB3B4E22}"/>
              </a:ext>
            </a:extLst>
          </p:cNvPr>
          <p:cNvCxnSpPr>
            <a:cxnSpLocks/>
          </p:cNvCxnSpPr>
          <p:nvPr/>
        </p:nvCxnSpPr>
        <p:spPr>
          <a:xfrm>
            <a:off x="8743111" y="3058208"/>
            <a:ext cx="843757" cy="37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0AE3060-983F-F678-AF54-790FE0947BBC}"/>
                  </a:ext>
                </a:extLst>
              </p:cNvPr>
              <p:cNvSpPr txBox="1"/>
              <p:nvPr/>
            </p:nvSpPr>
            <p:spPr>
              <a:xfrm>
                <a:off x="9115516" y="2775217"/>
                <a:ext cx="2024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0AE3060-983F-F678-AF54-790FE0947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516" y="2775217"/>
                <a:ext cx="202491" cy="276999"/>
              </a:xfrm>
              <a:prstGeom prst="rect">
                <a:avLst/>
              </a:prstGeom>
              <a:blipFill>
                <a:blip r:embed="rId20"/>
                <a:stretch>
                  <a:fillRect l="-23529" r="-2352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CAAF307-067A-FEAC-4945-65344E6B5DC1}"/>
              </a:ext>
            </a:extLst>
          </p:cNvPr>
          <p:cNvCxnSpPr>
            <a:cxnSpLocks/>
          </p:cNvCxnSpPr>
          <p:nvPr/>
        </p:nvCxnSpPr>
        <p:spPr>
          <a:xfrm flipV="1">
            <a:off x="9040099" y="2769225"/>
            <a:ext cx="350378" cy="50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Freeform 108">
            <a:extLst>
              <a:ext uri="{FF2B5EF4-FFF2-40B4-BE49-F238E27FC236}">
                <a16:creationId xmlns:a16="http://schemas.microsoft.com/office/drawing/2014/main" id="{49BA272C-8086-B6D1-600D-BB574982CCF7}"/>
              </a:ext>
            </a:extLst>
          </p:cNvPr>
          <p:cNvSpPr/>
          <p:nvPr/>
        </p:nvSpPr>
        <p:spPr>
          <a:xfrm>
            <a:off x="6975799" y="3436758"/>
            <a:ext cx="1062801" cy="1470963"/>
          </a:xfrm>
          <a:custGeom>
            <a:avLst/>
            <a:gdLst>
              <a:gd name="connsiteX0" fmla="*/ 644058 w 1062801"/>
              <a:gd name="connsiteY0" fmla="*/ 66665 h 1470963"/>
              <a:gd name="connsiteX1" fmla="*/ 131310 w 1062801"/>
              <a:gd name="connsiteY1" fmla="*/ 75211 h 1470963"/>
              <a:gd name="connsiteX2" fmla="*/ 28760 w 1062801"/>
              <a:gd name="connsiteY2" fmla="*/ 827241 h 1470963"/>
              <a:gd name="connsiteX3" fmla="*/ 558600 w 1062801"/>
              <a:gd name="connsiteY3" fmla="*/ 1399809 h 1470963"/>
              <a:gd name="connsiteX4" fmla="*/ 1062801 w 1062801"/>
              <a:gd name="connsiteY4" fmla="*/ 1442538 h 147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801" h="1470963">
                <a:moveTo>
                  <a:pt x="644058" y="66665"/>
                </a:moveTo>
                <a:cubicBezTo>
                  <a:pt x="438959" y="7556"/>
                  <a:pt x="233860" y="-51552"/>
                  <a:pt x="131310" y="75211"/>
                </a:cubicBezTo>
                <a:cubicBezTo>
                  <a:pt x="28760" y="201974"/>
                  <a:pt x="-42455" y="606475"/>
                  <a:pt x="28760" y="827241"/>
                </a:cubicBezTo>
                <a:cubicBezTo>
                  <a:pt x="99975" y="1048007"/>
                  <a:pt x="386260" y="1297260"/>
                  <a:pt x="558600" y="1399809"/>
                </a:cubicBezTo>
                <a:cubicBezTo>
                  <a:pt x="730940" y="1502358"/>
                  <a:pt x="896870" y="1472448"/>
                  <a:pt x="1062801" y="144253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1501D5E-D9AD-FA34-3B14-A21782BD9801}"/>
              </a:ext>
            </a:extLst>
          </p:cNvPr>
          <p:cNvCxnSpPr>
            <a:cxnSpLocks/>
            <a:stCxn id="109" idx="4"/>
            <a:endCxn id="80" idx="1"/>
          </p:cNvCxnSpPr>
          <p:nvPr/>
        </p:nvCxnSpPr>
        <p:spPr>
          <a:xfrm flipV="1">
            <a:off x="8038600" y="4826144"/>
            <a:ext cx="144500" cy="53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FF20F0C-4794-CF9F-4374-FC1D910A3B23}"/>
              </a:ext>
            </a:extLst>
          </p:cNvPr>
          <p:cNvSpPr txBox="1"/>
          <p:nvPr/>
        </p:nvSpPr>
        <p:spPr>
          <a:xfrm>
            <a:off x="-991312" y="-1452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8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4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9" grpId="0" animBg="1"/>
      <p:bldP spid="36" grpId="0"/>
      <p:bldP spid="37" grpId="0"/>
      <p:bldP spid="38" grpId="0"/>
      <p:bldP spid="39" grpId="0"/>
      <p:bldP spid="40" grpId="0"/>
      <p:bldP spid="68" grpId="0"/>
      <p:bldP spid="69" grpId="0"/>
      <p:bldP spid="72" grpId="0"/>
      <p:bldP spid="75" grpId="0"/>
      <p:bldP spid="80" grpId="0"/>
      <p:bldP spid="81" grpId="0"/>
      <p:bldP spid="87" grpId="0"/>
      <p:bldP spid="89" grpId="0"/>
      <p:bldP spid="93" grpId="0"/>
      <p:bldP spid="94" grpId="0"/>
      <p:bldP spid="97" grpId="0"/>
      <p:bldP spid="98" grpId="0"/>
      <p:bldP spid="102" grpId="0"/>
      <p:bldP spid="104" grpId="0"/>
      <p:bldP spid="10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EAFE-8252-EF5D-E3BE-54B9CE8C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9470"/>
            <a:ext cx="10515600" cy="93905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Order Logic</a:t>
            </a:r>
          </a:p>
        </p:txBody>
      </p:sp>
    </p:spTree>
    <p:extLst>
      <p:ext uri="{BB962C8B-B14F-4D97-AF65-F5344CB8AC3E}">
        <p14:creationId xmlns:p14="http://schemas.microsoft.com/office/powerpoint/2010/main" val="161286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CFEC-CDBE-326A-76BF-EE48B8BE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Techniques as Cyclic Proof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B8670-22ED-7233-0AD9-1D930B379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Directed Reachability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Satisfiability of Constrained Horn Clauses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Safety (via Impact algorithm) [McMillan, “Lazy abstraction with interpolants.”]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Synthesis Algorithms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Reachability Games [Kincaid and Farzan, “Strategy Synthesis for Linear Arithmetic Games.”]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Games [Murphy and Kincaid, “Relational Verification via Simulation Synthesis.”]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Symbolic Execution and Bounded Model Checking</a:t>
            </a:r>
          </a:p>
        </p:txBody>
      </p:sp>
    </p:spTree>
    <p:extLst>
      <p:ext uri="{BB962C8B-B14F-4D97-AF65-F5344CB8AC3E}">
        <p14:creationId xmlns:p14="http://schemas.microsoft.com/office/powerpoint/2010/main" val="64181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D6545-8D32-9A3F-7D7C-701C67E2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Order Logic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538F7B-7BC9-FE48-CA64-D3E94A74B6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Allows one to unambiguously formalize statements: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Every person has a mother: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person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⇒∃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motherOf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language of first-order formulas over signature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other logical connectives are definable:</a:t>
                </a:r>
              </a:p>
              <a:p>
                <a:pPr lvl="2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≝¬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∨¬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538F7B-7BC9-FE48-CA64-D3E94A74B6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4CABBC-E4A0-9CDF-BF4C-BDD41C24685F}"/>
                  </a:ext>
                </a:extLst>
              </p:cNvPr>
              <p:cNvSpPr txBox="1"/>
              <p:nvPr/>
            </p:nvSpPr>
            <p:spPr>
              <a:xfrm>
                <a:off x="1696498" y="3649495"/>
                <a:ext cx="8416086" cy="8232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∷=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𝑎𝑟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</m:d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∷=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𝑎𝑟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|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𝑎𝑟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|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4CABBC-E4A0-9CDF-BF4C-BDD41C246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498" y="3649495"/>
                <a:ext cx="8416086" cy="823239"/>
              </a:xfrm>
              <a:prstGeom prst="rect">
                <a:avLst/>
              </a:prstGeom>
              <a:blipFill>
                <a:blip r:embed="rId3"/>
                <a:stretch>
                  <a:fillRect l="-1807" t="-3030" r="-452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23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CCC65B91-D008-43AC-B266-F66FD56D46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Order Theories (over signature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CCC65B91-D008-43AC-B266-F66FD56D46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6A01119-A507-4D2F-2E6E-FA19303DC9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first order theory is a set of first-order formulas: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Peano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Arithmetic, Linear Real/Rational Arithmetic, Linear Integer Arithmetic, Theory of Arrays, Theory of Algebraic Datatypes, etc.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first order theory structure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𝒯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≝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consists of: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universe of objects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universe of objects of sort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interpretation function I for predicate and function symbols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6A01119-A507-4D2F-2E6E-FA19303DC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70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BB41376-0813-6A02-0B99-6CE2A6066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Order Satisfiability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E21DE22-46B3-9D1C-ADAF-4A75E88E5F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𝒯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≝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 first order structure over signature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model that maps variables to elements of universe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E21DE22-46B3-9D1C-ADAF-4A75E88E5F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F68A95-8EDA-097A-2072-2B491B28200C}"/>
                  </a:ext>
                </a:extLst>
              </p:cNvPr>
              <p:cNvSpPr txBox="1"/>
              <p:nvPr/>
            </p:nvSpPr>
            <p:spPr>
              <a:xfrm>
                <a:off x="2885985" y="5336948"/>
                <a:ext cx="4988417" cy="942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≝</m:t>
                      </m:r>
                      <m:nary>
                        <m:naryPr>
                          <m:chr m:val="⋁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F68A95-8EDA-097A-2072-2B491B282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985" y="5336948"/>
                <a:ext cx="4988417" cy="942374"/>
              </a:xfrm>
              <a:prstGeom prst="rect">
                <a:avLst/>
              </a:prstGeom>
              <a:blipFill>
                <a:blip r:embed="rId3"/>
                <a:stretch>
                  <a:fillRect t="-142667" b="-18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8C696E-E567-6BB6-37D2-61955FEB7B43}"/>
                  </a:ext>
                </a:extLst>
              </p:cNvPr>
              <p:cNvSpPr txBox="1"/>
              <p:nvPr/>
            </p:nvSpPr>
            <p:spPr>
              <a:xfrm>
                <a:off x="5754169" y="2998006"/>
                <a:ext cx="371955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</m:e>
                        </m:d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)(</m:t>
                    </m:r>
                    <m:d>
                      <m:dPr>
                        <m:begChr m:val="⟦"/>
                        <m:endChr m:val="⟧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 dirty="0"/>
                  <a:t> </a:t>
                </a:r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8C696E-E567-6BB6-37D2-61955FEB7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69" y="2998006"/>
                <a:ext cx="3719558" cy="461665"/>
              </a:xfrm>
              <a:prstGeom prst="rect">
                <a:avLst/>
              </a:prstGeom>
              <a:blipFill>
                <a:blip r:embed="rId4"/>
                <a:stretch>
                  <a:fillRect r="-341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C613D8-BBE0-D5D6-B297-6080D149EFB0}"/>
                  </a:ext>
                </a:extLst>
              </p:cNvPr>
              <p:cNvSpPr txBox="1"/>
              <p:nvPr/>
            </p:nvSpPr>
            <p:spPr>
              <a:xfrm>
                <a:off x="1617698" y="2998006"/>
                <a:ext cx="228772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C613D8-BBE0-D5D6-B297-6080D149E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698" y="2998006"/>
                <a:ext cx="228772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4C53B0-D017-7E3E-2398-7F0A6ECBA89A}"/>
                  </a:ext>
                </a:extLst>
              </p:cNvPr>
              <p:cNvSpPr txBox="1"/>
              <p:nvPr/>
            </p:nvSpPr>
            <p:spPr>
              <a:xfrm>
                <a:off x="1198547" y="4590298"/>
                <a:ext cx="391183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</m:e>
                        </m:d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)(</m:t>
                    </m:r>
                    <m:d>
                      <m:dPr>
                        <m:begChr m:val="⟦"/>
                        <m:endChr m:val="⟧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4C53B0-D017-7E3E-2398-7F0A6ECBA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47" y="4590298"/>
                <a:ext cx="3911838" cy="461665"/>
              </a:xfrm>
              <a:prstGeom prst="rect">
                <a:avLst/>
              </a:prstGeom>
              <a:blipFill>
                <a:blip r:embed="rId6"/>
                <a:stretch>
                  <a:fillRect r="-324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6F1C09-A679-8850-AC19-ECF16CBCFA22}"/>
                  </a:ext>
                </a:extLst>
              </p:cNvPr>
              <p:cNvSpPr txBox="1"/>
              <p:nvPr/>
            </p:nvSpPr>
            <p:spPr>
              <a:xfrm>
                <a:off x="5720699" y="4594561"/>
                <a:ext cx="3786497" cy="4531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</m:e>
                        </m:d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)(</m:t>
                    </m:r>
                    <m:d>
                      <m:dPr>
                        <m:begChr m:val="⟦"/>
                        <m:endChr m:val="⟧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6F1C09-A679-8850-AC19-ECF16CBCF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699" y="4594561"/>
                <a:ext cx="3786497" cy="453137"/>
              </a:xfrm>
              <a:prstGeom prst="rect">
                <a:avLst/>
              </a:prstGeom>
              <a:blipFill>
                <a:blip r:embed="rId7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880FBE-6A02-27DC-3392-9F330DE1D5C5}"/>
                  </a:ext>
                </a:extLst>
              </p:cNvPr>
              <p:cNvSpPr txBox="1"/>
              <p:nvPr/>
            </p:nvSpPr>
            <p:spPr>
              <a:xfrm>
                <a:off x="1345249" y="3792764"/>
                <a:ext cx="308147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≝¬</m:t>
                    </m:r>
                    <m:d>
                      <m:dPr>
                        <m:begChr m:val="⟦"/>
                        <m:endChr m:val="⟧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880FBE-6A02-27DC-3392-9F330DE1D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249" y="3792764"/>
                <a:ext cx="3081472" cy="461665"/>
              </a:xfrm>
              <a:prstGeom prst="rect">
                <a:avLst/>
              </a:prstGeom>
              <a:blipFill>
                <a:blip r:embed="rId8"/>
                <a:stretch>
                  <a:fillRect r="-412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C7A3A2-B3CD-2AA4-9455-6484B5140CFE}"/>
                  </a:ext>
                </a:extLst>
              </p:cNvPr>
              <p:cNvSpPr txBox="1"/>
              <p:nvPr/>
            </p:nvSpPr>
            <p:spPr>
              <a:xfrm>
                <a:off x="5289491" y="3795093"/>
                <a:ext cx="513815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≝</m:t>
                    </m:r>
                    <m:d>
                      <m:dPr>
                        <m:begChr m:val="⟦"/>
                        <m:endChr m:val="⟧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 </m:t>
                    </m:r>
                    <m:d>
                      <m:dPr>
                        <m:begChr m:val="⟦"/>
                        <m:endChr m:val="⟧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C7A3A2-B3CD-2AA4-9455-6484B5140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491" y="3795093"/>
                <a:ext cx="5138159" cy="461665"/>
              </a:xfrm>
              <a:prstGeom prst="rect">
                <a:avLst/>
              </a:prstGeom>
              <a:blipFill>
                <a:blip r:embed="rId9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21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16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E9B9B8-E789-9437-D7B9-351AF0B0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Order Satisfiability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8D63F3-A6AE-BD8D-A204-A3521A1F40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𝒯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≝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 first order structure over signature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model that maps variables to elements of universe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first-order formula over signature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if and only if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true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extensions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’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valid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∅⊨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8D63F3-A6AE-BD8D-A204-A3521A1F40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06" t="-2326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27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EAFE-8252-EF5D-E3BE-54B9CE8C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9470"/>
            <a:ext cx="10515600" cy="93905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Fixed-points</a:t>
            </a:r>
          </a:p>
        </p:txBody>
      </p:sp>
    </p:spTree>
    <p:extLst>
      <p:ext uri="{BB962C8B-B14F-4D97-AF65-F5344CB8AC3E}">
        <p14:creationId xmlns:p14="http://schemas.microsoft.com/office/powerpoint/2010/main" val="427755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9EBA-1E18-D2FB-830E-8776AB93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Fixed-points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EBC070-4791-743C-BC0F-5A7FFC3D10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any sort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fixed-point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any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For 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has one fixed-point 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b="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has three fixed-points -1, 0, and 1.</a:t>
                </a:r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infinitely many fixed-points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zero fixed-points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EBC070-4791-743C-BC0F-5A7FFC3D10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65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4551</TotalTime>
  <Words>1978</Words>
  <Application>Microsoft Macintosh PowerPoint</Application>
  <PresentationFormat>Widescreen</PresentationFormat>
  <Paragraphs>298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Aptos</vt:lpstr>
      <vt:lpstr>Aptos Display</vt:lpstr>
      <vt:lpstr>Arial</vt:lpstr>
      <vt:lpstr>Cambria Math</vt:lpstr>
      <vt:lpstr>Consolas</vt:lpstr>
      <vt:lpstr>Times New Roman</vt:lpstr>
      <vt:lpstr>Office Theme</vt:lpstr>
      <vt:lpstr>First Order Logic With Fixed-points and Cyclic Proofs</vt:lpstr>
      <vt:lpstr>Overview</vt:lpstr>
      <vt:lpstr>First Order Logic</vt:lpstr>
      <vt:lpstr>First Order Logic</vt:lpstr>
      <vt:lpstr>First Order Theories (over signature Σ)</vt:lpstr>
      <vt:lpstr>First Order Satisfiability</vt:lpstr>
      <vt:lpstr>First Order Satisfiability</vt:lpstr>
      <vt:lpstr>Fixed-points</vt:lpstr>
      <vt:lpstr>Fixed-points</vt:lpstr>
      <vt:lpstr>Occurrences of Fixed-points</vt:lpstr>
      <vt:lpstr>Greatest and Least Fixed-points</vt:lpstr>
      <vt:lpstr>Greatest and Least Fixed-points</vt:lpstr>
      <vt:lpstr>First Order Logic  with Fixed-points</vt:lpstr>
      <vt:lpstr>Fixed-points in First Order Logic</vt:lpstr>
      <vt:lpstr>CHCs as Least Fixed-Points </vt:lpstr>
      <vt:lpstr>muCLP Calculus</vt:lpstr>
      <vt:lpstr>muCLP Calculus</vt:lpstr>
      <vt:lpstr>muCLP Example</vt:lpstr>
      <vt:lpstr>muCLP Satisfiability</vt:lpstr>
      <vt:lpstr>muCLP Example</vt:lpstr>
      <vt:lpstr>Proof Systems</vt:lpstr>
      <vt:lpstr>Proof Systems</vt:lpstr>
      <vt:lpstr>Sequent Calculus (Propositional Logic)</vt:lpstr>
      <vt:lpstr>Sequent Calculus Example Proof</vt:lpstr>
      <vt:lpstr>Cyclic Proof Systems</vt:lpstr>
      <vt:lpstr>Cyclic Proof System</vt:lpstr>
      <vt:lpstr>Cyclic Proof Systems</vt:lpstr>
      <vt:lpstr>Goal Oriented Proof Search</vt:lpstr>
      <vt:lpstr>Other Techniques as Cyclic Proof Search</vt:lpstr>
      <vt:lpstr>Other Techniques as Cyclic Proof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Order Logic With Fixed-points and Cyclic Proofs</dc:title>
  <dc:creator>Murphy, Timothy</dc:creator>
  <cp:lastModifiedBy>Murphy, Timothy</cp:lastModifiedBy>
  <cp:revision>2</cp:revision>
  <dcterms:created xsi:type="dcterms:W3CDTF">2024-04-26T15:39:23Z</dcterms:created>
  <dcterms:modified xsi:type="dcterms:W3CDTF">2024-04-29T19:31:09Z</dcterms:modified>
</cp:coreProperties>
</file>