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7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69" r:id="rId16"/>
    <p:sldId id="273" r:id="rId17"/>
    <p:sldId id="270" r:id="rId18"/>
    <p:sldId id="274" r:id="rId19"/>
    <p:sldId id="275" r:id="rId20"/>
    <p:sldId id="276" r:id="rId21"/>
    <p:sldId id="277" r:id="rId22"/>
    <p:sldId id="278" r:id="rId23"/>
    <p:sldId id="279" r:id="rId24"/>
    <p:sldId id="283" r:id="rId25"/>
    <p:sldId id="282" r:id="rId26"/>
    <p:sldId id="281" r:id="rId27"/>
    <p:sldId id="280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299" r:id="rId46"/>
    <p:sldId id="302" r:id="rId47"/>
    <p:sldId id="260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8"/>
  </p:normalViewPr>
  <p:slideViewPr>
    <p:cSldViewPr snapToGrid="0" snapToObjects="1">
      <p:cViewPr varScale="1">
        <p:scale>
          <a:sx n="105" d="100"/>
          <a:sy n="105" d="100"/>
        </p:scale>
        <p:origin x="7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41D43-09F9-614F-B46A-571B6857CCE7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A8CEA-2196-3748-B601-CBE7EFE41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86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A8CEA-2196-3748-B601-CBE7EFE413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33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A8CEA-2196-3748-B601-CBE7EFE413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62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EDC1-0199-7A4C-8FDF-6DD6ED49C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041FB-4730-AE43-9A87-E648610E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2955-A1B6-2344-8C87-E5C71E81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581DB-ACBE-754E-A72B-8449ED8FD058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E3354-F9C0-7E44-B08B-562C9828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0F58-4F57-7745-8B5A-F7FAFB2B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6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0592-B064-6E4B-BCCC-2FC3CDA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B2173-6ADA-2C4E-BFC4-632650E56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0786-DA6D-D646-A2DD-A521E69E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188F0-8560-4840-91B9-B97545EDCBD0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BA9FF-ED7A-A140-872D-1EE6E8EA2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A1B2B-E2B5-AC46-9149-F036BD57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5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0788B-8453-2E4C-BB42-02673F68D8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F22DD-0C84-8D42-9F4D-39FB0CAA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D3A79-9E67-644D-93F3-19ADC115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C1882-AB44-2C46-B2C0-A84348E11091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BC3D-4FFE-5E4B-B375-FCD11198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733-A7E1-1547-A173-F8AB9777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3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75AA-278B-6544-B961-F9F3F7ED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B51F3-0189-2449-9426-53298FA55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0A58F-5FB5-974E-98D6-F6FA62B7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B3BAE-B8B3-6B46-AB4B-55269BA78131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D150C-0735-0E45-94AA-04174497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0B977-1F6C-A048-AD3F-C02294B4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7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C5F4-3A2B-9548-9945-28E3FD28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46AE0-0BF0-B945-A055-61B868E8B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6D8F4-7B8D-344E-B00F-E5F721F0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22F1-D08D-DB4C-9129-CBC8377D454A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3EDD-F328-8540-B585-84DAAAB8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05E6-C80C-6744-B019-64E3F803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9E8F-696D-444D-8332-EA27C4DB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A474-9D06-F24C-8ADE-E54E557BC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3A889-A159-D044-BB3D-3AEB9AC23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221A4-347D-0D4D-912F-6FC8B33C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2EB0B-72C9-F742-844C-B5205E3F0F1C}" type="datetime1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B44E4-295D-4F42-90D2-228EA35B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B512E-689C-6F45-A9D1-F8DEB1ABC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4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0C90-5F28-B544-9A25-989E86975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7E186-2528-B843-B4E6-404D4C64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058A3-AC4C-204E-AAAB-C47AB2627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E9F5B1-8053-5546-AB5B-C341F3FF5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18BA4-5772-9F41-AF50-5889B17C1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B6BD47-43EC-BC4D-BC4E-6B2A85B6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ACF5-73F2-EE4B-B0C6-537A176CA2A3}" type="datetime1">
              <a:rPr lang="en-US" smtClean="0"/>
              <a:t>11/1/24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E23FA-D778-5441-9038-67B2758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DA409-6DE0-CB4B-8FE5-800A1A96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ABD3E-18FF-9941-A3B9-BBB2B6B81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EBED6-646E-2848-B331-49B3E928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065C-D6D8-1B4C-938D-9B6771A0EB66}" type="datetime1">
              <a:rPr lang="en-US" smtClean="0"/>
              <a:t>11/1/24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1E0F4-D168-0544-8530-FE3C6D8E0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D536B-8D93-9741-85AC-273C3D74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7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75CB7-DF2B-FC44-A264-EAB38AEA2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59127-CB6F-714E-B1E3-39FC75CEC3D9}" type="datetime1">
              <a:rPr lang="en-US" smtClean="0"/>
              <a:t>11/1/24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AEDAC-EFEB-C143-9F6F-2A7282915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101D2-EA28-994B-A7D2-9D406FB5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92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872F-CF39-654C-94B3-0B94B01B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89D22-3760-D649-AA1E-004FE8F9B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DFE02-2DFD-9549-9185-CAA12FCB8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6E0B-B8B4-DA43-B94A-63E7471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91577-FB29-B74F-B02F-03D8FB8FD561}" type="datetime1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85E43-A1F2-5D4D-9DFC-3EBA3C470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148E0-965F-1846-9298-C65BDBE4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8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5FF2-41B4-544F-94B6-03AF4D3B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36BFDF-1832-104A-807E-69574DB0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BD3B7-5A98-9C40-8E21-DF6108BD0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7ED0-C43D-644C-9EDC-7B9BB57E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FA1A-2659-EE49-8A9E-7001E4DDCECA}" type="datetime1">
              <a:rPr lang="en-US" smtClean="0"/>
              <a:t>11/1/24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FDCAA-90A7-9A42-9F4A-0F8968D2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90AF-8E2B-594F-AB75-806642E9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BBC54-2832-9144-8320-482F0CCEB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5029-A827-4543-A3F6-2A1605CA9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3157C-16DF-854E-989B-E4608360D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17CA-99B8-FE4D-B03B-E6A8B09735E2}" type="datetime1">
              <a:rPr lang="en-US" smtClean="0"/>
              <a:t>11/1/24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FFFAD-5187-DE4B-8E41-E78C8B885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AE8E8-170A-3F44-A750-C7FEA5A84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806B-D498-A64D-911D-BBE54C14C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image" Target="../media/image6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5" Type="http://schemas.openxmlformats.org/officeDocument/2006/relationships/image" Target="../media/image7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62.png"/><Relationship Id="rId7" Type="http://schemas.openxmlformats.org/officeDocument/2006/relationships/image" Target="../media/image7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10" Type="http://schemas.openxmlformats.org/officeDocument/2006/relationships/image" Target="../media/image79.png"/><Relationship Id="rId4" Type="http://schemas.openxmlformats.org/officeDocument/2006/relationships/image" Target="../media/image63.png"/><Relationship Id="rId9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0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99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88.png"/><Relationship Id="rId5" Type="http://schemas.openxmlformats.org/officeDocument/2006/relationships/image" Target="../media/image94.png"/><Relationship Id="rId10" Type="http://schemas.openxmlformats.org/officeDocument/2006/relationships/image" Target="../media/image87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88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23.png"/><Relationship Id="rId18" Type="http://schemas.openxmlformats.org/officeDocument/2006/relationships/image" Target="../media/image128.png"/><Relationship Id="rId26" Type="http://schemas.openxmlformats.org/officeDocument/2006/relationships/image" Target="../media/image136.png"/><Relationship Id="rId3" Type="http://schemas.openxmlformats.org/officeDocument/2006/relationships/image" Target="../media/image88.png"/><Relationship Id="rId21" Type="http://schemas.openxmlformats.org/officeDocument/2006/relationships/image" Target="../media/image131.png"/><Relationship Id="rId7" Type="http://schemas.openxmlformats.org/officeDocument/2006/relationships/image" Target="../media/image106.png"/><Relationship Id="rId12" Type="http://schemas.openxmlformats.org/officeDocument/2006/relationships/image" Target="../media/image122.png"/><Relationship Id="rId17" Type="http://schemas.openxmlformats.org/officeDocument/2006/relationships/image" Target="../media/image127.png"/><Relationship Id="rId25" Type="http://schemas.openxmlformats.org/officeDocument/2006/relationships/image" Target="../media/image13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6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1.png"/><Relationship Id="rId24" Type="http://schemas.openxmlformats.org/officeDocument/2006/relationships/image" Target="../media/image134.png"/><Relationship Id="rId5" Type="http://schemas.openxmlformats.org/officeDocument/2006/relationships/image" Target="../media/image103.png"/><Relationship Id="rId15" Type="http://schemas.openxmlformats.org/officeDocument/2006/relationships/image" Target="../media/image125.png"/><Relationship Id="rId23" Type="http://schemas.openxmlformats.org/officeDocument/2006/relationships/image" Target="../media/image133.png"/><Relationship Id="rId10" Type="http://schemas.openxmlformats.org/officeDocument/2006/relationships/image" Target="../media/image120.png"/><Relationship Id="rId19" Type="http://schemas.openxmlformats.org/officeDocument/2006/relationships/image" Target="../media/image129.png"/><Relationship Id="rId4" Type="http://schemas.openxmlformats.org/officeDocument/2006/relationships/image" Target="../media/image102.png"/><Relationship Id="rId9" Type="http://schemas.openxmlformats.org/officeDocument/2006/relationships/image" Target="../media/image108.png"/><Relationship Id="rId14" Type="http://schemas.openxmlformats.org/officeDocument/2006/relationships/image" Target="../media/image124.png"/><Relationship Id="rId22" Type="http://schemas.openxmlformats.org/officeDocument/2006/relationships/image" Target="../media/image13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5" Type="http://schemas.openxmlformats.org/officeDocument/2006/relationships/image" Target="../media/image140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3" Type="http://schemas.openxmlformats.org/officeDocument/2006/relationships/image" Target="../media/image151.png"/><Relationship Id="rId21" Type="http://schemas.openxmlformats.org/officeDocument/2006/relationships/image" Target="../media/image170.png"/><Relationship Id="rId7" Type="http://schemas.openxmlformats.org/officeDocument/2006/relationships/image" Target="../media/image91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" Type="http://schemas.openxmlformats.org/officeDocument/2006/relationships/image" Target="../media/image88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60.png"/><Relationship Id="rId5" Type="http://schemas.openxmlformats.org/officeDocument/2006/relationships/image" Target="../media/image153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7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3" Type="http://schemas.openxmlformats.org/officeDocument/2006/relationships/image" Target="../media/image174.png"/><Relationship Id="rId7" Type="http://schemas.openxmlformats.org/officeDocument/2006/relationships/image" Target="../media/image177.png"/><Relationship Id="rId12" Type="http://schemas.openxmlformats.org/officeDocument/2006/relationships/image" Target="../media/image182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81.png"/><Relationship Id="rId5" Type="http://schemas.openxmlformats.org/officeDocument/2006/relationships/image" Target="../media/image176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4" Type="http://schemas.openxmlformats.org/officeDocument/2006/relationships/image" Target="../media/image175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13" Type="http://schemas.openxmlformats.org/officeDocument/2006/relationships/image" Target="../media/image196.png"/><Relationship Id="rId3" Type="http://schemas.openxmlformats.org/officeDocument/2006/relationships/image" Target="../media/image187.png"/><Relationship Id="rId7" Type="http://schemas.openxmlformats.org/officeDocument/2006/relationships/image" Target="../media/image191.png"/><Relationship Id="rId12" Type="http://schemas.openxmlformats.org/officeDocument/2006/relationships/image" Target="../media/image195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194.png"/><Relationship Id="rId5" Type="http://schemas.openxmlformats.org/officeDocument/2006/relationships/image" Target="../media/image189.png"/><Relationship Id="rId10" Type="http://schemas.openxmlformats.org/officeDocument/2006/relationships/image" Target="../media/image193.png"/><Relationship Id="rId4" Type="http://schemas.openxmlformats.org/officeDocument/2006/relationships/image" Target="../media/image188.png"/><Relationship Id="rId9" Type="http://schemas.openxmlformats.org/officeDocument/2006/relationships/image" Target="../media/image9.png"/><Relationship Id="rId14" Type="http://schemas.openxmlformats.org/officeDocument/2006/relationships/image" Target="../media/image19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3" Type="http://schemas.openxmlformats.org/officeDocument/2006/relationships/image" Target="../media/image209.png"/><Relationship Id="rId7" Type="http://schemas.openxmlformats.org/officeDocument/2006/relationships/image" Target="../media/image213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16.png"/><Relationship Id="rId7" Type="http://schemas.openxmlformats.org/officeDocument/2006/relationships/image" Target="../media/image21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13" Type="http://schemas.openxmlformats.org/officeDocument/2006/relationships/image" Target="../media/image227.png"/><Relationship Id="rId3" Type="http://schemas.openxmlformats.org/officeDocument/2006/relationships/image" Target="../media/image209.png"/><Relationship Id="rId7" Type="http://schemas.openxmlformats.org/officeDocument/2006/relationships/image" Target="../media/image221.png"/><Relationship Id="rId12" Type="http://schemas.openxmlformats.org/officeDocument/2006/relationships/image" Target="../media/image226.png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25.png"/><Relationship Id="rId5" Type="http://schemas.openxmlformats.org/officeDocument/2006/relationships/image" Target="../media/image211.png"/><Relationship Id="rId10" Type="http://schemas.openxmlformats.org/officeDocument/2006/relationships/image" Target="../media/image224.png"/><Relationship Id="rId4" Type="http://schemas.openxmlformats.org/officeDocument/2006/relationships/image" Target="../media/image210.png"/><Relationship Id="rId9" Type="http://schemas.openxmlformats.org/officeDocument/2006/relationships/image" Target="../media/image223.png"/><Relationship Id="rId14" Type="http://schemas.openxmlformats.org/officeDocument/2006/relationships/image" Target="../media/image22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6.png"/><Relationship Id="rId7" Type="http://schemas.openxmlformats.org/officeDocument/2006/relationships/image" Target="../media/image229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png"/><Relationship Id="rId5" Type="http://schemas.openxmlformats.org/officeDocument/2006/relationships/image" Target="../media/image218.png"/><Relationship Id="rId4" Type="http://schemas.openxmlformats.org/officeDocument/2006/relationships/image" Target="../media/image217.png"/><Relationship Id="rId9" Type="http://schemas.openxmlformats.org/officeDocument/2006/relationships/image" Target="../media/image23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png"/><Relationship Id="rId13" Type="http://schemas.openxmlformats.org/officeDocument/2006/relationships/image" Target="../media/image223.png"/><Relationship Id="rId18" Type="http://schemas.openxmlformats.org/officeDocument/2006/relationships/image" Target="../media/image240.png"/><Relationship Id="rId3" Type="http://schemas.openxmlformats.org/officeDocument/2006/relationships/image" Target="../media/image209.png"/><Relationship Id="rId7" Type="http://schemas.openxmlformats.org/officeDocument/2006/relationships/image" Target="../media/image222.png"/><Relationship Id="rId12" Type="http://schemas.openxmlformats.org/officeDocument/2006/relationships/image" Target="../media/image212.png"/><Relationship Id="rId17" Type="http://schemas.openxmlformats.org/officeDocument/2006/relationships/image" Target="../media/image239.png"/><Relationship Id="rId2" Type="http://schemas.openxmlformats.org/officeDocument/2006/relationships/image" Target="../media/image208.png"/><Relationship Id="rId16" Type="http://schemas.openxmlformats.org/officeDocument/2006/relationships/image" Target="../media/image2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11" Type="http://schemas.openxmlformats.org/officeDocument/2006/relationships/image" Target="../media/image236.png"/><Relationship Id="rId5" Type="http://schemas.openxmlformats.org/officeDocument/2006/relationships/image" Target="../media/image211.png"/><Relationship Id="rId15" Type="http://schemas.openxmlformats.org/officeDocument/2006/relationships/image" Target="../media/image237.png"/><Relationship Id="rId10" Type="http://schemas.openxmlformats.org/officeDocument/2006/relationships/image" Target="../media/image235.png"/><Relationship Id="rId4" Type="http://schemas.openxmlformats.org/officeDocument/2006/relationships/image" Target="../media/image210.png"/><Relationship Id="rId9" Type="http://schemas.openxmlformats.org/officeDocument/2006/relationships/image" Target="../media/image234.png"/><Relationship Id="rId14" Type="http://schemas.openxmlformats.org/officeDocument/2006/relationships/image" Target="../media/image22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.uni-hamburg.de/home/khomskii/infinitegames2010/Infinite%20Games%20Sofia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21" Type="http://schemas.openxmlformats.org/officeDocument/2006/relationships/image" Target="../media/image32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36.png"/><Relationship Id="rId21" Type="http://schemas.openxmlformats.org/officeDocument/2006/relationships/image" Target="../media/image45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41.png"/><Relationship Id="rId2" Type="http://schemas.openxmlformats.org/officeDocument/2006/relationships/image" Target="../media/image35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39.png"/><Relationship Id="rId10" Type="http://schemas.openxmlformats.org/officeDocument/2006/relationships/image" Target="../media/image20.png"/><Relationship Id="rId19" Type="http://schemas.openxmlformats.org/officeDocument/2006/relationships/image" Target="../media/image43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F186-CEF5-5E49-8124-10974E98B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Game Semantics and Logical Games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5D802-382C-3145-88F4-1C8376B5AB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Charlie Murphy</a:t>
            </a:r>
          </a:p>
          <a:p>
            <a:endParaRPr lang="en-US" sz="28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3/31/2020</a:t>
            </a:r>
          </a:p>
        </p:txBody>
      </p:sp>
    </p:spTree>
    <p:extLst>
      <p:ext uri="{BB962C8B-B14F-4D97-AF65-F5344CB8AC3E}">
        <p14:creationId xmlns:p14="http://schemas.microsoft.com/office/powerpoint/2010/main" val="135595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5CB9-CDC2-A447-980C-1BF5F255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42630-12DE-9341-B169-4B9986A2F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game G(A) is determined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winning strategy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at most one winner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there at least one winner?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42630-12DE-9341-B169-4B9986A2F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8A14-0F52-EA43-BC33-7DD7EBD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5AE0D4-5485-ED42-B27D-15D053511E1E}"/>
                  </a:ext>
                </a:extLst>
              </p:cNvPr>
              <p:cNvSpPr txBox="1"/>
              <p:nvPr/>
            </p:nvSpPr>
            <p:spPr>
              <a:xfrm>
                <a:off x="1979809" y="3127052"/>
                <a:ext cx="82323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</a:rPr>
                  <a:t>Theorem</a:t>
                </a:r>
                <a:r>
                  <a:rPr lang="en-US" sz="2400" dirty="0">
                    <a:latin typeface="Cambria" panose="02040503050406030204" pitchFamily="18" charset="0"/>
                  </a:rPr>
                  <a:t>: For all finite games,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,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must have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a winning strategy.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5AE0D4-5485-ED42-B27D-15D05351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09" y="3127052"/>
                <a:ext cx="8232382" cy="830997"/>
              </a:xfrm>
              <a:prstGeom prst="rect">
                <a:avLst/>
              </a:prstGeom>
              <a:blipFill>
                <a:blip r:embed="rId3"/>
                <a:stretch>
                  <a:fillRect l="-1235" t="-4478" r="-154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D2C8B-6F92-2543-8D2F-C87CD7E7C49F}"/>
                  </a:ext>
                </a:extLst>
              </p:cNvPr>
              <p:cNvSpPr/>
              <p:nvPr/>
            </p:nvSpPr>
            <p:spPr>
              <a:xfrm>
                <a:off x="1979809" y="3868639"/>
                <a:ext cx="815159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</a:rPr>
                  <a:t>Proof.</a:t>
                </a:r>
                <a:r>
                  <a:rPr lang="en-US" sz="2400" dirty="0">
                    <a:latin typeface="Cambria" panose="02040503050406030204" pitchFamily="18" charset="0"/>
                  </a:rPr>
                  <a:t> </a:t>
                </a:r>
                <a:r>
                  <a:rPr lang="en-US" sz="2000" dirty="0">
                    <a:latin typeface="Cambria" panose="02040503050406030204" pitchFamily="18" charset="0"/>
                  </a:rPr>
                  <a:t>Player I has a winning strategy </a:t>
                </a:r>
                <a:r>
                  <a:rPr lang="en-US" sz="2000" dirty="0" err="1">
                    <a:latin typeface="Cambria" panose="02040503050406030204" pitchFamily="18" charset="0"/>
                  </a:rPr>
                  <a:t>iff</a:t>
                </a:r>
                <a:endParaRPr lang="en-US" sz="2000" b="1" dirty="0"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…∃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  Suppose I does not have a winning strategy: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¬(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pPr algn="ctr"/>
                <a:r>
                  <a:rPr lang="en-US" sz="2000" dirty="0">
                    <a:latin typeface="Cambria" panose="02040503050406030204" pitchFamily="18" charset="0"/>
                  </a:rPr>
                  <a:t>…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…∃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</a:endParaRPr>
              </a:p>
              <a:p>
                <a:r>
                  <a:rPr lang="en-US" sz="2000" dirty="0">
                    <a:latin typeface="Cambria" panose="02040503050406030204" pitchFamily="18" charset="0"/>
                  </a:rPr>
                  <a:t>  Player II must have a winning strategy.			   </a:t>
                </a:r>
                <a:r>
                  <a:rPr lang="en-US" sz="2000" b="1" dirty="0">
                    <a:latin typeface="Cambria" panose="02040503050406030204" pitchFamily="18" charset="0"/>
                  </a:rPr>
                  <a:t>QED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D2C8B-6F92-2543-8D2F-C87CD7E7C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809" y="3868639"/>
                <a:ext cx="8151590" cy="2308324"/>
              </a:xfrm>
              <a:prstGeom prst="rect">
                <a:avLst/>
              </a:prstGeom>
              <a:blipFill>
                <a:blip r:embed="rId4"/>
                <a:stretch>
                  <a:fillRect l="-1246" t="-2198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26B6-746B-8045-AA7B-1B5BC69F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18"/>
            <a:ext cx="10515600" cy="5389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Game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0FB-DFF5-8243-B8B8-73E829B7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58B-F02D-1A47-BCE6-DC1082E1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8F4C4-6A2A-E545-9759-48FC99B17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77236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non-logical symbols: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game,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show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Logic: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game between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Myself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verifier) and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Nature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falsifier)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played using the following rules: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8F4C4-6A2A-E545-9759-48FC99B17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77236"/>
              </a:xfrm>
              <a:blipFill>
                <a:blip r:embed="rId2"/>
                <a:stretch>
                  <a:fillRect l="-965" t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D00E-71F9-034D-A046-10500BB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B66E4-2520-D642-B8A0-ECDFCA7E0D1B}"/>
              </a:ext>
            </a:extLst>
          </p:cNvPr>
          <p:cNvSpPr txBox="1"/>
          <p:nvPr/>
        </p:nvSpPr>
        <p:spPr>
          <a:xfrm>
            <a:off x="5182929" y="635635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Hintikka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2181B-C657-A249-9D90-36D118E298F7}"/>
                  </a:ext>
                </a:extLst>
              </p:cNvPr>
              <p:cNvSpPr txBox="1"/>
              <p:nvPr/>
            </p:nvSpPr>
            <p:spPr>
              <a:xfrm>
                <a:off x="1594081" y="4114800"/>
                <a:ext cx="69856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∨.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verifier chooses to continue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2181B-C657-A249-9D90-36D118E2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81" y="4114800"/>
                <a:ext cx="6985695" cy="276999"/>
              </a:xfrm>
              <a:prstGeom prst="rect">
                <a:avLst/>
              </a:prstGeom>
              <a:blipFill>
                <a:blip r:embed="rId3"/>
                <a:stretch>
                  <a:fillRect l="-1089" t="-27273" r="-5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4099CF-2E0B-D14D-97A6-378FBA2D2BB2}"/>
                  </a:ext>
                </a:extLst>
              </p:cNvPr>
              <p:cNvSpPr txBox="1"/>
              <p:nvPr/>
            </p:nvSpPr>
            <p:spPr>
              <a:xfrm>
                <a:off x="1594079" y="4457409"/>
                <a:ext cx="7006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∧.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falsifier chooses to continue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4099CF-2E0B-D14D-97A6-378FBA2D2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79" y="4457409"/>
                <a:ext cx="7006726" cy="276999"/>
              </a:xfrm>
              <a:prstGeom prst="rect">
                <a:avLst/>
              </a:prstGeom>
              <a:blipFill>
                <a:blip r:embed="rId4"/>
                <a:stretch>
                  <a:fillRect l="-1087" t="-21739" r="-543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CC05F1-7CFC-BF45-8C72-C1A87D8F5036}"/>
                  </a:ext>
                </a:extLst>
              </p:cNvPr>
              <p:cNvSpPr txBox="1"/>
              <p:nvPr/>
            </p:nvSpPr>
            <p:spPr>
              <a:xfrm>
                <a:off x="1594079" y="4800018"/>
                <a:ext cx="7380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∃.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verifier chooses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and continues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CC05F1-7CFC-BF45-8C72-C1A87D8F5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79" y="4800018"/>
                <a:ext cx="7380931" cy="276999"/>
              </a:xfrm>
              <a:prstGeom prst="rect">
                <a:avLst/>
              </a:prstGeom>
              <a:blipFill>
                <a:blip r:embed="rId5"/>
                <a:stretch>
                  <a:fillRect l="-1031" t="-21739" r="-34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9511B4-5F1B-CB46-BB67-E4FEE0A0C481}"/>
                  </a:ext>
                </a:extLst>
              </p:cNvPr>
              <p:cNvSpPr txBox="1"/>
              <p:nvPr/>
            </p:nvSpPr>
            <p:spPr>
              <a:xfrm>
                <a:off x="1594079" y="5139441"/>
                <a:ext cx="74179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∀.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falsifier chooses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and continues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9511B4-5F1B-CB46-BB67-E4FEE0A0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79" y="5139441"/>
                <a:ext cx="7417993" cy="276999"/>
              </a:xfrm>
              <a:prstGeom prst="rect">
                <a:avLst/>
              </a:prstGeom>
              <a:blipFill>
                <a:blip r:embed="rId6"/>
                <a:stretch>
                  <a:fillRect l="-1026" t="-27273" r="-342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16EA0-0C5D-7A4B-81F8-2000AA3FE4B7}"/>
                  </a:ext>
                </a:extLst>
              </p:cNvPr>
              <p:cNvSpPr txBox="1"/>
              <p:nvPr/>
            </p:nvSpPr>
            <p:spPr>
              <a:xfrm>
                <a:off x="1594079" y="5478864"/>
                <a:ext cx="6326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¬.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falsifier and verifier swap roles and play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D016EA0-0C5D-7A4B-81F8-2000AA3FE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79" y="5478864"/>
                <a:ext cx="6326219" cy="276999"/>
              </a:xfrm>
              <a:prstGeom prst="rect">
                <a:avLst/>
              </a:prstGeom>
              <a:blipFill>
                <a:blip r:embed="rId7"/>
                <a:stretch>
                  <a:fillRect l="-1202" t="-21739" r="-60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5C678B-2096-4346-8EB0-1960B9E22593}"/>
                  </a:ext>
                </a:extLst>
              </p:cNvPr>
              <p:cNvSpPr txBox="1"/>
              <p:nvPr/>
            </p:nvSpPr>
            <p:spPr>
              <a:xfrm>
                <a:off x="1594079" y="5825862"/>
                <a:ext cx="9393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atom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the current verifier wins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interpreted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</a:rPr>
                  <a:t> is true otherwise falsifier wins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5C678B-2096-4346-8EB0-1960B9E22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079" y="5825862"/>
                <a:ext cx="9393725" cy="276999"/>
              </a:xfrm>
              <a:prstGeom prst="rect">
                <a:avLst/>
              </a:prstGeom>
              <a:blipFill>
                <a:blip r:embed="rId8"/>
                <a:stretch>
                  <a:fillRect l="-811" t="-21739" r="-541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70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2B58B-F02D-1A47-BCE6-DC1082E1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8F4C4-6A2A-E545-9759-48FC99B171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77236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model,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non-logical symbols: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 a game,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show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 Order Logic: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game between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Myself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verifier) and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Nature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init.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falsifier)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played using the following rules: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∨. ,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∧. ,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∃. , 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∀. ,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¬. ,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atom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Myself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8F4C4-6A2A-E545-9759-48FC99B171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77236"/>
              </a:xfrm>
              <a:blipFill>
                <a:blip r:embed="rId3"/>
                <a:stretch>
                  <a:fillRect l="-965" t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D00E-71F9-034D-A046-10500BB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B66E4-2520-D642-B8A0-ECDFCA7E0D1B}"/>
              </a:ext>
            </a:extLst>
          </p:cNvPr>
          <p:cNvSpPr txBox="1"/>
          <p:nvPr/>
        </p:nvSpPr>
        <p:spPr>
          <a:xfrm>
            <a:off x="5182929" y="635635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Hintikka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1982]</a:t>
            </a:r>
          </a:p>
        </p:txBody>
      </p:sp>
    </p:spTree>
    <p:extLst>
      <p:ext uri="{BB962C8B-B14F-4D97-AF65-F5344CB8AC3E}">
        <p14:creationId xmlns:p14="http://schemas.microsoft.com/office/powerpoint/2010/main" val="135276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F6-55CE-6D45-900F-E3738F5A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96BC-52CB-B349-AF66-215AA477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8F40B3-119E-1847-B86E-459CD022F63C}"/>
                  </a:ext>
                </a:extLst>
              </p:cNvPr>
              <p:cNvSpPr txBox="1"/>
              <p:nvPr/>
            </p:nvSpPr>
            <p:spPr>
              <a:xfrm>
                <a:off x="4752074" y="2238254"/>
                <a:ext cx="2970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8F40B3-119E-1847-B86E-459CD022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4" y="2238254"/>
                <a:ext cx="2970557" cy="369332"/>
              </a:xfrm>
              <a:prstGeom prst="rect">
                <a:avLst/>
              </a:prstGeom>
              <a:blipFill>
                <a:blip r:embed="rId2"/>
                <a:stretch>
                  <a:fillRect l="-1702" r="-17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EF1F4-7739-D84C-9DB5-10E9E2E0D899}"/>
                  </a:ext>
                </a:extLst>
              </p:cNvPr>
              <p:cNvSpPr txBox="1"/>
              <p:nvPr/>
            </p:nvSpPr>
            <p:spPr>
              <a:xfrm>
                <a:off x="4754607" y="1690688"/>
                <a:ext cx="3025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&lt;, +,=}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EF1F4-7739-D84C-9DB5-10E9E2E0D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7" y="1690688"/>
                <a:ext cx="3025828" cy="369332"/>
              </a:xfrm>
              <a:prstGeom prst="rect">
                <a:avLst/>
              </a:prstGeom>
              <a:blipFill>
                <a:blip r:embed="rId3"/>
                <a:stretch>
                  <a:fillRect l="-1250" r="-29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766FB5-8F0E-DA4C-BE1B-1CB3B840BFAB}"/>
                  </a:ext>
                </a:extLst>
              </p:cNvPr>
              <p:cNvSpPr txBox="1"/>
              <p:nvPr/>
            </p:nvSpPr>
            <p:spPr>
              <a:xfrm rot="16200000">
                <a:off x="6707429" y="1961536"/>
                <a:ext cx="422488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766FB5-8F0E-DA4C-BE1B-1CB3B840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07429" y="1961536"/>
                <a:ext cx="422488" cy="1248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50EC4-3D2B-4849-B6D9-1638AB3EA927}"/>
                  </a:ext>
                </a:extLst>
              </p:cNvPr>
              <p:cNvSpPr txBox="1"/>
              <p:nvPr/>
            </p:nvSpPr>
            <p:spPr>
              <a:xfrm>
                <a:off x="6294399" y="3385583"/>
                <a:ext cx="1104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50EC4-3D2B-4849-B6D9-1638AB3E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99" y="3385583"/>
                <a:ext cx="1104277" cy="369332"/>
              </a:xfrm>
              <a:prstGeom prst="rect">
                <a:avLst/>
              </a:prstGeom>
              <a:blipFill>
                <a:blip r:embed="rId5"/>
                <a:stretch>
                  <a:fillRect l="-5682" r="-795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977679-5C8B-CB4A-B595-DC2974EB9D97}"/>
                  </a:ext>
                </a:extLst>
              </p:cNvPr>
              <p:cNvSpPr txBox="1"/>
              <p:nvPr/>
            </p:nvSpPr>
            <p:spPr>
              <a:xfrm>
                <a:off x="6706275" y="2771917"/>
                <a:ext cx="42479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977679-5C8B-CB4A-B595-DC2974EB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75" y="2771917"/>
                <a:ext cx="424795" cy="298928"/>
              </a:xfrm>
              <a:prstGeom prst="rect">
                <a:avLst/>
              </a:prstGeom>
              <a:blipFill>
                <a:blip r:embed="rId6"/>
                <a:stretch>
                  <a:fillRect l="-11765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D63998-99B4-C840-9F90-1DAAFA6CBE0F}"/>
                  </a:ext>
                </a:extLst>
              </p:cNvPr>
              <p:cNvSpPr txBox="1"/>
              <p:nvPr/>
            </p:nvSpPr>
            <p:spPr>
              <a:xfrm>
                <a:off x="2168594" y="4343285"/>
                <a:ext cx="2057166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4D63998-99B4-C840-9F90-1DAAFA6CB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594" y="4343285"/>
                <a:ext cx="2057166" cy="398507"/>
              </a:xfrm>
              <a:prstGeom prst="rect">
                <a:avLst/>
              </a:prstGeom>
              <a:blipFill>
                <a:blip r:embed="rId7"/>
                <a:stretch>
                  <a:fillRect l="-2454" r="-42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315DA-9002-1D4E-9579-1F5740A3E12D}"/>
                  </a:ext>
                </a:extLst>
              </p:cNvPr>
              <p:cNvSpPr txBox="1"/>
              <p:nvPr/>
            </p:nvSpPr>
            <p:spPr>
              <a:xfrm>
                <a:off x="5899707" y="4343285"/>
                <a:ext cx="189366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315DA-9002-1D4E-9579-1F5740A3E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07" y="4343285"/>
                <a:ext cx="1893660" cy="398507"/>
              </a:xfrm>
              <a:prstGeom prst="rect">
                <a:avLst/>
              </a:prstGeom>
              <a:blipFill>
                <a:blip r:embed="rId8"/>
                <a:stretch>
                  <a:fillRect l="-3333" r="-4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E54C3B-A305-3F4B-B0B9-DA469DF617D8}"/>
                  </a:ext>
                </a:extLst>
              </p:cNvPr>
              <p:cNvSpPr txBox="1"/>
              <p:nvPr/>
            </p:nvSpPr>
            <p:spPr>
              <a:xfrm>
                <a:off x="8605797" y="4343285"/>
                <a:ext cx="1886542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E54C3B-A305-3F4B-B0B9-DA469DF61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5797" y="4343285"/>
                <a:ext cx="1886542" cy="398507"/>
              </a:xfrm>
              <a:prstGeom prst="rect">
                <a:avLst/>
              </a:prstGeom>
              <a:blipFill>
                <a:blip r:embed="rId9"/>
                <a:stretch>
                  <a:fillRect l="-3356" r="-46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9567B4-FB71-AD44-AEDB-AC09784D51EE}"/>
              </a:ext>
            </a:extLst>
          </p:cNvPr>
          <p:cNvCxnSpPr>
            <a:stCxn id="14" idx="2"/>
            <a:endCxn id="24" idx="0"/>
          </p:cNvCxnSpPr>
          <p:nvPr/>
        </p:nvCxnSpPr>
        <p:spPr>
          <a:xfrm flipH="1">
            <a:off x="3197177" y="3754915"/>
            <a:ext cx="3649361" cy="588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D0866-377D-7D4F-8D76-95EB76B42671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flipH="1">
            <a:off x="6846537" y="3754915"/>
            <a:ext cx="1" cy="588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D156F-BFFC-A346-8899-2B1AA099B300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6846538" y="3754915"/>
            <a:ext cx="2702530" cy="588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1FA491D-497F-F54E-A89C-014702867A41}"/>
              </a:ext>
            </a:extLst>
          </p:cNvPr>
          <p:cNvCxnSpPr>
            <a:cxnSpLocks/>
            <a:stCxn id="24" idx="2"/>
            <a:endCxn id="42" idx="0"/>
          </p:cNvCxnSpPr>
          <p:nvPr/>
        </p:nvCxnSpPr>
        <p:spPr>
          <a:xfrm flipH="1">
            <a:off x="1975576" y="4741792"/>
            <a:ext cx="1221601" cy="644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064F85-8B84-144C-B93A-2A05EBDABBAF}"/>
                  </a:ext>
                </a:extLst>
              </p:cNvPr>
              <p:cNvSpPr txBox="1"/>
              <p:nvPr/>
            </p:nvSpPr>
            <p:spPr>
              <a:xfrm>
                <a:off x="1138199" y="5386349"/>
                <a:ext cx="16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(1=0;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D064F85-8B84-144C-B93A-2A05EBDAB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99" y="5386349"/>
                <a:ext cx="1674754" cy="369332"/>
              </a:xfrm>
              <a:prstGeom prst="rect">
                <a:avLst/>
              </a:prstGeom>
              <a:blipFill>
                <a:blip r:embed="rId10"/>
                <a:stretch>
                  <a:fillRect l="-3788" r="-60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65AF8F-A708-094B-B2B4-8EDDF7ABECB2}"/>
                  </a:ext>
                </a:extLst>
              </p:cNvPr>
              <p:cNvSpPr txBox="1"/>
              <p:nvPr/>
            </p:nvSpPr>
            <p:spPr>
              <a:xfrm>
                <a:off x="3030499" y="5386349"/>
                <a:ext cx="16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(1=1;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D65AF8F-A708-094B-B2B4-8EDDF7ABE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99" y="5386349"/>
                <a:ext cx="1674754" cy="369332"/>
              </a:xfrm>
              <a:prstGeom prst="rect">
                <a:avLst/>
              </a:prstGeom>
              <a:blipFill>
                <a:blip r:embed="rId11"/>
                <a:stretch>
                  <a:fillRect l="-3788" r="-60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E4E810-8226-AD4C-B17D-DD6EF2A6BE46}"/>
              </a:ext>
            </a:extLst>
          </p:cNvPr>
          <p:cNvCxnSpPr>
            <a:cxnSpLocks/>
            <a:stCxn id="24" idx="2"/>
            <a:endCxn id="45" idx="0"/>
          </p:cNvCxnSpPr>
          <p:nvPr/>
        </p:nvCxnSpPr>
        <p:spPr>
          <a:xfrm>
            <a:off x="3197177" y="4741792"/>
            <a:ext cx="670699" cy="644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95CC6F-DF63-D248-8E03-922245753ED0}"/>
                  </a:ext>
                </a:extLst>
              </p:cNvPr>
              <p:cNvSpPr txBox="1"/>
              <p:nvPr/>
            </p:nvSpPr>
            <p:spPr>
              <a:xfrm>
                <a:off x="1423343" y="440403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95CC6F-DF63-D248-8E03-922245753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43" y="4404038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365668-1542-D348-AFF6-6FF2E11A60C1}"/>
                  </a:ext>
                </a:extLst>
              </p:cNvPr>
              <p:cNvSpPr txBox="1"/>
              <p:nvPr/>
            </p:nvSpPr>
            <p:spPr>
              <a:xfrm>
                <a:off x="10619726" y="440403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C365668-1542-D348-AFF6-6FF2E11A6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9726" y="4404038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DC9677-8EF6-634F-8590-6D09CA2BABF8}"/>
                  </a:ext>
                </a:extLst>
              </p:cNvPr>
              <p:cNvSpPr txBox="1"/>
              <p:nvPr/>
            </p:nvSpPr>
            <p:spPr>
              <a:xfrm>
                <a:off x="803402" y="543251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DC9677-8EF6-634F-8590-6D09CA2BA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2" y="5432515"/>
                <a:ext cx="226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4147C4-D397-3F45-926B-3D7E56567E29}"/>
                  </a:ext>
                </a:extLst>
              </p:cNvPr>
              <p:cNvSpPr txBox="1"/>
              <p:nvPr/>
            </p:nvSpPr>
            <p:spPr>
              <a:xfrm>
                <a:off x="4705253" y="5432515"/>
                <a:ext cx="2260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4147C4-D397-3F45-926B-3D7E565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253" y="5432515"/>
                <a:ext cx="226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11CA89-7D77-F340-9416-2CE55166DF2F}"/>
                  </a:ext>
                </a:extLst>
              </p:cNvPr>
              <p:cNvSpPr txBox="1"/>
              <p:nvPr/>
            </p:nvSpPr>
            <p:spPr>
              <a:xfrm>
                <a:off x="6009160" y="5315874"/>
                <a:ext cx="16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(0=0;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11CA89-7D77-F340-9416-2CE55166D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160" y="5315874"/>
                <a:ext cx="1674754" cy="369332"/>
              </a:xfrm>
              <a:prstGeom prst="rect">
                <a:avLst/>
              </a:prstGeom>
              <a:blipFill>
                <a:blip r:embed="rId14"/>
                <a:stretch>
                  <a:fillRect l="-3008" r="-526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514F1-E5FA-644F-A59C-82BFAD0393EA}"/>
                  </a:ext>
                </a:extLst>
              </p:cNvPr>
              <p:cNvSpPr txBox="1"/>
              <p:nvPr/>
            </p:nvSpPr>
            <p:spPr>
              <a:xfrm>
                <a:off x="8711691" y="5350481"/>
                <a:ext cx="16747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(1=1;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ED514F1-E5FA-644F-A59C-82BFAD039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1691" y="5350481"/>
                <a:ext cx="1674754" cy="369332"/>
              </a:xfrm>
              <a:prstGeom prst="rect">
                <a:avLst/>
              </a:prstGeom>
              <a:blipFill>
                <a:blip r:embed="rId15"/>
                <a:stretch>
                  <a:fillRect l="-3008" r="-52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54FCA6-53BF-AC41-8E05-286A204173B1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6846537" y="4741792"/>
            <a:ext cx="0" cy="574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964AAD-6775-5143-AA8E-1D4932D246AE}"/>
              </a:ext>
            </a:extLst>
          </p:cNvPr>
          <p:cNvCxnSpPr>
            <a:cxnSpLocks/>
            <a:stCxn id="27" idx="2"/>
            <a:endCxn id="54" idx="0"/>
          </p:cNvCxnSpPr>
          <p:nvPr/>
        </p:nvCxnSpPr>
        <p:spPr>
          <a:xfrm>
            <a:off x="9549068" y="4741792"/>
            <a:ext cx="0" cy="6086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65B991-CFDC-104B-9664-49EF6DA752B1}"/>
                  </a:ext>
                </a:extLst>
              </p:cNvPr>
              <p:cNvSpPr txBox="1"/>
              <p:nvPr/>
            </p:nvSpPr>
            <p:spPr>
              <a:xfrm>
                <a:off x="5685874" y="5362040"/>
                <a:ext cx="2260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D65B991-CFDC-104B-9664-49EF6DA75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874" y="5362040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DDB5FC-7456-C94F-ADAB-4CD3A1C633B1}"/>
                  </a:ext>
                </a:extLst>
              </p:cNvPr>
              <p:cNvSpPr txBox="1"/>
              <p:nvPr/>
            </p:nvSpPr>
            <p:spPr>
              <a:xfrm>
                <a:off x="7667218" y="5349365"/>
                <a:ext cx="2260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BDDB5FC-7456-C94F-ADAB-4CD3A1C6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218" y="5349365"/>
                <a:ext cx="226024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66DD7D-49F2-E743-831B-1811E7727FBA}"/>
                  </a:ext>
                </a:extLst>
              </p:cNvPr>
              <p:cNvSpPr txBox="1"/>
              <p:nvPr/>
            </p:nvSpPr>
            <p:spPr>
              <a:xfrm>
                <a:off x="8473169" y="5396647"/>
                <a:ext cx="2260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66DD7D-49F2-E743-831B-1811E772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169" y="5396647"/>
                <a:ext cx="22602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16003B-B1B0-AA41-A266-0A38484AD425}"/>
                  </a:ext>
                </a:extLst>
              </p:cNvPr>
              <p:cNvSpPr txBox="1"/>
              <p:nvPr/>
            </p:nvSpPr>
            <p:spPr>
              <a:xfrm>
                <a:off x="10379327" y="5396647"/>
                <a:ext cx="2260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F16003B-B1B0-AA41-A266-0A38484AD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327" y="5396647"/>
                <a:ext cx="226024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710907B-D654-744C-97CC-A93936E14A4C}"/>
              </a:ext>
            </a:extLst>
          </p:cNvPr>
          <p:cNvCxnSpPr>
            <a:cxnSpLocks/>
            <a:stCxn id="14" idx="2"/>
            <a:endCxn id="49" idx="0"/>
          </p:cNvCxnSpPr>
          <p:nvPr/>
        </p:nvCxnSpPr>
        <p:spPr>
          <a:xfrm flipH="1">
            <a:off x="1536355" y="3754915"/>
            <a:ext cx="5310183" cy="649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C33F3FD-B827-1F4F-AAF7-266A5801FB37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6846538" y="3754915"/>
            <a:ext cx="3886200" cy="6491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4C73320-E20A-B940-B81A-01CE5E561A9E}"/>
              </a:ext>
            </a:extLst>
          </p:cNvPr>
          <p:cNvCxnSpPr>
            <a:cxnSpLocks/>
            <a:stCxn id="26" idx="2"/>
            <a:endCxn id="61" idx="0"/>
          </p:cNvCxnSpPr>
          <p:nvPr/>
        </p:nvCxnSpPr>
        <p:spPr>
          <a:xfrm flipH="1">
            <a:off x="5798886" y="4741792"/>
            <a:ext cx="1047651" cy="6202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EB98720-15F9-5F43-9D6B-DF02FFB36B8D}"/>
              </a:ext>
            </a:extLst>
          </p:cNvPr>
          <p:cNvCxnSpPr>
            <a:cxnSpLocks/>
            <a:stCxn id="26" idx="2"/>
            <a:endCxn id="62" idx="0"/>
          </p:cNvCxnSpPr>
          <p:nvPr/>
        </p:nvCxnSpPr>
        <p:spPr>
          <a:xfrm>
            <a:off x="6846537" y="4741792"/>
            <a:ext cx="933693" cy="6075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02131E-24F2-CA4C-AE1C-AF6BD7977162}"/>
              </a:ext>
            </a:extLst>
          </p:cNvPr>
          <p:cNvCxnSpPr>
            <a:cxnSpLocks/>
            <a:stCxn id="27" idx="2"/>
            <a:endCxn id="63" idx="0"/>
          </p:cNvCxnSpPr>
          <p:nvPr/>
        </p:nvCxnSpPr>
        <p:spPr>
          <a:xfrm flipH="1">
            <a:off x="8586181" y="4741792"/>
            <a:ext cx="962887" cy="654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ADA2685-7AEC-6449-A323-9F8ECE993CBA}"/>
              </a:ext>
            </a:extLst>
          </p:cNvPr>
          <p:cNvCxnSpPr>
            <a:cxnSpLocks/>
            <a:stCxn id="27" idx="2"/>
            <a:endCxn id="64" idx="0"/>
          </p:cNvCxnSpPr>
          <p:nvPr/>
        </p:nvCxnSpPr>
        <p:spPr>
          <a:xfrm>
            <a:off x="9549068" y="4741792"/>
            <a:ext cx="943271" cy="654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1852797-9CFC-1B46-9974-392ED9C5EFEF}"/>
              </a:ext>
            </a:extLst>
          </p:cNvPr>
          <p:cNvCxnSpPr>
            <a:cxnSpLocks/>
            <a:stCxn id="24" idx="2"/>
            <a:endCxn id="52" idx="0"/>
          </p:cNvCxnSpPr>
          <p:nvPr/>
        </p:nvCxnSpPr>
        <p:spPr>
          <a:xfrm>
            <a:off x="3197177" y="4741792"/>
            <a:ext cx="1621088" cy="690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6EDC447-34C1-574E-851C-3A04177A303D}"/>
              </a:ext>
            </a:extLst>
          </p:cNvPr>
          <p:cNvCxnSpPr>
            <a:cxnSpLocks/>
            <a:stCxn id="24" idx="2"/>
            <a:endCxn id="51" idx="0"/>
          </p:cNvCxnSpPr>
          <p:nvPr/>
        </p:nvCxnSpPr>
        <p:spPr>
          <a:xfrm flipH="1">
            <a:off x="916414" y="4741792"/>
            <a:ext cx="2280763" cy="6907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88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4" grpId="0"/>
      <p:bldP spid="17" grpId="0"/>
      <p:bldP spid="24" grpId="0"/>
      <p:bldP spid="26" grpId="0"/>
      <p:bldP spid="27" grpId="0"/>
      <p:bldP spid="42" grpId="0"/>
      <p:bldP spid="42" grpId="1"/>
      <p:bldP spid="45" grpId="0"/>
      <p:bldP spid="49" grpId="0"/>
      <p:bldP spid="50" grpId="0"/>
      <p:bldP spid="51" grpId="0"/>
      <p:bldP spid="51" grpId="1"/>
      <p:bldP spid="52" grpId="0"/>
      <p:bldP spid="52" grpId="1"/>
      <p:bldP spid="53" grpId="0"/>
      <p:bldP spid="54" grpId="0"/>
      <p:bldP spid="61" grpId="0"/>
      <p:bldP spid="61" grpId="1"/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85F6-55CE-6D45-900F-E3738F5A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Order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96BC-52CB-B349-AF66-215AA477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8F40B3-119E-1847-B86E-459CD022F63C}"/>
                  </a:ext>
                </a:extLst>
              </p:cNvPr>
              <p:cNvSpPr txBox="1"/>
              <p:nvPr/>
            </p:nvSpPr>
            <p:spPr>
              <a:xfrm>
                <a:off x="4752074" y="2238254"/>
                <a:ext cx="297055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8F40B3-119E-1847-B86E-459CD022F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74" y="2238254"/>
                <a:ext cx="2970557" cy="369332"/>
              </a:xfrm>
              <a:prstGeom prst="rect">
                <a:avLst/>
              </a:prstGeom>
              <a:blipFill>
                <a:blip r:embed="rId2"/>
                <a:stretch>
                  <a:fillRect l="-1702" r="-17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EF1F4-7739-D84C-9DB5-10E9E2E0D899}"/>
                  </a:ext>
                </a:extLst>
              </p:cNvPr>
              <p:cNvSpPr txBox="1"/>
              <p:nvPr/>
            </p:nvSpPr>
            <p:spPr>
              <a:xfrm>
                <a:off x="4754607" y="1690688"/>
                <a:ext cx="30258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&lt;, +,=}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9EF1F4-7739-D84C-9DB5-10E9E2E0D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07" y="1690688"/>
                <a:ext cx="3025828" cy="369332"/>
              </a:xfrm>
              <a:prstGeom prst="rect">
                <a:avLst/>
              </a:prstGeom>
              <a:blipFill>
                <a:blip r:embed="rId3"/>
                <a:stretch>
                  <a:fillRect l="-1250" r="-291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766FB5-8F0E-DA4C-BE1B-1CB3B840BFAB}"/>
                  </a:ext>
                </a:extLst>
              </p:cNvPr>
              <p:cNvSpPr txBox="1"/>
              <p:nvPr/>
            </p:nvSpPr>
            <p:spPr>
              <a:xfrm rot="16200000">
                <a:off x="6707429" y="1961536"/>
                <a:ext cx="422488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766FB5-8F0E-DA4C-BE1B-1CB3B840B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707429" y="1961536"/>
                <a:ext cx="422488" cy="1248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50EC4-3D2B-4849-B6D9-1638AB3EA927}"/>
                  </a:ext>
                </a:extLst>
              </p:cNvPr>
              <p:cNvSpPr txBox="1"/>
              <p:nvPr/>
            </p:nvSpPr>
            <p:spPr>
              <a:xfrm>
                <a:off x="6294399" y="3385583"/>
                <a:ext cx="11042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350EC4-3D2B-4849-B6D9-1638AB3E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399" y="3385583"/>
                <a:ext cx="1104277" cy="369332"/>
              </a:xfrm>
              <a:prstGeom prst="rect">
                <a:avLst/>
              </a:prstGeom>
              <a:blipFill>
                <a:blip r:embed="rId5"/>
                <a:stretch>
                  <a:fillRect l="-5682" r="-7955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977679-5C8B-CB4A-B595-DC2974EB9D97}"/>
                  </a:ext>
                </a:extLst>
              </p:cNvPr>
              <p:cNvSpPr txBox="1"/>
              <p:nvPr/>
            </p:nvSpPr>
            <p:spPr>
              <a:xfrm>
                <a:off x="6706275" y="2771917"/>
                <a:ext cx="424795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977679-5C8B-CB4A-B595-DC2974EB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275" y="2771917"/>
                <a:ext cx="424795" cy="298928"/>
              </a:xfrm>
              <a:prstGeom prst="rect">
                <a:avLst/>
              </a:prstGeom>
              <a:blipFill>
                <a:blip r:embed="rId6"/>
                <a:stretch>
                  <a:fillRect l="-11765" r="-2941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315DA-9002-1D4E-9579-1F5740A3E12D}"/>
                  </a:ext>
                </a:extLst>
              </p:cNvPr>
              <p:cNvSpPr txBox="1"/>
              <p:nvPr/>
            </p:nvSpPr>
            <p:spPr>
              <a:xfrm>
                <a:off x="5899707" y="4343285"/>
                <a:ext cx="1893660" cy="3985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23315DA-9002-1D4E-9579-1F5740A3E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707" y="4343285"/>
                <a:ext cx="1893660" cy="398507"/>
              </a:xfrm>
              <a:prstGeom prst="rect">
                <a:avLst/>
              </a:prstGeom>
              <a:blipFill>
                <a:blip r:embed="rId7"/>
                <a:stretch>
                  <a:fillRect l="-3333" r="-4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FD0866-377D-7D4F-8D76-95EB76B42671}"/>
              </a:ext>
            </a:extLst>
          </p:cNvPr>
          <p:cNvCxnSpPr>
            <a:cxnSpLocks/>
            <a:stCxn id="14" idx="2"/>
            <a:endCxn id="26" idx="0"/>
          </p:cNvCxnSpPr>
          <p:nvPr/>
        </p:nvCxnSpPr>
        <p:spPr>
          <a:xfrm flipH="1">
            <a:off x="6846537" y="3754915"/>
            <a:ext cx="1" cy="5883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11CA89-7D77-F340-9416-2CE55166DF2F}"/>
                  </a:ext>
                </a:extLst>
              </p:cNvPr>
              <p:cNvSpPr txBox="1"/>
              <p:nvPr/>
            </p:nvSpPr>
            <p:spPr>
              <a:xfrm>
                <a:off x="5284603" y="5350799"/>
                <a:ext cx="31238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111CA89-7D77-F340-9416-2CE55166D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603" y="5350799"/>
                <a:ext cx="3123868" cy="369332"/>
              </a:xfrm>
              <a:prstGeom prst="rect">
                <a:avLst/>
              </a:prstGeom>
              <a:blipFill>
                <a:blip r:embed="rId8"/>
                <a:stretch>
                  <a:fillRect l="-1619" r="-2834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54FCA6-53BF-AC41-8E05-286A204173B1}"/>
              </a:ext>
            </a:extLst>
          </p:cNvPr>
          <p:cNvCxnSpPr>
            <a:cxnSpLocks/>
            <a:stCxn id="26" idx="2"/>
            <a:endCxn id="53" idx="0"/>
          </p:cNvCxnSpPr>
          <p:nvPr/>
        </p:nvCxnSpPr>
        <p:spPr>
          <a:xfrm>
            <a:off x="6846537" y="4741792"/>
            <a:ext cx="0" cy="6090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3B6C18-1224-F44E-AF66-5F7550D1A741}"/>
                  </a:ext>
                </a:extLst>
              </p:cNvPr>
              <p:cNvSpPr txBox="1"/>
              <p:nvPr/>
            </p:nvSpPr>
            <p:spPr>
              <a:xfrm>
                <a:off x="6918672" y="3896901"/>
                <a:ext cx="18764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Falsifier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Chooses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3B6C18-1224-F44E-AF66-5F7550D1A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2" y="3896901"/>
                <a:ext cx="1876411" cy="276999"/>
              </a:xfrm>
              <a:prstGeom prst="rect">
                <a:avLst/>
              </a:prstGeom>
              <a:blipFill>
                <a:blip r:embed="rId9"/>
                <a:stretch>
                  <a:fillRect l="-2685" t="-4348" r="-671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EEBBA-8F0C-1146-8854-24073662CEF7}"/>
                  </a:ext>
                </a:extLst>
              </p:cNvPr>
              <p:cNvSpPr txBox="1"/>
              <p:nvPr/>
            </p:nvSpPr>
            <p:spPr>
              <a:xfrm>
                <a:off x="6918672" y="4890313"/>
                <a:ext cx="23764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Verifier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Chooses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0EEBBA-8F0C-1146-8854-24073662C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672" y="4890313"/>
                <a:ext cx="2376484" cy="276999"/>
              </a:xfrm>
              <a:prstGeom prst="rect">
                <a:avLst/>
              </a:prstGeom>
              <a:blipFill>
                <a:blip r:embed="rId10"/>
                <a:stretch>
                  <a:fillRect l="-2128" t="-4348" r="-266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5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53" grpId="0"/>
      <p:bldP spid="3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26B6-746B-8045-AA7B-1B5BC69F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18"/>
            <a:ext cx="10515600" cy="5389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0FB-DFF5-8243-B8B8-73E829B7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1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1CEA-8BEB-4E41-870A-39BB8CC8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F4C05-9ABE-9C44-8832-A6DC6AF4C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know if a player has some winning strategy?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we produce this strategy?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Logical Games: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 using logical formulae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synthesis corresponds to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Functional &amp; Reactive Synthesis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 Planning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Modular Verification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Branching-Time Verification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AF4C05-9ABE-9C44-8832-A6DC6AF4C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EF606-EBF4-D94C-90DF-0566088B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3DCD9-627B-3042-9AB4-635634B00209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</p:spTree>
    <p:extLst>
      <p:ext uri="{BB962C8B-B14F-4D97-AF65-F5344CB8AC3E}">
        <p14:creationId xmlns:p14="http://schemas.microsoft.com/office/powerpoint/2010/main" val="1207087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4B0A-2F96-1F45-BC02-E7D39D6E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09CF-6345-334A-AAA0-AC1A0C36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sentence in some theory (e.g. Linear Arithmetic)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23EBF-1FE4-A743-BAAA-D3495E60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97E6A6-BB30-644A-B7F6-6ED49296898E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Arithmetic Satisfiability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E639C9-023F-F34E-9C42-56B7B30D1C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4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sentence,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 Linear Arithmetic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players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UNSAT take turns instantiating quantifiers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 controls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existentials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wants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UNSAT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controls universals and wants to disprove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wins a play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]⊨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winning strategy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satisfiable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6E639C9-023F-F34E-9C42-56B7B30D1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3AFDDE-9384-5841-8019-E802A7C2CA18}"/>
                  </a:ext>
                </a:extLst>
              </p:cNvPr>
              <p:cNvSpPr txBox="1"/>
              <p:nvPr/>
            </p:nvSpPr>
            <p:spPr>
              <a:xfrm>
                <a:off x="4274475" y="2514600"/>
                <a:ext cx="43868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3AFDDE-9384-5841-8019-E802A7C2C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75" y="2514600"/>
                <a:ext cx="4386842" cy="369332"/>
              </a:xfrm>
              <a:prstGeom prst="rect">
                <a:avLst/>
              </a:prstGeom>
              <a:blipFill>
                <a:blip r:embed="rId3"/>
                <a:stretch>
                  <a:fillRect l="-289" t="-3333" r="-578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BBDC1E-1584-4D45-A56C-58C5378E145D}"/>
                  </a:ext>
                </a:extLst>
              </p:cNvPr>
              <p:cNvSpPr txBox="1"/>
              <p:nvPr/>
            </p:nvSpPr>
            <p:spPr>
              <a:xfrm>
                <a:off x="3352299" y="2975451"/>
                <a:ext cx="6231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b="0" dirty="0"/>
                  <a:t>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𝐹𝑜𝑟𝑚𝑢𝑙𝑎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∷=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 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BBDC1E-1584-4D45-A56C-58C5378E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299" y="2975451"/>
                <a:ext cx="6231193" cy="369332"/>
              </a:xfrm>
              <a:prstGeom prst="rect">
                <a:avLst/>
              </a:prstGeom>
              <a:blipFill>
                <a:blip r:embed="rId4"/>
                <a:stretch>
                  <a:fillRect l="-3055" t="-16667" r="-204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FD75A-2B72-8847-A81A-82E0A551412C}"/>
                  </a:ext>
                </a:extLst>
              </p:cNvPr>
              <p:cNvSpPr txBox="1"/>
              <p:nvPr/>
            </p:nvSpPr>
            <p:spPr>
              <a:xfrm>
                <a:off x="4229044" y="3436302"/>
                <a:ext cx="4477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∷=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∈{∀, ∃}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FD75A-2B72-8847-A81A-82E0A5514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044" y="3436302"/>
                <a:ext cx="4477701" cy="369332"/>
              </a:xfrm>
              <a:prstGeom prst="rect">
                <a:avLst/>
              </a:prstGeom>
              <a:blipFill>
                <a:blip r:embed="rId5"/>
                <a:stretch>
                  <a:fillRect l="-2260" r="-197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8C4164-83DA-AE4F-9079-33EF2B189BF4}"/>
                  </a:ext>
                </a:extLst>
              </p:cNvPr>
              <p:cNvSpPr txBox="1"/>
              <p:nvPr/>
            </p:nvSpPr>
            <p:spPr>
              <a:xfrm>
                <a:off x="3810500" y="3897153"/>
                <a:ext cx="53147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latin typeface="Cambria" panose="02040503050406030204" pitchFamily="18" charset="0"/>
                  </a:rPr>
                  <a:t>is a sentence if it has no free variables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8C4164-83DA-AE4F-9079-33EF2B18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500" y="3897153"/>
                <a:ext cx="5314788" cy="369332"/>
              </a:xfrm>
              <a:prstGeom prst="rect">
                <a:avLst/>
              </a:prstGeom>
              <a:blipFill>
                <a:blip r:embed="rId6"/>
                <a:stretch>
                  <a:fillRect l="-2148" t="-23333" r="-239" b="-4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5DBB0A-5C33-1541-928E-51D30F54077F}"/>
                  </a:ext>
                </a:extLst>
              </p:cNvPr>
              <p:cNvSpPr/>
              <p:nvPr/>
            </p:nvSpPr>
            <p:spPr>
              <a:xfrm>
                <a:off x="7060587" y="1786343"/>
                <a:ext cx="37635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 a game,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05DBB0A-5C33-1541-928E-51D30F540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0587" y="1786343"/>
                <a:ext cx="3763594" cy="523220"/>
              </a:xfrm>
              <a:prstGeom prst="rect">
                <a:avLst/>
              </a:prstGeom>
              <a:blipFill>
                <a:blip r:embed="rId7"/>
                <a:stretch>
                  <a:fillRect l="-3367" t="-11905" r="-337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25E35B8-B1E9-CC49-A0FE-6E2C292074EE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</p:spTree>
    <p:extLst>
      <p:ext uri="{BB962C8B-B14F-4D97-AF65-F5344CB8AC3E}">
        <p14:creationId xmlns:p14="http://schemas.microsoft.com/office/powerpoint/2010/main" val="9635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D74F-32B5-644A-AABB-DCBB8A3B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compute a strategy skeleton for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SAT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B7AC30-2229-A841-A705-827DFCBCCCD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</p:spTree>
    <p:extLst>
      <p:ext uri="{BB962C8B-B14F-4D97-AF65-F5344CB8AC3E}">
        <p14:creationId xmlns:p14="http://schemas.microsoft.com/office/powerpoint/2010/main" val="216943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7EA4-DE58-D447-B61C-1C861A4F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CCF4-5330-074D-8923-BCF97737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Games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Semantics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Games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1D6DA-67C0-9147-8021-30F1F153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8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Skeleton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2ADF6-88CF-8D4B-A82E-62E29A23FBB0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A694B0-05F2-134D-BC95-17A2DD9CC70C}"/>
              </a:ext>
            </a:extLst>
          </p:cNvPr>
          <p:cNvCxnSpPr>
            <a:cxnSpLocks/>
          </p:cNvCxnSpPr>
          <p:nvPr/>
        </p:nvCxnSpPr>
        <p:spPr>
          <a:xfrm>
            <a:off x="6044955" y="3578355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A6677-96E0-B641-9FCA-F4F588F39E52}"/>
                  </a:ext>
                </a:extLst>
              </p:cNvPr>
              <p:cNvSpPr txBox="1"/>
              <p:nvPr/>
            </p:nvSpPr>
            <p:spPr>
              <a:xfrm>
                <a:off x="2928594" y="1839960"/>
                <a:ext cx="633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&lt;1∨2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2A6677-96E0-B641-9FCA-F4F588F39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94" y="1839960"/>
                <a:ext cx="6334811" cy="369332"/>
              </a:xfrm>
              <a:prstGeom prst="rect">
                <a:avLst/>
              </a:prstGeom>
              <a:blipFill>
                <a:blip r:embed="rId2"/>
                <a:stretch>
                  <a:fillRect l="-401" r="-12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B303C562-94CC-344B-BE63-18950829E302}"/>
              </a:ext>
            </a:extLst>
          </p:cNvPr>
          <p:cNvSpPr/>
          <p:nvPr/>
        </p:nvSpPr>
        <p:spPr>
          <a:xfrm>
            <a:off x="5972765" y="4028294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3C8FDD-73C9-F740-90C2-3DAD6A5D8EFC}"/>
                  </a:ext>
                </a:extLst>
              </p:cNvPr>
              <p:cNvSpPr txBox="1"/>
              <p:nvPr/>
            </p:nvSpPr>
            <p:spPr>
              <a:xfrm>
                <a:off x="5954385" y="325480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3C8FDD-73C9-F740-90C2-3DAD6A5D8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385" y="3254805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97140E-3D92-6A43-B9F9-73048B17D6AF}"/>
              </a:ext>
            </a:extLst>
          </p:cNvPr>
          <p:cNvCxnSpPr>
            <a:cxnSpLocks/>
            <a:stCxn id="10" idx="3"/>
            <a:endCxn id="14" idx="0"/>
          </p:cNvCxnSpPr>
          <p:nvPr/>
        </p:nvCxnSpPr>
        <p:spPr>
          <a:xfrm flipH="1">
            <a:off x="4973823" y="4151529"/>
            <a:ext cx="1020086" cy="378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B8D84-0DF6-174F-8DB3-29FE4AA26B8A}"/>
                  </a:ext>
                </a:extLst>
              </p:cNvPr>
              <p:cNvSpPr txBox="1"/>
              <p:nvPr/>
            </p:nvSpPr>
            <p:spPr>
              <a:xfrm>
                <a:off x="4882163" y="453033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75B8D84-0DF6-174F-8DB3-29FE4AA26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163" y="4530339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21EFE-1908-C84F-A92A-9E94CFC9AEC0}"/>
                  </a:ext>
                </a:extLst>
              </p:cNvPr>
              <p:cNvSpPr txBox="1"/>
              <p:nvPr/>
            </p:nvSpPr>
            <p:spPr>
              <a:xfrm>
                <a:off x="6960314" y="4530339"/>
                <a:ext cx="311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821EFE-1908-C84F-A92A-9E94CFC9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14" y="4530339"/>
                <a:ext cx="311560" cy="276999"/>
              </a:xfrm>
              <a:prstGeom prst="rect">
                <a:avLst/>
              </a:prstGeom>
              <a:blipFill>
                <a:blip r:embed="rId5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0AF66A-437E-8947-9BD9-CE44F9F788A9}"/>
              </a:ext>
            </a:extLst>
          </p:cNvPr>
          <p:cNvCxnSpPr>
            <a:cxnSpLocks/>
            <a:stCxn id="10" idx="5"/>
            <a:endCxn id="22" idx="0"/>
          </p:cNvCxnSpPr>
          <p:nvPr/>
        </p:nvCxnSpPr>
        <p:spPr>
          <a:xfrm>
            <a:off x="6096000" y="4151529"/>
            <a:ext cx="1020094" cy="378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DBFD3D-3A3A-954B-B66A-E445860F976E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7116094" y="4807338"/>
            <a:ext cx="1" cy="4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56E653A-0647-9941-8CF7-6982D42E17A9}"/>
              </a:ext>
            </a:extLst>
          </p:cNvPr>
          <p:cNvSpPr/>
          <p:nvPr/>
        </p:nvSpPr>
        <p:spPr>
          <a:xfrm>
            <a:off x="4901634" y="530553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3412DC-76C3-7941-A879-D4991B5D96E6}"/>
              </a:ext>
            </a:extLst>
          </p:cNvPr>
          <p:cNvSpPr/>
          <p:nvPr/>
        </p:nvSpPr>
        <p:spPr>
          <a:xfrm>
            <a:off x="7043905" y="530553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1396F7-2DCD-5649-8A58-EC7073C27782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4973823" y="4807338"/>
            <a:ext cx="1" cy="4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4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  <p:bldP spid="14" grpId="0"/>
      <p:bldP spid="22" grpId="0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D74F-32B5-644A-AABB-DCBB8A3B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compute a strategy skeleton for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SAT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strategy winning?</a:t>
            </a:r>
          </a:p>
          <a:p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051A0-76A0-9C42-83C7-201A64501A1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</p:spTree>
    <p:extLst>
      <p:ext uri="{BB962C8B-B14F-4D97-AF65-F5344CB8AC3E}">
        <p14:creationId xmlns:p14="http://schemas.microsoft.com/office/powerpoint/2010/main" val="453277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B5CEDE-7968-284B-BA89-16EB91144F93}"/>
                  </a:ext>
                </a:extLst>
              </p:cNvPr>
              <p:cNvSpPr txBox="1"/>
              <p:nvPr/>
            </p:nvSpPr>
            <p:spPr>
              <a:xfrm rot="16200000">
                <a:off x="6670600" y="-264451"/>
                <a:ext cx="422487" cy="4910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3B5CEDE-7968-284B-BA89-16EB91144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70600" y="-264451"/>
                <a:ext cx="422487" cy="49102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34DE44-E28F-8440-BC9B-DD87460605AA}"/>
                  </a:ext>
                </a:extLst>
              </p:cNvPr>
              <p:cNvSpPr txBox="1"/>
              <p:nvPr/>
            </p:nvSpPr>
            <p:spPr>
              <a:xfrm>
                <a:off x="6197607" y="2374017"/>
                <a:ext cx="1212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34DE44-E28F-8440-BC9B-DD8746060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7" y="2374017"/>
                <a:ext cx="1212127" cy="276999"/>
              </a:xfrm>
              <a:prstGeom prst="rect">
                <a:avLst/>
              </a:prstGeom>
              <a:blipFill>
                <a:blip r:embed="rId3"/>
                <a:stretch>
                  <a:fillRect l="-3125" r="-625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A0B086-C58D-8944-8879-9187E0331D7F}"/>
                  </a:ext>
                </a:extLst>
              </p:cNvPr>
              <p:cNvSpPr txBox="1"/>
              <p:nvPr/>
            </p:nvSpPr>
            <p:spPr>
              <a:xfrm>
                <a:off x="4194250" y="5275476"/>
                <a:ext cx="1559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3A0B086-C58D-8944-8879-9187E0331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50" y="5275476"/>
                <a:ext cx="1559145" cy="276999"/>
              </a:xfrm>
              <a:prstGeom prst="rect">
                <a:avLst/>
              </a:prstGeom>
              <a:blipFill>
                <a:blip r:embed="rId4"/>
                <a:stretch>
                  <a:fillRect l="-1613" r="-403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4C84F3-4E07-024A-9D40-23933FB68D08}"/>
                  </a:ext>
                </a:extLst>
              </p:cNvPr>
              <p:cNvSpPr txBox="1"/>
              <p:nvPr/>
            </p:nvSpPr>
            <p:spPr>
              <a:xfrm>
                <a:off x="6348560" y="5275476"/>
                <a:ext cx="1559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4C84F3-4E07-024A-9D40-23933FB68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560" y="5275476"/>
                <a:ext cx="1559145" cy="276999"/>
              </a:xfrm>
              <a:prstGeom prst="rect">
                <a:avLst/>
              </a:prstGeom>
              <a:blipFill>
                <a:blip r:embed="rId5"/>
                <a:stretch>
                  <a:fillRect l="-2419" r="-403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B57A2A-39A7-9F46-9D3F-C5A036BB1E14}"/>
                  </a:ext>
                </a:extLst>
              </p:cNvPr>
              <p:cNvSpPr txBox="1"/>
              <p:nvPr/>
            </p:nvSpPr>
            <p:spPr>
              <a:xfrm>
                <a:off x="6274100" y="4541019"/>
                <a:ext cx="16839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7B57A2A-39A7-9F46-9D3F-C5A036BB1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100" y="4541019"/>
                <a:ext cx="1683987" cy="276999"/>
              </a:xfrm>
              <a:prstGeom prst="rect">
                <a:avLst/>
              </a:prstGeom>
              <a:blipFill>
                <a:blip r:embed="rId6"/>
                <a:stretch>
                  <a:fillRect l="-1493" r="-373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651486-0B2A-2A45-959A-8C3598852145}"/>
                  </a:ext>
                </a:extLst>
              </p:cNvPr>
              <p:cNvSpPr txBox="1"/>
              <p:nvPr/>
            </p:nvSpPr>
            <p:spPr>
              <a:xfrm>
                <a:off x="4026669" y="4534089"/>
                <a:ext cx="1555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B651486-0B2A-2A45-959A-8C3598852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669" y="4534089"/>
                <a:ext cx="1555747" cy="276999"/>
              </a:xfrm>
              <a:prstGeom prst="rect">
                <a:avLst/>
              </a:prstGeom>
              <a:blipFill>
                <a:blip r:embed="rId7"/>
                <a:stretch>
                  <a:fillRect l="-2419" r="-403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DEABE2-AC0B-884A-ABEC-989606F02F8F}"/>
                  </a:ext>
                </a:extLst>
              </p:cNvPr>
              <p:cNvSpPr txBox="1"/>
              <p:nvPr/>
            </p:nvSpPr>
            <p:spPr>
              <a:xfrm>
                <a:off x="4013298" y="3970886"/>
                <a:ext cx="4098558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3DEABE2-AC0B-884A-ABEC-989606F02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298" y="3970886"/>
                <a:ext cx="4098558" cy="312650"/>
              </a:xfrm>
              <a:prstGeom prst="rect">
                <a:avLst/>
              </a:prstGeom>
              <a:blipFill>
                <a:blip r:embed="rId8"/>
                <a:stretch>
                  <a:fillRect l="-617" r="-1235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160D24-E3BE-7049-AC65-EF1D7B024AC7}"/>
                  </a:ext>
                </a:extLst>
              </p:cNvPr>
              <p:cNvSpPr txBox="1"/>
              <p:nvPr/>
            </p:nvSpPr>
            <p:spPr>
              <a:xfrm>
                <a:off x="4044085" y="3224706"/>
                <a:ext cx="4001737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∨(∀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160D24-E3BE-7049-AC65-EF1D7B02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4085" y="3224706"/>
                <a:ext cx="4001737" cy="312650"/>
              </a:xfrm>
              <a:prstGeom prst="rect">
                <a:avLst/>
              </a:prstGeom>
              <a:blipFill>
                <a:blip r:embed="rId9"/>
                <a:stretch>
                  <a:fillRect l="-315" r="-1262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B3CE792-A256-BD4A-B478-6EE6332F3BB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3ADC57-B017-944D-A33F-E5581325CAD6}"/>
              </a:ext>
            </a:extLst>
          </p:cNvPr>
          <p:cNvCxnSpPr>
            <a:cxnSpLocks/>
          </p:cNvCxnSpPr>
          <p:nvPr/>
        </p:nvCxnSpPr>
        <p:spPr>
          <a:xfrm>
            <a:off x="6044955" y="3578355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648611-CF1F-6F43-948E-718E04F8452E}"/>
                  </a:ext>
                </a:extLst>
              </p:cNvPr>
              <p:cNvSpPr txBox="1"/>
              <p:nvPr/>
            </p:nvSpPr>
            <p:spPr>
              <a:xfrm>
                <a:off x="2928594" y="1839960"/>
                <a:ext cx="633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&lt;1∨2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648611-CF1F-6F43-948E-718E04F8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94" y="1839960"/>
                <a:ext cx="6334811" cy="369332"/>
              </a:xfrm>
              <a:prstGeom prst="rect">
                <a:avLst/>
              </a:prstGeom>
              <a:blipFill>
                <a:blip r:embed="rId10"/>
                <a:stretch>
                  <a:fillRect l="-401" r="-12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5A9B1132-266C-E649-AE37-2E50E37E6498}"/>
              </a:ext>
            </a:extLst>
          </p:cNvPr>
          <p:cNvSpPr/>
          <p:nvPr/>
        </p:nvSpPr>
        <p:spPr>
          <a:xfrm>
            <a:off x="5972765" y="4028294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A9C7B6-6283-5E48-AFD0-E7EBA1331069}"/>
                  </a:ext>
                </a:extLst>
              </p:cNvPr>
              <p:cNvSpPr txBox="1"/>
              <p:nvPr/>
            </p:nvSpPr>
            <p:spPr>
              <a:xfrm>
                <a:off x="5954385" y="325480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0A9C7B6-6283-5E48-AFD0-E7EBA133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385" y="3254805"/>
                <a:ext cx="181140" cy="276999"/>
              </a:xfrm>
              <a:prstGeom prst="rect">
                <a:avLst/>
              </a:prstGeom>
              <a:blipFill>
                <a:blip r:embed="rId11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FBC0BD-4C37-144A-8CFD-541164E909BA}"/>
              </a:ext>
            </a:extLst>
          </p:cNvPr>
          <p:cNvCxnSpPr>
            <a:cxnSpLocks/>
            <a:stCxn id="35" idx="3"/>
            <a:endCxn id="40" idx="0"/>
          </p:cNvCxnSpPr>
          <p:nvPr/>
        </p:nvCxnSpPr>
        <p:spPr>
          <a:xfrm flipH="1">
            <a:off x="4973824" y="4151529"/>
            <a:ext cx="1020085" cy="3842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C21BB-7418-164D-A73F-A0AE2A3A8724}"/>
                  </a:ext>
                </a:extLst>
              </p:cNvPr>
              <p:cNvSpPr txBox="1"/>
              <p:nvPr/>
            </p:nvSpPr>
            <p:spPr>
              <a:xfrm>
                <a:off x="4882164" y="453578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C21BB-7418-164D-A73F-A0AE2A3A8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164" y="4535780"/>
                <a:ext cx="183319" cy="276999"/>
              </a:xfrm>
              <a:prstGeom prst="rect">
                <a:avLst/>
              </a:prstGeom>
              <a:blipFill>
                <a:blip r:embed="rId12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21EDB5-F166-9443-8664-B7133A4B1B1C}"/>
                  </a:ext>
                </a:extLst>
              </p:cNvPr>
              <p:cNvSpPr txBox="1"/>
              <p:nvPr/>
            </p:nvSpPr>
            <p:spPr>
              <a:xfrm>
                <a:off x="6960315" y="4537293"/>
                <a:ext cx="311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21EDB5-F166-9443-8664-B7133A4B1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15" y="4537293"/>
                <a:ext cx="311560" cy="276999"/>
              </a:xfrm>
              <a:prstGeom prst="rect">
                <a:avLst/>
              </a:prstGeom>
              <a:blipFill>
                <a:blip r:embed="rId13"/>
                <a:stretch>
                  <a:fillRect l="-15385" r="-1153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B7D692-006C-F74C-B6BC-E786EA07D60F}"/>
              </a:ext>
            </a:extLst>
          </p:cNvPr>
          <p:cNvCxnSpPr>
            <a:cxnSpLocks/>
            <a:stCxn id="35" idx="5"/>
            <a:endCxn id="41" idx="0"/>
          </p:cNvCxnSpPr>
          <p:nvPr/>
        </p:nvCxnSpPr>
        <p:spPr>
          <a:xfrm>
            <a:off x="6096000" y="4151529"/>
            <a:ext cx="1020095" cy="3857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B5F24A0-35DF-BC40-A653-E7058E2579E3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116095" y="4814292"/>
            <a:ext cx="0" cy="491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6EB73CC-6AAA-B244-965B-291D52806B53}"/>
              </a:ext>
            </a:extLst>
          </p:cNvPr>
          <p:cNvSpPr/>
          <p:nvPr/>
        </p:nvSpPr>
        <p:spPr>
          <a:xfrm>
            <a:off x="4901634" y="530553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A55C718-B884-3F40-9C4A-ABD637005252}"/>
              </a:ext>
            </a:extLst>
          </p:cNvPr>
          <p:cNvSpPr/>
          <p:nvPr/>
        </p:nvSpPr>
        <p:spPr>
          <a:xfrm>
            <a:off x="7043905" y="530553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7D8EA0-72CC-4C4E-86D0-9D30016EC129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4973824" y="4812779"/>
            <a:ext cx="0" cy="4927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03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20" grpId="0"/>
      <p:bldP spid="20" grpId="1"/>
      <p:bldP spid="21" grpId="0"/>
      <p:bldP spid="21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35" grpId="0" animBg="1"/>
      <p:bldP spid="36" grpId="0"/>
      <p:bldP spid="40" grpId="0"/>
      <p:bldP spid="41" grpId="0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D74F-32B5-644A-AABB-DCBB8A3B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compute a strategy skeleton for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SAT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strategy winning?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return winning strategy skeleton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No, compute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UNSAT’s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counter-strategy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051A0-76A0-9C42-83C7-201A64501A1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</p:spTree>
    <p:extLst>
      <p:ext uri="{BB962C8B-B14F-4D97-AF65-F5344CB8AC3E}">
        <p14:creationId xmlns:p14="http://schemas.microsoft.com/office/powerpoint/2010/main" val="3934100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051A0-76A0-9C42-83C7-201A64501A1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7C0072-E31D-EC4F-8CD0-43F2A1AB7329}"/>
                  </a:ext>
                </a:extLst>
              </p:cNvPr>
              <p:cNvSpPr txBox="1"/>
              <p:nvPr/>
            </p:nvSpPr>
            <p:spPr>
              <a:xfrm>
                <a:off x="3720958" y="1686175"/>
                <a:ext cx="475008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7C0072-E31D-EC4F-8CD0-43F2A1AB7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958" y="1686175"/>
                <a:ext cx="4750082" cy="312650"/>
              </a:xfrm>
              <a:prstGeom prst="rect">
                <a:avLst/>
              </a:prstGeom>
              <a:blipFill>
                <a:blip r:embed="rId2"/>
                <a:stretch>
                  <a:fillRect l="-5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A7A22-F05B-9C44-9333-53FD299B4586}"/>
              </a:ext>
            </a:extLst>
          </p:cNvPr>
          <p:cNvCxnSpPr>
            <a:cxnSpLocks/>
          </p:cNvCxnSpPr>
          <p:nvPr/>
        </p:nvCxnSpPr>
        <p:spPr>
          <a:xfrm>
            <a:off x="5802362" y="3856885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0CE1D-F78F-E448-93F4-BF06FF85D07A}"/>
              </a:ext>
            </a:extLst>
          </p:cNvPr>
          <p:cNvSpPr/>
          <p:nvPr/>
        </p:nvSpPr>
        <p:spPr>
          <a:xfrm>
            <a:off x="5730172" y="4306824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B954-C426-3242-A9B7-D06D959F055E}"/>
                  </a:ext>
                </a:extLst>
              </p:cNvPr>
              <p:cNvSpPr txBox="1"/>
              <p:nvPr/>
            </p:nvSpPr>
            <p:spPr>
              <a:xfrm>
                <a:off x="5711792" y="353333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B954-C426-3242-A9B7-D06D959F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92" y="3533335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6C0D0-D555-024D-AECB-95EA6449FFF9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4902692" y="4430059"/>
            <a:ext cx="848624" cy="378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C22C9B-81CB-6945-BE33-6A4A7223D719}"/>
                  </a:ext>
                </a:extLst>
              </p:cNvPr>
              <p:cNvSpPr txBox="1"/>
              <p:nvPr/>
            </p:nvSpPr>
            <p:spPr>
              <a:xfrm>
                <a:off x="4811032" y="48088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C22C9B-81CB-6945-BE33-6A4A7223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32" y="4808869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FA71BA-B420-D84C-947D-A185D246560D}"/>
                  </a:ext>
                </a:extLst>
              </p:cNvPr>
              <p:cNvSpPr txBox="1"/>
              <p:nvPr/>
            </p:nvSpPr>
            <p:spPr>
              <a:xfrm>
                <a:off x="6608868" y="4808869"/>
                <a:ext cx="311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FA71BA-B420-D84C-947D-A185D246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68" y="4808869"/>
                <a:ext cx="311560" cy="276999"/>
              </a:xfrm>
              <a:prstGeom prst="rect">
                <a:avLst/>
              </a:prstGeom>
              <a:blipFill>
                <a:blip r:embed="rId5"/>
                <a:stretch>
                  <a:fillRect l="-11538" r="-1153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40A1DE-8F30-EB47-AF6D-DD4EF7BBBD92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853407" y="4430059"/>
            <a:ext cx="911241" cy="378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A150D-16F5-694F-A2D7-A76A09B31CC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764648" y="5085868"/>
            <a:ext cx="0" cy="498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10CCD7-B2FC-ED49-A893-815C034D5601}"/>
              </a:ext>
            </a:extLst>
          </p:cNvPr>
          <p:cNvSpPr/>
          <p:nvPr/>
        </p:nvSpPr>
        <p:spPr>
          <a:xfrm>
            <a:off x="4830503" y="558406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B19E85-B634-2448-A780-8778679D5B8B}"/>
              </a:ext>
            </a:extLst>
          </p:cNvPr>
          <p:cNvSpPr/>
          <p:nvPr/>
        </p:nvSpPr>
        <p:spPr>
          <a:xfrm>
            <a:off x="6692458" y="558406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196A84-D596-1446-A896-91A2D384D82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902692" y="5085868"/>
            <a:ext cx="1" cy="4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289D4E-80C2-C748-BE39-3B270CFD3453}"/>
                  </a:ext>
                </a:extLst>
              </p:cNvPr>
              <p:cNvSpPr txBox="1"/>
              <p:nvPr/>
            </p:nvSpPr>
            <p:spPr>
              <a:xfrm>
                <a:off x="5683129" y="2887004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289D4E-80C2-C748-BE39-3B270CFD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29" y="2887004"/>
                <a:ext cx="238463" cy="369332"/>
              </a:xfrm>
              <a:prstGeom prst="rect">
                <a:avLst/>
              </a:prstGeom>
              <a:blipFill>
                <a:blip r:embed="rId6"/>
                <a:stretch>
                  <a:fillRect l="-20000" r="-25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6D8B2-71C8-6C4F-A2EC-84DCBADFCE7F}"/>
                  </a:ext>
                </a:extLst>
              </p:cNvPr>
              <p:cNvSpPr txBox="1"/>
              <p:nvPr/>
            </p:nvSpPr>
            <p:spPr>
              <a:xfrm>
                <a:off x="3498942" y="1685538"/>
                <a:ext cx="519411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 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66D8B2-71C8-6C4F-A2EC-84DCBADFC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942" y="1685538"/>
                <a:ext cx="5194114" cy="3126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3AC3C4-B4BB-934E-85DB-DFC535A26A09}"/>
                  </a:ext>
                </a:extLst>
              </p:cNvPr>
              <p:cNvSpPr txBox="1"/>
              <p:nvPr/>
            </p:nvSpPr>
            <p:spPr>
              <a:xfrm>
                <a:off x="3332261" y="1634594"/>
                <a:ext cx="565571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𝑤𝑖𝑛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is sat </a:t>
                </a:r>
                <a:r>
                  <a:rPr 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dirty="0" err="1">
                    <a:latin typeface="Cambria" panose="02040503050406030204" pitchFamily="18" charset="0"/>
                  </a:rPr>
                  <a:t>iff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3AC3C4-B4BB-934E-85DB-DFC535A2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61" y="1634594"/>
                <a:ext cx="5655715" cy="414537"/>
              </a:xfrm>
              <a:prstGeom prst="rect">
                <a:avLst/>
              </a:prstGeom>
              <a:blipFill>
                <a:blip r:embed="rId8"/>
                <a:stretch>
                  <a:fillRect l="-44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683ABC-B651-9D45-8500-D54AC66DCB9F}"/>
                  </a:ext>
                </a:extLst>
              </p:cNvPr>
              <p:cNvSpPr txBox="1"/>
              <p:nvPr/>
            </p:nvSpPr>
            <p:spPr>
              <a:xfrm>
                <a:off x="4481421" y="2235894"/>
                <a:ext cx="3357394" cy="33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683ABC-B651-9D45-8500-D54AC66D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1" y="2235894"/>
                <a:ext cx="3357394" cy="335348"/>
              </a:xfrm>
              <a:prstGeom prst="rect">
                <a:avLst/>
              </a:prstGeom>
              <a:blipFill>
                <a:blip r:embed="rId9"/>
                <a:stretch>
                  <a:fillRect l="-1132" r="-18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B26847-F9D0-264B-A88D-2C76C84DA04B}"/>
                  </a:ext>
                </a:extLst>
              </p:cNvPr>
              <p:cNvSpPr txBox="1"/>
              <p:nvPr/>
            </p:nvSpPr>
            <p:spPr>
              <a:xfrm>
                <a:off x="399791" y="3533334"/>
                <a:ext cx="1495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B26847-F9D0-264B-A88D-2C76C84DA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1" y="3533334"/>
                <a:ext cx="1495474" cy="276999"/>
              </a:xfrm>
              <a:prstGeom prst="rect">
                <a:avLst/>
              </a:prstGeom>
              <a:blipFill>
                <a:blip r:embed="rId10"/>
                <a:stretch>
                  <a:fillRect l="-2521" r="-50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20B6ABA-CA32-AF44-97BB-69B1438A0367}"/>
                  </a:ext>
                </a:extLst>
              </p:cNvPr>
              <p:cNvSpPr txBox="1"/>
              <p:nvPr/>
            </p:nvSpPr>
            <p:spPr>
              <a:xfrm>
                <a:off x="353491" y="3533334"/>
                <a:ext cx="24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20B6ABA-CA32-AF44-97BB-69B1438A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91" y="3533334"/>
                <a:ext cx="2430602" cy="276999"/>
              </a:xfrm>
              <a:prstGeom prst="rect">
                <a:avLst/>
              </a:prstGeom>
              <a:blipFill>
                <a:blip r:embed="rId11"/>
                <a:stretch>
                  <a:fillRect r="-10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6B6DAD-C382-214F-99F1-E59058AFC6DA}"/>
                  </a:ext>
                </a:extLst>
              </p:cNvPr>
              <p:cNvSpPr txBox="1"/>
              <p:nvPr/>
            </p:nvSpPr>
            <p:spPr>
              <a:xfrm>
                <a:off x="388216" y="3533334"/>
                <a:ext cx="3196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6B6DAD-C382-214F-99F1-E59058A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6" y="3533334"/>
                <a:ext cx="3196003" cy="276999"/>
              </a:xfrm>
              <a:prstGeom prst="rect">
                <a:avLst/>
              </a:prstGeom>
              <a:blipFill>
                <a:blip r:embed="rId12"/>
                <a:stretch>
                  <a:fillRect l="-1190" r="-198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B2E4EF-10AF-AE4E-821C-F801C45A3955}"/>
                  </a:ext>
                </a:extLst>
              </p:cNvPr>
              <p:cNvSpPr txBox="1"/>
              <p:nvPr/>
            </p:nvSpPr>
            <p:spPr>
              <a:xfrm>
                <a:off x="365066" y="3529959"/>
                <a:ext cx="4081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B2E4EF-10AF-AE4E-821C-F801C45A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66" y="3529959"/>
                <a:ext cx="4081630" cy="276999"/>
              </a:xfrm>
              <a:prstGeom prst="rect">
                <a:avLst/>
              </a:prstGeom>
              <a:blipFill>
                <a:blip r:embed="rId13"/>
                <a:stretch>
                  <a:fillRect r="-93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0310E6-3150-F644-8E9E-04F9F9015E63}"/>
                  </a:ext>
                </a:extLst>
              </p:cNvPr>
              <p:cNvSpPr txBox="1"/>
              <p:nvPr/>
            </p:nvSpPr>
            <p:spPr>
              <a:xfrm>
                <a:off x="4210065" y="5915766"/>
                <a:ext cx="1385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0310E6-3150-F644-8E9E-04F9F9015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65" y="5915766"/>
                <a:ext cx="1385251" cy="276999"/>
              </a:xfrm>
              <a:prstGeom prst="rect">
                <a:avLst/>
              </a:prstGeom>
              <a:blipFill>
                <a:blip r:embed="rId14"/>
                <a:stretch>
                  <a:fillRect l="-909" r="-454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6" grpId="0"/>
      <p:bldP spid="26" grpId="1"/>
      <p:bldP spid="27" grpId="0"/>
      <p:bldP spid="32" grpId="0"/>
      <p:bldP spid="62" grpId="0"/>
      <p:bldP spid="62" grpId="1"/>
      <p:bldP spid="63" grpId="0"/>
      <p:bldP spid="63" grpId="1"/>
      <p:bldP spid="64" grpId="0"/>
      <p:bldP spid="64" grpId="1"/>
      <p:bldP spid="65" grpId="0"/>
      <p:bldP spid="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8B39-48EF-9646-8998-0087F743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Model-based Term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B06F3-D75F-CA49-8AB5-0A00386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9863F-7557-3C47-803A-4964C588F549}"/>
                  </a:ext>
                </a:extLst>
              </p:cNvPr>
              <p:cNvSpPr txBox="1"/>
              <p:nvPr/>
            </p:nvSpPr>
            <p:spPr>
              <a:xfrm>
                <a:off x="2465935" y="1842708"/>
                <a:ext cx="7260129" cy="17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𝑒𝑞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𝑙𝑢𝑏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𝑔𝑙𝑏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))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𝑙𝑢𝑏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𝑔𝑙𝑏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                                     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𝐸𝑄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≠∅   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≠∅   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and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≠∅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𝑈𝐵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≠∅   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if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𝐿𝐵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  <m: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F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≠∅      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otherwise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                  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49863F-7557-3C47-803A-4964C588F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935" y="1842708"/>
                <a:ext cx="7260129" cy="1731949"/>
              </a:xfrm>
              <a:prstGeom prst="rect">
                <a:avLst/>
              </a:prstGeom>
              <a:blipFill>
                <a:blip r:embed="rId2"/>
                <a:stretch>
                  <a:fillRect l="-175" r="-698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A411AD-DB03-7F43-B73B-90F249680252}"/>
                  </a:ext>
                </a:extLst>
              </p:cNvPr>
              <p:cNvSpPr txBox="1"/>
              <p:nvPr/>
            </p:nvSpPr>
            <p:spPr>
              <a:xfrm>
                <a:off x="3750132" y="3885019"/>
                <a:ext cx="46917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A411AD-DB03-7F43-B73B-90F249680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132" y="3885019"/>
                <a:ext cx="4691734" cy="276999"/>
              </a:xfrm>
              <a:prstGeom prst="rect">
                <a:avLst/>
              </a:prstGeom>
              <a:blipFill>
                <a:blip r:embed="rId3"/>
                <a:stretch>
                  <a:fillRect t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5D9B46-203F-D14B-8901-C74D66F9A08C}"/>
                  </a:ext>
                </a:extLst>
              </p:cNvPr>
              <p:cNvSpPr txBox="1"/>
              <p:nvPr/>
            </p:nvSpPr>
            <p:spPr>
              <a:xfrm>
                <a:off x="3822810" y="4286761"/>
                <a:ext cx="4546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5D9B46-203F-D14B-8901-C74D66F9A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10" y="4286761"/>
                <a:ext cx="4546373" cy="276999"/>
              </a:xfrm>
              <a:prstGeom prst="rect">
                <a:avLst/>
              </a:prstGeom>
              <a:blipFill>
                <a:blip r:embed="rId4"/>
                <a:stretch>
                  <a:fillRect l="-557"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73D690-C544-D14A-AA68-D35DE2053FE1}"/>
                  </a:ext>
                </a:extLst>
              </p:cNvPr>
              <p:cNvSpPr txBox="1"/>
              <p:nvPr/>
            </p:nvSpPr>
            <p:spPr>
              <a:xfrm>
                <a:off x="3822811" y="4688504"/>
                <a:ext cx="45463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⟦"/>
                                  <m:endChr m:val="⟧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73D690-C544-D14A-AA68-D35DE2053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811" y="4688504"/>
                <a:ext cx="4546373" cy="276999"/>
              </a:xfrm>
              <a:prstGeom prst="rect">
                <a:avLst/>
              </a:prstGeom>
              <a:blipFill>
                <a:blip r:embed="rId5"/>
                <a:stretch>
                  <a:fillRect l="-55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C99FE0-5842-8141-B4BC-29EAFED141A8}"/>
                  </a:ext>
                </a:extLst>
              </p:cNvPr>
              <p:cNvSpPr txBox="1"/>
              <p:nvPr/>
            </p:nvSpPr>
            <p:spPr>
              <a:xfrm>
                <a:off x="4325703" y="5706770"/>
                <a:ext cx="3540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𝑠𝑒𝑙𝑒𝑐𝑡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C99FE0-5842-8141-B4BC-29EAFED14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03" y="5706770"/>
                <a:ext cx="3540585" cy="276999"/>
              </a:xfrm>
              <a:prstGeom prst="rect">
                <a:avLst/>
              </a:prstGeom>
              <a:blipFill>
                <a:blip r:embed="rId6"/>
                <a:stretch>
                  <a:fillRect l="-1075" r="-17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8CF4B-2342-7D4D-9F12-FB7231926866}"/>
                  </a:ext>
                </a:extLst>
              </p:cNvPr>
              <p:cNvSpPr txBox="1"/>
              <p:nvPr/>
            </p:nvSpPr>
            <p:spPr>
              <a:xfrm>
                <a:off x="4512265" y="6079351"/>
                <a:ext cx="316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𝑠𝑒𝑙𝑒𝑐𝑡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is finite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58CF4B-2342-7D4D-9F12-FB723192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65" y="6079351"/>
                <a:ext cx="3167470" cy="276999"/>
              </a:xfrm>
              <a:prstGeom prst="rect">
                <a:avLst/>
              </a:prstGeom>
              <a:blipFill>
                <a:blip r:embed="rId7"/>
                <a:stretch>
                  <a:fillRect t="-30435" r="-318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BC5E972-68DC-3D49-B3FD-14ED5B0F0F39}"/>
              </a:ext>
            </a:extLst>
          </p:cNvPr>
          <p:cNvSpPr txBox="1"/>
          <p:nvPr/>
        </p:nvSpPr>
        <p:spPr>
          <a:xfrm>
            <a:off x="4967352" y="5258869"/>
            <a:ext cx="22572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</a:t>
            </a:r>
            <a:r>
              <a:rPr lang="en-US" sz="2000" i="1" dirty="0">
                <a:latin typeface="Cambria" panose="02040503050406030204" pitchFamily="18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15306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051A0-76A0-9C42-83C7-201A64501A1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5A7A22-F05B-9C44-9333-53FD299B4586}"/>
              </a:ext>
            </a:extLst>
          </p:cNvPr>
          <p:cNvCxnSpPr>
            <a:cxnSpLocks/>
          </p:cNvCxnSpPr>
          <p:nvPr/>
        </p:nvCxnSpPr>
        <p:spPr>
          <a:xfrm>
            <a:off x="5802362" y="3856885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710CE1D-F78F-E448-93F4-BF06FF85D07A}"/>
              </a:ext>
            </a:extLst>
          </p:cNvPr>
          <p:cNvSpPr/>
          <p:nvPr/>
        </p:nvSpPr>
        <p:spPr>
          <a:xfrm>
            <a:off x="5730172" y="4306824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B954-C426-3242-A9B7-D06D959F055E}"/>
                  </a:ext>
                </a:extLst>
              </p:cNvPr>
              <p:cNvSpPr txBox="1"/>
              <p:nvPr/>
            </p:nvSpPr>
            <p:spPr>
              <a:xfrm>
                <a:off x="5711792" y="3533335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F9B954-C426-3242-A9B7-D06D959F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792" y="3533335"/>
                <a:ext cx="181140" cy="276999"/>
              </a:xfrm>
              <a:prstGeom prst="rect">
                <a:avLst/>
              </a:prstGeom>
              <a:blipFill>
                <a:blip r:embed="rId3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46C0D0-D555-024D-AECB-95EA6449FFF9}"/>
              </a:ext>
            </a:extLst>
          </p:cNvPr>
          <p:cNvCxnSpPr>
            <a:cxnSpLocks/>
            <a:stCxn id="11" idx="3"/>
            <a:endCxn id="14" idx="0"/>
          </p:cNvCxnSpPr>
          <p:nvPr/>
        </p:nvCxnSpPr>
        <p:spPr>
          <a:xfrm flipH="1">
            <a:off x="4902692" y="4430059"/>
            <a:ext cx="848624" cy="378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C22C9B-81CB-6945-BE33-6A4A7223D719}"/>
                  </a:ext>
                </a:extLst>
              </p:cNvPr>
              <p:cNvSpPr txBox="1"/>
              <p:nvPr/>
            </p:nvSpPr>
            <p:spPr>
              <a:xfrm>
                <a:off x="4811032" y="4808869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C22C9B-81CB-6945-BE33-6A4A7223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32" y="4808869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FA71BA-B420-D84C-947D-A185D246560D}"/>
                  </a:ext>
                </a:extLst>
              </p:cNvPr>
              <p:cNvSpPr txBox="1"/>
              <p:nvPr/>
            </p:nvSpPr>
            <p:spPr>
              <a:xfrm>
                <a:off x="6608868" y="4808869"/>
                <a:ext cx="3115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FA71BA-B420-D84C-947D-A185D2465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68" y="4808869"/>
                <a:ext cx="311560" cy="276999"/>
              </a:xfrm>
              <a:prstGeom prst="rect">
                <a:avLst/>
              </a:prstGeom>
              <a:blipFill>
                <a:blip r:embed="rId5"/>
                <a:stretch>
                  <a:fillRect l="-11538" r="-11538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40A1DE-8F30-EB47-AF6D-DD4EF7BBBD92}"/>
              </a:ext>
            </a:extLst>
          </p:cNvPr>
          <p:cNvCxnSpPr>
            <a:cxnSpLocks/>
            <a:stCxn id="11" idx="5"/>
            <a:endCxn id="15" idx="0"/>
          </p:cNvCxnSpPr>
          <p:nvPr/>
        </p:nvCxnSpPr>
        <p:spPr>
          <a:xfrm>
            <a:off x="5853407" y="4430059"/>
            <a:ext cx="911241" cy="3788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A150D-16F5-694F-A2D7-A76A09B31CCC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6764648" y="5085868"/>
            <a:ext cx="0" cy="498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8610CCD7-B2FC-ED49-A893-815C034D5601}"/>
              </a:ext>
            </a:extLst>
          </p:cNvPr>
          <p:cNvSpPr/>
          <p:nvPr/>
        </p:nvSpPr>
        <p:spPr>
          <a:xfrm>
            <a:off x="4830503" y="558406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B19E85-B634-2448-A780-8778679D5B8B}"/>
              </a:ext>
            </a:extLst>
          </p:cNvPr>
          <p:cNvSpPr/>
          <p:nvPr/>
        </p:nvSpPr>
        <p:spPr>
          <a:xfrm>
            <a:off x="6692458" y="558406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196A84-D596-1446-A896-91A2D384D82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4902692" y="5085868"/>
            <a:ext cx="1" cy="498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289D4E-80C2-C748-BE39-3B270CFD3453}"/>
                  </a:ext>
                </a:extLst>
              </p:cNvPr>
              <p:cNvSpPr txBox="1"/>
              <p:nvPr/>
            </p:nvSpPr>
            <p:spPr>
              <a:xfrm>
                <a:off x="5683129" y="2887004"/>
                <a:ext cx="2865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289D4E-80C2-C748-BE39-3B270CFD3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129" y="2887004"/>
                <a:ext cx="286553" cy="369332"/>
              </a:xfrm>
              <a:prstGeom prst="rect">
                <a:avLst/>
              </a:prstGeom>
              <a:blipFill>
                <a:blip r:embed="rId6"/>
                <a:stretch>
                  <a:fillRect l="-16667" r="-20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3AC3C4-B4BB-934E-85DB-DFC535A26A09}"/>
                  </a:ext>
                </a:extLst>
              </p:cNvPr>
              <p:cNvSpPr txBox="1"/>
              <p:nvPr/>
            </p:nvSpPr>
            <p:spPr>
              <a:xfrm>
                <a:off x="3332261" y="1634594"/>
                <a:ext cx="565571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𝑤𝑖𝑛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" panose="02040503050406030204" pitchFamily="18" charset="0"/>
                  </a:rPr>
                  <a:t>is sat </a:t>
                </a:r>
                <a:r>
                  <a:rPr lang="en-US" i="1" dirty="0">
                    <a:latin typeface="Cambria" panose="02040503050406030204" pitchFamily="18" charset="0"/>
                  </a:rPr>
                  <a:t> </a:t>
                </a:r>
                <a:r>
                  <a:rPr lang="en-US" dirty="0" err="1">
                    <a:latin typeface="Cambria" panose="02040503050406030204" pitchFamily="18" charset="0"/>
                  </a:rPr>
                  <a:t>iff</a:t>
                </a:r>
                <a:r>
                  <a:rPr 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ba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3AC3C4-B4BB-934E-85DB-DFC535A26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2261" y="1634594"/>
                <a:ext cx="5655715" cy="414537"/>
              </a:xfrm>
              <a:prstGeom prst="rect">
                <a:avLst/>
              </a:prstGeom>
              <a:blipFill>
                <a:blip r:embed="rId7"/>
                <a:stretch>
                  <a:fillRect l="-44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683ABC-B651-9D45-8500-D54AC66DCB9F}"/>
                  </a:ext>
                </a:extLst>
              </p:cNvPr>
              <p:cNvSpPr txBox="1"/>
              <p:nvPr/>
            </p:nvSpPr>
            <p:spPr>
              <a:xfrm>
                <a:off x="4481421" y="2235894"/>
                <a:ext cx="3357394" cy="33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683ABC-B651-9D45-8500-D54AC66DC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421" y="2235894"/>
                <a:ext cx="3357394" cy="335348"/>
              </a:xfrm>
              <a:prstGeom prst="rect">
                <a:avLst/>
              </a:prstGeom>
              <a:blipFill>
                <a:blip r:embed="rId8"/>
                <a:stretch>
                  <a:fillRect l="-1132" r="-18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B26847-F9D0-264B-A88D-2C76C84DA04B}"/>
                  </a:ext>
                </a:extLst>
              </p:cNvPr>
              <p:cNvSpPr txBox="1"/>
              <p:nvPr/>
            </p:nvSpPr>
            <p:spPr>
              <a:xfrm>
                <a:off x="399791" y="3533334"/>
                <a:ext cx="1495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3B26847-F9D0-264B-A88D-2C76C84DA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791" y="3533334"/>
                <a:ext cx="1495474" cy="276999"/>
              </a:xfrm>
              <a:prstGeom prst="rect">
                <a:avLst/>
              </a:prstGeom>
              <a:blipFill>
                <a:blip r:embed="rId9"/>
                <a:stretch>
                  <a:fillRect l="-2521" r="-504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20B6ABA-CA32-AF44-97BB-69B1438A0367}"/>
                  </a:ext>
                </a:extLst>
              </p:cNvPr>
              <p:cNvSpPr txBox="1"/>
              <p:nvPr/>
            </p:nvSpPr>
            <p:spPr>
              <a:xfrm>
                <a:off x="356261" y="3532781"/>
                <a:ext cx="243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20B6ABA-CA32-AF44-97BB-69B1438A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1" y="3532781"/>
                <a:ext cx="2430602" cy="276999"/>
              </a:xfrm>
              <a:prstGeom prst="rect">
                <a:avLst/>
              </a:prstGeom>
              <a:blipFill>
                <a:blip r:embed="rId10"/>
                <a:stretch>
                  <a:fillRect r="-1042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6B6DAD-C382-214F-99F1-E59058AFC6DA}"/>
                  </a:ext>
                </a:extLst>
              </p:cNvPr>
              <p:cNvSpPr txBox="1"/>
              <p:nvPr/>
            </p:nvSpPr>
            <p:spPr>
              <a:xfrm>
                <a:off x="388216" y="3532781"/>
                <a:ext cx="3196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F6B6DAD-C382-214F-99F1-E59058AFC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6" y="3532781"/>
                <a:ext cx="3196003" cy="276999"/>
              </a:xfrm>
              <a:prstGeom prst="rect">
                <a:avLst/>
              </a:prstGeom>
              <a:blipFill>
                <a:blip r:embed="rId11"/>
                <a:stretch>
                  <a:fillRect l="-1190" r="-1984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B2E4EF-10AF-AE4E-821C-F801C45A3955}"/>
                  </a:ext>
                </a:extLst>
              </p:cNvPr>
              <p:cNvSpPr txBox="1"/>
              <p:nvPr/>
            </p:nvSpPr>
            <p:spPr>
              <a:xfrm>
                <a:off x="359387" y="3532781"/>
                <a:ext cx="40816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7B2E4EF-10AF-AE4E-821C-F801C45A3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87" y="3532781"/>
                <a:ext cx="4081630" cy="276999"/>
              </a:xfrm>
              <a:prstGeom prst="rect">
                <a:avLst/>
              </a:prstGeom>
              <a:blipFill>
                <a:blip r:embed="rId12"/>
                <a:stretch>
                  <a:fillRect r="-619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E8239B-AE02-8D46-BC0E-0445F94DE3A4}"/>
                  </a:ext>
                </a:extLst>
              </p:cNvPr>
              <p:cNvSpPr txBox="1"/>
              <p:nvPr/>
            </p:nvSpPr>
            <p:spPr>
              <a:xfrm>
                <a:off x="393895" y="3528130"/>
                <a:ext cx="3196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↦−4}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BE8239B-AE02-8D46-BC0E-0445F94DE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3528130"/>
                <a:ext cx="3196003" cy="276999"/>
              </a:xfrm>
              <a:prstGeom prst="rect">
                <a:avLst/>
              </a:prstGeom>
              <a:blipFill>
                <a:blip r:embed="rId13"/>
                <a:stretch>
                  <a:fillRect l="-1186" r="-1976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FE0598-60CE-0548-867A-00ACA8E9104C}"/>
                  </a:ext>
                </a:extLst>
              </p:cNvPr>
              <p:cNvSpPr txBox="1"/>
              <p:nvPr/>
            </p:nvSpPr>
            <p:spPr>
              <a:xfrm>
                <a:off x="388216" y="3528130"/>
                <a:ext cx="4030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↦−2,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↦−4,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↦−3}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EFE0598-60CE-0548-867A-00ACA8E91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16" y="3528130"/>
                <a:ext cx="4030334" cy="276999"/>
              </a:xfrm>
              <a:prstGeom prst="rect">
                <a:avLst/>
              </a:prstGeom>
              <a:blipFill>
                <a:blip r:embed="rId14"/>
                <a:stretch>
                  <a:fillRect l="-943" r="-1258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0310E6-3150-F644-8E9E-04F9F9015E63}"/>
                  </a:ext>
                </a:extLst>
              </p:cNvPr>
              <p:cNvSpPr txBox="1"/>
              <p:nvPr/>
            </p:nvSpPr>
            <p:spPr>
              <a:xfrm>
                <a:off x="4210065" y="5948920"/>
                <a:ext cx="1385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40310E6-3150-F644-8E9E-04F9F9015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65" y="5948920"/>
                <a:ext cx="1385251" cy="276999"/>
              </a:xfrm>
              <a:prstGeom prst="rect">
                <a:avLst/>
              </a:prstGeom>
              <a:blipFill>
                <a:blip r:embed="rId15"/>
                <a:stretch>
                  <a:fillRect l="-909" r="-454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433A434-0BFD-4A49-81E1-3D2E5834F6D5}"/>
                  </a:ext>
                </a:extLst>
              </p:cNvPr>
              <p:cNvSpPr txBox="1"/>
              <p:nvPr/>
            </p:nvSpPr>
            <p:spPr>
              <a:xfrm>
                <a:off x="4811032" y="554321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433A434-0BFD-4A49-81E1-3D2E5834F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032" y="5543214"/>
                <a:ext cx="186718" cy="276999"/>
              </a:xfrm>
              <a:prstGeom prst="rect">
                <a:avLst/>
              </a:prstGeom>
              <a:blipFill>
                <a:blip r:embed="rId16"/>
                <a:stretch>
                  <a:fillRect l="-25000" r="-1875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0D9B77D-5B87-F44C-A8D7-EFF08CF4EEDA}"/>
                  </a:ext>
                </a:extLst>
              </p:cNvPr>
              <p:cNvSpPr txBox="1"/>
              <p:nvPr/>
            </p:nvSpPr>
            <p:spPr>
              <a:xfrm>
                <a:off x="3362317" y="4808316"/>
                <a:ext cx="1402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0D9B77D-5B87-F44C-A8D7-EFF08CF4E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17" y="4808316"/>
                <a:ext cx="1402885" cy="276999"/>
              </a:xfrm>
              <a:prstGeom prst="rect">
                <a:avLst/>
              </a:prstGeom>
              <a:blipFill>
                <a:blip r:embed="rId17"/>
                <a:stretch>
                  <a:fillRect r="-540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>
            <a:extLst>
              <a:ext uri="{FF2B5EF4-FFF2-40B4-BE49-F238E27FC236}">
                <a16:creationId xmlns:a16="http://schemas.microsoft.com/office/drawing/2014/main" id="{AE04E80C-9D76-1A40-A3ED-EC434DBF5A87}"/>
              </a:ext>
            </a:extLst>
          </p:cNvPr>
          <p:cNvSpPr/>
          <p:nvPr/>
        </p:nvSpPr>
        <p:spPr>
          <a:xfrm>
            <a:off x="4830500" y="487325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70920A-FB0B-794B-B76A-A483CC17DC16}"/>
                  </a:ext>
                </a:extLst>
              </p:cNvPr>
              <p:cNvSpPr txBox="1"/>
              <p:nvPr/>
            </p:nvSpPr>
            <p:spPr>
              <a:xfrm>
                <a:off x="6309027" y="4245955"/>
                <a:ext cx="14028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670920A-FB0B-794B-B76A-A483CC17D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027" y="4245955"/>
                <a:ext cx="1402885" cy="276999"/>
              </a:xfrm>
              <a:prstGeom prst="rect">
                <a:avLst/>
              </a:prstGeom>
              <a:blipFill>
                <a:blip r:embed="rId18"/>
                <a:stretch>
                  <a:fillRect r="-450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FA144CA-1DFE-0A42-982B-C90B5AF3D02E}"/>
                  </a:ext>
                </a:extLst>
              </p:cNvPr>
              <p:cNvSpPr txBox="1"/>
              <p:nvPr/>
            </p:nvSpPr>
            <p:spPr>
              <a:xfrm>
                <a:off x="6072021" y="5950372"/>
                <a:ext cx="1385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FA144CA-1DFE-0A42-982B-C90B5AF3D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21" y="5950372"/>
                <a:ext cx="1385251" cy="276999"/>
              </a:xfrm>
              <a:prstGeom prst="rect">
                <a:avLst/>
              </a:prstGeom>
              <a:blipFill>
                <a:blip r:embed="rId19"/>
                <a:stretch>
                  <a:fillRect r="-5455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107EB8-062A-684A-B6FD-921B66D4580A}"/>
                  </a:ext>
                </a:extLst>
              </p:cNvPr>
              <p:cNvSpPr txBox="1"/>
              <p:nvPr/>
            </p:nvSpPr>
            <p:spPr>
              <a:xfrm>
                <a:off x="6487296" y="5592820"/>
                <a:ext cx="592855" cy="5013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F107EB8-062A-684A-B6FD-921B66D45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96" y="5592820"/>
                <a:ext cx="592855" cy="501356"/>
              </a:xfrm>
              <a:prstGeom prst="rect">
                <a:avLst/>
              </a:prstGeom>
              <a:blipFill>
                <a:blip r:embed="rId20"/>
                <a:stretch>
                  <a:fillRect l="-4255" r="-8511"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66170B-FB81-864C-ABBB-8690075E04DF}"/>
                  </a:ext>
                </a:extLst>
              </p:cNvPr>
              <p:cNvSpPr txBox="1"/>
              <p:nvPr/>
            </p:nvSpPr>
            <p:spPr>
              <a:xfrm>
                <a:off x="6902467" y="4692473"/>
                <a:ext cx="1934569" cy="509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B66170B-FB81-864C-ABBB-8690075E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467" y="4692473"/>
                <a:ext cx="1934569" cy="509050"/>
              </a:xfrm>
              <a:prstGeom prst="rect">
                <a:avLst/>
              </a:prstGeom>
              <a:blipFill>
                <a:blip r:embed="rId21"/>
                <a:stretch>
                  <a:fillRect l="-654" t="-952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7E74EA-24F7-F140-9730-6CA096D0AEC1}"/>
                  </a:ext>
                </a:extLst>
              </p:cNvPr>
              <p:cNvSpPr txBox="1"/>
              <p:nvPr/>
            </p:nvSpPr>
            <p:spPr>
              <a:xfrm>
                <a:off x="7662225" y="4141705"/>
                <a:ext cx="1965666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77E74EA-24F7-F140-9730-6CA096D0A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225" y="4141705"/>
                <a:ext cx="1965666" cy="526298"/>
              </a:xfrm>
              <a:prstGeom prst="rect">
                <a:avLst/>
              </a:prstGeom>
              <a:blipFill>
                <a:blip r:embed="rId22"/>
                <a:stretch>
                  <a:fillRect l="-1282" t="-9302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C8DD68C6-6FA4-784F-AB6E-4B9704260FCA}"/>
              </a:ext>
            </a:extLst>
          </p:cNvPr>
          <p:cNvSpPr/>
          <p:nvPr/>
        </p:nvSpPr>
        <p:spPr>
          <a:xfrm>
            <a:off x="6683478" y="487325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F6048F-EA72-C745-A547-7CA7956C791B}"/>
                  </a:ext>
                </a:extLst>
              </p:cNvPr>
              <p:cNvSpPr txBox="1"/>
              <p:nvPr/>
            </p:nvSpPr>
            <p:spPr>
              <a:xfrm>
                <a:off x="6072021" y="3403431"/>
                <a:ext cx="4115742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,−1,−1,−1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,−1,−2,−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EF6048F-EA72-C745-A547-7CA7956C7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021" y="3403431"/>
                <a:ext cx="4115742" cy="526298"/>
              </a:xfrm>
              <a:prstGeom prst="rect">
                <a:avLst/>
              </a:prstGeom>
              <a:blipFill>
                <a:blip r:embed="rId23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771B1C0-A673-6D4F-8499-8BD922AADC85}"/>
                  </a:ext>
                </a:extLst>
              </p:cNvPr>
              <p:cNvSpPr txBox="1"/>
              <p:nvPr/>
            </p:nvSpPr>
            <p:spPr>
              <a:xfrm>
                <a:off x="5534660" y="4237070"/>
                <a:ext cx="354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771B1C0-A673-6D4F-8499-8BD922AA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60" y="4237070"/>
                <a:ext cx="354264" cy="276999"/>
              </a:xfrm>
              <a:prstGeom prst="rect">
                <a:avLst/>
              </a:prstGeom>
              <a:blipFill>
                <a:blip r:embed="rId24"/>
                <a:stretch>
                  <a:fillRect l="-3448" r="-1034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4A20AB-2D78-574F-B23E-E70F1749F4DD}"/>
                  </a:ext>
                </a:extLst>
              </p:cNvPr>
              <p:cNvSpPr txBox="1"/>
              <p:nvPr/>
            </p:nvSpPr>
            <p:spPr>
              <a:xfrm>
                <a:off x="408018" y="3533334"/>
                <a:ext cx="8603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94A20AB-2D78-574F-B23E-E70F1749F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18" y="3533334"/>
                <a:ext cx="860364" cy="276999"/>
              </a:xfrm>
              <a:prstGeom prst="rect">
                <a:avLst/>
              </a:prstGeom>
              <a:blipFill>
                <a:blip r:embed="rId25"/>
                <a:stretch>
                  <a:fillRect l="-4348" r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8F067ED2-990F-FC4A-849C-6142F7F13553}"/>
              </a:ext>
            </a:extLst>
          </p:cNvPr>
          <p:cNvSpPr/>
          <p:nvPr/>
        </p:nvSpPr>
        <p:spPr>
          <a:xfrm>
            <a:off x="5711792" y="3622242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5C775D-F60D-CC44-9BC5-60A2A07C4796}"/>
                  </a:ext>
                </a:extLst>
              </p:cNvPr>
              <p:cNvSpPr txBox="1"/>
              <p:nvPr/>
            </p:nvSpPr>
            <p:spPr>
              <a:xfrm>
                <a:off x="6160118" y="2770292"/>
                <a:ext cx="4772589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0,−1,−1,−1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0,−1,−2,−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E5C775D-F60D-CC44-9BC5-60A2A07C4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118" y="2770292"/>
                <a:ext cx="4772589" cy="526298"/>
              </a:xfrm>
              <a:prstGeom prst="rect">
                <a:avLst/>
              </a:prstGeom>
              <a:blipFill>
                <a:blip r:embed="rId26"/>
                <a:stretch>
                  <a:fillRect t="-2326" r="-265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21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/>
      <p:bldP spid="15" grpId="0"/>
      <p:bldP spid="18" grpId="0" animBg="1"/>
      <p:bldP spid="19" grpId="0" animBg="1"/>
      <p:bldP spid="22" grpId="0"/>
      <p:bldP spid="62" grpId="0"/>
      <p:bldP spid="62" grpId="1"/>
      <p:bldP spid="63" grpId="0"/>
      <p:bldP spid="63" grpId="1"/>
      <p:bldP spid="63" grpId="2"/>
      <p:bldP spid="63" grpId="3"/>
      <p:bldP spid="64" grpId="0"/>
      <p:bldP spid="64" grpId="1"/>
      <p:bldP spid="65" grpId="0"/>
      <p:bldP spid="66" grpId="0"/>
      <p:bldP spid="66" grpId="1"/>
      <p:bldP spid="66" grpId="2"/>
      <p:bldP spid="66" grpId="3"/>
      <p:bldP spid="67" grpId="0"/>
      <p:bldP spid="67" grpId="1"/>
      <p:bldP spid="68" grpId="0"/>
      <p:bldP spid="72" grpId="0"/>
      <p:bldP spid="73" grpId="0"/>
      <p:bldP spid="73" grpId="1"/>
      <p:bldP spid="74" grpId="0" animBg="1"/>
      <p:bldP spid="75" grpId="0"/>
      <p:bldP spid="75" grpId="1"/>
      <p:bldP spid="76" grpId="0"/>
      <p:bldP spid="76" grpId="1"/>
      <p:bldP spid="78" grpId="0"/>
      <p:bldP spid="79" grpId="0"/>
      <p:bldP spid="79" grpId="1"/>
      <p:bldP spid="80" grpId="0"/>
      <p:bldP spid="80" grpId="1"/>
      <p:bldP spid="81" grpId="0" animBg="1"/>
      <p:bldP spid="82" grpId="0"/>
      <p:bldP spid="82" grpId="1"/>
      <p:bldP spid="83" grpId="0"/>
      <p:bldP spid="84" grpId="0"/>
      <p:bldP spid="84" grpId="1"/>
      <p:bldP spid="85" grpId="0" animBg="1"/>
      <p:bldP spid="86" grpId="0"/>
      <p:bldP spid="8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BD74F-32B5-644A-AABB-DCBB8A3B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first compute a strategy skeleton for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SAT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this strategy winning?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Yes, return winning strategy skeleton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No, compute </a:t>
            </a:r>
            <a:r>
              <a:rPr lang="en-US" dirty="0">
                <a:latin typeface="Cambria" panose="02040503050406030204" pitchFamily="18" charset="0"/>
                <a:cs typeface="Times New Roman" panose="02020603050405020304" pitchFamily="18" charset="0"/>
              </a:rPr>
              <a:t>UNSAT’s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counter-strategy</a:t>
            </a:r>
            <a:endParaRPr lang="en-US" dirty="0"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F7C6D41-C88A-A54D-8736-2D275F5AA651}"/>
              </a:ext>
            </a:extLst>
          </p:cNvPr>
          <p:cNvGrpSpPr/>
          <p:nvPr/>
        </p:nvGrpSpPr>
        <p:grpSpPr>
          <a:xfrm>
            <a:off x="3758540" y="4005317"/>
            <a:ext cx="4194792" cy="1865901"/>
            <a:chOff x="856905" y="4167119"/>
            <a:chExt cx="3208602" cy="1427230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D9A869-6BB5-2841-B0E6-4301C016EEFA}"/>
                </a:ext>
              </a:extLst>
            </p:cNvPr>
            <p:cNvSpPr/>
            <p:nvPr/>
          </p:nvSpPr>
          <p:spPr>
            <a:xfrm>
              <a:off x="1046747" y="4174958"/>
              <a:ext cx="409074" cy="40907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99AC81-A53B-DB47-8FAF-B8113FC9D75E}"/>
                    </a:ext>
                  </a:extLst>
                </p:cNvPr>
                <p:cNvSpPr/>
                <p:nvPr/>
              </p:nvSpPr>
              <p:spPr>
                <a:xfrm>
                  <a:off x="1020653" y="4219373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4399AC81-A53B-DB47-8FAF-B8113FC9D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53" y="4219373"/>
                  <a:ext cx="4566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B1741F-FFCB-DB45-A571-51CF0F459C43}"/>
                </a:ext>
              </a:extLst>
            </p:cNvPr>
            <p:cNvSpPr/>
            <p:nvPr/>
          </p:nvSpPr>
          <p:spPr>
            <a:xfrm>
              <a:off x="1407094" y="5152170"/>
              <a:ext cx="409074" cy="40907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B3672D7-3D39-8040-823E-0DAAAAE7147F}"/>
                    </a:ext>
                  </a:extLst>
                </p:cNvPr>
                <p:cNvSpPr/>
                <p:nvPr/>
              </p:nvSpPr>
              <p:spPr>
                <a:xfrm>
                  <a:off x="1374082" y="5225017"/>
                  <a:ext cx="4894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5B3672D7-3D39-8040-823E-0DAAAAE71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4082" y="5225017"/>
                  <a:ext cx="48949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7F2C39E-9385-3543-B5FC-D0BAB0CA989F}"/>
                </a:ext>
              </a:extLst>
            </p:cNvPr>
            <p:cNvSpPr/>
            <p:nvPr/>
          </p:nvSpPr>
          <p:spPr>
            <a:xfrm>
              <a:off x="2008881" y="4167119"/>
              <a:ext cx="409074" cy="40907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34E6772-4A83-474A-AA42-1149C4A72FDF}"/>
                    </a:ext>
                  </a:extLst>
                </p:cNvPr>
                <p:cNvSpPr/>
                <p:nvPr/>
              </p:nvSpPr>
              <p:spPr>
                <a:xfrm>
                  <a:off x="2009058" y="4219372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634E6772-4A83-474A-AA42-1149C4A72F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9058" y="4219372"/>
                  <a:ext cx="4566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BF08D6-5700-2742-893F-2837EF72A656}"/>
                </a:ext>
              </a:extLst>
            </p:cNvPr>
            <p:cNvSpPr/>
            <p:nvPr/>
          </p:nvSpPr>
          <p:spPr>
            <a:xfrm>
              <a:off x="2369228" y="5144331"/>
              <a:ext cx="409074" cy="40907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2078A85-EB15-574E-B56D-F25C8D99BACD}"/>
                    </a:ext>
                  </a:extLst>
                </p:cNvPr>
                <p:cNvSpPr/>
                <p:nvPr/>
              </p:nvSpPr>
              <p:spPr>
                <a:xfrm>
                  <a:off x="2352850" y="5213267"/>
                  <a:ext cx="4894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2078A85-EB15-574E-B56D-F25C8D99BA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2850" y="5213267"/>
                  <a:ext cx="48949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5AECEDC-4212-C249-8148-45A92294A94D}"/>
                    </a:ext>
                  </a:extLst>
                </p:cNvPr>
                <p:cNvSpPr txBox="1"/>
                <p:nvPr/>
              </p:nvSpPr>
              <p:spPr>
                <a:xfrm>
                  <a:off x="1622758" y="4204610"/>
                  <a:ext cx="191277" cy="235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5AECEDC-4212-C249-8148-45A92294A9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2758" y="4204610"/>
                  <a:ext cx="191277" cy="235419"/>
                </a:xfrm>
                <a:prstGeom prst="rect">
                  <a:avLst/>
                </a:prstGeom>
                <a:blipFill>
                  <a:blip r:embed="rId6"/>
                  <a:stretch>
                    <a:fillRect l="-15000" r="-20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95856E6-14A2-C142-BC6E-629122A2B446}"/>
                    </a:ext>
                  </a:extLst>
                </p:cNvPr>
                <p:cNvSpPr txBox="1"/>
                <p:nvPr/>
              </p:nvSpPr>
              <p:spPr>
                <a:xfrm>
                  <a:off x="2007873" y="5202818"/>
                  <a:ext cx="191277" cy="235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95856E6-14A2-C142-BC6E-629122A2B4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873" y="5202818"/>
                  <a:ext cx="191277" cy="235419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4286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D76740C-85CF-F646-A7A3-FD7367859C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9271" y="4570297"/>
              <a:ext cx="228300" cy="600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4A6DD97-88F5-6941-9D29-084EDF53A1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98902" y="4552129"/>
              <a:ext cx="228300" cy="600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5A68CE5-DC61-7F46-A097-49B714DDB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0095" y="4544290"/>
              <a:ext cx="300537" cy="690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6ECF89C-3880-B349-8252-C72F2F53FC8C}"/>
                </a:ext>
              </a:extLst>
            </p:cNvPr>
            <p:cNvSpPr/>
            <p:nvPr/>
          </p:nvSpPr>
          <p:spPr>
            <a:xfrm>
              <a:off x="2987649" y="4174958"/>
              <a:ext cx="409074" cy="409074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F12A56B-CDDB-104D-82E6-17B298CD65CF}"/>
                    </a:ext>
                  </a:extLst>
                </p:cNvPr>
                <p:cNvSpPr/>
                <p:nvPr/>
              </p:nvSpPr>
              <p:spPr>
                <a:xfrm>
                  <a:off x="2979011" y="4230249"/>
                  <a:ext cx="4566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F12A56B-CDDB-104D-82E6-17B298CD6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011" y="4230249"/>
                  <a:ext cx="4566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CB0955E-EFCE-994D-9CCE-3DBEFD04A170}"/>
                </a:ext>
              </a:extLst>
            </p:cNvPr>
            <p:cNvSpPr/>
            <p:nvPr/>
          </p:nvSpPr>
          <p:spPr>
            <a:xfrm>
              <a:off x="3347996" y="5152170"/>
              <a:ext cx="409074" cy="409074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366FB23-7981-DA4E-9816-5D956D49C166}"/>
                    </a:ext>
                  </a:extLst>
                </p:cNvPr>
                <p:cNvSpPr/>
                <p:nvPr/>
              </p:nvSpPr>
              <p:spPr>
                <a:xfrm>
                  <a:off x="3295453" y="5197169"/>
                  <a:ext cx="4894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366FB23-7981-DA4E-9816-5D956D49C1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53" y="5197169"/>
                  <a:ext cx="48949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16C9432-20A8-B142-8C50-DB628F80B464}"/>
                    </a:ext>
                  </a:extLst>
                </p:cNvPr>
                <p:cNvSpPr txBox="1"/>
                <p:nvPr/>
              </p:nvSpPr>
              <p:spPr>
                <a:xfrm>
                  <a:off x="2601526" y="4212449"/>
                  <a:ext cx="191277" cy="235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16C9432-20A8-B142-8C50-DB628F80B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526" y="4212449"/>
                  <a:ext cx="191277" cy="235419"/>
                </a:xfrm>
                <a:prstGeom prst="rect">
                  <a:avLst/>
                </a:prstGeom>
                <a:blipFill>
                  <a:blip r:embed="rId10"/>
                  <a:stretch>
                    <a:fillRect l="-20000" r="-20000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82E4B7-A7A3-9141-A9AC-4C04C889E500}"/>
                    </a:ext>
                  </a:extLst>
                </p:cNvPr>
                <p:cNvSpPr txBox="1"/>
                <p:nvPr/>
              </p:nvSpPr>
              <p:spPr>
                <a:xfrm>
                  <a:off x="2986641" y="5210657"/>
                  <a:ext cx="191277" cy="2354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682E4B7-A7A3-9141-A9AC-4C04C889E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641" y="5210657"/>
                  <a:ext cx="191277" cy="235419"/>
                </a:xfrm>
                <a:prstGeom prst="rect">
                  <a:avLst/>
                </a:prstGeom>
                <a:blipFill>
                  <a:blip r:embed="rId11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873AF69-6920-DB43-9225-D3FC4FB5AF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77670" y="4559968"/>
              <a:ext cx="228300" cy="6000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940664F-01E6-DA43-B4E4-A923E5960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58863" y="4552129"/>
              <a:ext cx="300537" cy="690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3784B77-14DD-8341-8719-0DB3CF731707}"/>
                    </a:ext>
                  </a:extLst>
                </p:cNvPr>
                <p:cNvSpPr txBox="1"/>
                <p:nvPr/>
              </p:nvSpPr>
              <p:spPr>
                <a:xfrm>
                  <a:off x="3544884" y="4167119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3784B77-14DD-8341-8719-0DB3CF731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884" y="4167119"/>
                  <a:ext cx="22602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F7FD1F8-7EDD-E644-8AC5-2CCEFC7BE17B}"/>
                    </a:ext>
                  </a:extLst>
                </p:cNvPr>
                <p:cNvSpPr txBox="1"/>
                <p:nvPr/>
              </p:nvSpPr>
              <p:spPr>
                <a:xfrm>
                  <a:off x="3839484" y="5144331"/>
                  <a:ext cx="2260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F7FD1F8-7EDD-E644-8AC5-2CCEFC7BE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9484" y="5144331"/>
                  <a:ext cx="226023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A386A01-BE8A-0945-8ABF-FC7F841A2613}"/>
                    </a:ext>
                  </a:extLst>
                </p:cNvPr>
                <p:cNvSpPr txBox="1"/>
                <p:nvPr/>
              </p:nvSpPr>
              <p:spPr>
                <a:xfrm>
                  <a:off x="856905" y="4811320"/>
                  <a:ext cx="5818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eats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A386A01-BE8A-0945-8ABF-FC7F841A26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05" y="4811320"/>
                  <a:ext cx="581891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93051A0-76A0-9C42-83C7-201A64501A1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535AA-EC6F-794B-87B2-36AB595119EA}"/>
              </a:ext>
            </a:extLst>
          </p:cNvPr>
          <p:cNvSpPr/>
          <p:nvPr/>
        </p:nvSpPr>
        <p:spPr>
          <a:xfrm>
            <a:off x="5829780" y="3140294"/>
            <a:ext cx="3514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trade roles, and repeat</a:t>
            </a:r>
          </a:p>
        </p:txBody>
      </p:sp>
    </p:spTree>
    <p:extLst>
      <p:ext uri="{BB962C8B-B14F-4D97-AF65-F5344CB8AC3E}">
        <p14:creationId xmlns:p14="http://schemas.microsoft.com/office/powerpoint/2010/main" val="320162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EEE1-C0F9-834F-923C-100B4F8E1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Strategy Skeleton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650F-67FA-0B49-9166-EF0FCBB4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3051A0-76A0-9C42-83C7-201A64501A1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2016]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4A64D1-3F9C-144F-8952-7F9EEB7EE9AA}"/>
              </a:ext>
            </a:extLst>
          </p:cNvPr>
          <p:cNvCxnSpPr>
            <a:cxnSpLocks/>
          </p:cNvCxnSpPr>
          <p:nvPr/>
        </p:nvCxnSpPr>
        <p:spPr>
          <a:xfrm>
            <a:off x="6096000" y="3530641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D8DD250-7DFB-D14D-8E4A-F3814FB88CC7}"/>
              </a:ext>
            </a:extLst>
          </p:cNvPr>
          <p:cNvSpPr/>
          <p:nvPr/>
        </p:nvSpPr>
        <p:spPr>
          <a:xfrm>
            <a:off x="6023810" y="3980580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2BC687-EDC5-B64E-BA54-91CD8EB5435A}"/>
                  </a:ext>
                </a:extLst>
              </p:cNvPr>
              <p:cNvSpPr txBox="1"/>
              <p:nvPr/>
            </p:nvSpPr>
            <p:spPr>
              <a:xfrm>
                <a:off x="6005430" y="3207091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2BC687-EDC5-B64E-BA54-91CD8EB54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430" y="3207091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BBA1FA-E8CB-744E-8951-84D8F1AA9CF5}"/>
              </a:ext>
            </a:extLst>
          </p:cNvPr>
          <p:cNvCxnSpPr>
            <a:cxnSpLocks/>
            <a:stCxn id="33" idx="3"/>
            <a:endCxn id="36" idx="0"/>
          </p:cNvCxnSpPr>
          <p:nvPr/>
        </p:nvCxnSpPr>
        <p:spPr>
          <a:xfrm flipH="1">
            <a:off x="5198364" y="4103815"/>
            <a:ext cx="846590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5198EC-6DE8-A84A-B86D-958C95C5705A}"/>
                  </a:ext>
                </a:extLst>
              </p:cNvPr>
              <p:cNvSpPr txBox="1"/>
              <p:nvPr/>
            </p:nvSpPr>
            <p:spPr>
              <a:xfrm>
                <a:off x="4904725" y="4779206"/>
                <a:ext cx="58727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5198EC-6DE8-A84A-B86D-958C95C57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725" y="4779206"/>
                <a:ext cx="587277" cy="518604"/>
              </a:xfrm>
              <a:prstGeom prst="rect">
                <a:avLst/>
              </a:prstGeom>
              <a:blipFill>
                <a:blip r:embed="rId3"/>
                <a:stretch>
                  <a:fillRect l="-4255" t="-2381" r="-85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31E724-51EF-FA40-BFE6-725743274FE1}"/>
                  </a:ext>
                </a:extLst>
              </p:cNvPr>
              <p:cNvSpPr txBox="1"/>
              <p:nvPr/>
            </p:nvSpPr>
            <p:spPr>
              <a:xfrm>
                <a:off x="6766679" y="4779206"/>
                <a:ext cx="58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C31E724-51EF-FA40-BFE6-725743274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679" y="4779206"/>
                <a:ext cx="587277" cy="276999"/>
              </a:xfrm>
              <a:prstGeom prst="rect">
                <a:avLst/>
              </a:prstGeom>
              <a:blipFill>
                <a:blip r:embed="rId4"/>
                <a:stretch>
                  <a:fillRect l="-4255" r="-638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654E6C-4BAB-884A-BD14-5859315AF8AD}"/>
              </a:ext>
            </a:extLst>
          </p:cNvPr>
          <p:cNvCxnSpPr>
            <a:cxnSpLocks/>
            <a:stCxn id="33" idx="5"/>
            <a:endCxn id="37" idx="0"/>
          </p:cNvCxnSpPr>
          <p:nvPr/>
        </p:nvCxnSpPr>
        <p:spPr>
          <a:xfrm>
            <a:off x="6147045" y="4103815"/>
            <a:ext cx="913273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56F114-4891-494D-8C66-9E709D193101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7060318" y="5056205"/>
            <a:ext cx="1" cy="498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7E314B4-3BDF-6A4F-8591-D56785A22F99}"/>
              </a:ext>
            </a:extLst>
          </p:cNvPr>
          <p:cNvSpPr/>
          <p:nvPr/>
        </p:nvSpPr>
        <p:spPr>
          <a:xfrm>
            <a:off x="5126174" y="5554399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29A9A8-DC44-6B41-8C0A-0D58A48EB231}"/>
              </a:ext>
            </a:extLst>
          </p:cNvPr>
          <p:cNvSpPr/>
          <p:nvPr/>
        </p:nvSpPr>
        <p:spPr>
          <a:xfrm>
            <a:off x="6988129" y="5554398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2ECEA9-A235-4A48-8A90-EF11AA1BC1F3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5198364" y="5297810"/>
            <a:ext cx="0" cy="25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FF8090-FC84-F943-B0A5-D2865AC41F1B}"/>
                  </a:ext>
                </a:extLst>
              </p:cNvPr>
              <p:cNvSpPr txBox="1"/>
              <p:nvPr/>
            </p:nvSpPr>
            <p:spPr>
              <a:xfrm>
                <a:off x="5976768" y="2666781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FF8090-FC84-F943-B0A5-D2865AC41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768" y="2666781"/>
                <a:ext cx="238463" cy="369332"/>
              </a:xfrm>
              <a:prstGeom prst="rect">
                <a:avLst/>
              </a:prstGeom>
              <a:blipFill>
                <a:blip r:embed="rId5"/>
                <a:stretch>
                  <a:fillRect l="-26316" r="-263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1F0DD1-6474-3445-9A00-DB9BCA3C1019}"/>
                  </a:ext>
                </a:extLst>
              </p:cNvPr>
              <p:cNvSpPr txBox="1"/>
              <p:nvPr/>
            </p:nvSpPr>
            <p:spPr>
              <a:xfrm>
                <a:off x="2928593" y="1806697"/>
                <a:ext cx="633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&lt;1∨2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E1F0DD1-6474-3445-9A00-DB9BCA3C1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93" y="1806697"/>
                <a:ext cx="6334811" cy="369332"/>
              </a:xfrm>
              <a:prstGeom prst="rect">
                <a:avLst/>
              </a:prstGeom>
              <a:blipFill>
                <a:blip r:embed="rId6"/>
                <a:stretch>
                  <a:fillRect l="-401" r="-12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730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34BD-5821-FE40-98B7-E5FB2E919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A37CE-5C38-994A-AB02-B8EF29AC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winning strategy skeleton isn’t a strategy: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strategy conforming skeleton, S, is winning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compute a winning strategy from S?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skeleton node’s with deterministic guards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Computed using Tree Interpolants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Interpolants represent plays reaching a node where UNSAT may win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80CB8-3184-C848-8034-7344294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DD6212-4223-2D42-B4D8-1F72E4A3C63E}"/>
              </a:ext>
            </a:extLst>
          </p:cNvPr>
          <p:cNvSpPr txBox="1"/>
          <p:nvPr/>
        </p:nvSpPr>
        <p:spPr>
          <a:xfrm>
            <a:off x="7594917" y="260430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F9F83B-746E-934D-94D5-66B5EC9D4C7B}"/>
              </a:ext>
            </a:extLst>
          </p:cNvPr>
          <p:cNvCxnSpPr>
            <a:cxnSpLocks/>
          </p:cNvCxnSpPr>
          <p:nvPr/>
        </p:nvCxnSpPr>
        <p:spPr>
          <a:xfrm>
            <a:off x="10095844" y="3100192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EF711C5-076C-414D-A4A1-82CDA8C38250}"/>
              </a:ext>
            </a:extLst>
          </p:cNvPr>
          <p:cNvSpPr/>
          <p:nvPr/>
        </p:nvSpPr>
        <p:spPr>
          <a:xfrm>
            <a:off x="10023654" y="355013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F8EA4-918C-7B43-84B2-EF2D69D3C683}"/>
                  </a:ext>
                </a:extLst>
              </p:cNvPr>
              <p:cNvSpPr txBox="1"/>
              <p:nvPr/>
            </p:nvSpPr>
            <p:spPr>
              <a:xfrm>
                <a:off x="10005274" y="277664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4F8EA4-918C-7B43-84B2-EF2D69D3C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274" y="2776642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D8249A-26A3-8A4C-8FD5-AF2F677B3C30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9198208" y="3673366"/>
            <a:ext cx="846590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0DCA24-965E-9241-B99C-CAA8EB785115}"/>
                  </a:ext>
                </a:extLst>
              </p:cNvPr>
              <p:cNvSpPr txBox="1"/>
              <p:nvPr/>
            </p:nvSpPr>
            <p:spPr>
              <a:xfrm>
                <a:off x="8904569" y="4348757"/>
                <a:ext cx="58727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0DCA24-965E-9241-B99C-CAA8EB785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569" y="4348757"/>
                <a:ext cx="587277" cy="518604"/>
              </a:xfrm>
              <a:prstGeom prst="rect">
                <a:avLst/>
              </a:prstGeom>
              <a:blipFill>
                <a:blip r:embed="rId3"/>
                <a:stretch>
                  <a:fillRect l="-4255" t="-2381" r="-85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D533-2769-144F-9E69-9A9865F17756}"/>
                  </a:ext>
                </a:extLst>
              </p:cNvPr>
              <p:cNvSpPr txBox="1"/>
              <p:nvPr/>
            </p:nvSpPr>
            <p:spPr>
              <a:xfrm>
                <a:off x="10766523" y="4348757"/>
                <a:ext cx="58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51D533-2769-144F-9E69-9A9865F17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6523" y="4348757"/>
                <a:ext cx="587277" cy="276999"/>
              </a:xfrm>
              <a:prstGeom prst="rect">
                <a:avLst/>
              </a:prstGeom>
              <a:blipFill>
                <a:blip r:embed="rId4"/>
                <a:stretch>
                  <a:fillRect l="-4255" r="-8511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2B64A1-B62C-A54B-93FA-DF7BFF3D72D7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10146889" y="3673366"/>
            <a:ext cx="913273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81636-43C6-C547-A3A4-D0535DE5BC35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>
            <a:off x="11060162" y="4625756"/>
            <a:ext cx="1" cy="498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C2C82A-9FBF-4D44-8044-B49E01FA1DB5}"/>
              </a:ext>
            </a:extLst>
          </p:cNvPr>
          <p:cNvSpPr/>
          <p:nvPr/>
        </p:nvSpPr>
        <p:spPr>
          <a:xfrm>
            <a:off x="9126018" y="5123950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3C800-8F0D-234E-9EAA-98F14A7C00E8}"/>
              </a:ext>
            </a:extLst>
          </p:cNvPr>
          <p:cNvSpPr/>
          <p:nvPr/>
        </p:nvSpPr>
        <p:spPr>
          <a:xfrm>
            <a:off x="10987973" y="5123949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4D2563-36E7-A74A-A0F0-E98B7648A929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198208" y="4867361"/>
            <a:ext cx="0" cy="25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85586C-602F-984D-9F44-AA9DBDEC4C87}"/>
                  </a:ext>
                </a:extLst>
              </p:cNvPr>
              <p:cNvSpPr txBox="1"/>
              <p:nvPr/>
            </p:nvSpPr>
            <p:spPr>
              <a:xfrm>
                <a:off x="9976612" y="2236332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785586C-602F-984D-9F44-AA9DBDEC4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6612" y="2236332"/>
                <a:ext cx="238463" cy="369332"/>
              </a:xfrm>
              <a:prstGeom prst="rect">
                <a:avLst/>
              </a:prstGeom>
              <a:blipFill>
                <a:blip r:embed="rId5"/>
                <a:stretch>
                  <a:fillRect l="-26316" r="-263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ECB54DD-3E53-E045-8676-2F36D306A3C6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</p:spTree>
    <p:extLst>
      <p:ext uri="{BB962C8B-B14F-4D97-AF65-F5344CB8AC3E}">
        <p14:creationId xmlns:p14="http://schemas.microsoft.com/office/powerpoint/2010/main" val="378319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26B6-746B-8045-AA7B-1B5BC69F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18"/>
            <a:ext cx="10515600" cy="5389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0FB-DFF5-8243-B8B8-73E829B7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05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7862-CA47-8C46-8E4E-85D62AED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Interpolation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1B78-4FBC-364B-8905-154A4388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EC71E-BA5A-EA41-AC01-124CF2D66B66}"/>
              </a:ext>
            </a:extLst>
          </p:cNvPr>
          <p:cNvCxnSpPr>
            <a:cxnSpLocks/>
          </p:cNvCxnSpPr>
          <p:nvPr/>
        </p:nvCxnSpPr>
        <p:spPr>
          <a:xfrm>
            <a:off x="6044955" y="3771102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2551FEB-60A1-0F43-90D6-377E8E092539}"/>
              </a:ext>
            </a:extLst>
          </p:cNvPr>
          <p:cNvSpPr/>
          <p:nvPr/>
        </p:nvSpPr>
        <p:spPr>
          <a:xfrm>
            <a:off x="5972765" y="422104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BE516D-5749-984C-B193-24565CE4353F}"/>
                  </a:ext>
                </a:extLst>
              </p:cNvPr>
              <p:cNvSpPr txBox="1"/>
              <p:nvPr/>
            </p:nvSpPr>
            <p:spPr>
              <a:xfrm>
                <a:off x="5954385" y="344755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BE516D-5749-984C-B193-24565CE4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385" y="3447552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26667" r="-2666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DA3A60-F64F-5643-B14A-3C8D5ADEA9E0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5147319" y="4344276"/>
            <a:ext cx="846590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57A50-C249-4349-B719-0956C5A3330B}"/>
                  </a:ext>
                </a:extLst>
              </p:cNvPr>
              <p:cNvSpPr txBox="1"/>
              <p:nvPr/>
            </p:nvSpPr>
            <p:spPr>
              <a:xfrm>
                <a:off x="4853680" y="5019667"/>
                <a:ext cx="58727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57A50-C249-4349-B719-0956C5A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680" y="5019667"/>
                <a:ext cx="587277" cy="518604"/>
              </a:xfrm>
              <a:prstGeom prst="rect">
                <a:avLst/>
              </a:prstGeom>
              <a:blipFill>
                <a:blip r:embed="rId3"/>
                <a:stretch>
                  <a:fillRect l="-4255" t="-2381" r="-85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F9B0C-A7D8-9244-B4D6-A1AD0127AAFD}"/>
                  </a:ext>
                </a:extLst>
              </p:cNvPr>
              <p:cNvSpPr txBox="1"/>
              <p:nvPr/>
            </p:nvSpPr>
            <p:spPr>
              <a:xfrm>
                <a:off x="6715634" y="5019667"/>
                <a:ext cx="58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F9B0C-A7D8-9244-B4D6-A1AD0127A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634" y="5019667"/>
                <a:ext cx="587277" cy="276999"/>
              </a:xfrm>
              <a:prstGeom prst="rect">
                <a:avLst/>
              </a:prstGeom>
              <a:blipFill>
                <a:blip r:embed="rId4"/>
                <a:stretch>
                  <a:fillRect l="-4255" r="-638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39104-4546-944E-AF41-4CE082F8E410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6096000" y="4344276"/>
            <a:ext cx="913273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AE0B9-F215-6941-B62C-C64CCB519A5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7009273" y="5296666"/>
            <a:ext cx="1" cy="498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BC0D7F0-5BE3-BB4D-9AE3-9423FC421574}"/>
              </a:ext>
            </a:extLst>
          </p:cNvPr>
          <p:cNvSpPr/>
          <p:nvPr/>
        </p:nvSpPr>
        <p:spPr>
          <a:xfrm>
            <a:off x="5075129" y="5794860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B7D50-3EEF-7E42-B53C-B5286C47C68D}"/>
              </a:ext>
            </a:extLst>
          </p:cNvPr>
          <p:cNvSpPr/>
          <p:nvPr/>
        </p:nvSpPr>
        <p:spPr>
          <a:xfrm>
            <a:off x="6937084" y="5794859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BFDDD-9822-BB4C-8FC7-2F57F4CA209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5147319" y="5538271"/>
            <a:ext cx="0" cy="25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562BE5-DF1B-7D40-95E2-7DE1D44CAEC0}"/>
                  </a:ext>
                </a:extLst>
              </p:cNvPr>
              <p:cNvSpPr txBox="1"/>
              <p:nvPr/>
            </p:nvSpPr>
            <p:spPr>
              <a:xfrm>
                <a:off x="5925723" y="2907242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562BE5-DF1B-7D40-95E2-7DE1D44C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723" y="2907242"/>
                <a:ext cx="238463" cy="369332"/>
              </a:xfrm>
              <a:prstGeom prst="rect">
                <a:avLst/>
              </a:prstGeom>
              <a:blipFill>
                <a:blip r:embed="rId5"/>
                <a:stretch>
                  <a:fillRect l="-26316" r="-2631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9F0F7-6776-6444-A6A5-FDED16000EB9}"/>
                  </a:ext>
                </a:extLst>
              </p:cNvPr>
              <p:cNvSpPr txBox="1"/>
              <p:nvPr/>
            </p:nvSpPr>
            <p:spPr>
              <a:xfrm>
                <a:off x="2928593" y="1806697"/>
                <a:ext cx="633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&lt;1∨2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9F0F7-6776-6444-A6A5-FDED160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93" y="1806697"/>
                <a:ext cx="6334811" cy="369332"/>
              </a:xfrm>
              <a:prstGeom prst="rect">
                <a:avLst/>
              </a:prstGeom>
              <a:blipFill>
                <a:blip r:embed="rId6"/>
                <a:stretch>
                  <a:fillRect l="-401" r="-12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304DD2-AC6E-7046-A220-E86A455060C7}"/>
                  </a:ext>
                </a:extLst>
              </p:cNvPr>
              <p:cNvSpPr txBox="1"/>
              <p:nvPr/>
            </p:nvSpPr>
            <p:spPr>
              <a:xfrm rot="16200000">
                <a:off x="6670600" y="-264451"/>
                <a:ext cx="422487" cy="4910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304DD2-AC6E-7046-A220-E86A45506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670600" y="-264451"/>
                <a:ext cx="422487" cy="49102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8CD063-7E08-DC46-AB3E-CB5778FD3FAC}"/>
                  </a:ext>
                </a:extLst>
              </p:cNvPr>
              <p:cNvSpPr txBox="1"/>
              <p:nvPr/>
            </p:nvSpPr>
            <p:spPr>
              <a:xfrm>
                <a:off x="6197607" y="2374017"/>
                <a:ext cx="1212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8CD063-7E08-DC46-AB3E-CB5778FD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7" y="2374017"/>
                <a:ext cx="1212127" cy="276999"/>
              </a:xfrm>
              <a:prstGeom prst="rect">
                <a:avLst/>
              </a:prstGeom>
              <a:blipFill>
                <a:blip r:embed="rId8"/>
                <a:stretch>
                  <a:fillRect l="-3125" r="-6250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85095B-0FD9-2947-A275-6CC3C157D464}"/>
                  </a:ext>
                </a:extLst>
              </p:cNvPr>
              <p:cNvSpPr txBox="1"/>
              <p:nvPr/>
            </p:nvSpPr>
            <p:spPr>
              <a:xfrm>
                <a:off x="6197607" y="3380100"/>
                <a:ext cx="141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85095B-0FD9-2947-A275-6CC3C157D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607" y="3380100"/>
                <a:ext cx="1419684" cy="276999"/>
              </a:xfrm>
              <a:prstGeom prst="rect">
                <a:avLst/>
              </a:prstGeom>
              <a:blipFill>
                <a:blip r:embed="rId9"/>
                <a:stretch>
                  <a:fillRect l="-2655" r="-177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EC82D6-B814-154F-9273-565D6DD0E4D8}"/>
                  </a:ext>
                </a:extLst>
              </p:cNvPr>
              <p:cNvSpPr txBox="1"/>
              <p:nvPr/>
            </p:nvSpPr>
            <p:spPr>
              <a:xfrm>
                <a:off x="6287548" y="4118385"/>
                <a:ext cx="1419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0EC82D6-B814-154F-9273-565D6DD0E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548" y="4118385"/>
                <a:ext cx="1419684" cy="276999"/>
              </a:xfrm>
              <a:prstGeom prst="rect">
                <a:avLst/>
              </a:prstGeom>
              <a:blipFill>
                <a:blip r:embed="rId10"/>
                <a:stretch>
                  <a:fillRect l="-2655" r="-177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67321-4C7D-BB48-8975-FA2184B0C220}"/>
                  </a:ext>
                </a:extLst>
              </p:cNvPr>
              <p:cNvSpPr txBox="1"/>
              <p:nvPr/>
            </p:nvSpPr>
            <p:spPr>
              <a:xfrm>
                <a:off x="7433721" y="5021374"/>
                <a:ext cx="1419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D67321-4C7D-BB48-8975-FA2184B0C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21" y="5021374"/>
                <a:ext cx="1419683" cy="276999"/>
              </a:xfrm>
              <a:prstGeom prst="rect">
                <a:avLst/>
              </a:prstGeom>
              <a:blipFill>
                <a:blip r:embed="rId11"/>
                <a:stretch>
                  <a:fillRect l="-2655" r="-177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85CEB5-CDAB-D84F-B824-EA835AD468EC}"/>
                  </a:ext>
                </a:extLst>
              </p:cNvPr>
              <p:cNvSpPr txBox="1"/>
              <p:nvPr/>
            </p:nvSpPr>
            <p:spPr>
              <a:xfrm>
                <a:off x="7433721" y="5659779"/>
                <a:ext cx="2822055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+2,</m:t>
                          </m:r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A85CEB5-CDAB-D84F-B824-EA835AD46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21" y="5659779"/>
                <a:ext cx="2822055" cy="414537"/>
              </a:xfrm>
              <a:prstGeom prst="rect">
                <a:avLst/>
              </a:prstGeom>
              <a:blipFill>
                <a:blip r:embed="rId12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BC93C8-8138-BE42-BAAD-FE8FB41A1FDF}"/>
                  </a:ext>
                </a:extLst>
              </p:cNvPr>
              <p:cNvSpPr txBox="1"/>
              <p:nvPr/>
            </p:nvSpPr>
            <p:spPr>
              <a:xfrm>
                <a:off x="3295974" y="5019667"/>
                <a:ext cx="1419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BC93C8-8138-BE42-BAAD-FE8FB41A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74" y="5019667"/>
                <a:ext cx="1419683" cy="276999"/>
              </a:xfrm>
              <a:prstGeom prst="rect">
                <a:avLst/>
              </a:prstGeom>
              <a:blipFill>
                <a:blip r:embed="rId13"/>
                <a:stretch>
                  <a:fillRect l="-3571" r="-17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9D0EC5-B022-DD48-A3AB-11907A3F2CDD}"/>
                  </a:ext>
                </a:extLst>
              </p:cNvPr>
              <p:cNvSpPr txBox="1"/>
              <p:nvPr/>
            </p:nvSpPr>
            <p:spPr>
              <a:xfrm>
                <a:off x="1812434" y="5610180"/>
                <a:ext cx="2908296" cy="526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ba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9D0EC5-B022-DD48-A3AB-11907A3F2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434" y="5610180"/>
                <a:ext cx="2908296" cy="526298"/>
              </a:xfrm>
              <a:prstGeom prst="rect">
                <a:avLst/>
              </a:prstGeom>
              <a:blipFill>
                <a:blip r:embed="rId14"/>
                <a:stretch>
                  <a:fillRect l="-435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53C443-4934-2148-BADA-5281AD268DAE}"/>
                  </a:ext>
                </a:extLst>
              </p:cNvPr>
              <p:cNvSpPr txBox="1"/>
              <p:nvPr/>
            </p:nvSpPr>
            <p:spPr>
              <a:xfrm>
                <a:off x="7424759" y="5715781"/>
                <a:ext cx="3677289" cy="3353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=1≤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≤0∨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ba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353C443-4934-2148-BADA-5281AD268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59" y="5715781"/>
                <a:ext cx="3677289" cy="335348"/>
              </a:xfrm>
              <a:prstGeom prst="rect">
                <a:avLst/>
              </a:prstGeom>
              <a:blipFill>
                <a:blip r:embed="rId15"/>
                <a:stretch>
                  <a:fillRect l="-103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437691-94BB-F24F-BE08-3229D7317731}"/>
                  </a:ext>
                </a:extLst>
              </p:cNvPr>
              <p:cNvSpPr txBox="1"/>
              <p:nvPr/>
            </p:nvSpPr>
            <p:spPr>
              <a:xfrm>
                <a:off x="7471391" y="5727356"/>
                <a:ext cx="1344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</a:rPr>
                  <a:t> false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0437691-94BB-F24F-BE08-3229D7317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391" y="5727356"/>
                <a:ext cx="1344342" cy="276999"/>
              </a:xfrm>
              <a:prstGeom prst="rect">
                <a:avLst/>
              </a:prstGeom>
              <a:blipFill>
                <a:blip r:embed="rId16"/>
                <a:stretch>
                  <a:fillRect l="-5660" t="-21739" r="-9434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51884-6AB4-7C42-AC9A-A0AEC8DE194C}"/>
                  </a:ext>
                </a:extLst>
              </p:cNvPr>
              <p:cNvSpPr txBox="1"/>
              <p:nvPr/>
            </p:nvSpPr>
            <p:spPr>
              <a:xfrm>
                <a:off x="7557055" y="5722625"/>
                <a:ext cx="12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</a:rPr>
                  <a:t> false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51884-6AB4-7C42-AC9A-A0AEC8DE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055" y="5722625"/>
                <a:ext cx="1258678" cy="276999"/>
              </a:xfrm>
              <a:prstGeom prst="rect">
                <a:avLst/>
              </a:prstGeom>
              <a:blipFill>
                <a:blip r:embed="rId17"/>
                <a:stretch>
                  <a:fillRect l="-6000" t="-27273" r="-100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C4F1B1-4128-2A45-A680-94DD6181CE61}"/>
                  </a:ext>
                </a:extLst>
              </p:cNvPr>
              <p:cNvSpPr txBox="1"/>
              <p:nvPr/>
            </p:nvSpPr>
            <p:spPr>
              <a:xfrm>
                <a:off x="7557055" y="5021337"/>
                <a:ext cx="12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</a:rPr>
                  <a:t>false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C4F1B1-4128-2A45-A680-94DD6181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055" y="5021337"/>
                <a:ext cx="1250727" cy="276999"/>
              </a:xfrm>
              <a:prstGeom prst="rect">
                <a:avLst/>
              </a:prstGeom>
              <a:blipFill>
                <a:blip r:embed="rId18"/>
                <a:stretch>
                  <a:fillRect l="-6000" t="-21739" r="-10000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204035-FFBA-7744-922B-A23589107DC3}"/>
                  </a:ext>
                </a:extLst>
              </p:cNvPr>
              <p:cNvSpPr txBox="1"/>
              <p:nvPr/>
            </p:nvSpPr>
            <p:spPr>
              <a:xfrm>
                <a:off x="6401456" y="4118385"/>
                <a:ext cx="12507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</a:rPr>
                  <a:t>false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204035-FFBA-7744-922B-A2358910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56" y="4118385"/>
                <a:ext cx="1250727" cy="276999"/>
              </a:xfrm>
              <a:prstGeom prst="rect">
                <a:avLst/>
              </a:prstGeom>
              <a:blipFill>
                <a:blip r:embed="rId19"/>
                <a:stretch>
                  <a:fillRect l="-7071" t="-27273" r="-909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0A17C2-5E40-7E42-AC6D-79F8BFCD7E90}"/>
                  </a:ext>
                </a:extLst>
              </p:cNvPr>
              <p:cNvSpPr txBox="1"/>
              <p:nvPr/>
            </p:nvSpPr>
            <p:spPr>
              <a:xfrm>
                <a:off x="6319320" y="3372721"/>
                <a:ext cx="12586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i="1" dirty="0">
                    <a:latin typeface="Cambria" panose="02040503050406030204" pitchFamily="18" charset="0"/>
                  </a:rPr>
                  <a:t>false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0A17C2-5E40-7E42-AC6D-79F8BFCD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320" y="3372721"/>
                <a:ext cx="1258678" cy="276999"/>
              </a:xfrm>
              <a:prstGeom prst="rect">
                <a:avLst/>
              </a:prstGeom>
              <a:blipFill>
                <a:blip r:embed="rId20"/>
                <a:stretch>
                  <a:fillRect l="-6000" t="-27273" r="-10000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EAED4-18BC-2A4B-92EA-E86422F7901D}"/>
                  </a:ext>
                </a:extLst>
              </p:cNvPr>
              <p:cNvSpPr txBox="1"/>
              <p:nvPr/>
            </p:nvSpPr>
            <p:spPr>
              <a:xfrm>
                <a:off x="2202780" y="5597164"/>
                <a:ext cx="250863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1EAED4-18BC-2A4B-92EA-E86422F79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80" y="5597164"/>
                <a:ext cx="2508635" cy="518604"/>
              </a:xfrm>
              <a:prstGeom prst="rect">
                <a:avLst/>
              </a:prstGeom>
              <a:blipFill>
                <a:blip r:embed="rId21"/>
                <a:stretch>
                  <a:fillRect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309959-9EA2-1643-8A23-012C9CDEB991}"/>
                  </a:ext>
                </a:extLst>
              </p:cNvPr>
              <p:cNvSpPr txBox="1"/>
              <p:nvPr/>
            </p:nvSpPr>
            <p:spPr>
              <a:xfrm>
                <a:off x="2281980" y="5601822"/>
                <a:ext cx="243316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309959-9EA2-1643-8A23-012C9CDEB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980" y="5601822"/>
                <a:ext cx="2433167" cy="518604"/>
              </a:xfrm>
              <a:prstGeom prst="rect">
                <a:avLst/>
              </a:prstGeom>
              <a:blipFill>
                <a:blip r:embed="rId22"/>
                <a:stretch>
                  <a:fillRect l="-524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F1E824-51AC-2444-88EB-03EB6D05B4AE}"/>
                  </a:ext>
                </a:extLst>
              </p:cNvPr>
              <p:cNvSpPr txBox="1"/>
              <p:nvPr/>
            </p:nvSpPr>
            <p:spPr>
              <a:xfrm>
                <a:off x="3273406" y="5019666"/>
                <a:ext cx="1441740" cy="290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=1≤</m:t>
                      </m:r>
                      <m:bar>
                        <m:ba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F1E824-51AC-2444-88EB-03EB6D05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406" y="5019666"/>
                <a:ext cx="1441740" cy="290016"/>
              </a:xfrm>
              <a:prstGeom prst="rect">
                <a:avLst/>
              </a:prstGeom>
              <a:blipFill>
                <a:blip r:embed="rId23"/>
                <a:stretch>
                  <a:fillRect l="-3509" r="-87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26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30" grpId="0"/>
      <p:bldP spid="31" grpId="0"/>
      <p:bldP spid="32" grpId="0"/>
      <p:bldP spid="33" grpId="0"/>
      <p:bldP spid="33" grpId="1"/>
      <p:bldP spid="34" grpId="0"/>
      <p:bldP spid="3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7862-CA47-8C46-8E4E-85D62AED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61B78-4FBC-364B-8905-154A4388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EC71E-BA5A-EA41-AC01-124CF2D66B66}"/>
              </a:ext>
            </a:extLst>
          </p:cNvPr>
          <p:cNvCxnSpPr>
            <a:cxnSpLocks/>
          </p:cNvCxnSpPr>
          <p:nvPr/>
        </p:nvCxnSpPr>
        <p:spPr>
          <a:xfrm>
            <a:off x="9177800" y="3771102"/>
            <a:ext cx="0" cy="40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2551FEB-60A1-0F43-90D6-377E8E092539}"/>
              </a:ext>
            </a:extLst>
          </p:cNvPr>
          <p:cNvSpPr/>
          <p:nvPr/>
        </p:nvSpPr>
        <p:spPr>
          <a:xfrm>
            <a:off x="9105610" y="4221041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BE516D-5749-984C-B193-24565CE4353F}"/>
                  </a:ext>
                </a:extLst>
              </p:cNvPr>
              <p:cNvSpPr txBox="1"/>
              <p:nvPr/>
            </p:nvSpPr>
            <p:spPr>
              <a:xfrm>
                <a:off x="9087230" y="3447552"/>
                <a:ext cx="181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BE516D-5749-984C-B193-24565CE4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230" y="3447552"/>
                <a:ext cx="181140" cy="276999"/>
              </a:xfrm>
              <a:prstGeom prst="rect">
                <a:avLst/>
              </a:prstGeom>
              <a:blipFill>
                <a:blip r:embed="rId2"/>
                <a:stretch>
                  <a:fillRect l="-26667" r="-20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DA3A60-F64F-5643-B14A-3C8D5ADEA9E0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8280164" y="4344276"/>
            <a:ext cx="846590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57A50-C249-4349-B719-0956C5A3330B}"/>
                  </a:ext>
                </a:extLst>
              </p:cNvPr>
              <p:cNvSpPr txBox="1"/>
              <p:nvPr/>
            </p:nvSpPr>
            <p:spPr>
              <a:xfrm>
                <a:off x="7986525" y="5019667"/>
                <a:ext cx="58727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57A50-C249-4349-B719-0956C5A33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525" y="5019667"/>
                <a:ext cx="587277" cy="518604"/>
              </a:xfrm>
              <a:prstGeom prst="rect">
                <a:avLst/>
              </a:prstGeom>
              <a:blipFill>
                <a:blip r:embed="rId3"/>
                <a:stretch>
                  <a:fillRect l="-4255" t="-2381" r="-851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F9B0C-A7D8-9244-B4D6-A1AD0127AAFD}"/>
                  </a:ext>
                </a:extLst>
              </p:cNvPr>
              <p:cNvSpPr txBox="1"/>
              <p:nvPr/>
            </p:nvSpPr>
            <p:spPr>
              <a:xfrm>
                <a:off x="9848479" y="5019667"/>
                <a:ext cx="5872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F9B0C-A7D8-9244-B4D6-A1AD0127A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479" y="5019667"/>
                <a:ext cx="587277" cy="276999"/>
              </a:xfrm>
              <a:prstGeom prst="rect">
                <a:avLst/>
              </a:prstGeom>
              <a:blipFill>
                <a:blip r:embed="rId4"/>
                <a:stretch>
                  <a:fillRect l="-4167" r="-625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39104-4546-944E-AF41-4CE082F8E410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9228845" y="4344276"/>
            <a:ext cx="913273" cy="675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FAE0B9-F215-6941-B62C-C64CCB519A57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10142118" y="5296666"/>
            <a:ext cx="1" cy="498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BC0D7F0-5BE3-BB4D-9AE3-9423FC421574}"/>
              </a:ext>
            </a:extLst>
          </p:cNvPr>
          <p:cNvSpPr/>
          <p:nvPr/>
        </p:nvSpPr>
        <p:spPr>
          <a:xfrm>
            <a:off x="8207974" y="5794860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9B7D50-3EEF-7E42-B53C-B5286C47C68D}"/>
              </a:ext>
            </a:extLst>
          </p:cNvPr>
          <p:cNvSpPr/>
          <p:nvPr/>
        </p:nvSpPr>
        <p:spPr>
          <a:xfrm>
            <a:off x="10069929" y="5794859"/>
            <a:ext cx="144379" cy="14437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FBFDDD-9822-BB4C-8FC7-2F57F4CA209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280164" y="5538271"/>
            <a:ext cx="0" cy="25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562BE5-DF1B-7D40-95E2-7DE1D44CAEC0}"/>
                  </a:ext>
                </a:extLst>
              </p:cNvPr>
              <p:cNvSpPr txBox="1"/>
              <p:nvPr/>
            </p:nvSpPr>
            <p:spPr>
              <a:xfrm>
                <a:off x="9058568" y="2907242"/>
                <a:ext cx="2384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562BE5-DF1B-7D40-95E2-7DE1D44CA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568" y="2907242"/>
                <a:ext cx="238463" cy="369332"/>
              </a:xfrm>
              <a:prstGeom prst="rect">
                <a:avLst/>
              </a:prstGeom>
              <a:blipFill>
                <a:blip r:embed="rId5"/>
                <a:stretch>
                  <a:fillRect l="-20000" r="-2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9F0F7-6776-6444-A6A5-FDED16000EB9}"/>
                  </a:ext>
                </a:extLst>
              </p:cNvPr>
              <p:cNvSpPr txBox="1"/>
              <p:nvPr/>
            </p:nvSpPr>
            <p:spPr>
              <a:xfrm>
                <a:off x="2928593" y="1806697"/>
                <a:ext cx="63348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&lt;1∨2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429F0F7-6776-6444-A6A5-FDED16000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593" y="1806697"/>
                <a:ext cx="6334811" cy="369332"/>
              </a:xfrm>
              <a:prstGeom prst="rect">
                <a:avLst/>
              </a:prstGeom>
              <a:blipFill>
                <a:blip r:embed="rId6"/>
                <a:stretch>
                  <a:fillRect l="-401" r="-120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51884-6AB4-7C42-AC9A-A0AEC8DE194C}"/>
                  </a:ext>
                </a:extLst>
              </p:cNvPr>
              <p:cNvSpPr txBox="1"/>
              <p:nvPr/>
            </p:nvSpPr>
            <p:spPr>
              <a:xfrm>
                <a:off x="10689900" y="5722625"/>
                <a:ext cx="66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A851884-6AB4-7C42-AC9A-A0AEC8DE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00" y="5722625"/>
                <a:ext cx="663900" cy="276999"/>
              </a:xfrm>
              <a:prstGeom prst="rect">
                <a:avLst/>
              </a:prstGeom>
              <a:blipFill>
                <a:blip r:embed="rId7"/>
                <a:stretch>
                  <a:fillRect l="-11321" r="-1132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C4F1B1-4128-2A45-A680-94DD6181CE61}"/>
                  </a:ext>
                </a:extLst>
              </p:cNvPr>
              <p:cNvSpPr txBox="1"/>
              <p:nvPr/>
            </p:nvSpPr>
            <p:spPr>
              <a:xfrm>
                <a:off x="10689900" y="5021337"/>
                <a:ext cx="66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C4F1B1-4128-2A45-A680-94DD6181C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900" y="5021337"/>
                <a:ext cx="663900" cy="276999"/>
              </a:xfrm>
              <a:prstGeom prst="rect">
                <a:avLst/>
              </a:prstGeom>
              <a:blipFill>
                <a:blip r:embed="rId8"/>
                <a:stretch>
                  <a:fillRect l="-11321" r="-1132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204035-FFBA-7744-922B-A23589107DC3}"/>
                  </a:ext>
                </a:extLst>
              </p:cNvPr>
              <p:cNvSpPr txBox="1"/>
              <p:nvPr/>
            </p:nvSpPr>
            <p:spPr>
              <a:xfrm>
                <a:off x="9534301" y="4118385"/>
                <a:ext cx="66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204035-FFBA-7744-922B-A2358910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301" y="4118385"/>
                <a:ext cx="663900" cy="276999"/>
              </a:xfrm>
              <a:prstGeom prst="rect">
                <a:avLst/>
              </a:prstGeom>
              <a:blipFill>
                <a:blip r:embed="rId9"/>
                <a:stretch>
                  <a:fillRect l="-11321" r="-1132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0A17C2-5E40-7E42-AC6D-79F8BFCD7E90}"/>
                  </a:ext>
                </a:extLst>
              </p:cNvPr>
              <p:cNvSpPr txBox="1"/>
              <p:nvPr/>
            </p:nvSpPr>
            <p:spPr>
              <a:xfrm>
                <a:off x="9452165" y="3372721"/>
                <a:ext cx="663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i="1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90A17C2-5E40-7E42-AC6D-79F8BFCD7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165" y="3372721"/>
                <a:ext cx="663900" cy="276999"/>
              </a:xfrm>
              <a:prstGeom prst="rect">
                <a:avLst/>
              </a:prstGeom>
              <a:blipFill>
                <a:blip r:embed="rId10"/>
                <a:stretch>
                  <a:fillRect l="-13208" r="-1132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309959-9EA2-1643-8A23-012C9CDEB991}"/>
                  </a:ext>
                </a:extLst>
              </p:cNvPr>
              <p:cNvSpPr txBox="1"/>
              <p:nvPr/>
            </p:nvSpPr>
            <p:spPr>
              <a:xfrm>
                <a:off x="6959156" y="5722625"/>
                <a:ext cx="7732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C309959-9EA2-1643-8A23-012C9CDEB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156" y="5722625"/>
                <a:ext cx="773224" cy="276999"/>
              </a:xfrm>
              <a:prstGeom prst="rect">
                <a:avLst/>
              </a:prstGeom>
              <a:blipFill>
                <a:blip r:embed="rId11"/>
                <a:stretch>
                  <a:fillRect l="-9677" r="-9677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F1E824-51AC-2444-88EB-03EB6D05B4AE}"/>
                  </a:ext>
                </a:extLst>
              </p:cNvPr>
              <p:cNvSpPr txBox="1"/>
              <p:nvPr/>
            </p:nvSpPr>
            <p:spPr>
              <a:xfrm>
                <a:off x="6959156" y="5027496"/>
                <a:ext cx="77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EF1E824-51AC-2444-88EB-03EB6D05B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156" y="5027496"/>
                <a:ext cx="773225" cy="276999"/>
              </a:xfrm>
              <a:prstGeom prst="rect">
                <a:avLst/>
              </a:prstGeom>
              <a:blipFill>
                <a:blip r:embed="rId11"/>
                <a:stretch>
                  <a:fillRect l="-9677" t="-4545" r="-9677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DDD939-329A-4E45-88C9-1A24140F3240}"/>
                  </a:ext>
                </a:extLst>
              </p:cNvPr>
              <p:cNvSpPr txBox="1"/>
              <p:nvPr/>
            </p:nvSpPr>
            <p:spPr>
              <a:xfrm>
                <a:off x="1026498" y="3470766"/>
                <a:ext cx="1520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DDD939-329A-4E45-88C9-1A24140F3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498" y="3470766"/>
                <a:ext cx="1520866" cy="276999"/>
              </a:xfrm>
              <a:prstGeom prst="rect">
                <a:avLst/>
              </a:prstGeom>
              <a:blipFill>
                <a:blip r:embed="rId12"/>
                <a:stretch>
                  <a:fillRect l="-826" r="-2479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FD9E7B-D948-7344-B500-59E508323527}"/>
                  </a:ext>
                </a:extLst>
              </p:cNvPr>
              <p:cNvSpPr/>
              <p:nvPr/>
            </p:nvSpPr>
            <p:spPr>
              <a:xfrm>
                <a:off x="1113938" y="3038080"/>
                <a:ext cx="11137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EFD9E7B-D948-7344-B500-59E508323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938" y="3038080"/>
                <a:ext cx="11137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A6FF95-E53D-CF4D-9CC3-F2DA1A064F23}"/>
                  </a:ext>
                </a:extLst>
              </p:cNvPr>
              <p:cNvSpPr/>
              <p:nvPr/>
            </p:nvSpPr>
            <p:spPr>
              <a:xfrm>
                <a:off x="3268758" y="3038080"/>
                <a:ext cx="11905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9CA6FF95-E53D-CF4D-9CC3-F2DA1A064F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758" y="3038080"/>
                <a:ext cx="119051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B026A8-B3F6-E141-9FEB-4C042C142DD6}"/>
                  </a:ext>
                </a:extLst>
              </p:cNvPr>
              <p:cNvSpPr/>
              <p:nvPr/>
            </p:nvSpPr>
            <p:spPr>
              <a:xfrm>
                <a:off x="3083649" y="3311009"/>
                <a:ext cx="4125425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&lt;1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then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0B026A8-B3F6-E141-9FEB-4C042C142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649" y="3311009"/>
                <a:ext cx="4125425" cy="610936"/>
              </a:xfrm>
              <a:prstGeom prst="rect">
                <a:avLst/>
              </a:prstGeom>
              <a:blipFill>
                <a:blip r:embed="rId15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E743764-D999-C146-869F-D2BF518BADBC}"/>
              </a:ext>
            </a:extLst>
          </p:cNvPr>
          <p:cNvSpPr txBox="1"/>
          <p:nvPr/>
        </p:nvSpPr>
        <p:spPr>
          <a:xfrm>
            <a:off x="2722293" y="3230941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B88420-E245-3649-AF39-46F806351FEC}"/>
              </a:ext>
            </a:extLst>
          </p:cNvPr>
          <p:cNvSpPr txBox="1"/>
          <p:nvPr/>
        </p:nvSpPr>
        <p:spPr>
          <a:xfrm>
            <a:off x="7209074" y="32309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</a:rPr>
              <a:t>or   …</a:t>
            </a:r>
          </a:p>
        </p:txBody>
      </p:sp>
    </p:spTree>
    <p:extLst>
      <p:ext uri="{BB962C8B-B14F-4D97-AF65-F5344CB8AC3E}">
        <p14:creationId xmlns:p14="http://schemas.microsoft.com/office/powerpoint/2010/main" val="118175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5" grpId="0"/>
      <p:bldP spid="36" grpId="0"/>
      <p:bldP spid="37" grpId="0"/>
      <p:bldP spid="38" grpId="0"/>
      <p:bldP spid="3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26B6-746B-8045-AA7B-1B5BC69F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18"/>
            <a:ext cx="10515600" cy="5389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Infinite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0FB-DFF5-8243-B8B8-73E829B7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095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0D34-3750-AD45-B879-C5229D35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D88EC-83C6-744A-A5C4-D2AA136FE2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infinite game: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players: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turns choosing a natural number (forever)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know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set of wins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(losses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D88EC-83C6-744A-A5C4-D2AA136FE2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74AE6-6E4E-2B46-B287-7CFFDC00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21BFBBA-D5D4-6342-A8C1-AD1EF26CDF73}"/>
              </a:ext>
            </a:extLst>
          </p:cNvPr>
          <p:cNvCxnSpPr>
            <a:cxnSpLocks/>
          </p:cNvCxnSpPr>
          <p:nvPr/>
        </p:nvCxnSpPr>
        <p:spPr>
          <a:xfrm flipV="1">
            <a:off x="2442982" y="4264185"/>
            <a:ext cx="4230752" cy="42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75C59B-C57A-A247-A4E7-69B63B21E79A}"/>
              </a:ext>
            </a:extLst>
          </p:cNvPr>
          <p:cNvCxnSpPr>
            <a:cxnSpLocks/>
          </p:cNvCxnSpPr>
          <p:nvPr/>
        </p:nvCxnSpPr>
        <p:spPr>
          <a:xfrm>
            <a:off x="2900182" y="3878423"/>
            <a:ext cx="0" cy="857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7C5F7-E862-6446-82E3-34D6E47C092F}"/>
                  </a:ext>
                </a:extLst>
              </p:cNvPr>
              <p:cNvSpPr txBox="1"/>
              <p:nvPr/>
            </p:nvSpPr>
            <p:spPr>
              <a:xfrm>
                <a:off x="2587425" y="3894853"/>
                <a:ext cx="168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7C5F7-E862-6446-82E3-34D6E47C0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425" y="3894853"/>
                <a:ext cx="168315" cy="369332"/>
              </a:xfrm>
              <a:prstGeom prst="rect">
                <a:avLst/>
              </a:prstGeom>
              <a:blipFill>
                <a:blip r:embed="rId3"/>
                <a:stretch>
                  <a:fillRect l="-46154" r="-3846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FB1768-9518-6044-AD26-9F3CDD23F4B9}"/>
                  </a:ext>
                </a:extLst>
              </p:cNvPr>
              <p:cNvSpPr txBox="1"/>
              <p:nvPr/>
            </p:nvSpPr>
            <p:spPr>
              <a:xfrm>
                <a:off x="2537731" y="4366341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FB1768-9518-6044-AD26-9F3CDD23F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731" y="4366341"/>
                <a:ext cx="267702" cy="369332"/>
              </a:xfrm>
              <a:prstGeom prst="rect">
                <a:avLst/>
              </a:prstGeom>
              <a:blipFill>
                <a:blip r:embed="rId4"/>
                <a:stretch>
                  <a:fillRect l="-22727" r="-2272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871A6-20FE-A640-BA1C-B6D9131F6AAA}"/>
                  </a:ext>
                </a:extLst>
              </p:cNvPr>
              <p:cNvSpPr txBox="1"/>
              <p:nvPr/>
            </p:nvSpPr>
            <p:spPr>
              <a:xfrm>
                <a:off x="3023508" y="3941019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5871A6-20FE-A640-BA1C-B6D9131F6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508" y="3941019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DF01A-BD27-144A-BF92-0916262A376A}"/>
                  </a:ext>
                </a:extLst>
              </p:cNvPr>
              <p:cNvSpPr txBox="1"/>
              <p:nvPr/>
            </p:nvSpPr>
            <p:spPr>
              <a:xfrm>
                <a:off x="3357383" y="441250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DF01A-BD27-144A-BF92-0916262A3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83" y="4412507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F22187-F417-6440-B60C-8E3D2950C75F}"/>
                  </a:ext>
                </a:extLst>
              </p:cNvPr>
              <p:cNvSpPr txBox="1"/>
              <p:nvPr/>
            </p:nvSpPr>
            <p:spPr>
              <a:xfrm>
                <a:off x="3818846" y="394101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F22187-F417-6440-B60C-8E3D2950C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846" y="3941018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10EB7-CFF5-114A-A1AE-4F3344B2B143}"/>
                  </a:ext>
                </a:extLst>
              </p:cNvPr>
              <p:cNvSpPr txBox="1"/>
              <p:nvPr/>
            </p:nvSpPr>
            <p:spPr>
              <a:xfrm>
                <a:off x="4238445" y="441250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F10EB7-CFF5-114A-A1AE-4F3344B2B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45" y="4412507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57E7B-592E-7B48-8A02-51AC3D93B053}"/>
                  </a:ext>
                </a:extLst>
              </p:cNvPr>
              <p:cNvSpPr txBox="1"/>
              <p:nvPr/>
            </p:nvSpPr>
            <p:spPr>
              <a:xfrm>
                <a:off x="4653916" y="395423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D57E7B-592E-7B48-8A02-51AC3D93B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16" y="3954236"/>
                <a:ext cx="250068" cy="276999"/>
              </a:xfrm>
              <a:prstGeom prst="rect">
                <a:avLst/>
              </a:prstGeom>
              <a:blipFill>
                <a:blip r:embed="rId9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9A66DA-92C3-8B4C-9D2D-18423B66DBB2}"/>
                  </a:ext>
                </a:extLst>
              </p:cNvPr>
              <p:cNvSpPr txBox="1"/>
              <p:nvPr/>
            </p:nvSpPr>
            <p:spPr>
              <a:xfrm>
                <a:off x="5071175" y="4413576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9A66DA-92C3-8B4C-9D2D-18423B66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75" y="4413576"/>
                <a:ext cx="250068" cy="276999"/>
              </a:xfrm>
              <a:prstGeom prst="rect">
                <a:avLst/>
              </a:prstGeom>
              <a:blipFill>
                <a:blip r:embed="rId10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EA8A3A-6B89-7D4B-90B5-B72D399DA5FE}"/>
                  </a:ext>
                </a:extLst>
              </p:cNvPr>
              <p:cNvSpPr txBox="1"/>
              <p:nvPr/>
            </p:nvSpPr>
            <p:spPr>
              <a:xfrm>
                <a:off x="5397764" y="3936642"/>
                <a:ext cx="2487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EA8A3A-6B89-7D4B-90B5-B72D399DA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764" y="3936642"/>
                <a:ext cx="248721" cy="276999"/>
              </a:xfrm>
              <a:prstGeom prst="rect">
                <a:avLst/>
              </a:prstGeom>
              <a:blipFill>
                <a:blip r:embed="rId11"/>
                <a:stretch>
                  <a:fillRect l="-952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0C912-1014-8D4A-BC37-4B9B00DDAA92}"/>
                  </a:ext>
                </a:extLst>
              </p:cNvPr>
              <p:cNvSpPr txBox="1"/>
              <p:nvPr/>
            </p:nvSpPr>
            <p:spPr>
              <a:xfrm>
                <a:off x="5844408" y="4416882"/>
                <a:ext cx="250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0C912-1014-8D4A-BC37-4B9B00DD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08" y="4416882"/>
                <a:ext cx="250390" cy="276999"/>
              </a:xfrm>
              <a:prstGeom prst="rect">
                <a:avLst/>
              </a:prstGeom>
              <a:blipFill>
                <a:blip r:embed="rId12"/>
                <a:stretch>
                  <a:fillRect l="-19048" r="-4762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6F86C5-011B-AD40-BF7C-3AA8FAF370E3}"/>
                  </a:ext>
                </a:extLst>
              </p:cNvPr>
              <p:cNvSpPr txBox="1"/>
              <p:nvPr/>
            </p:nvSpPr>
            <p:spPr>
              <a:xfrm>
                <a:off x="6115424" y="394442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36F86C5-011B-AD40-BF7C-3AA8FAF3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424" y="3944420"/>
                <a:ext cx="250068" cy="276999"/>
              </a:xfrm>
              <a:prstGeom prst="rect">
                <a:avLst/>
              </a:prstGeom>
              <a:blipFill>
                <a:blip r:embed="rId13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9A1119-E9F1-854B-A432-1325E496CB7B}"/>
                  </a:ext>
                </a:extLst>
              </p:cNvPr>
              <p:cNvSpPr txBox="1"/>
              <p:nvPr/>
            </p:nvSpPr>
            <p:spPr>
              <a:xfrm>
                <a:off x="6532683" y="4403760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9A1119-E9F1-854B-A432-1325E496C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683" y="4403760"/>
                <a:ext cx="250068" cy="276999"/>
              </a:xfrm>
              <a:prstGeom prst="rect">
                <a:avLst/>
              </a:prstGeom>
              <a:blipFill>
                <a:blip r:embed="rId14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3CFC3C-8B74-4641-B1DD-619DA61C4BFD}"/>
              </a:ext>
            </a:extLst>
          </p:cNvPr>
          <p:cNvSpPr txBox="1"/>
          <p:nvPr/>
        </p:nvSpPr>
        <p:spPr>
          <a:xfrm>
            <a:off x="5182929" y="6356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35733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490D-A79A-9449-A95F-9046132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944C7-93DA-2643-98E8-BAEF7A469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an infinite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Strategy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strategy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odd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play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play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944C7-93DA-2643-98E8-BAEF7A469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F5A7-1654-9B41-A000-49C28541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43966-C271-CD48-A29E-DF7CA2175279}"/>
              </a:ext>
            </a:extLst>
          </p:cNvPr>
          <p:cNvSpPr txBox="1"/>
          <p:nvPr/>
        </p:nvSpPr>
        <p:spPr>
          <a:xfrm>
            <a:off x="5182929" y="6356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33196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703C-1A93-B440-947C-8601EC2A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A9F06-2139-E54E-8074-8B4EA37B8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a winning strategy 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a winning strategy 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A9F06-2139-E54E-8074-8B4EA37B8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56B2D-E1B1-E44A-BBDA-8BCC3F2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A5CE0-CF17-8F42-A064-E4FBE4E4F2EC}"/>
                  </a:ext>
                </a:extLst>
              </p:cNvPr>
              <p:cNvSpPr txBox="1"/>
              <p:nvPr/>
            </p:nvSpPr>
            <p:spPr>
              <a:xfrm>
                <a:off x="2020205" y="3499307"/>
                <a:ext cx="70725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</a:rPr>
                  <a:t>Theorem</a:t>
                </a:r>
                <a:r>
                  <a:rPr lang="en-US" sz="2400" dirty="0">
                    <a:latin typeface="Cambria" panose="02040503050406030204" pitchFamily="18" charset="0"/>
                  </a:rPr>
                  <a:t>: For all games,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,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cannot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  both have a winning strategy.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A5CE0-CF17-8F42-A064-E4FBE4E4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05" y="3499307"/>
                <a:ext cx="7072577" cy="830997"/>
              </a:xfrm>
              <a:prstGeom prst="rect">
                <a:avLst/>
              </a:prstGeom>
              <a:blipFill>
                <a:blip r:embed="rId3"/>
                <a:stretch>
                  <a:fillRect l="-1254" t="-7692" r="-358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5D7788-C8DB-5346-A2C9-7AB99D00D00B}"/>
                  </a:ext>
                </a:extLst>
              </p:cNvPr>
              <p:cNvSpPr/>
              <p:nvPr/>
            </p:nvSpPr>
            <p:spPr>
              <a:xfrm>
                <a:off x="2020205" y="4254811"/>
                <a:ext cx="815159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</a:rPr>
                  <a:t>Proof.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Suppose not.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I has a winning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II a winning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be the play where I follows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II follows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Necessarily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, a contradiction. 		</a:t>
                </a:r>
                <a:r>
                  <a:rPr lang="en-US" sz="2400" b="1" dirty="0">
                    <a:latin typeface="Cambria" panose="02040503050406030204" pitchFamily="18" charset="0"/>
                  </a:rPr>
                  <a:t>QED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5D7788-C8DB-5346-A2C9-7AB99D00D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05" y="4254811"/>
                <a:ext cx="8151590" cy="1938992"/>
              </a:xfrm>
              <a:prstGeom prst="rect">
                <a:avLst/>
              </a:prstGeom>
              <a:blipFill>
                <a:blip r:embed="rId4"/>
                <a:stretch>
                  <a:fillRect l="-1089" t="-1948" r="-46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88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E5CB9-CDC2-A447-980C-1BF5F255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42630-12DE-9341-B169-4B9986A2FB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game G(A) is determined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winning strategy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There is at most one winner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there at least one winner?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Finitely decided games: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finitely decided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∃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542630-12DE-9341-B169-4B9986A2F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8A14-0F52-EA43-BC33-7DD7EBD9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AE0D4-5485-ED42-B27D-15D053511E1E}"/>
              </a:ext>
            </a:extLst>
          </p:cNvPr>
          <p:cNvSpPr txBox="1"/>
          <p:nvPr/>
        </p:nvSpPr>
        <p:spPr>
          <a:xfrm>
            <a:off x="1979809" y="3127052"/>
            <a:ext cx="8453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Theorem</a:t>
            </a:r>
            <a:r>
              <a:rPr lang="en-US" sz="2400" dirty="0">
                <a:latin typeface="Cambria" panose="02040503050406030204" pitchFamily="18" charset="0"/>
              </a:rPr>
              <a:t>: There exists an infinite game that is not determined.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CA460E-F9CF-F24B-AB6A-73F2B500BF2E}"/>
              </a:ext>
            </a:extLst>
          </p:cNvPr>
          <p:cNvSpPr txBox="1"/>
          <p:nvPr/>
        </p:nvSpPr>
        <p:spPr>
          <a:xfrm>
            <a:off x="1979809" y="4652007"/>
            <a:ext cx="7144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mbria" panose="02040503050406030204" pitchFamily="18" charset="0"/>
              </a:rPr>
              <a:t>Theorem</a:t>
            </a:r>
            <a:r>
              <a:rPr lang="en-US" sz="2400" dirty="0">
                <a:latin typeface="Cambria" panose="02040503050406030204" pitchFamily="18" charset="0"/>
              </a:rPr>
              <a:t>: All finitely decided games are determined.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822E23-5060-5448-BC0C-95CCE40D8A6F}"/>
              </a:ext>
            </a:extLst>
          </p:cNvPr>
          <p:cNvSpPr txBox="1"/>
          <p:nvPr/>
        </p:nvSpPr>
        <p:spPr>
          <a:xfrm>
            <a:off x="5182929" y="6356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11370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26B6-746B-8045-AA7B-1B5BC69F5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4218"/>
            <a:ext cx="10515600" cy="53895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infinite games)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04B0FB-DFF5-8243-B8B8-73E829B7A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26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191E-E2D1-0B48-9D18-552746F6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2E05A-9B3A-644F-A6B6-09411F3251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𝑟𝑒𝑎𝑐h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b="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safe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an infinite game: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players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REACH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SAFE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alternate picking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positions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REACH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starts by picking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satisfying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</m:t>
                    </m:r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SAFE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moves from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REACH’s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choice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any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satisfying </a:t>
                </a:r>
                <a:r>
                  <a:rPr lang="en-US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safe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REACH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continues play choosing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first player to make an illegal move loses.</a:t>
                </a:r>
              </a:p>
              <a:p>
                <a:pPr lvl="1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SAFE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wins all games where both players only make legal moves.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game is determined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Deciding which player wins is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2E05A-9B3A-644F-A6B6-09411F3251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2800C-2BF9-5F4D-86A5-6FEFA6370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0AA30-07D8-4343-A238-6B43FFA8CD7A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</p:spTree>
    <p:extLst>
      <p:ext uri="{BB962C8B-B14F-4D97-AF65-F5344CB8AC3E}">
        <p14:creationId xmlns:p14="http://schemas.microsoft.com/office/powerpoint/2010/main" val="253156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1840-D548-9440-A13F-7D3BFD29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1D55A-FF88-484B-9029-4782B08CEC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Idea: use bounded games to produce satisfiability games.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…∃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𝑖𝑛𝑖𝑡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sz="20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safe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𝑢𝑛𝑟𝑜𝑙𝑙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</m:t>
                    </m:r>
                  </m:oMath>
                </a14:m>
                <a:endParaRPr lang="en-US" sz="2000" i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𝑢𝑛𝑟𝑜𝑙𝑙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</m:oMath>
                </a14:m>
                <a:r>
                  <a:rPr lang="en-US" sz="20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false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𝑢𝑛𝑟𝑜𝑙𝑙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𝑟𝑒𝑎𝑐h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∧(</m:t>
                    </m:r>
                  </m:oMath>
                </a14:m>
                <a:r>
                  <a:rPr lang="en-US" sz="2000" i="1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safe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𝑢𝑛𝑟𝑜𝑙𝑙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−1))</m:t>
                    </m:r>
                  </m:oMath>
                </a14:m>
                <a:endParaRPr lang="en-US" sz="2000" i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REACH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SAT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wins the bounded game</a:t>
                </a:r>
              </a:p>
              <a:p>
                <a:pPr lvl="2"/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REACH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wins the unbounded game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Any extension of the finite strategy is a winning strategy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SAFE (UNSAT)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wins the bounded game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Attempt to generalize strategy to infinite games</a:t>
                </a:r>
              </a:p>
              <a:p>
                <a:pPr lvl="2"/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1D55A-FF88-484B-9029-4782B08CEC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F117F-3714-AE4F-8DDF-20809E5A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598EB-79F2-B043-9CA7-2BCEDCB71F95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</p:spTree>
    <p:extLst>
      <p:ext uri="{BB962C8B-B14F-4D97-AF65-F5344CB8AC3E}">
        <p14:creationId xmlns:p14="http://schemas.microsoft.com/office/powerpoint/2010/main" val="200153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A9E2-4BC4-E040-8353-891A871B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Two-person Perfect Information Finite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F117F-ACF5-A245-9D04-BCC8399E0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Between two players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Zero-sum: Player I wins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Player II loses and vice versa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players have perfect knowledge: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how the game is played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moves played so far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Examples: Chess, Checkers, Tic-Tac-Toe,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Reversi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Go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Negative Examples: Backgammon, Yahtzee, Rock-Paper-Scissors,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Stratego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F117F-ACF5-A245-9D04-BCC8399E0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BF55-AEFC-CD4B-B21A-E07D851F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4</a:t>
            </a:fld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D8E55B1-8145-404A-89FB-7B35EEA5EADA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Games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09D0FC-B41F-954B-B84A-528413FB9BDE}"/>
              </a:ext>
            </a:extLst>
          </p:cNvPr>
          <p:cNvSpPr txBox="1"/>
          <p:nvPr/>
        </p:nvSpPr>
        <p:spPr>
          <a:xfrm>
            <a:off x="5182929" y="6356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113238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692-FA23-4B46-8DB9-5B6E1E1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Cinderella-Stepmother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7A801-5FC3-DD4A-9DE3-E8EA16F30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players Cinderella and her Stepmother.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round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Stepmother adds 1L of water to a buckets (3L capacity)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Cinderella can empty two adjacent buckets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Cinderella wins if no bucket overflows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127B-ED6E-F44A-9B1E-09CBC1B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580E-E2CC-1641-9551-AE316388806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CDD7BD0F-0FF9-6343-B0A1-70E8512317C0}"/>
              </a:ext>
            </a:extLst>
          </p:cNvPr>
          <p:cNvSpPr/>
          <p:nvPr/>
        </p:nvSpPr>
        <p:spPr>
          <a:xfrm>
            <a:off x="8819909" y="2939970"/>
            <a:ext cx="1968853" cy="1875098"/>
          </a:xfrm>
          <a:prstGeom prst="pent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A9CA5F-EE6C-B74B-9574-C664DEC603F6}"/>
              </a:ext>
            </a:extLst>
          </p:cNvPr>
          <p:cNvSpPr/>
          <p:nvPr/>
        </p:nvSpPr>
        <p:spPr>
          <a:xfrm>
            <a:off x="8692587" y="3429000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38715E-752A-E44C-8414-F63BB5AB5D6C}"/>
              </a:ext>
            </a:extLst>
          </p:cNvPr>
          <p:cNvSpPr/>
          <p:nvPr/>
        </p:nvSpPr>
        <p:spPr>
          <a:xfrm>
            <a:off x="9567054" y="2806882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302E-DEBC-1843-8CA6-E6BC08366163}"/>
              </a:ext>
            </a:extLst>
          </p:cNvPr>
          <p:cNvSpPr/>
          <p:nvPr/>
        </p:nvSpPr>
        <p:spPr>
          <a:xfrm>
            <a:off x="10441522" y="3466272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13BC0-C80D-0D47-A134-ED5D3AE97146}"/>
              </a:ext>
            </a:extLst>
          </p:cNvPr>
          <p:cNvSpPr/>
          <p:nvPr/>
        </p:nvSpPr>
        <p:spPr>
          <a:xfrm>
            <a:off x="10204241" y="4519893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99D459-8437-A344-86F1-25047A1DFD3E}"/>
              </a:ext>
            </a:extLst>
          </p:cNvPr>
          <p:cNvSpPr/>
          <p:nvPr/>
        </p:nvSpPr>
        <p:spPr>
          <a:xfrm>
            <a:off x="9037513" y="4577787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D20797-6E47-AE49-B219-C413F5B7348C}"/>
                  </a:ext>
                </a:extLst>
              </p:cNvPr>
              <p:cNvSpPr txBox="1"/>
              <p:nvPr/>
            </p:nvSpPr>
            <p:spPr>
              <a:xfrm>
                <a:off x="9668015" y="2488995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D20797-6E47-AE49-B219-C413F5B7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015" y="2488995"/>
                <a:ext cx="272639" cy="276999"/>
              </a:xfrm>
              <a:prstGeom prst="rect">
                <a:avLst/>
              </a:prstGeom>
              <a:blipFill>
                <a:blip r:embed="rId2"/>
                <a:stretch>
                  <a:fillRect l="-1739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F4C61-55B8-8B47-87FE-ADD3AE4ACE57}"/>
                  </a:ext>
                </a:extLst>
              </p:cNvPr>
              <p:cNvSpPr txBox="1"/>
              <p:nvPr/>
            </p:nvSpPr>
            <p:spPr>
              <a:xfrm>
                <a:off x="10949678" y="356505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F4C61-55B8-8B47-87FE-ADD3AE4A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9678" y="3565053"/>
                <a:ext cx="277960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A32685-3366-7D4E-978E-2A32BD947DC1}"/>
                  </a:ext>
                </a:extLst>
              </p:cNvPr>
              <p:cNvSpPr txBox="1"/>
              <p:nvPr/>
            </p:nvSpPr>
            <p:spPr>
              <a:xfrm>
                <a:off x="10643445" y="4896843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A32685-3366-7D4E-978E-2A32BD94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445" y="4896843"/>
                <a:ext cx="277960" cy="276999"/>
              </a:xfrm>
              <a:prstGeom prst="rect">
                <a:avLst/>
              </a:prstGeom>
              <a:blipFill>
                <a:blip r:embed="rId4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2270A-7129-9041-9CA9-F186DC78DBF7}"/>
                  </a:ext>
                </a:extLst>
              </p:cNvPr>
              <p:cNvSpPr txBox="1"/>
              <p:nvPr/>
            </p:nvSpPr>
            <p:spPr>
              <a:xfrm>
                <a:off x="8894510" y="5077390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2270A-7129-9041-9CA9-F186DC78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4510" y="5077390"/>
                <a:ext cx="277960" cy="276999"/>
              </a:xfrm>
              <a:prstGeom prst="rect">
                <a:avLst/>
              </a:prstGeom>
              <a:blipFill>
                <a:blip r:embed="rId5"/>
                <a:stretch>
                  <a:fillRect l="-13043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A8705-A3B9-7040-8BBD-B66D033DE413}"/>
                  </a:ext>
                </a:extLst>
              </p:cNvPr>
              <p:cNvSpPr txBox="1"/>
              <p:nvPr/>
            </p:nvSpPr>
            <p:spPr>
              <a:xfrm>
                <a:off x="8386354" y="3389282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A8705-A3B9-7040-8BBD-B66D033DE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354" y="3389282"/>
                <a:ext cx="277960" cy="276999"/>
              </a:xfrm>
              <a:prstGeom prst="rect">
                <a:avLst/>
              </a:prstGeom>
              <a:blipFill>
                <a:blip r:embed="rId6"/>
                <a:stretch>
                  <a:fillRect l="-22727" r="-454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406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692-FA23-4B46-8DB9-5B6E1E1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127B-ED6E-F44A-9B1E-09CBC1B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580E-E2CC-1641-9551-AE316388806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4409D6-EA1A-5B4A-B45F-48EDBB5C0B9C}"/>
                  </a:ext>
                </a:extLst>
              </p:cNvPr>
              <p:cNvSpPr/>
              <p:nvPr/>
            </p:nvSpPr>
            <p:spPr>
              <a:xfrm>
                <a:off x="4587764" y="1818289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≤3,3,1,1,1∧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4409D6-EA1A-5B4A-B45F-48EDBB5C0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1818289"/>
                <a:ext cx="3016469" cy="294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D37450-D5A8-B243-81B1-E7912D05C449}"/>
                  </a:ext>
                </a:extLst>
              </p:cNvPr>
              <p:cNvSpPr/>
              <p:nvPr/>
            </p:nvSpPr>
            <p:spPr>
              <a:xfrm>
                <a:off x="4587764" y="2580292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≤3,3,2,2,2∧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D37450-D5A8-B243-81B1-E7912D05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2580292"/>
                <a:ext cx="3016469" cy="294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D4A843-5ECC-CA49-ADDD-AF8F98D339F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5999" y="2112579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081969-5E47-7F43-84D4-8F4FC773148E}"/>
              </a:ext>
            </a:extLst>
          </p:cNvPr>
          <p:cNvCxnSpPr>
            <a:cxnSpLocks/>
            <a:stCxn id="10" idx="2"/>
            <a:endCxn id="37" idx="0"/>
          </p:cNvCxnSpPr>
          <p:nvPr/>
        </p:nvCxnSpPr>
        <p:spPr>
          <a:xfrm>
            <a:off x="6095999" y="2874582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16CD55-F365-4644-92C1-5189031B41F4}"/>
                  </a:ext>
                </a:extLst>
              </p:cNvPr>
              <p:cNvSpPr txBox="1"/>
              <p:nvPr/>
            </p:nvSpPr>
            <p:spPr>
              <a:xfrm>
                <a:off x="5139326" y="2972882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16CD55-F365-4644-92C1-5189031B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2972882"/>
                <a:ext cx="1913344" cy="246221"/>
              </a:xfrm>
              <a:prstGeom prst="rect">
                <a:avLst/>
              </a:prstGeom>
              <a:blipFill>
                <a:blip r:embed="rId4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E8B928-391B-BB43-BFD6-D947D175F97A}"/>
                  </a:ext>
                </a:extLst>
              </p:cNvPr>
              <p:cNvSpPr txBox="1"/>
              <p:nvPr/>
            </p:nvSpPr>
            <p:spPr>
              <a:xfrm>
                <a:off x="5139326" y="2207250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E8B928-391B-BB43-BFD6-D947D175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2207250"/>
                <a:ext cx="1913344" cy="246221"/>
              </a:xfrm>
              <a:prstGeom prst="rect">
                <a:avLst/>
              </a:prstGeom>
              <a:blipFill>
                <a:blip r:embed="rId5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09EC-7946-9B43-A705-DB9E53AFC89D}"/>
                  </a:ext>
                </a:extLst>
              </p:cNvPr>
              <p:cNvSpPr/>
              <p:nvPr/>
            </p:nvSpPr>
            <p:spPr>
              <a:xfrm>
                <a:off x="4587764" y="3342295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≤1,1,3,3,3∧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09EC-7946-9B43-A705-DB9E53AF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3342295"/>
                <a:ext cx="3016469" cy="294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F943C5-B3B1-CA42-B734-F0889ACB2D8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095999" y="3636585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7366A26-D794-8240-A3DE-64531C90FF4D}"/>
                  </a:ext>
                </a:extLst>
              </p:cNvPr>
              <p:cNvSpPr/>
              <p:nvPr/>
            </p:nvSpPr>
            <p:spPr>
              <a:xfrm>
                <a:off x="4587764" y="4094082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≤1,1,4,4,4∧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7366A26-D794-8240-A3DE-64531C90F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4094082"/>
                <a:ext cx="3016469" cy="294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A88F0D-ADD5-7148-BCC0-98C7C9DC8784}"/>
                  </a:ext>
                </a:extLst>
              </p:cNvPr>
              <p:cNvSpPr txBox="1"/>
              <p:nvPr/>
            </p:nvSpPr>
            <p:spPr>
              <a:xfrm>
                <a:off x="5139326" y="3726461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A88F0D-ADD5-7148-BCC0-98C7C9DC8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3726461"/>
                <a:ext cx="1913344" cy="246221"/>
              </a:xfrm>
              <a:prstGeom prst="rect">
                <a:avLst/>
              </a:prstGeom>
              <a:blipFill>
                <a:blip r:embed="rId8"/>
                <a:stretch>
                  <a:fillRect l="-1325"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Multiply 66">
            <a:extLst>
              <a:ext uri="{FF2B5EF4-FFF2-40B4-BE49-F238E27FC236}">
                <a16:creationId xmlns:a16="http://schemas.microsoft.com/office/drawing/2014/main" id="{5C49BF41-C68E-A04E-A638-93C514FAA9C8}"/>
              </a:ext>
            </a:extLst>
          </p:cNvPr>
          <p:cNvSpPr/>
          <p:nvPr/>
        </p:nvSpPr>
        <p:spPr>
          <a:xfrm>
            <a:off x="7704821" y="3972682"/>
            <a:ext cx="653528" cy="65352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21" grpId="0" animBg="1"/>
      <p:bldP spid="22" grpId="0" animBg="1"/>
      <p:bldP spid="37" grpId="0" animBg="1"/>
      <p:bldP spid="65" grpId="0" animBg="1"/>
      <p:bldP spid="66" grpId="0" animBg="1"/>
      <p:bldP spid="6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692-FA23-4B46-8DB9-5B6E1E1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Cinderella-Stepmother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127B-ED6E-F44A-9B1E-09CBC1B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1AEE68-4517-394E-84FF-16B6522CB100}"/>
              </a:ext>
            </a:extLst>
          </p:cNvPr>
          <p:cNvSpPr/>
          <p:nvPr/>
        </p:nvSpPr>
        <p:spPr>
          <a:xfrm>
            <a:off x="6378404" y="4272665"/>
            <a:ext cx="724831" cy="7248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580E-E2CC-1641-9551-AE316388806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CDD7BD0F-0FF9-6343-B0A1-70E8512317C0}"/>
              </a:ext>
            </a:extLst>
          </p:cNvPr>
          <p:cNvSpPr/>
          <p:nvPr/>
        </p:nvSpPr>
        <p:spPr>
          <a:xfrm>
            <a:off x="5111573" y="2823409"/>
            <a:ext cx="1968853" cy="1875098"/>
          </a:xfrm>
          <a:prstGeom prst="pent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A9CA5F-EE6C-B74B-9574-C664DEC603F6}"/>
              </a:ext>
            </a:extLst>
          </p:cNvPr>
          <p:cNvSpPr/>
          <p:nvPr/>
        </p:nvSpPr>
        <p:spPr>
          <a:xfrm>
            <a:off x="4984251" y="3312439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38715E-752A-E44C-8414-F63BB5AB5D6C}"/>
              </a:ext>
            </a:extLst>
          </p:cNvPr>
          <p:cNvSpPr/>
          <p:nvPr/>
        </p:nvSpPr>
        <p:spPr>
          <a:xfrm>
            <a:off x="5858718" y="2690321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302E-DEBC-1843-8CA6-E6BC08366163}"/>
              </a:ext>
            </a:extLst>
          </p:cNvPr>
          <p:cNvSpPr/>
          <p:nvPr/>
        </p:nvSpPr>
        <p:spPr>
          <a:xfrm>
            <a:off x="6733186" y="3349711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13BC0-C80D-0D47-A134-ED5D3AE97146}"/>
              </a:ext>
            </a:extLst>
          </p:cNvPr>
          <p:cNvSpPr/>
          <p:nvPr/>
        </p:nvSpPr>
        <p:spPr>
          <a:xfrm>
            <a:off x="6495905" y="4403332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99D459-8437-A344-86F1-25047A1DFD3E}"/>
              </a:ext>
            </a:extLst>
          </p:cNvPr>
          <p:cNvSpPr/>
          <p:nvPr/>
        </p:nvSpPr>
        <p:spPr>
          <a:xfrm>
            <a:off x="5329177" y="4461226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D20797-6E47-AE49-B219-C413F5B7348C}"/>
                  </a:ext>
                </a:extLst>
              </p:cNvPr>
              <p:cNvSpPr txBox="1"/>
              <p:nvPr/>
            </p:nvSpPr>
            <p:spPr>
              <a:xfrm>
                <a:off x="5959679" y="2372434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D20797-6E47-AE49-B219-C413F5B7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79" y="2372434"/>
                <a:ext cx="272639" cy="276999"/>
              </a:xfrm>
              <a:prstGeom prst="rect">
                <a:avLst/>
              </a:prstGeom>
              <a:blipFill>
                <a:blip r:embed="rId2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F4C61-55B8-8B47-87FE-ADD3AE4ACE57}"/>
                  </a:ext>
                </a:extLst>
              </p:cNvPr>
              <p:cNvSpPr txBox="1"/>
              <p:nvPr/>
            </p:nvSpPr>
            <p:spPr>
              <a:xfrm>
                <a:off x="7241342" y="3448492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F4C61-55B8-8B47-87FE-ADD3AE4A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42" y="3448492"/>
                <a:ext cx="277960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A32685-3366-7D4E-978E-2A32BD947DC1}"/>
                  </a:ext>
                </a:extLst>
              </p:cNvPr>
              <p:cNvSpPr txBox="1"/>
              <p:nvPr/>
            </p:nvSpPr>
            <p:spPr>
              <a:xfrm>
                <a:off x="6935109" y="4780282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A32685-3366-7D4E-978E-2A32BD94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109" y="4780282"/>
                <a:ext cx="277960" cy="276999"/>
              </a:xfrm>
              <a:prstGeom prst="rect">
                <a:avLst/>
              </a:prstGeom>
              <a:blipFill>
                <a:blip r:embed="rId4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2270A-7129-9041-9CA9-F186DC78DBF7}"/>
                  </a:ext>
                </a:extLst>
              </p:cNvPr>
              <p:cNvSpPr txBox="1"/>
              <p:nvPr/>
            </p:nvSpPr>
            <p:spPr>
              <a:xfrm>
                <a:off x="5186174" y="4960829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2270A-7129-9041-9CA9-F186DC78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74" y="4960829"/>
                <a:ext cx="277960" cy="276999"/>
              </a:xfrm>
              <a:prstGeom prst="rect">
                <a:avLst/>
              </a:prstGeom>
              <a:blipFill>
                <a:blip r:embed="rId5"/>
                <a:stretch>
                  <a:fillRect l="-22727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A8705-A3B9-7040-8BBD-B66D033DE413}"/>
                  </a:ext>
                </a:extLst>
              </p:cNvPr>
              <p:cNvSpPr txBox="1"/>
              <p:nvPr/>
            </p:nvSpPr>
            <p:spPr>
              <a:xfrm>
                <a:off x="4678018" y="3272721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A8705-A3B9-7040-8BBD-B66D033DE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18" y="3272721"/>
                <a:ext cx="277960" cy="276999"/>
              </a:xfrm>
              <a:prstGeom prst="rect">
                <a:avLst/>
              </a:prstGeom>
              <a:blipFill>
                <a:blip r:embed="rId6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A153F-B7C4-1842-B5CF-8E45CA2127A0}"/>
                  </a:ext>
                </a:extLst>
              </p:cNvPr>
              <p:cNvSpPr txBox="1"/>
              <p:nvPr/>
            </p:nvSpPr>
            <p:spPr>
              <a:xfrm>
                <a:off x="8807669" y="2072382"/>
                <a:ext cx="24761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Cinderella’s Strategy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Always empty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3A153F-B7C4-1842-B5CF-8E45CA212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669" y="2072382"/>
                <a:ext cx="2476127" cy="646331"/>
              </a:xfrm>
              <a:prstGeom prst="rect">
                <a:avLst/>
              </a:prstGeom>
              <a:blipFill>
                <a:blip r:embed="rId7"/>
                <a:stretch>
                  <a:fillRect l="-2051" t="-192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487F0DE-55CA-0142-AC58-B170D5732FBB}"/>
              </a:ext>
            </a:extLst>
          </p:cNvPr>
          <p:cNvSpPr/>
          <p:nvPr/>
        </p:nvSpPr>
        <p:spPr>
          <a:xfrm>
            <a:off x="6582343" y="44957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DF127-D583-8C49-A1DB-0D7F825948C1}"/>
              </a:ext>
            </a:extLst>
          </p:cNvPr>
          <p:cNvSpPr txBox="1"/>
          <p:nvPr/>
        </p:nvSpPr>
        <p:spPr>
          <a:xfrm>
            <a:off x="8807668" y="31004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F47EDD-956A-6948-9126-946F4F5A4FD6}"/>
                  </a:ext>
                </a:extLst>
              </p:cNvPr>
              <p:cNvSpPr txBox="1"/>
              <p:nvPr/>
            </p:nvSpPr>
            <p:spPr>
              <a:xfrm>
                <a:off x="9119222" y="3448492"/>
                <a:ext cx="1948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Stepmother fills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F47EDD-956A-6948-9126-946F4F5A4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222" y="3448492"/>
                <a:ext cx="1948610" cy="369332"/>
              </a:xfrm>
              <a:prstGeom prst="rect">
                <a:avLst/>
              </a:prstGeom>
              <a:blipFill>
                <a:blip r:embed="rId8"/>
                <a:stretch>
                  <a:fillRect l="-1948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DC26F77-D5E6-FB46-9A71-1DFF367B03BE}"/>
              </a:ext>
            </a:extLst>
          </p:cNvPr>
          <p:cNvSpPr txBox="1"/>
          <p:nvPr/>
        </p:nvSpPr>
        <p:spPr>
          <a:xfrm>
            <a:off x="9509631" y="31011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E0DCD-8016-4540-BAB4-2156888B0C87}"/>
              </a:ext>
            </a:extLst>
          </p:cNvPr>
          <p:cNvSpPr txBox="1"/>
          <p:nvPr/>
        </p:nvSpPr>
        <p:spPr>
          <a:xfrm>
            <a:off x="9506411" y="310684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5BF35-BD0B-7347-B3B8-55946BEC1AE2}"/>
              </a:ext>
            </a:extLst>
          </p:cNvPr>
          <p:cNvSpPr txBox="1"/>
          <p:nvPr/>
        </p:nvSpPr>
        <p:spPr>
          <a:xfrm>
            <a:off x="9513701" y="310073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7A71D-FC6C-BE48-9E90-3ADC3BA43618}"/>
              </a:ext>
            </a:extLst>
          </p:cNvPr>
          <p:cNvSpPr txBox="1"/>
          <p:nvPr/>
        </p:nvSpPr>
        <p:spPr>
          <a:xfrm>
            <a:off x="9516071" y="310684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B72ED-3317-AB4E-AC62-136234ECBE71}"/>
              </a:ext>
            </a:extLst>
          </p:cNvPr>
          <p:cNvSpPr/>
          <p:nvPr/>
        </p:nvSpPr>
        <p:spPr>
          <a:xfrm>
            <a:off x="6600487" y="448810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876EBF-2171-524A-A0F9-3E5D605AAFF8}"/>
              </a:ext>
            </a:extLst>
          </p:cNvPr>
          <p:cNvSpPr/>
          <p:nvPr/>
        </p:nvSpPr>
        <p:spPr>
          <a:xfrm>
            <a:off x="6589978" y="449453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AE99C3-5AF4-504D-8738-FF75B4121439}"/>
              </a:ext>
            </a:extLst>
          </p:cNvPr>
          <p:cNvSpPr/>
          <p:nvPr/>
        </p:nvSpPr>
        <p:spPr>
          <a:xfrm>
            <a:off x="6589978" y="446550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ADEA4-106A-5B47-8C9E-25A2A0A8CE74}"/>
              </a:ext>
            </a:extLst>
          </p:cNvPr>
          <p:cNvSpPr/>
          <p:nvPr/>
        </p:nvSpPr>
        <p:spPr>
          <a:xfrm>
            <a:off x="6581601" y="449060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358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8" grpId="0"/>
      <p:bldP spid="19" grpId="0"/>
      <p:bldP spid="21" grpId="0"/>
      <p:bldP spid="22" grpId="0"/>
      <p:bldP spid="22" grpId="1"/>
      <p:bldP spid="23" grpId="0"/>
      <p:bldP spid="23" grpId="1"/>
      <p:bldP spid="24" grpId="0"/>
      <p:bldP spid="24" grpId="1"/>
      <p:bldP spid="26" grpId="0"/>
      <p:bldP spid="28" grpId="0"/>
      <p:bldP spid="28" grpId="1"/>
      <p:bldP spid="29" grpId="0"/>
      <p:bldP spid="29" grpId="1"/>
      <p:bldP spid="30" grpId="0"/>
      <p:bldP spid="30" grpId="1"/>
      <p:bldP spid="3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321E-E022-0842-9420-06C6D0BE9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Safety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11EA6-2A53-C241-B04D-2476BE6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1326BE-3561-F742-ACDB-6EC3805D3018}"/>
                  </a:ext>
                </a:extLst>
              </p:cNvPr>
              <p:cNvSpPr/>
              <p:nvPr/>
            </p:nvSpPr>
            <p:spPr>
              <a:xfrm>
                <a:off x="4587764" y="1818289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≤3,3,1,1,1∧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1326BE-3561-F742-ACDB-6EC3805D30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1818289"/>
                <a:ext cx="3016469" cy="294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B526BC-315F-4A4D-9541-7FCDD0700058}"/>
                  </a:ext>
                </a:extLst>
              </p:cNvPr>
              <p:cNvSpPr/>
              <p:nvPr/>
            </p:nvSpPr>
            <p:spPr>
              <a:xfrm>
                <a:off x="4587764" y="2580292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≤3,3,2,2,2∧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B526BC-315F-4A4D-9541-7FCDD0700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2580292"/>
                <a:ext cx="3016469" cy="294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521EE0-B45A-B242-815A-4D8B771D53A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5999" y="2112579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0AFAB4-C7E8-A949-A1C7-A28517D2DCE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6095999" y="2874582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DB6254-CAA0-8F43-B449-FD8A8B94BBCF}"/>
                  </a:ext>
                </a:extLst>
              </p:cNvPr>
              <p:cNvSpPr txBox="1"/>
              <p:nvPr/>
            </p:nvSpPr>
            <p:spPr>
              <a:xfrm>
                <a:off x="5139326" y="2972882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DB6254-CAA0-8F43-B449-FD8A8B94B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2972882"/>
                <a:ext cx="1913344" cy="246221"/>
              </a:xfrm>
              <a:prstGeom prst="rect">
                <a:avLst/>
              </a:prstGeom>
              <a:blipFill>
                <a:blip r:embed="rId4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87A1C0-66CD-B64A-A0A1-8BC8AA64EBB2}"/>
                  </a:ext>
                </a:extLst>
              </p:cNvPr>
              <p:cNvSpPr txBox="1"/>
              <p:nvPr/>
            </p:nvSpPr>
            <p:spPr>
              <a:xfrm>
                <a:off x="5139326" y="2207250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87A1C0-66CD-B64A-A0A1-8BC8AA64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2207250"/>
                <a:ext cx="1913344" cy="246221"/>
              </a:xfrm>
              <a:prstGeom prst="rect">
                <a:avLst/>
              </a:prstGeom>
              <a:blipFill>
                <a:blip r:embed="rId5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269AB2-B817-0F43-B283-32A13AA4568B}"/>
                  </a:ext>
                </a:extLst>
              </p:cNvPr>
              <p:cNvSpPr/>
              <p:nvPr/>
            </p:nvSpPr>
            <p:spPr>
              <a:xfrm>
                <a:off x="4587764" y="3342295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≤1,1,3,3,3∧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3269AB2-B817-0F43-B283-32A13AA45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3342295"/>
                <a:ext cx="3016469" cy="294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6BEC61-A3F4-304B-B138-DCD0B1E51180}"/>
                  </a:ext>
                </a:extLst>
              </p:cNvPr>
              <p:cNvSpPr/>
              <p:nvPr/>
            </p:nvSpPr>
            <p:spPr>
              <a:xfrm>
                <a:off x="2966468" y="4149421"/>
                <a:ext cx="1844566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≤3,3,1,1,3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6BEC61-A3F4-304B-B138-DCD0B1E511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68" y="4149421"/>
                <a:ext cx="1844566" cy="294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28FBA-875B-DD4C-A312-74B9D9737259}"/>
                  </a:ext>
                </a:extLst>
              </p:cNvPr>
              <p:cNvSpPr/>
              <p:nvPr/>
            </p:nvSpPr>
            <p:spPr>
              <a:xfrm>
                <a:off x="7380966" y="4149421"/>
                <a:ext cx="1844566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≤2,2,3,3,1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9328FBA-875B-DD4C-A312-74B9D9737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966" y="4149421"/>
                <a:ext cx="1844566" cy="294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04C0D-76B0-3A42-B916-B6B701C3A713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888751" y="3636585"/>
            <a:ext cx="1702752" cy="512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4A0959-1161-7641-8B4E-A381D01172B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85856" y="3647671"/>
            <a:ext cx="1517393" cy="501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203996-FBB9-CA48-898F-3A529FDB67EA}"/>
                  </a:ext>
                </a:extLst>
              </p:cNvPr>
              <p:cNvSpPr txBox="1"/>
              <p:nvPr/>
            </p:nvSpPr>
            <p:spPr>
              <a:xfrm>
                <a:off x="6600499" y="3777297"/>
                <a:ext cx="20858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≤2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203996-FBB9-CA48-898F-3A529FDB6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99" y="3777297"/>
                <a:ext cx="2085827" cy="246221"/>
              </a:xfrm>
              <a:prstGeom prst="rect">
                <a:avLst/>
              </a:prstGeom>
              <a:blipFill>
                <a:blip r:embed="rId9"/>
                <a:stretch>
                  <a:fillRect l="-1818"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8E2462-531F-BA4D-ACD2-1F4BC735D90E}"/>
                  </a:ext>
                </a:extLst>
              </p:cNvPr>
              <p:cNvSpPr txBox="1"/>
              <p:nvPr/>
            </p:nvSpPr>
            <p:spPr>
              <a:xfrm>
                <a:off x="3697213" y="3748790"/>
                <a:ext cx="20858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≤2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8E2462-531F-BA4D-ACD2-1F4BC735D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13" y="3748790"/>
                <a:ext cx="2085827" cy="246221"/>
              </a:xfrm>
              <a:prstGeom prst="rect">
                <a:avLst/>
              </a:prstGeom>
              <a:blipFill>
                <a:blip r:embed="rId10"/>
                <a:stretch>
                  <a:fillRect l="-1212"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AA9A36-DBE5-4F48-932D-FB1D4FFBA728}"/>
                  </a:ext>
                </a:extLst>
              </p:cNvPr>
              <p:cNvSpPr/>
              <p:nvPr/>
            </p:nvSpPr>
            <p:spPr>
              <a:xfrm>
                <a:off x="6785856" y="4911424"/>
                <a:ext cx="3013765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≤1,1,4,2,2∧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AA9A36-DBE5-4F48-932D-FB1D4FFB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56" y="4911424"/>
                <a:ext cx="3013765" cy="294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663F33-4813-5741-8BA6-DA3B773D1473}"/>
                  </a:ext>
                </a:extLst>
              </p:cNvPr>
              <p:cNvSpPr/>
              <p:nvPr/>
            </p:nvSpPr>
            <p:spPr>
              <a:xfrm>
                <a:off x="2392379" y="4956547"/>
                <a:ext cx="3013765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≤1,1,2,2,4∧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663F33-4813-5741-8BA6-DA3B773D1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79" y="4956547"/>
                <a:ext cx="3013765" cy="2942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43D703-0384-8545-AF25-37F0B2AA6F24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3888751" y="4443711"/>
            <a:ext cx="10511" cy="512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BD7AEE-951B-E149-AA87-6BB5F2111BA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8292739" y="4443711"/>
            <a:ext cx="1051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3E4D43-A62D-E246-8CA7-1663F741D7CA}"/>
                  </a:ext>
                </a:extLst>
              </p:cNvPr>
              <p:cNvSpPr txBox="1"/>
              <p:nvPr/>
            </p:nvSpPr>
            <p:spPr>
              <a:xfrm>
                <a:off x="2944961" y="4582903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3E4D43-A62D-E246-8CA7-1663F741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61" y="4582903"/>
                <a:ext cx="1913344" cy="246221"/>
              </a:xfrm>
              <a:prstGeom prst="rect">
                <a:avLst/>
              </a:prstGeom>
              <a:blipFill>
                <a:blip r:embed="rId13"/>
                <a:stretch>
                  <a:fillRect l="-1316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3811CC-3BC9-4549-8FD8-5726F4B1DA33}"/>
                  </a:ext>
                </a:extLst>
              </p:cNvPr>
              <p:cNvSpPr txBox="1"/>
              <p:nvPr/>
            </p:nvSpPr>
            <p:spPr>
              <a:xfrm>
                <a:off x="7380966" y="4546247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A3811CC-3BC9-4549-8FD8-5726F4B1D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966" y="4546247"/>
                <a:ext cx="1913344" cy="246221"/>
              </a:xfrm>
              <a:prstGeom prst="rect">
                <a:avLst/>
              </a:prstGeom>
              <a:blipFill>
                <a:blip r:embed="rId14"/>
                <a:stretch>
                  <a:fillRect l="-1316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Multiply 27">
            <a:extLst>
              <a:ext uri="{FF2B5EF4-FFF2-40B4-BE49-F238E27FC236}">
                <a16:creationId xmlns:a16="http://schemas.microsoft.com/office/drawing/2014/main" id="{9441F175-3774-0D4F-81E1-0F2C686213F5}"/>
              </a:ext>
            </a:extLst>
          </p:cNvPr>
          <p:cNvSpPr/>
          <p:nvPr/>
        </p:nvSpPr>
        <p:spPr>
          <a:xfrm>
            <a:off x="5349678" y="4792468"/>
            <a:ext cx="653528" cy="65352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>
            <a:extLst>
              <a:ext uri="{FF2B5EF4-FFF2-40B4-BE49-F238E27FC236}">
                <a16:creationId xmlns:a16="http://schemas.microsoft.com/office/drawing/2014/main" id="{25CD33E1-DC73-B84C-A7B3-466E448C7385}"/>
              </a:ext>
            </a:extLst>
          </p:cNvPr>
          <p:cNvSpPr/>
          <p:nvPr/>
        </p:nvSpPr>
        <p:spPr>
          <a:xfrm>
            <a:off x="9773272" y="4731805"/>
            <a:ext cx="653528" cy="653528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90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692-FA23-4B46-8DB9-5B6E1E1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Cinderella-Stepmother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127B-ED6E-F44A-9B1E-09CBC1B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91AEE68-4517-394E-84FF-16B6522CB100}"/>
              </a:ext>
            </a:extLst>
          </p:cNvPr>
          <p:cNvSpPr/>
          <p:nvPr/>
        </p:nvSpPr>
        <p:spPr>
          <a:xfrm>
            <a:off x="6378404" y="4272665"/>
            <a:ext cx="724831" cy="7248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580E-E2CC-1641-9551-AE316388806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  <p:sp>
        <p:nvSpPr>
          <p:cNvPr id="6" name="Regular Pentagon 5">
            <a:extLst>
              <a:ext uri="{FF2B5EF4-FFF2-40B4-BE49-F238E27FC236}">
                <a16:creationId xmlns:a16="http://schemas.microsoft.com/office/drawing/2014/main" id="{CDD7BD0F-0FF9-6343-B0A1-70E8512317C0}"/>
              </a:ext>
            </a:extLst>
          </p:cNvPr>
          <p:cNvSpPr/>
          <p:nvPr/>
        </p:nvSpPr>
        <p:spPr>
          <a:xfrm>
            <a:off x="5111573" y="2823409"/>
            <a:ext cx="1968853" cy="1875098"/>
          </a:xfrm>
          <a:prstGeom prst="pentagon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A9CA5F-EE6C-B74B-9574-C664DEC603F6}"/>
              </a:ext>
            </a:extLst>
          </p:cNvPr>
          <p:cNvSpPr/>
          <p:nvPr/>
        </p:nvSpPr>
        <p:spPr>
          <a:xfrm>
            <a:off x="4984251" y="3312439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A38715E-752A-E44C-8414-F63BB5AB5D6C}"/>
              </a:ext>
            </a:extLst>
          </p:cNvPr>
          <p:cNvSpPr/>
          <p:nvPr/>
        </p:nvSpPr>
        <p:spPr>
          <a:xfrm>
            <a:off x="5858718" y="2690321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302E-DEBC-1843-8CA6-E6BC08366163}"/>
              </a:ext>
            </a:extLst>
          </p:cNvPr>
          <p:cNvSpPr/>
          <p:nvPr/>
        </p:nvSpPr>
        <p:spPr>
          <a:xfrm>
            <a:off x="6733186" y="3349711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13BC0-C80D-0D47-A134-ED5D3AE97146}"/>
              </a:ext>
            </a:extLst>
          </p:cNvPr>
          <p:cNvSpPr/>
          <p:nvPr/>
        </p:nvSpPr>
        <p:spPr>
          <a:xfrm>
            <a:off x="6495905" y="4403332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99D459-8437-A344-86F1-25047A1DFD3E}"/>
              </a:ext>
            </a:extLst>
          </p:cNvPr>
          <p:cNvSpPr/>
          <p:nvPr/>
        </p:nvSpPr>
        <p:spPr>
          <a:xfrm>
            <a:off x="5329177" y="4461226"/>
            <a:ext cx="474562" cy="47456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D20797-6E47-AE49-B219-C413F5B7348C}"/>
                  </a:ext>
                </a:extLst>
              </p:cNvPr>
              <p:cNvSpPr txBox="1"/>
              <p:nvPr/>
            </p:nvSpPr>
            <p:spPr>
              <a:xfrm>
                <a:off x="5959679" y="2372434"/>
                <a:ext cx="272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D20797-6E47-AE49-B219-C413F5B73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79" y="2372434"/>
                <a:ext cx="272639" cy="276999"/>
              </a:xfrm>
              <a:prstGeom prst="rect">
                <a:avLst/>
              </a:prstGeom>
              <a:blipFill>
                <a:blip r:embed="rId2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F4C61-55B8-8B47-87FE-ADD3AE4ACE57}"/>
                  </a:ext>
                </a:extLst>
              </p:cNvPr>
              <p:cNvSpPr txBox="1"/>
              <p:nvPr/>
            </p:nvSpPr>
            <p:spPr>
              <a:xfrm>
                <a:off x="7241342" y="3448492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3F4C61-55B8-8B47-87FE-ADD3AE4A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342" y="3448492"/>
                <a:ext cx="277960" cy="276999"/>
              </a:xfrm>
              <a:prstGeom prst="rect">
                <a:avLst/>
              </a:prstGeom>
              <a:blipFill>
                <a:blip r:embed="rId3"/>
                <a:stretch>
                  <a:fillRect l="-17391" r="-4348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A32685-3366-7D4E-978E-2A32BD947DC1}"/>
                  </a:ext>
                </a:extLst>
              </p:cNvPr>
              <p:cNvSpPr txBox="1"/>
              <p:nvPr/>
            </p:nvSpPr>
            <p:spPr>
              <a:xfrm>
                <a:off x="6935109" y="4780282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A32685-3366-7D4E-978E-2A32BD947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109" y="4780282"/>
                <a:ext cx="277960" cy="276999"/>
              </a:xfrm>
              <a:prstGeom prst="rect">
                <a:avLst/>
              </a:prstGeom>
              <a:blipFill>
                <a:blip r:embed="rId4"/>
                <a:stretch>
                  <a:fillRect l="-17391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2270A-7129-9041-9CA9-F186DC78DBF7}"/>
                  </a:ext>
                </a:extLst>
              </p:cNvPr>
              <p:cNvSpPr txBox="1"/>
              <p:nvPr/>
            </p:nvSpPr>
            <p:spPr>
              <a:xfrm>
                <a:off x="5186174" y="4960829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72270A-7129-9041-9CA9-F186DC78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74" y="4960829"/>
                <a:ext cx="277960" cy="276999"/>
              </a:xfrm>
              <a:prstGeom prst="rect">
                <a:avLst/>
              </a:prstGeom>
              <a:blipFill>
                <a:blip r:embed="rId5"/>
                <a:stretch>
                  <a:fillRect l="-22727" r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A8705-A3B9-7040-8BBD-B66D033DE413}"/>
                  </a:ext>
                </a:extLst>
              </p:cNvPr>
              <p:cNvSpPr txBox="1"/>
              <p:nvPr/>
            </p:nvSpPr>
            <p:spPr>
              <a:xfrm>
                <a:off x="4678018" y="3272721"/>
                <a:ext cx="277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A8705-A3B9-7040-8BBD-B66D033DE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018" y="3272721"/>
                <a:ext cx="277960" cy="276999"/>
              </a:xfrm>
              <a:prstGeom prst="rect">
                <a:avLst/>
              </a:prstGeom>
              <a:blipFill>
                <a:blip r:embed="rId6"/>
                <a:stretch>
                  <a:fillRect l="-17391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487F0DE-55CA-0142-AC58-B170D5732FBB}"/>
              </a:ext>
            </a:extLst>
          </p:cNvPr>
          <p:cNvSpPr/>
          <p:nvPr/>
        </p:nvSpPr>
        <p:spPr>
          <a:xfrm>
            <a:off x="6582343" y="4495704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DF127-D583-8C49-A1DB-0D7F825948C1}"/>
              </a:ext>
            </a:extLst>
          </p:cNvPr>
          <p:cNvSpPr txBox="1"/>
          <p:nvPr/>
        </p:nvSpPr>
        <p:spPr>
          <a:xfrm>
            <a:off x="8807668" y="310040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47EDD-956A-6948-9126-946F4F5A4FD6}"/>
              </a:ext>
            </a:extLst>
          </p:cNvPr>
          <p:cNvSpPr txBox="1"/>
          <p:nvPr/>
        </p:nvSpPr>
        <p:spPr>
          <a:xfrm>
            <a:off x="9119222" y="3448492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Stepmother fills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C26F77-D5E6-FB46-9A71-1DFF367B03BE}"/>
              </a:ext>
            </a:extLst>
          </p:cNvPr>
          <p:cNvSpPr txBox="1"/>
          <p:nvPr/>
        </p:nvSpPr>
        <p:spPr>
          <a:xfrm>
            <a:off x="9509631" y="310114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DE0DCD-8016-4540-BAB4-2156888B0C87}"/>
              </a:ext>
            </a:extLst>
          </p:cNvPr>
          <p:cNvSpPr txBox="1"/>
          <p:nvPr/>
        </p:nvSpPr>
        <p:spPr>
          <a:xfrm>
            <a:off x="9506411" y="3106843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5BF35-BD0B-7347-B3B8-55946BEC1AE2}"/>
              </a:ext>
            </a:extLst>
          </p:cNvPr>
          <p:cNvSpPr txBox="1"/>
          <p:nvPr/>
        </p:nvSpPr>
        <p:spPr>
          <a:xfrm>
            <a:off x="9513701" y="3100736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97A71D-FC6C-BE48-9E90-3ADC3BA43618}"/>
              </a:ext>
            </a:extLst>
          </p:cNvPr>
          <p:cNvSpPr txBox="1"/>
          <p:nvPr/>
        </p:nvSpPr>
        <p:spPr>
          <a:xfrm>
            <a:off x="9513701" y="3103634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9B72ED-3317-AB4E-AC62-136234ECBE71}"/>
              </a:ext>
            </a:extLst>
          </p:cNvPr>
          <p:cNvSpPr/>
          <p:nvPr/>
        </p:nvSpPr>
        <p:spPr>
          <a:xfrm>
            <a:off x="6600487" y="4488108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876EBF-2171-524A-A0F9-3E5D605AAFF8}"/>
              </a:ext>
            </a:extLst>
          </p:cNvPr>
          <p:cNvSpPr/>
          <p:nvPr/>
        </p:nvSpPr>
        <p:spPr>
          <a:xfrm>
            <a:off x="6589978" y="449453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AE99C3-5AF4-504D-8738-FF75B4121439}"/>
              </a:ext>
            </a:extLst>
          </p:cNvPr>
          <p:cNvSpPr/>
          <p:nvPr/>
        </p:nvSpPr>
        <p:spPr>
          <a:xfrm>
            <a:off x="6589978" y="446550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BADEA4-106A-5B47-8C9E-25A2A0A8CE74}"/>
              </a:ext>
            </a:extLst>
          </p:cNvPr>
          <p:cNvSpPr/>
          <p:nvPr/>
        </p:nvSpPr>
        <p:spPr>
          <a:xfrm>
            <a:off x="6581601" y="4490603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9B7F53-7573-B242-B0E9-1234D907916D}"/>
              </a:ext>
            </a:extLst>
          </p:cNvPr>
          <p:cNvSpPr txBox="1"/>
          <p:nvPr/>
        </p:nvSpPr>
        <p:spPr>
          <a:xfrm>
            <a:off x="9512851" y="3099979"/>
            <a:ext cx="377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FB75A4-6C65-4042-9A5B-58614FEBD41E}"/>
                  </a:ext>
                </a:extLst>
              </p:cNvPr>
              <p:cNvSpPr/>
              <p:nvPr/>
            </p:nvSpPr>
            <p:spPr>
              <a:xfrm>
                <a:off x="10623763" y="345494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1FB75A4-6C65-4042-9A5B-58614FEBD4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763" y="3454941"/>
                <a:ext cx="4626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5C981A-1FAB-2C40-9383-7489E1754AC5}"/>
                  </a:ext>
                </a:extLst>
              </p:cNvPr>
              <p:cNvSpPr/>
              <p:nvPr/>
            </p:nvSpPr>
            <p:spPr>
              <a:xfrm>
                <a:off x="10623763" y="3454941"/>
                <a:ext cx="4626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5C981A-1FAB-2C40-9383-7489E1754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763" y="3454941"/>
                <a:ext cx="4626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B45126-BD46-954E-8752-BDD9A7A8582E}"/>
                  </a:ext>
                </a:extLst>
              </p:cNvPr>
              <p:cNvSpPr txBox="1"/>
              <p:nvPr/>
            </p:nvSpPr>
            <p:spPr>
              <a:xfrm>
                <a:off x="8807669" y="2072382"/>
                <a:ext cx="32560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Cinderella’s Strategy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always but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 3 empty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full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DB45126-BD46-954E-8752-BDD9A7A85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669" y="2072382"/>
                <a:ext cx="3256020" cy="923330"/>
              </a:xfrm>
              <a:prstGeom prst="rect">
                <a:avLst/>
              </a:prstGeom>
              <a:blipFill>
                <a:blip r:embed="rId9"/>
                <a:stretch>
                  <a:fillRect l="-1556" t="-1351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156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8" grpId="0"/>
      <p:bldP spid="19" grpId="0"/>
      <p:bldP spid="21" grpId="0"/>
      <p:bldP spid="22" grpId="0"/>
      <p:bldP spid="22" grpId="1"/>
      <p:bldP spid="23" grpId="0"/>
      <p:bldP spid="23" grpId="1"/>
      <p:bldP spid="24" grpId="0"/>
      <p:bldP spid="24" grpId="1"/>
      <p:bldP spid="26" grpId="0"/>
      <p:bldP spid="26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3" grpId="0"/>
      <p:bldP spid="3" grpId="0"/>
      <p:bldP spid="3" grpId="1"/>
      <p:bldP spid="3" grpId="2"/>
      <p:bldP spid="34" grpId="0"/>
      <p:bldP spid="34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5692-FA23-4B46-8DB9-5B6E1E1D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Safety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A127B-ED6E-F44A-9B1E-09CBC1B3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1580E-E2CC-1641-9551-AE3163888067}"/>
              </a:ext>
            </a:extLst>
          </p:cNvPr>
          <p:cNvSpPr txBox="1"/>
          <p:nvPr/>
        </p:nvSpPr>
        <p:spPr>
          <a:xfrm>
            <a:off x="4811032" y="638009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[Farzan &amp; Kincaid, 2018]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4409D6-EA1A-5B4A-B45F-48EDBB5C0B9C}"/>
                  </a:ext>
                </a:extLst>
              </p:cNvPr>
              <p:cNvSpPr/>
              <p:nvPr/>
            </p:nvSpPr>
            <p:spPr>
              <a:xfrm>
                <a:off x="4587764" y="1818289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≤3,3,1,1,1∧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B4409D6-EA1A-5B4A-B45F-48EDBB5C0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1818289"/>
                <a:ext cx="3016469" cy="294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D37450-D5A8-B243-81B1-E7912D05C449}"/>
                  </a:ext>
                </a:extLst>
              </p:cNvPr>
              <p:cNvSpPr/>
              <p:nvPr/>
            </p:nvSpPr>
            <p:spPr>
              <a:xfrm>
                <a:off x="4587764" y="2580292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≤3,3,2,2,2∧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D37450-D5A8-B243-81B1-E7912D05C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2580292"/>
                <a:ext cx="3016469" cy="294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D4A843-5ECC-CA49-ADDD-AF8F98D339F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095999" y="2112579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081969-5E47-7F43-84D4-8F4FC773148E}"/>
              </a:ext>
            </a:extLst>
          </p:cNvPr>
          <p:cNvCxnSpPr>
            <a:cxnSpLocks/>
            <a:stCxn id="10" idx="2"/>
            <a:endCxn id="37" idx="0"/>
          </p:cNvCxnSpPr>
          <p:nvPr/>
        </p:nvCxnSpPr>
        <p:spPr>
          <a:xfrm>
            <a:off x="6095999" y="2874582"/>
            <a:ext cx="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16CD55-F365-4644-92C1-5189031B41F4}"/>
                  </a:ext>
                </a:extLst>
              </p:cNvPr>
              <p:cNvSpPr txBox="1"/>
              <p:nvPr/>
            </p:nvSpPr>
            <p:spPr>
              <a:xfrm>
                <a:off x="5139326" y="2972882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16CD55-F365-4644-92C1-5189031B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2972882"/>
                <a:ext cx="1913344" cy="246221"/>
              </a:xfrm>
              <a:prstGeom prst="rect">
                <a:avLst/>
              </a:prstGeom>
              <a:blipFill>
                <a:blip r:embed="rId4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E8B928-391B-BB43-BFD6-D947D175F97A}"/>
                  </a:ext>
                </a:extLst>
              </p:cNvPr>
              <p:cNvSpPr txBox="1"/>
              <p:nvPr/>
            </p:nvSpPr>
            <p:spPr>
              <a:xfrm>
                <a:off x="5139326" y="2207250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E8B928-391B-BB43-BFD6-D947D175F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326" y="2207250"/>
                <a:ext cx="1913344" cy="246221"/>
              </a:xfrm>
              <a:prstGeom prst="rect">
                <a:avLst/>
              </a:prstGeom>
              <a:blipFill>
                <a:blip r:embed="rId5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42DC09-3CEA-8E43-9B79-F22D850CA26C}"/>
                  </a:ext>
                </a:extLst>
              </p:cNvPr>
              <p:cNvSpPr/>
              <p:nvPr/>
            </p:nvSpPr>
            <p:spPr>
              <a:xfrm>
                <a:off x="2966468" y="4149421"/>
                <a:ext cx="1844566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≤2,2,1,3,3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142DC09-3CEA-8E43-9B79-F22D850CA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468" y="4149421"/>
                <a:ext cx="1844566" cy="294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88A1E8-56FC-F843-90EA-5200213F812C}"/>
                  </a:ext>
                </a:extLst>
              </p:cNvPr>
              <p:cNvSpPr/>
              <p:nvPr/>
            </p:nvSpPr>
            <p:spPr>
              <a:xfrm>
                <a:off x="7380966" y="4149421"/>
                <a:ext cx="1844566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≤2,2,3,3,1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288A1E8-56FC-F843-90EA-5200213F8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966" y="4149421"/>
                <a:ext cx="1844566" cy="294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0BB5F5-A824-2240-A276-E22DC035F29E}"/>
                  </a:ext>
                </a:extLst>
              </p:cNvPr>
              <p:cNvSpPr/>
              <p:nvPr/>
            </p:nvSpPr>
            <p:spPr>
              <a:xfrm>
                <a:off x="6785856" y="4911424"/>
                <a:ext cx="3013765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≤3,3,2,2,2∧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10BB5F5-A824-2240-A276-E22DC035F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56" y="4911424"/>
                <a:ext cx="3013765" cy="2942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B62ED5-1CF0-8E4C-BF71-CF2EB109229A}"/>
                  </a:ext>
                </a:extLst>
              </p:cNvPr>
              <p:cNvSpPr/>
              <p:nvPr/>
            </p:nvSpPr>
            <p:spPr>
              <a:xfrm>
                <a:off x="6785856" y="5674207"/>
                <a:ext cx="3013765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≤1,1,3,3,3∧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6B62ED5-1CF0-8E4C-BF71-CF2EB1092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856" y="5674207"/>
                <a:ext cx="3013765" cy="29429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5AC121-02EA-A44D-9744-EE1A9AB129EE}"/>
                  </a:ext>
                </a:extLst>
              </p:cNvPr>
              <p:cNvSpPr/>
              <p:nvPr/>
            </p:nvSpPr>
            <p:spPr>
              <a:xfrm>
                <a:off x="2392379" y="4956547"/>
                <a:ext cx="3013765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≤3,3,2,2,2∧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5AC121-02EA-A44D-9744-EE1A9AB12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79" y="4956547"/>
                <a:ext cx="3013765" cy="2942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AB1035-4DC3-2C4B-AE38-C7CF4107ED03}"/>
                  </a:ext>
                </a:extLst>
              </p:cNvPr>
              <p:cNvSpPr/>
              <p:nvPr/>
            </p:nvSpPr>
            <p:spPr>
              <a:xfrm>
                <a:off x="2392379" y="5719330"/>
                <a:ext cx="3013765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≤1,1,3,3,3∧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AB1035-4DC3-2C4B-AE38-C7CF4107E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79" y="5719330"/>
                <a:ext cx="3013765" cy="29429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81349A-1B1E-3447-AB74-E4287ADEBCE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888751" y="3636585"/>
            <a:ext cx="1702752" cy="512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EE38E1-6064-284C-9A89-134329BF9F75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785856" y="3647671"/>
            <a:ext cx="1517393" cy="501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09EC-7946-9B43-A705-DB9E53AFC89D}"/>
                  </a:ext>
                </a:extLst>
              </p:cNvPr>
              <p:cNvSpPr/>
              <p:nvPr/>
            </p:nvSpPr>
            <p:spPr>
              <a:xfrm>
                <a:off x="4587764" y="3342295"/>
                <a:ext cx="3016469" cy="29429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≤1,1,3,3,3∧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09EC-7946-9B43-A705-DB9E53AF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764" y="3342295"/>
                <a:ext cx="3016469" cy="29429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01CB98-30B8-CB44-9753-3C363284451C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>
            <a:off x="3888751" y="4443711"/>
            <a:ext cx="10511" cy="5128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11A5C7C-FBD6-884F-B3C0-E27918072E9A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3899262" y="5250837"/>
            <a:ext cx="0" cy="468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13BA7B-1126-E948-8E6E-D0C8C96251B5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8292739" y="4443711"/>
            <a:ext cx="10510" cy="4677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A2C44E-5F56-B346-B679-97B529E4900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8292739" y="5205714"/>
            <a:ext cx="0" cy="4684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E22EE7-83A3-0F48-9361-EF4385BF8743}"/>
                  </a:ext>
                </a:extLst>
              </p:cNvPr>
              <p:cNvSpPr txBox="1"/>
              <p:nvPr/>
            </p:nvSpPr>
            <p:spPr>
              <a:xfrm>
                <a:off x="6600499" y="3777297"/>
                <a:ext cx="20858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≤2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E22EE7-83A3-0F48-9361-EF4385BF8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499" y="3777297"/>
                <a:ext cx="2085827" cy="246221"/>
              </a:xfrm>
              <a:prstGeom prst="rect">
                <a:avLst/>
              </a:prstGeom>
              <a:blipFill>
                <a:blip r:embed="rId13"/>
                <a:stretch>
                  <a:fillRect l="-1818"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2BC7B2-730B-1F4F-80E2-8E712AADA249}"/>
                  </a:ext>
                </a:extLst>
              </p:cNvPr>
              <p:cNvSpPr txBox="1"/>
              <p:nvPr/>
            </p:nvSpPr>
            <p:spPr>
              <a:xfrm>
                <a:off x="3697213" y="3748790"/>
                <a:ext cx="2085827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≤2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32BC7B2-730B-1F4F-80E2-8E712AAD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213" y="3748790"/>
                <a:ext cx="2085827" cy="246221"/>
              </a:xfrm>
              <a:prstGeom prst="rect">
                <a:avLst/>
              </a:prstGeom>
              <a:blipFill>
                <a:blip r:embed="rId14"/>
                <a:stretch>
                  <a:fillRect l="-1212"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071330-E805-D943-9B68-FEF5884EC156}"/>
                  </a:ext>
                </a:extLst>
              </p:cNvPr>
              <p:cNvSpPr txBox="1"/>
              <p:nvPr/>
            </p:nvSpPr>
            <p:spPr>
              <a:xfrm>
                <a:off x="2944961" y="4582903"/>
                <a:ext cx="190859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071330-E805-D943-9B68-FEF5884E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961" y="4582903"/>
                <a:ext cx="1908599" cy="246221"/>
              </a:xfrm>
              <a:prstGeom prst="rect">
                <a:avLst/>
              </a:prstGeom>
              <a:blipFill>
                <a:blip r:embed="rId15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1F457D-7D15-8944-9B29-1D94F982212E}"/>
                  </a:ext>
                </a:extLst>
              </p:cNvPr>
              <p:cNvSpPr txBox="1"/>
              <p:nvPr/>
            </p:nvSpPr>
            <p:spPr>
              <a:xfrm>
                <a:off x="2932079" y="5334443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F1F457D-7D15-8944-9B29-1D94F9822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079" y="5334443"/>
                <a:ext cx="1913344" cy="246221"/>
              </a:xfrm>
              <a:prstGeom prst="rect">
                <a:avLst/>
              </a:prstGeom>
              <a:blipFill>
                <a:blip r:embed="rId16"/>
                <a:stretch>
                  <a:fillRect l="-1316" t="-10526" b="-3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DD935E-A7D5-404F-853C-87F3F8A33110}"/>
                  </a:ext>
                </a:extLst>
              </p:cNvPr>
              <p:cNvSpPr txBox="1"/>
              <p:nvPr/>
            </p:nvSpPr>
            <p:spPr>
              <a:xfrm>
                <a:off x="7336066" y="5287989"/>
                <a:ext cx="1913344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FDD935E-A7D5-404F-853C-87F3F8A3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066" y="5287989"/>
                <a:ext cx="1913344" cy="246221"/>
              </a:xfrm>
              <a:prstGeom prst="rect">
                <a:avLst/>
              </a:prstGeom>
              <a:blipFill>
                <a:blip r:embed="rId17"/>
                <a:stretch>
                  <a:fillRect l="-1325" t="-476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5A3F55-894C-8F45-8D0E-3F5A7B946F3B}"/>
                  </a:ext>
                </a:extLst>
              </p:cNvPr>
              <p:cNvSpPr txBox="1"/>
              <p:nvPr/>
            </p:nvSpPr>
            <p:spPr>
              <a:xfrm>
                <a:off x="7380966" y="4546247"/>
                <a:ext cx="1908599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: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,0,0,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5A3F55-894C-8F45-8D0E-3F5A7B946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966" y="4546247"/>
                <a:ext cx="1908599" cy="246221"/>
              </a:xfrm>
              <a:prstGeom prst="rect">
                <a:avLst/>
              </a:prstGeom>
              <a:blipFill>
                <a:blip r:embed="rId18"/>
                <a:stretch>
                  <a:fillRect l="-1325" t="-500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c 58">
            <a:extLst>
              <a:ext uri="{FF2B5EF4-FFF2-40B4-BE49-F238E27FC236}">
                <a16:creationId xmlns:a16="http://schemas.microsoft.com/office/drawing/2014/main" id="{01B6EA25-6980-5446-94D6-D31EA38D5D11}"/>
              </a:ext>
            </a:extLst>
          </p:cNvPr>
          <p:cNvSpPr/>
          <p:nvPr/>
        </p:nvSpPr>
        <p:spPr>
          <a:xfrm>
            <a:off x="6078523" y="5268675"/>
            <a:ext cx="1381148" cy="599722"/>
          </a:xfrm>
          <a:prstGeom prst="arc">
            <a:avLst>
              <a:gd name="adj1" fmla="val 5308984"/>
              <a:gd name="adj2" fmla="val 10348412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DC0CD6E5-78F7-A948-BBF3-1BC60F26B0FA}"/>
              </a:ext>
            </a:extLst>
          </p:cNvPr>
          <p:cNvSpPr/>
          <p:nvPr/>
        </p:nvSpPr>
        <p:spPr>
          <a:xfrm>
            <a:off x="4739615" y="5321420"/>
            <a:ext cx="1381149" cy="591425"/>
          </a:xfrm>
          <a:prstGeom prst="arc">
            <a:avLst>
              <a:gd name="adj1" fmla="val 185348"/>
              <a:gd name="adj2" fmla="val 5505849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7A98BA4-2E52-4C49-9801-28261F597406}"/>
              </a:ext>
            </a:extLst>
          </p:cNvPr>
          <p:cNvCxnSpPr>
            <a:stCxn id="60" idx="0"/>
            <a:endCxn id="37" idx="2"/>
          </p:cNvCxnSpPr>
          <p:nvPr/>
        </p:nvCxnSpPr>
        <p:spPr>
          <a:xfrm flipH="1" flipV="1">
            <a:off x="6095999" y="3636585"/>
            <a:ext cx="19345" cy="201752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3AED596-BD94-974C-A337-F7FDDA7282B5}"/>
              </a:ext>
            </a:extLst>
          </p:cNvPr>
          <p:cNvSpPr/>
          <p:nvPr/>
        </p:nvSpPr>
        <p:spPr>
          <a:xfrm rot="18733414">
            <a:off x="10246476" y="5521803"/>
            <a:ext cx="825500" cy="211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EDD682-163C-EC45-82A2-D4A1C4329AFC}"/>
              </a:ext>
            </a:extLst>
          </p:cNvPr>
          <p:cNvSpPr/>
          <p:nvPr/>
        </p:nvSpPr>
        <p:spPr>
          <a:xfrm rot="2526264" flipV="1">
            <a:off x="10170350" y="5629991"/>
            <a:ext cx="424764" cy="26620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2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35" grpId="0" animBg="1"/>
      <p:bldP spid="3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7BDD-419E-B24E-B7D5-5FC06430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EB2D-5B20-6844-BC30-578B2A89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Games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Semantics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between quantification and choices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Games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Improvement &amp; Strategy Synthesis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Games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Reachability Games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Synthesis by generalizing bounded game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F9627-FD60-064F-8181-B94E6C44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337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582B-4DAB-D448-87FF-DBB9BC0EC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0EC49-6D6A-B840-BF51-376218A1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871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Farzan,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Azadeh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Kincaid, Zachary. Linear Arithmetic Satisfiability via Strategy Improvement. 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IJCAI.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Farzan,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Azadeh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Kincaid, Zachary. Strategy Synthesis for Linear Arithmetic Games.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ACM Program. Lang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POPL, Article 61 (January 2018)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Hintikka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Jaakko. 1982. Game-theoretical semantics: insights and prospects.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Notre Dame Journal of Formal Logic Notre-Dame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Ind. 23, 2 (1982), 219–241.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Infinite Games.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Notes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University of Sofia, Bulgaria. July 19, 2010. Accessed March 28, 2020. [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9B280-12F9-5A4D-A992-2271F40E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2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F117F-ACF5-A245-9D04-BCC8399E07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game: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players: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turns choosing a natural number</a:t>
                </a:r>
              </a:p>
              <a:p>
                <a:pPr lvl="2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set of wins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(losses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represents the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ith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respectively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n moves by each player the game ends:</a:t>
                </a: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play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wins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8F117F-ACF5-A245-9D04-BCC8399E07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8D36A381-BC5A-164E-BBE4-31090CB4B20C}"/>
              </a:ext>
            </a:extLst>
          </p:cNvPr>
          <p:cNvSpPr txBox="1">
            <a:spLocks/>
          </p:cNvSpPr>
          <p:nvPr/>
        </p:nvSpPr>
        <p:spPr>
          <a:xfrm>
            <a:off x="838200" y="365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Games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5BF55-AEFC-CD4B-B21A-E07D851F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63F621-9098-C140-901E-5D2AA3DD3A0A}"/>
              </a:ext>
            </a:extLst>
          </p:cNvPr>
          <p:cNvCxnSpPr>
            <a:cxnSpLocks/>
          </p:cNvCxnSpPr>
          <p:nvPr/>
        </p:nvCxnSpPr>
        <p:spPr>
          <a:xfrm flipV="1">
            <a:off x="2686050" y="4657724"/>
            <a:ext cx="4230752" cy="42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BB519D-7DDD-1048-86FB-EA0037E38866}"/>
              </a:ext>
            </a:extLst>
          </p:cNvPr>
          <p:cNvCxnSpPr>
            <a:cxnSpLocks/>
          </p:cNvCxnSpPr>
          <p:nvPr/>
        </p:nvCxnSpPr>
        <p:spPr>
          <a:xfrm>
            <a:off x="3143250" y="4271962"/>
            <a:ext cx="0" cy="8572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1DCCD7-25DA-D243-83C3-497B47720AFC}"/>
                  </a:ext>
                </a:extLst>
              </p:cNvPr>
              <p:cNvSpPr txBox="1"/>
              <p:nvPr/>
            </p:nvSpPr>
            <p:spPr>
              <a:xfrm>
                <a:off x="2830493" y="4288392"/>
                <a:ext cx="1683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B1DCCD7-25DA-D243-83C3-497B47720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493" y="4288392"/>
                <a:ext cx="168315" cy="369332"/>
              </a:xfrm>
              <a:prstGeom prst="rect">
                <a:avLst/>
              </a:prstGeom>
              <a:blipFill>
                <a:blip r:embed="rId3"/>
                <a:stretch>
                  <a:fillRect l="-35714" r="-3571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98BDEA-F0F4-3E40-B4E2-B10E4363BA4A}"/>
                  </a:ext>
                </a:extLst>
              </p:cNvPr>
              <p:cNvSpPr txBox="1"/>
              <p:nvPr/>
            </p:nvSpPr>
            <p:spPr>
              <a:xfrm>
                <a:off x="2780799" y="4759880"/>
                <a:ext cx="2677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II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98BDEA-F0F4-3E40-B4E2-B10E4363B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799" y="4759880"/>
                <a:ext cx="267702" cy="369332"/>
              </a:xfrm>
              <a:prstGeom prst="rect">
                <a:avLst/>
              </a:prstGeom>
              <a:blipFill>
                <a:blip r:embed="rId4"/>
                <a:stretch>
                  <a:fillRect l="-22727" r="-2272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52D65-C292-AF42-8999-6FAB146662C8}"/>
                  </a:ext>
                </a:extLst>
              </p:cNvPr>
              <p:cNvSpPr txBox="1"/>
              <p:nvPr/>
            </p:nvSpPr>
            <p:spPr>
              <a:xfrm>
                <a:off x="3266576" y="433455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52D65-C292-AF42-8999-6FAB14666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576" y="4334558"/>
                <a:ext cx="281424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A8CCF9-E7BB-244C-ADD4-D894CBBD7E1B}"/>
                  </a:ext>
                </a:extLst>
              </p:cNvPr>
              <p:cNvSpPr txBox="1"/>
              <p:nvPr/>
            </p:nvSpPr>
            <p:spPr>
              <a:xfrm>
                <a:off x="3600451" y="480604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A8CCF9-E7BB-244C-ADD4-D894CBBD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1" y="4806046"/>
                <a:ext cx="281424" cy="276999"/>
              </a:xfrm>
              <a:prstGeom prst="rect">
                <a:avLst/>
              </a:prstGeom>
              <a:blipFill>
                <a:blip r:embed="rId6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8A2604-1475-7745-ADC0-81D1DD481686}"/>
                  </a:ext>
                </a:extLst>
              </p:cNvPr>
              <p:cNvSpPr txBox="1"/>
              <p:nvPr/>
            </p:nvSpPr>
            <p:spPr>
              <a:xfrm>
                <a:off x="4061914" y="433455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8A2604-1475-7745-ADC0-81D1DD481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1914" y="4334557"/>
                <a:ext cx="281424" cy="276999"/>
              </a:xfrm>
              <a:prstGeom prst="rect">
                <a:avLst/>
              </a:prstGeom>
              <a:blipFill>
                <a:blip r:embed="rId7"/>
                <a:stretch>
                  <a:fillRect l="-8696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127D1C-C955-994C-936B-006F70E7F2D2}"/>
                  </a:ext>
                </a:extLst>
              </p:cNvPr>
              <p:cNvSpPr txBox="1"/>
              <p:nvPr/>
            </p:nvSpPr>
            <p:spPr>
              <a:xfrm>
                <a:off x="4481513" y="480604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127D1C-C955-994C-936B-006F70E7F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13" y="4806046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0ADAB9-CD43-9F40-BA48-1203E5F9A702}"/>
                  </a:ext>
                </a:extLst>
              </p:cNvPr>
              <p:cNvSpPr txBox="1"/>
              <p:nvPr/>
            </p:nvSpPr>
            <p:spPr>
              <a:xfrm>
                <a:off x="4896984" y="434777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0ADAB9-CD43-9F40-BA48-1203E5F9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84" y="4347775"/>
                <a:ext cx="250068" cy="276999"/>
              </a:xfrm>
              <a:prstGeom prst="rect">
                <a:avLst/>
              </a:prstGeom>
              <a:blipFill>
                <a:blip r:embed="rId9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DACF8-AD6B-3F49-BFB5-50510EB3AC93}"/>
                  </a:ext>
                </a:extLst>
              </p:cNvPr>
              <p:cNvSpPr txBox="1"/>
              <p:nvPr/>
            </p:nvSpPr>
            <p:spPr>
              <a:xfrm>
                <a:off x="5314243" y="4807115"/>
                <a:ext cx="250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BFDACF8-AD6B-3F49-BFB5-50510EB3A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43" y="4807115"/>
                <a:ext cx="250068" cy="276999"/>
              </a:xfrm>
              <a:prstGeom prst="rect">
                <a:avLst/>
              </a:prstGeom>
              <a:blipFill>
                <a:blip r:embed="rId10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4F31E4-508A-7C42-BBA1-4E4F5EFD968D}"/>
                  </a:ext>
                </a:extLst>
              </p:cNvPr>
              <p:cNvSpPr txBox="1"/>
              <p:nvPr/>
            </p:nvSpPr>
            <p:spPr>
              <a:xfrm>
                <a:off x="5733428" y="4330181"/>
                <a:ext cx="5151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4F31E4-508A-7C42-BBA1-4E4F5EFD9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428" y="4330181"/>
                <a:ext cx="515141" cy="276999"/>
              </a:xfrm>
              <a:prstGeom prst="rect">
                <a:avLst/>
              </a:prstGeom>
              <a:blipFill>
                <a:blip r:embed="rId11"/>
                <a:stretch>
                  <a:fillRect l="-4762" r="-2381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BE5334-C1F3-5548-A99C-DCB263E61B8A}"/>
                  </a:ext>
                </a:extLst>
              </p:cNvPr>
              <p:cNvSpPr txBox="1"/>
              <p:nvPr/>
            </p:nvSpPr>
            <p:spPr>
              <a:xfrm>
                <a:off x="6399994" y="4810421"/>
                <a:ext cx="5168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BE5334-C1F3-5548-A99C-DCB263E6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94" y="4810421"/>
                <a:ext cx="516808" cy="276999"/>
              </a:xfrm>
              <a:prstGeom prst="rect">
                <a:avLst/>
              </a:prstGeom>
              <a:blipFill>
                <a:blip r:embed="rId12"/>
                <a:stretch>
                  <a:fillRect l="-12195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D14B4F-9CED-2F43-93F0-CE5810574EDC}"/>
              </a:ext>
            </a:extLst>
          </p:cNvPr>
          <p:cNvSpPr txBox="1"/>
          <p:nvPr/>
        </p:nvSpPr>
        <p:spPr>
          <a:xfrm>
            <a:off x="5182929" y="6356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304201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4C6D-D659-EB48-83DC-6382240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1D8DE-552F-E444-8E4C-E6080ECC8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346695" cy="4351338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Encode moves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0−9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m:t>Legal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cs typeface="Times New Roman" panose="02020603050405020304" pitchFamily="18" charset="0"/>
                          </a:rPr>
                          <m:t>Wins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𝐼𝑙𝑙𝑒𝑔𝑎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latin typeface="Cambria" panose="02040503050406030204" pitchFamily="18" charset="0"/>
                        <a:cs typeface="Times New Roman" panose="02020603050405020304" pitchFamily="18" charset="0"/>
                      </a:rPr>
                      <m:t>Legal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1" dirty="0">
                            <a:latin typeface="Cambria" panose="02040503050406030204" pitchFamily="18" charset="0"/>
                            <a:cs typeface="Times New Roman" panose="02020603050405020304" pitchFamily="18" charset="0"/>
                          </a:rPr>
                          <m:t>Wins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𝐼𝑙𝑙𝑒𝑔𝑎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wins </a:t>
                </a:r>
                <a:r>
                  <a:rPr lang="en-US" b="0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wins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wins </a:t>
                </a:r>
                <a:r>
                  <a:rPr lang="en-US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wins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’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r>
                  <a:rPr lang="en-US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draw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31D8DE-552F-E444-8E4C-E6080ECC8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346695" cy="4351338"/>
              </a:xfrm>
              <a:blipFill>
                <a:blip r:embed="rId2"/>
                <a:stretch>
                  <a:fillRect l="-1896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8C466-12DA-B149-8165-E7227B007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257C67-5319-E844-9FED-AA7CF2AF4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4728"/>
              </p:ext>
            </p:extLst>
          </p:nvPr>
        </p:nvGraphicFramePr>
        <p:xfrm>
          <a:off x="7975600" y="1525588"/>
          <a:ext cx="2743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36980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36303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335959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78339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18614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54445"/>
                  </a:ext>
                </a:extLst>
              </a:tr>
            </a:tbl>
          </a:graphicData>
        </a:graphic>
      </p:graphicFrame>
      <p:sp>
        <p:nvSpPr>
          <p:cNvPr id="7" name="Multiply 6">
            <a:extLst>
              <a:ext uri="{FF2B5EF4-FFF2-40B4-BE49-F238E27FC236}">
                <a16:creationId xmlns:a16="http://schemas.microsoft.com/office/drawing/2014/main" id="{489019E1-F2E6-2043-BD1A-9E11939D2014}"/>
              </a:ext>
            </a:extLst>
          </p:cNvPr>
          <p:cNvSpPr/>
          <p:nvPr/>
        </p:nvSpPr>
        <p:spPr>
          <a:xfrm>
            <a:off x="7985125" y="1539876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8" name="Multiply 7">
            <a:extLst>
              <a:ext uri="{FF2B5EF4-FFF2-40B4-BE49-F238E27FC236}">
                <a16:creationId xmlns:a16="http://schemas.microsoft.com/office/drawing/2014/main" id="{DC61873C-9E07-CA44-8B34-6A81AFFC613C}"/>
              </a:ext>
            </a:extLst>
          </p:cNvPr>
          <p:cNvSpPr/>
          <p:nvPr/>
        </p:nvSpPr>
        <p:spPr>
          <a:xfrm>
            <a:off x="7985125" y="3396456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356DCF5D-7E9D-D747-BB4E-59BB310BB22A}"/>
              </a:ext>
            </a:extLst>
          </p:cNvPr>
          <p:cNvSpPr/>
          <p:nvPr/>
        </p:nvSpPr>
        <p:spPr>
          <a:xfrm>
            <a:off x="8999537" y="2549525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2F4BB8E4-6FC3-9C4F-BF91-99C4F1016F14}"/>
              </a:ext>
            </a:extLst>
          </p:cNvPr>
          <p:cNvSpPr/>
          <p:nvPr/>
        </p:nvSpPr>
        <p:spPr>
          <a:xfrm>
            <a:off x="8060531" y="2543176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B5FCA481-673C-F147-A55B-8D6EFF02AE19}"/>
              </a:ext>
            </a:extLst>
          </p:cNvPr>
          <p:cNvSpPr/>
          <p:nvPr/>
        </p:nvSpPr>
        <p:spPr>
          <a:xfrm>
            <a:off x="9872662" y="2467770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64712D0F-74C3-DF4A-A592-81922D68D250}"/>
              </a:ext>
            </a:extLst>
          </p:cNvPr>
          <p:cNvSpPr/>
          <p:nvPr/>
        </p:nvSpPr>
        <p:spPr>
          <a:xfrm>
            <a:off x="8999537" y="3471862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EBA8BE4D-DAAF-4148-8ADD-37D1D8CE956E}"/>
              </a:ext>
            </a:extLst>
          </p:cNvPr>
          <p:cNvSpPr/>
          <p:nvPr/>
        </p:nvSpPr>
        <p:spPr>
          <a:xfrm>
            <a:off x="8924131" y="1539876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5775541C-F195-2140-82BC-10FAD242C1D2}"/>
              </a:ext>
            </a:extLst>
          </p:cNvPr>
          <p:cNvSpPr/>
          <p:nvPr/>
        </p:nvSpPr>
        <p:spPr>
          <a:xfrm>
            <a:off x="9863137" y="3368279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64612C0B-E995-1545-B624-4474B1795A66}"/>
              </a:ext>
            </a:extLst>
          </p:cNvPr>
          <p:cNvSpPr/>
          <p:nvPr/>
        </p:nvSpPr>
        <p:spPr>
          <a:xfrm>
            <a:off x="9948068" y="1615282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5B8561-A27D-3844-A17A-56DBD89A8CEF}"/>
                  </a:ext>
                </a:extLst>
              </p:cNvPr>
              <p:cNvSpPr txBox="1"/>
              <p:nvPr/>
            </p:nvSpPr>
            <p:spPr>
              <a:xfrm>
                <a:off x="8187781" y="1624391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5B8561-A27D-3844-A17A-56DBD89A8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1624391"/>
                <a:ext cx="440826" cy="677108"/>
              </a:xfrm>
              <a:prstGeom prst="rect">
                <a:avLst/>
              </a:prstGeom>
              <a:blipFill>
                <a:blip r:embed="rId3"/>
                <a:stretch>
                  <a:fillRect l="-28571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772D35-4499-664B-BE9D-42396A0D3D64}"/>
                  </a:ext>
                </a:extLst>
              </p:cNvPr>
              <p:cNvSpPr txBox="1"/>
              <p:nvPr/>
            </p:nvSpPr>
            <p:spPr>
              <a:xfrm>
                <a:off x="9126787" y="1628300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772D35-4499-664B-BE9D-42396A0D3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787" y="1628300"/>
                <a:ext cx="440826" cy="677108"/>
              </a:xfrm>
              <a:prstGeom prst="rect">
                <a:avLst/>
              </a:prstGeom>
              <a:blipFill>
                <a:blip r:embed="rId4"/>
                <a:stretch>
                  <a:fillRect l="-28571" r="-28571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02E502-E2F8-604E-8100-58662EDDE292}"/>
                  </a:ext>
                </a:extLst>
              </p:cNvPr>
              <p:cNvSpPr txBox="1"/>
              <p:nvPr/>
            </p:nvSpPr>
            <p:spPr>
              <a:xfrm>
                <a:off x="10065793" y="1623975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02E502-E2F8-604E-8100-58662EDDE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793" y="1623975"/>
                <a:ext cx="440826" cy="677108"/>
              </a:xfrm>
              <a:prstGeom prst="rect">
                <a:avLst/>
              </a:prstGeom>
              <a:blipFill>
                <a:blip r:embed="rId5"/>
                <a:stretch>
                  <a:fillRect l="-28571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86071-8530-1641-8B5C-04E273F95B96}"/>
                  </a:ext>
                </a:extLst>
              </p:cNvPr>
              <p:cNvSpPr txBox="1"/>
              <p:nvPr/>
            </p:nvSpPr>
            <p:spPr>
              <a:xfrm>
                <a:off x="8187781" y="2552285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C86071-8530-1641-8B5C-04E273F95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2552285"/>
                <a:ext cx="440826" cy="677108"/>
              </a:xfrm>
              <a:prstGeom prst="rect">
                <a:avLst/>
              </a:prstGeom>
              <a:blipFill>
                <a:blip r:embed="rId6"/>
                <a:stretch>
                  <a:fillRect l="-28571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6A3167-A736-1B41-A0E5-3B070E9CEBE0}"/>
                  </a:ext>
                </a:extLst>
              </p:cNvPr>
              <p:cNvSpPr txBox="1"/>
              <p:nvPr/>
            </p:nvSpPr>
            <p:spPr>
              <a:xfrm>
                <a:off x="9122524" y="2556193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6A3167-A736-1B41-A0E5-3B070E9CE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24" y="2556193"/>
                <a:ext cx="440826" cy="677108"/>
              </a:xfrm>
              <a:prstGeom prst="rect">
                <a:avLst/>
              </a:prstGeom>
              <a:blipFill>
                <a:blip r:embed="rId7"/>
                <a:stretch>
                  <a:fillRect l="-25000" r="-25000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AFF717-AE53-A54A-813B-509C92432C05}"/>
                  </a:ext>
                </a:extLst>
              </p:cNvPr>
              <p:cNvSpPr txBox="1"/>
              <p:nvPr/>
            </p:nvSpPr>
            <p:spPr>
              <a:xfrm>
                <a:off x="10065793" y="2549525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AFF717-AE53-A54A-813B-509C9243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793" y="2549525"/>
                <a:ext cx="440826" cy="677108"/>
              </a:xfrm>
              <a:prstGeom prst="rect">
                <a:avLst/>
              </a:prstGeom>
              <a:blipFill>
                <a:blip r:embed="rId8"/>
                <a:stretch>
                  <a:fillRect l="-31429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CCB880-F1FF-2945-987A-B0A5BD7FEBE7}"/>
                  </a:ext>
                </a:extLst>
              </p:cNvPr>
              <p:cNvSpPr txBox="1"/>
              <p:nvPr/>
            </p:nvSpPr>
            <p:spPr>
              <a:xfrm>
                <a:off x="8187781" y="345715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CCB880-F1FF-2945-987A-B0A5BD7FE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3457158"/>
                <a:ext cx="440826" cy="677108"/>
              </a:xfrm>
              <a:prstGeom prst="rect">
                <a:avLst/>
              </a:prstGeom>
              <a:blipFill>
                <a:blip r:embed="rId9"/>
                <a:stretch>
                  <a:fillRect l="-28571" r="-28571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6D9CB6-070F-0044-90F0-7931409BE20E}"/>
                  </a:ext>
                </a:extLst>
              </p:cNvPr>
              <p:cNvSpPr txBox="1"/>
              <p:nvPr/>
            </p:nvSpPr>
            <p:spPr>
              <a:xfrm>
                <a:off x="9122525" y="3480971"/>
                <a:ext cx="4408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6D9CB6-070F-0044-90F0-7931409BE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25" y="3480971"/>
                <a:ext cx="440825" cy="677108"/>
              </a:xfrm>
              <a:prstGeom prst="rect">
                <a:avLst/>
              </a:prstGeom>
              <a:blipFill>
                <a:blip r:embed="rId10"/>
                <a:stretch>
                  <a:fillRect l="-25000" r="-2500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A7A289-DE29-7442-B918-E4B1D49BAE70}"/>
                  </a:ext>
                </a:extLst>
              </p:cNvPr>
              <p:cNvSpPr txBox="1"/>
              <p:nvPr/>
            </p:nvSpPr>
            <p:spPr>
              <a:xfrm>
                <a:off x="10075319" y="3457158"/>
                <a:ext cx="4408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A7A289-DE29-7442-B918-E4B1D49B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19" y="3457158"/>
                <a:ext cx="440825" cy="677108"/>
              </a:xfrm>
              <a:prstGeom prst="rect">
                <a:avLst/>
              </a:prstGeom>
              <a:blipFill>
                <a:blip r:embed="rId11"/>
                <a:stretch>
                  <a:fillRect l="-25000" r="-27778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A6E7E3-C5F5-5840-B6B2-EF09D3248942}"/>
                  </a:ext>
                </a:extLst>
              </p:cNvPr>
              <p:cNvSpPr txBox="1"/>
              <p:nvPr/>
            </p:nvSpPr>
            <p:spPr>
              <a:xfrm>
                <a:off x="7975600" y="4825681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EA6E7E3-C5F5-5840-B6B2-EF09D3248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600" y="4825681"/>
                <a:ext cx="320601" cy="492443"/>
              </a:xfrm>
              <a:prstGeom prst="rect">
                <a:avLst/>
              </a:prstGeom>
              <a:blipFill>
                <a:blip r:embed="rId12"/>
                <a:stretch>
                  <a:fillRect l="-26923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4E9826-4EBC-894A-B7A7-23B0EBB94E21}"/>
                  </a:ext>
                </a:extLst>
              </p:cNvPr>
              <p:cNvSpPr txBox="1"/>
              <p:nvPr/>
            </p:nvSpPr>
            <p:spPr>
              <a:xfrm>
                <a:off x="8187781" y="5183029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4E9826-4EBC-894A-B7A7-23B0EBB9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5183029"/>
                <a:ext cx="320601" cy="492443"/>
              </a:xfrm>
              <a:prstGeom prst="rect">
                <a:avLst/>
              </a:prstGeom>
              <a:blipFill>
                <a:blip r:embed="rId13"/>
                <a:stretch>
                  <a:fillRect l="-26923" r="-23077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B2F592-E59D-454A-9A28-797C485BD522}"/>
                  </a:ext>
                </a:extLst>
              </p:cNvPr>
              <p:cNvSpPr txBox="1"/>
              <p:nvPr/>
            </p:nvSpPr>
            <p:spPr>
              <a:xfrm>
                <a:off x="8450299" y="4820125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B2F592-E59D-454A-9A28-797C485BD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299" y="4820125"/>
                <a:ext cx="320601" cy="492443"/>
              </a:xfrm>
              <a:prstGeom prst="rect">
                <a:avLst/>
              </a:prstGeom>
              <a:blipFill>
                <a:blip r:embed="rId14"/>
                <a:stretch>
                  <a:fillRect l="-25926" r="-22222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D02D58-A9C9-AA44-B272-67C8ABC07DCB}"/>
                  </a:ext>
                </a:extLst>
              </p:cNvPr>
              <p:cNvSpPr txBox="1"/>
              <p:nvPr/>
            </p:nvSpPr>
            <p:spPr>
              <a:xfrm>
                <a:off x="8720563" y="5179061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D02D58-A9C9-AA44-B272-67C8ABC0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63" y="5179061"/>
                <a:ext cx="320601" cy="492443"/>
              </a:xfrm>
              <a:prstGeom prst="rect">
                <a:avLst/>
              </a:prstGeom>
              <a:blipFill>
                <a:blip r:embed="rId15"/>
                <a:stretch>
                  <a:fillRect l="-26923" r="-26923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22B588-CD35-C348-94E7-87DC6253ED9A}"/>
                  </a:ext>
                </a:extLst>
              </p:cNvPr>
              <p:cNvSpPr txBox="1"/>
              <p:nvPr/>
            </p:nvSpPr>
            <p:spPr>
              <a:xfrm>
                <a:off x="8932744" y="4828420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22B588-CD35-C348-94E7-87DC6253E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744" y="4828420"/>
                <a:ext cx="320601" cy="492443"/>
              </a:xfrm>
              <a:prstGeom prst="rect">
                <a:avLst/>
              </a:prstGeom>
              <a:blipFill>
                <a:blip r:embed="rId16"/>
                <a:stretch>
                  <a:fillRect l="-22222" r="-2222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AF2CD6-5DF4-5E44-B2B6-9D3C92AA6263}"/>
                  </a:ext>
                </a:extLst>
              </p:cNvPr>
              <p:cNvSpPr txBox="1"/>
              <p:nvPr/>
            </p:nvSpPr>
            <p:spPr>
              <a:xfrm>
                <a:off x="9151127" y="5179060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AF2CD6-5DF4-5E44-B2B6-9D3C92AA6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127" y="5179060"/>
                <a:ext cx="320601" cy="492443"/>
              </a:xfrm>
              <a:prstGeom prst="rect">
                <a:avLst/>
              </a:prstGeom>
              <a:blipFill>
                <a:blip r:embed="rId17"/>
                <a:stretch>
                  <a:fillRect l="-26923" r="-23077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2634CA-21A7-5F47-BDC6-B89B2FBF7539}"/>
                  </a:ext>
                </a:extLst>
              </p:cNvPr>
              <p:cNvSpPr txBox="1"/>
              <p:nvPr/>
            </p:nvSpPr>
            <p:spPr>
              <a:xfrm>
                <a:off x="9369510" y="4826037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D2634CA-21A7-5F47-BDC6-B89B2FBF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510" y="4826037"/>
                <a:ext cx="320601" cy="492443"/>
              </a:xfrm>
              <a:prstGeom prst="rect">
                <a:avLst/>
              </a:prstGeom>
              <a:blipFill>
                <a:blip r:embed="rId18"/>
                <a:stretch>
                  <a:fillRect l="-26923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010A3C-BEA8-AC44-9CB2-C228DF7F3612}"/>
                  </a:ext>
                </a:extLst>
              </p:cNvPr>
              <p:cNvSpPr txBox="1"/>
              <p:nvPr/>
            </p:nvSpPr>
            <p:spPr>
              <a:xfrm>
                <a:off x="9579383" y="5177434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C010A3C-BEA8-AC44-9CB2-C228DF7F3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83" y="5177434"/>
                <a:ext cx="320601" cy="492443"/>
              </a:xfrm>
              <a:prstGeom prst="rect">
                <a:avLst/>
              </a:prstGeom>
              <a:blipFill>
                <a:blip r:embed="rId19"/>
                <a:stretch>
                  <a:fillRect l="-25926" r="-22222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028E4F-9CA4-4F46-984F-F45B3DAD6C58}"/>
                  </a:ext>
                </a:extLst>
              </p:cNvPr>
              <p:cNvSpPr txBox="1"/>
              <p:nvPr/>
            </p:nvSpPr>
            <p:spPr>
              <a:xfrm>
                <a:off x="9789256" y="4828420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028E4F-9CA4-4F46-984F-F45B3DAD6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256" y="4828420"/>
                <a:ext cx="320601" cy="492443"/>
              </a:xfrm>
              <a:prstGeom prst="rect">
                <a:avLst/>
              </a:prstGeom>
              <a:blipFill>
                <a:blip r:embed="rId20"/>
                <a:stretch>
                  <a:fillRect l="-26923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6B1436-5502-A248-A2DF-C377B0BBB706}"/>
                  </a:ext>
                </a:extLst>
              </p:cNvPr>
              <p:cNvSpPr txBox="1"/>
              <p:nvPr/>
            </p:nvSpPr>
            <p:spPr>
              <a:xfrm>
                <a:off x="9982200" y="5177434"/>
                <a:ext cx="32060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6B1436-5502-A248-A2DF-C377B0BBB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5177434"/>
                <a:ext cx="320601" cy="492443"/>
              </a:xfrm>
              <a:prstGeom prst="rect">
                <a:avLst/>
              </a:prstGeom>
              <a:blipFill>
                <a:blip r:embed="rId21"/>
                <a:stretch>
                  <a:fillRect l="-26923" r="-26923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ABC332-F79B-FA41-8002-BB4C7F9ECFE3}"/>
                  </a:ext>
                </a:extLst>
              </p:cNvPr>
              <p:cNvSpPr txBox="1"/>
              <p:nvPr/>
            </p:nvSpPr>
            <p:spPr>
              <a:xfrm>
                <a:off x="7535354" y="4859140"/>
                <a:ext cx="3213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ABC332-F79B-FA41-8002-BB4C7F9EC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54" y="4859140"/>
                <a:ext cx="321370" cy="430887"/>
              </a:xfrm>
              <a:prstGeom prst="rect">
                <a:avLst/>
              </a:prstGeom>
              <a:blipFill>
                <a:blip r:embed="rId22"/>
                <a:stretch>
                  <a:fillRect l="-18519" r="-1851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0FE490-595F-D447-A1C7-D147F9B5AF83}"/>
                  </a:ext>
                </a:extLst>
              </p:cNvPr>
              <p:cNvSpPr txBox="1"/>
              <p:nvPr/>
            </p:nvSpPr>
            <p:spPr>
              <a:xfrm>
                <a:off x="7535354" y="5208154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0FE490-595F-D447-A1C7-D147F9B5A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354" y="5208154"/>
                <a:ext cx="332591" cy="430887"/>
              </a:xfrm>
              <a:prstGeom prst="rect">
                <a:avLst/>
              </a:prstGeom>
              <a:blipFill>
                <a:blip r:embed="rId23"/>
                <a:stretch>
                  <a:fillRect l="-17857" r="-1785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4BBB21-049D-624F-BF4C-197A2DB44B9B}"/>
              </a:ext>
            </a:extLst>
          </p:cNvPr>
          <p:cNvCxnSpPr>
            <a:cxnSpLocks/>
          </p:cNvCxnSpPr>
          <p:nvPr/>
        </p:nvCxnSpPr>
        <p:spPr>
          <a:xfrm>
            <a:off x="7925097" y="4859140"/>
            <a:ext cx="0" cy="7799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195FE4E-3355-364C-9D2A-2FD3B7386F26}"/>
              </a:ext>
            </a:extLst>
          </p:cNvPr>
          <p:cNvCxnSpPr>
            <a:cxnSpLocks/>
          </p:cNvCxnSpPr>
          <p:nvPr/>
        </p:nvCxnSpPr>
        <p:spPr>
          <a:xfrm flipH="1">
            <a:off x="7472455" y="5249904"/>
            <a:ext cx="28303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85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6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1F19-9BC9-A749-BA0E-031F641D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E1C3E-085B-294B-BA36-E724E6983B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76900" cy="2847975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game,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move should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make next?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from partial plays to moves.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Tic-Tac-Toe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of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E1C3E-085B-294B-BA36-E724E6983B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76900" cy="2847975"/>
              </a:xfrm>
              <a:blipFill>
                <a:blip r:embed="rId2"/>
                <a:stretch>
                  <a:fillRect l="-1786" t="-4018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C139-8433-4241-BEB5-A4362F56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FDF88D-2D9E-A541-A7DE-659619ADA635}"/>
                  </a:ext>
                </a:extLst>
              </p:cNvPr>
              <p:cNvSpPr txBox="1"/>
              <p:nvPr/>
            </p:nvSpPr>
            <p:spPr>
              <a:xfrm>
                <a:off x="838200" y="4958318"/>
                <a:ext cx="12339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FDF88D-2D9E-A541-A7DE-659619ADA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58318"/>
                <a:ext cx="1233928" cy="369332"/>
              </a:xfrm>
              <a:prstGeom prst="rect">
                <a:avLst/>
              </a:prstGeom>
              <a:blipFill>
                <a:blip r:embed="rId3"/>
                <a:stretch>
                  <a:fillRect l="-2041" r="-510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F83E89-26FE-AE45-9DE8-27E4E4321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43246"/>
              </p:ext>
            </p:extLst>
          </p:nvPr>
        </p:nvGraphicFramePr>
        <p:xfrm>
          <a:off x="7975600" y="1525588"/>
          <a:ext cx="2743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5369805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7363038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4335959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78339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18614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654445"/>
                  </a:ext>
                </a:extLst>
              </a:tr>
            </a:tbl>
          </a:graphicData>
        </a:graphic>
      </p:graphicFrame>
      <p:sp>
        <p:nvSpPr>
          <p:cNvPr id="10" name="Multiply 9">
            <a:extLst>
              <a:ext uri="{FF2B5EF4-FFF2-40B4-BE49-F238E27FC236}">
                <a16:creationId xmlns:a16="http://schemas.microsoft.com/office/drawing/2014/main" id="{37011242-924F-BD44-AF7F-B78FBC95D42D}"/>
              </a:ext>
            </a:extLst>
          </p:cNvPr>
          <p:cNvSpPr/>
          <p:nvPr/>
        </p:nvSpPr>
        <p:spPr>
          <a:xfrm>
            <a:off x="7985125" y="1539876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A178392B-BFD0-7E48-88F4-288E06064E91}"/>
              </a:ext>
            </a:extLst>
          </p:cNvPr>
          <p:cNvSpPr/>
          <p:nvPr/>
        </p:nvSpPr>
        <p:spPr>
          <a:xfrm>
            <a:off x="7985125" y="3396456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B5C34335-8D63-EA48-B3CD-030A7C436DDC}"/>
              </a:ext>
            </a:extLst>
          </p:cNvPr>
          <p:cNvSpPr/>
          <p:nvPr/>
        </p:nvSpPr>
        <p:spPr>
          <a:xfrm>
            <a:off x="8999537" y="2549525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Donut 12">
            <a:extLst>
              <a:ext uri="{FF2B5EF4-FFF2-40B4-BE49-F238E27FC236}">
                <a16:creationId xmlns:a16="http://schemas.microsoft.com/office/drawing/2014/main" id="{C3C2DFA5-6F86-CA44-80C0-D463CA2F0D91}"/>
              </a:ext>
            </a:extLst>
          </p:cNvPr>
          <p:cNvSpPr/>
          <p:nvPr/>
        </p:nvSpPr>
        <p:spPr>
          <a:xfrm>
            <a:off x="8060531" y="2543176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Multiply 13">
            <a:extLst>
              <a:ext uri="{FF2B5EF4-FFF2-40B4-BE49-F238E27FC236}">
                <a16:creationId xmlns:a16="http://schemas.microsoft.com/office/drawing/2014/main" id="{A3A52325-C1E8-5A4E-BCAA-33A59D842D67}"/>
              </a:ext>
            </a:extLst>
          </p:cNvPr>
          <p:cNvSpPr/>
          <p:nvPr/>
        </p:nvSpPr>
        <p:spPr>
          <a:xfrm>
            <a:off x="9872662" y="2467770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5" name="Donut 14">
            <a:extLst>
              <a:ext uri="{FF2B5EF4-FFF2-40B4-BE49-F238E27FC236}">
                <a16:creationId xmlns:a16="http://schemas.microsoft.com/office/drawing/2014/main" id="{0771BDFD-6E4B-E449-94D5-140C1CD3C68B}"/>
              </a:ext>
            </a:extLst>
          </p:cNvPr>
          <p:cNvSpPr/>
          <p:nvPr/>
        </p:nvSpPr>
        <p:spPr>
          <a:xfrm>
            <a:off x="8999537" y="3471862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478471BD-78D2-9D4D-B993-1CF537DE5906}"/>
              </a:ext>
            </a:extLst>
          </p:cNvPr>
          <p:cNvSpPr/>
          <p:nvPr/>
        </p:nvSpPr>
        <p:spPr>
          <a:xfrm>
            <a:off x="8924131" y="1539876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7" name="Multiply 16">
            <a:extLst>
              <a:ext uri="{FF2B5EF4-FFF2-40B4-BE49-F238E27FC236}">
                <a16:creationId xmlns:a16="http://schemas.microsoft.com/office/drawing/2014/main" id="{0CCF7A18-E2CB-2C4C-A02C-1F2A5835A68A}"/>
              </a:ext>
            </a:extLst>
          </p:cNvPr>
          <p:cNvSpPr/>
          <p:nvPr/>
        </p:nvSpPr>
        <p:spPr>
          <a:xfrm>
            <a:off x="9863137" y="3368279"/>
            <a:ext cx="846138" cy="846138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accent5"/>
              </a:solidFill>
            </a:endParaRPr>
          </a:p>
        </p:txBody>
      </p:sp>
      <p:sp>
        <p:nvSpPr>
          <p:cNvPr id="18" name="Donut 17">
            <a:extLst>
              <a:ext uri="{FF2B5EF4-FFF2-40B4-BE49-F238E27FC236}">
                <a16:creationId xmlns:a16="http://schemas.microsoft.com/office/drawing/2014/main" id="{49E1A77D-D694-6446-B113-F99CC1EB5596}"/>
              </a:ext>
            </a:extLst>
          </p:cNvPr>
          <p:cNvSpPr/>
          <p:nvPr/>
        </p:nvSpPr>
        <p:spPr>
          <a:xfrm>
            <a:off x="9948068" y="1615282"/>
            <a:ext cx="695326" cy="695326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0FFAFD-5FA5-1C43-8E6C-E51C3021436F}"/>
                  </a:ext>
                </a:extLst>
              </p:cNvPr>
              <p:cNvSpPr txBox="1"/>
              <p:nvPr/>
            </p:nvSpPr>
            <p:spPr>
              <a:xfrm>
                <a:off x="8187781" y="1624391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0FFAFD-5FA5-1C43-8E6C-E51C30214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1624391"/>
                <a:ext cx="440826" cy="677108"/>
              </a:xfrm>
              <a:prstGeom prst="rect">
                <a:avLst/>
              </a:prstGeom>
              <a:blipFill>
                <a:blip r:embed="rId4"/>
                <a:stretch>
                  <a:fillRect l="-28571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FDC94D-300D-5F42-BC64-97EAD3DE833F}"/>
                  </a:ext>
                </a:extLst>
              </p:cNvPr>
              <p:cNvSpPr txBox="1"/>
              <p:nvPr/>
            </p:nvSpPr>
            <p:spPr>
              <a:xfrm>
                <a:off x="9126787" y="1628300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FDC94D-300D-5F42-BC64-97EAD3DE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787" y="1628300"/>
                <a:ext cx="440826" cy="677108"/>
              </a:xfrm>
              <a:prstGeom prst="rect">
                <a:avLst/>
              </a:prstGeom>
              <a:blipFill>
                <a:blip r:embed="rId5"/>
                <a:stretch>
                  <a:fillRect l="-28571" r="-28571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31D8B9-082D-6540-83AE-247719D3EB26}"/>
                  </a:ext>
                </a:extLst>
              </p:cNvPr>
              <p:cNvSpPr txBox="1"/>
              <p:nvPr/>
            </p:nvSpPr>
            <p:spPr>
              <a:xfrm>
                <a:off x="10065793" y="1623975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31D8B9-082D-6540-83AE-247719D3E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793" y="1623975"/>
                <a:ext cx="440826" cy="677108"/>
              </a:xfrm>
              <a:prstGeom prst="rect">
                <a:avLst/>
              </a:prstGeom>
              <a:blipFill>
                <a:blip r:embed="rId6"/>
                <a:stretch>
                  <a:fillRect l="-28571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5E54A-38C5-194E-9885-955053208065}"/>
                  </a:ext>
                </a:extLst>
              </p:cNvPr>
              <p:cNvSpPr txBox="1"/>
              <p:nvPr/>
            </p:nvSpPr>
            <p:spPr>
              <a:xfrm>
                <a:off x="8187781" y="2552285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A5E54A-38C5-194E-9885-955053208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2552285"/>
                <a:ext cx="440826" cy="677108"/>
              </a:xfrm>
              <a:prstGeom prst="rect">
                <a:avLst/>
              </a:prstGeom>
              <a:blipFill>
                <a:blip r:embed="rId7"/>
                <a:stretch>
                  <a:fillRect l="-28571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53C0F2-FBFD-7C40-B65D-F8A08A60600F}"/>
                  </a:ext>
                </a:extLst>
              </p:cNvPr>
              <p:cNvSpPr txBox="1"/>
              <p:nvPr/>
            </p:nvSpPr>
            <p:spPr>
              <a:xfrm>
                <a:off x="9122524" y="2556193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53C0F2-FBFD-7C40-B65D-F8A08A60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24" y="2556193"/>
                <a:ext cx="440826" cy="677108"/>
              </a:xfrm>
              <a:prstGeom prst="rect">
                <a:avLst/>
              </a:prstGeom>
              <a:blipFill>
                <a:blip r:embed="rId8"/>
                <a:stretch>
                  <a:fillRect l="-25000" r="-25000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77F0B-EA1B-9246-9778-8C99957174E7}"/>
                  </a:ext>
                </a:extLst>
              </p:cNvPr>
              <p:cNvSpPr txBox="1"/>
              <p:nvPr/>
            </p:nvSpPr>
            <p:spPr>
              <a:xfrm>
                <a:off x="10065793" y="2549525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9D77F0B-EA1B-9246-9778-8C9995717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793" y="2549525"/>
                <a:ext cx="440826" cy="677108"/>
              </a:xfrm>
              <a:prstGeom prst="rect">
                <a:avLst/>
              </a:prstGeom>
              <a:blipFill>
                <a:blip r:embed="rId9"/>
                <a:stretch>
                  <a:fillRect l="-31429" r="-2857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25D38-EB81-B64B-BB3A-706B7938DED0}"/>
                  </a:ext>
                </a:extLst>
              </p:cNvPr>
              <p:cNvSpPr txBox="1"/>
              <p:nvPr/>
            </p:nvSpPr>
            <p:spPr>
              <a:xfrm>
                <a:off x="8187781" y="3457158"/>
                <a:ext cx="44082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0F25D38-EB81-B64B-BB3A-706B7938D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781" y="3457158"/>
                <a:ext cx="440826" cy="677108"/>
              </a:xfrm>
              <a:prstGeom prst="rect">
                <a:avLst/>
              </a:prstGeom>
              <a:blipFill>
                <a:blip r:embed="rId10"/>
                <a:stretch>
                  <a:fillRect l="-28571" r="-28571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8A0B6D-8AE5-C74D-B5E1-7294D8802C82}"/>
                  </a:ext>
                </a:extLst>
              </p:cNvPr>
              <p:cNvSpPr txBox="1"/>
              <p:nvPr/>
            </p:nvSpPr>
            <p:spPr>
              <a:xfrm>
                <a:off x="9122525" y="3480971"/>
                <a:ext cx="4408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8A0B6D-8AE5-C74D-B5E1-7294D880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2525" y="3480971"/>
                <a:ext cx="440825" cy="677108"/>
              </a:xfrm>
              <a:prstGeom prst="rect">
                <a:avLst/>
              </a:prstGeom>
              <a:blipFill>
                <a:blip r:embed="rId11"/>
                <a:stretch>
                  <a:fillRect l="-25000" r="-25000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5DC1B-3C7F-D742-9A72-2CE6F861FF30}"/>
                  </a:ext>
                </a:extLst>
              </p:cNvPr>
              <p:cNvSpPr txBox="1"/>
              <p:nvPr/>
            </p:nvSpPr>
            <p:spPr>
              <a:xfrm>
                <a:off x="10075319" y="3457158"/>
                <a:ext cx="44082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4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05DC1B-3C7F-D742-9A72-2CE6F861F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19" y="3457158"/>
                <a:ext cx="440825" cy="677108"/>
              </a:xfrm>
              <a:prstGeom prst="rect">
                <a:avLst/>
              </a:prstGeom>
              <a:blipFill>
                <a:blip r:embed="rId12"/>
                <a:stretch>
                  <a:fillRect l="-25000" r="-27778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4A476B-4F1F-D54D-BBB6-1FCB51C14483}"/>
                  </a:ext>
                </a:extLst>
              </p:cNvPr>
              <p:cNvSpPr txBox="1"/>
              <p:nvPr/>
            </p:nvSpPr>
            <p:spPr>
              <a:xfrm>
                <a:off x="2280699" y="4958318"/>
                <a:ext cx="14213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D4A476B-4F1F-D54D-BBB6-1FCB51C1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99" y="4958318"/>
                <a:ext cx="1421351" cy="369332"/>
              </a:xfrm>
              <a:prstGeom prst="rect">
                <a:avLst/>
              </a:prstGeom>
              <a:blipFill>
                <a:blip r:embed="rId13"/>
                <a:stretch>
                  <a:fillRect l="-2679" r="-357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83B0B7-55C8-9347-9C39-B48E8F7D3728}"/>
                  </a:ext>
                </a:extLst>
              </p:cNvPr>
              <p:cNvSpPr txBox="1"/>
              <p:nvPr/>
            </p:nvSpPr>
            <p:spPr>
              <a:xfrm>
                <a:off x="3923321" y="4940637"/>
                <a:ext cx="17611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0463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383B0B7-55C8-9347-9C39-B48E8F7D3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321" y="4940637"/>
                <a:ext cx="1761188" cy="369332"/>
              </a:xfrm>
              <a:prstGeom prst="rect">
                <a:avLst/>
              </a:prstGeom>
              <a:blipFill>
                <a:blip r:embed="rId14"/>
                <a:stretch>
                  <a:fillRect l="-1429" r="-357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15512-5D69-784C-A8A7-867933484DE1}"/>
                  </a:ext>
                </a:extLst>
              </p:cNvPr>
              <p:cNvSpPr txBox="1"/>
              <p:nvPr/>
            </p:nvSpPr>
            <p:spPr>
              <a:xfrm>
                <a:off x="5918480" y="4945608"/>
                <a:ext cx="2101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046357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115512-5D69-784C-A8A7-867933484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80" y="4945608"/>
                <a:ext cx="2101024" cy="369332"/>
              </a:xfrm>
              <a:prstGeom prst="rect">
                <a:avLst/>
              </a:prstGeom>
              <a:blipFill>
                <a:blip r:embed="rId15"/>
                <a:stretch>
                  <a:fillRect l="-1205" r="-301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E56496-3A1D-F945-B780-45468103677C}"/>
                  </a:ext>
                </a:extLst>
              </p:cNvPr>
              <p:cNvSpPr txBox="1"/>
              <p:nvPr/>
            </p:nvSpPr>
            <p:spPr>
              <a:xfrm>
                <a:off x="8253475" y="4922442"/>
                <a:ext cx="24408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04635712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E56496-3A1D-F945-B780-454681036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3475" y="4922442"/>
                <a:ext cx="2440861" cy="369332"/>
              </a:xfrm>
              <a:prstGeom prst="rect">
                <a:avLst/>
              </a:prstGeom>
              <a:blipFill>
                <a:blip r:embed="rId16"/>
                <a:stretch>
                  <a:fillRect l="-1036" r="-207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0DF5B7-472F-DD4B-8DA7-ED30097A76D1}"/>
                  </a:ext>
                </a:extLst>
              </p:cNvPr>
              <p:cNvSpPr txBox="1"/>
              <p:nvPr/>
            </p:nvSpPr>
            <p:spPr>
              <a:xfrm>
                <a:off x="1369871" y="5639256"/>
                <a:ext cx="12120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0DF5B7-472F-DD4B-8DA7-ED30097A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871" y="5639256"/>
                <a:ext cx="1212062" cy="369332"/>
              </a:xfrm>
              <a:prstGeom prst="rect">
                <a:avLst/>
              </a:prstGeom>
              <a:blipFill>
                <a:blip r:embed="rId17"/>
                <a:stretch>
                  <a:fillRect l="-3158" r="-5263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6DEF9A-A091-9445-BC1D-CDD3C5B7AB89}"/>
                  </a:ext>
                </a:extLst>
              </p:cNvPr>
              <p:cNvSpPr txBox="1"/>
              <p:nvPr/>
            </p:nvSpPr>
            <p:spPr>
              <a:xfrm>
                <a:off x="2812370" y="5639256"/>
                <a:ext cx="1551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6DEF9A-A091-9445-BC1D-CDD3C5B7A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370" y="5639256"/>
                <a:ext cx="1551900" cy="369332"/>
              </a:xfrm>
              <a:prstGeom prst="rect">
                <a:avLst/>
              </a:prstGeom>
              <a:blipFill>
                <a:blip r:embed="rId18"/>
                <a:stretch>
                  <a:fillRect l="-1613" r="-3226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F96222-53BA-1E40-9B13-E1FCC4116E41}"/>
                  </a:ext>
                </a:extLst>
              </p:cNvPr>
              <p:cNvSpPr txBox="1"/>
              <p:nvPr/>
            </p:nvSpPr>
            <p:spPr>
              <a:xfrm>
                <a:off x="6450151" y="5639535"/>
                <a:ext cx="22315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0463571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6F96222-53BA-1E40-9B13-E1FCC411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151" y="5639535"/>
                <a:ext cx="2231573" cy="369332"/>
              </a:xfrm>
              <a:prstGeom prst="rect">
                <a:avLst/>
              </a:prstGeom>
              <a:blipFill>
                <a:blip r:embed="rId19"/>
                <a:stretch>
                  <a:fillRect l="-1130" r="-226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5822E-2DD9-AE47-BF94-9862339D17A1}"/>
                  </a:ext>
                </a:extLst>
              </p:cNvPr>
              <p:cNvSpPr txBox="1"/>
              <p:nvPr/>
            </p:nvSpPr>
            <p:spPr>
              <a:xfrm>
                <a:off x="8782390" y="5639256"/>
                <a:ext cx="25714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046357128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5822E-2DD9-AE47-BF94-9862339D1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390" y="5639256"/>
                <a:ext cx="2571410" cy="369332"/>
              </a:xfrm>
              <a:prstGeom prst="rect">
                <a:avLst/>
              </a:prstGeom>
              <a:blipFill>
                <a:blip r:embed="rId20"/>
                <a:stretch>
                  <a:fillRect l="-985" r="-1970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B35FA8-FC73-AC40-9732-1315BDE91CFB}"/>
                  </a:ext>
                </a:extLst>
              </p:cNvPr>
              <p:cNvSpPr txBox="1"/>
              <p:nvPr/>
            </p:nvSpPr>
            <p:spPr>
              <a:xfrm>
                <a:off x="4457749" y="5639256"/>
                <a:ext cx="189173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04635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FB35FA8-FC73-AC40-9732-1315BDE91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749" y="5639256"/>
                <a:ext cx="1891736" cy="369332"/>
              </a:xfrm>
              <a:prstGeom prst="rect">
                <a:avLst/>
              </a:prstGeom>
              <a:blipFill>
                <a:blip r:embed="rId21"/>
                <a:stretch>
                  <a:fillRect l="-1333" r="-2667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57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9" grpId="0"/>
      <p:bldP spid="30" grpId="0"/>
      <p:bldP spid="31" grpId="0"/>
      <p:bldP spid="32" grpId="0"/>
      <p:bldP spid="33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490D-A79A-9449-A95F-9046132CC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944C7-93DA-2643-98E8-BAEF7A469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Strategy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nary>
                          <m:naryPr>
                            <m:chr m:val="⋃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ℕ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even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strategy for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nary>
                          <m:naryPr>
                            <m:chr m:val="⋃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ℕ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: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is</m:t>
                        </m:r>
                        <m:r>
                          <a:rPr lang="en-US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odd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play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play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II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plays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b="0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944C7-93DA-2643-98E8-BAEF7A469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7F5A7-1654-9B41-A000-49C28541E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43966-C271-CD48-A29E-DF7CA2175279}"/>
              </a:ext>
            </a:extLst>
          </p:cNvPr>
          <p:cNvSpPr txBox="1"/>
          <p:nvPr/>
        </p:nvSpPr>
        <p:spPr>
          <a:xfrm>
            <a:off x="5182929" y="635635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Khomskii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2010]</a:t>
            </a:r>
          </a:p>
        </p:txBody>
      </p:sp>
    </p:spTree>
    <p:extLst>
      <p:ext uri="{BB962C8B-B14F-4D97-AF65-F5344CB8AC3E}">
        <p14:creationId xmlns:p14="http://schemas.microsoft.com/office/powerpoint/2010/main" val="22022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703C-1A93-B440-947C-8601EC2A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Winning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A9F06-2139-E54E-8074-8B4EA37B8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game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a winning strategy 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is a winning strategy </a:t>
                </a:r>
                <a:r>
                  <a:rPr lang="en-US" dirty="0" err="1">
                    <a:latin typeface="Cambria" panose="020405030504060302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𝑝𝑙𝑎𝑦𝑠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\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EA9F06-2139-E54E-8074-8B4EA37B8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56B2D-E1B1-E44A-BBDA-8BCC3F20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2806B-D498-A64D-911D-BBE54C14C9E0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A5CE0-CF17-8F42-A064-E4FBE4E4F2EC}"/>
                  </a:ext>
                </a:extLst>
              </p:cNvPr>
              <p:cNvSpPr txBox="1"/>
              <p:nvPr/>
            </p:nvSpPr>
            <p:spPr>
              <a:xfrm>
                <a:off x="2020205" y="3499307"/>
                <a:ext cx="70725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</a:rPr>
                  <a:t>Theorem</a:t>
                </a:r>
                <a:r>
                  <a:rPr lang="en-US" sz="2400" dirty="0">
                    <a:latin typeface="Cambria" panose="02040503050406030204" pitchFamily="18" charset="0"/>
                  </a:rPr>
                  <a:t>: For all games,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, player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II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cannot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  both have a winning strategy.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BA5CE0-CF17-8F42-A064-E4FBE4E4F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05" y="3499307"/>
                <a:ext cx="7072577" cy="830997"/>
              </a:xfrm>
              <a:prstGeom prst="rect">
                <a:avLst/>
              </a:prstGeom>
              <a:blipFill>
                <a:blip r:embed="rId3"/>
                <a:stretch>
                  <a:fillRect l="-1254" t="-7692" r="-358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5D7788-C8DB-5346-A2C9-7AB99D00D00B}"/>
                  </a:ext>
                </a:extLst>
              </p:cNvPr>
              <p:cNvSpPr/>
              <p:nvPr/>
            </p:nvSpPr>
            <p:spPr>
              <a:xfrm>
                <a:off x="2020205" y="4254811"/>
                <a:ext cx="815159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latin typeface="Cambria" panose="02040503050406030204" pitchFamily="18" charset="0"/>
                  </a:rPr>
                  <a:t>Proof.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Suppose not.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I has a winning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II a winning strategy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be the play where I follows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II follows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.</a:t>
                </a:r>
              </a:p>
              <a:p>
                <a:r>
                  <a:rPr lang="en-US" sz="2400" dirty="0">
                    <a:latin typeface="Cambria" panose="02040503050406030204" pitchFamily="18" charset="0"/>
                  </a:rPr>
                  <a:t>  Necessarily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Cambria" panose="02040503050406030204" pitchFamily="18" charset="0"/>
                  </a:rPr>
                  <a:t>, a contradiction. 		</a:t>
                </a:r>
                <a:r>
                  <a:rPr lang="en-US" sz="2400" b="1" dirty="0">
                    <a:latin typeface="Cambria" panose="02040503050406030204" pitchFamily="18" charset="0"/>
                  </a:rPr>
                  <a:t>QED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5D7788-C8DB-5346-A2C9-7AB99D00D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205" y="4254811"/>
                <a:ext cx="8151590" cy="1938992"/>
              </a:xfrm>
              <a:prstGeom prst="rect">
                <a:avLst/>
              </a:prstGeom>
              <a:blipFill>
                <a:blip r:embed="rId4"/>
                <a:stretch>
                  <a:fillRect l="-1089" t="-1948" r="-467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42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3812</TotalTime>
  <Words>3541</Words>
  <Application>Microsoft Macintosh PowerPoint</Application>
  <PresentationFormat>Widescreen</PresentationFormat>
  <Paragraphs>641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Introduction to Game Semantics and Logical Games</vt:lpstr>
      <vt:lpstr>Overview</vt:lpstr>
      <vt:lpstr>PowerPoint Presentation</vt:lpstr>
      <vt:lpstr>Two-person Perfect Information Finite Games</vt:lpstr>
      <vt:lpstr>PowerPoint Presentation</vt:lpstr>
      <vt:lpstr>Tic-Tac-Toe</vt:lpstr>
      <vt:lpstr>Strategies</vt:lpstr>
      <vt:lpstr>Strategies</vt:lpstr>
      <vt:lpstr>Winning Strategies</vt:lpstr>
      <vt:lpstr>Determinacy</vt:lpstr>
      <vt:lpstr>PowerPoint Presentation</vt:lpstr>
      <vt:lpstr>Game Semantics</vt:lpstr>
      <vt:lpstr>Game Semantics</vt:lpstr>
      <vt:lpstr>First Order Logic</vt:lpstr>
      <vt:lpstr>First Order Logic</vt:lpstr>
      <vt:lpstr>PowerPoint Presentation</vt:lpstr>
      <vt:lpstr>Strategy Synthesis</vt:lpstr>
      <vt:lpstr>Satisfiability Games</vt:lpstr>
      <vt:lpstr>Strategy Improvement</vt:lpstr>
      <vt:lpstr>Skeleton Strategy</vt:lpstr>
      <vt:lpstr>Strategy Improvement</vt:lpstr>
      <vt:lpstr>Winning Condition</vt:lpstr>
      <vt:lpstr>Strategy Improvement</vt:lpstr>
      <vt:lpstr>Counter Strategy</vt:lpstr>
      <vt:lpstr>Model-based Term Selection</vt:lpstr>
      <vt:lpstr>Counter Strategy</vt:lpstr>
      <vt:lpstr>Strategy Improvement</vt:lpstr>
      <vt:lpstr>Winning Strategy Skeleton</vt:lpstr>
      <vt:lpstr>Strategy Synthesis</vt:lpstr>
      <vt:lpstr>Tree Interpolation</vt:lpstr>
      <vt:lpstr>Strategy Synthesis</vt:lpstr>
      <vt:lpstr>PowerPoint Presentation</vt:lpstr>
      <vt:lpstr>Infinite Games</vt:lpstr>
      <vt:lpstr>Strategies</vt:lpstr>
      <vt:lpstr>Winning Strategies</vt:lpstr>
      <vt:lpstr>Determinacy</vt:lpstr>
      <vt:lpstr>PowerPoint Presentation</vt:lpstr>
      <vt:lpstr>Reachability Games</vt:lpstr>
      <vt:lpstr>Strategy Synthesis</vt:lpstr>
      <vt:lpstr>Cinderella-Stepmother Game</vt:lpstr>
      <vt:lpstr>Safety Tree</vt:lpstr>
      <vt:lpstr>Cinderella-Stepmother Game</vt:lpstr>
      <vt:lpstr>Refine Safety Tree</vt:lpstr>
      <vt:lpstr>Cinderella-Stepmother Game</vt:lpstr>
      <vt:lpstr>Refine Safety Tree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for the Programming Languagist</dc:title>
  <dc:creator>Microsoft Office User</dc:creator>
  <cp:lastModifiedBy>Murphy, Timothy</cp:lastModifiedBy>
  <cp:revision>136</cp:revision>
  <dcterms:created xsi:type="dcterms:W3CDTF">2019-09-30T02:42:38Z</dcterms:created>
  <dcterms:modified xsi:type="dcterms:W3CDTF">2024-11-01T22:28:58Z</dcterms:modified>
</cp:coreProperties>
</file>