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bha\Downloads\employee_data%20Tamin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Tamina.csv]employee_data Tamina!PivotTable1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rgbClr val="002060"/>
                </a:solidFill>
                <a:latin typeface="+mn-lt"/>
                <a:ea typeface="Adobe Fan Heiti Std B" panose="020B0700000000000000" pitchFamily="34" charset="-128"/>
                <a:cs typeface="+mn-lt"/>
              </a:rPr>
              <a:t>Attrition Analysis </a:t>
            </a:r>
            <a:endParaRPr lang="en-IN" sz="2400" b="1" dirty="0">
              <a:solidFill>
                <a:srgbClr val="002060"/>
              </a:solidFill>
              <a:latin typeface="+mn-lt"/>
            </a:endParaRPr>
          </a:p>
        </c:rich>
      </c:tx>
      <c:layout>
        <c:manualLayout>
          <c:xMode val="edge"/>
          <c:yMode val="edge"/>
          <c:x val="0.29567845078082439"/>
          <c:y val="2.24739232989461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'employee_data Tamina'!$B$3:$B$4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Tamina'!$A$5:$A$16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'employee_data Tamina'!$B$5:$B$16</c:f>
              <c:numCache>
                <c:formatCode>General</c:formatCode>
                <c:ptCount val="11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20-470C-99DD-29B5F41D4EFF}"/>
            </c:ext>
          </c:extLst>
        </c:ser>
        <c:ser>
          <c:idx val="1"/>
          <c:order val="1"/>
          <c:tx>
            <c:strRef>
              <c:f>'employee_data Tamina'!$C$3:$C$4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Tamina'!$A$5:$A$16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'employee_data Tamina'!$C$5:$C$16</c:f>
              <c:numCache>
                <c:formatCode>General</c:formatCode>
                <c:ptCount val="11"/>
                <c:pt idx="0">
                  <c:v>232</c:v>
                </c:pt>
                <c:pt idx="1">
                  <c:v>230</c:v>
                </c:pt>
                <c:pt idx="2">
                  <c:v>238</c:v>
                </c:pt>
                <c:pt idx="3">
                  <c:v>234</c:v>
                </c:pt>
                <c:pt idx="4">
                  <c:v>231</c:v>
                </c:pt>
                <c:pt idx="5">
                  <c:v>219</c:v>
                </c:pt>
                <c:pt idx="6">
                  <c:v>231</c:v>
                </c:pt>
                <c:pt idx="7">
                  <c:v>234</c:v>
                </c:pt>
                <c:pt idx="8">
                  <c:v>235</c:v>
                </c:pt>
                <c:pt idx="9">
                  <c:v>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20-470C-99DD-29B5F41D4EFF}"/>
            </c:ext>
          </c:extLst>
        </c:ser>
        <c:ser>
          <c:idx val="2"/>
          <c:order val="2"/>
          <c:tx>
            <c:strRef>
              <c:f>'employee_data Tamina'!$D$3:$D$4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Tamina'!$A$5:$A$16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'employee_data Tamina'!$D$5:$D$16</c:f>
              <c:numCache>
                <c:formatCode>General</c:formatCode>
                <c:ptCount val="11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20-470C-99DD-29B5F41D4EFF}"/>
            </c:ext>
          </c:extLst>
        </c:ser>
        <c:ser>
          <c:idx val="3"/>
          <c:order val="3"/>
          <c:tx>
            <c:strRef>
              <c:f>'employee_data Tamina'!$E$3:$E$4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'employee_data Tamina'!$A$5:$A$16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'employee_data Tamina'!$E$5:$E$16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6-1620-470C-99DD-29B5F41D4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3958400"/>
        <c:axId val="1549864064"/>
      </c:barChart>
      <c:catAx>
        <c:axId val="154395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864064"/>
        <c:crosses val="autoZero"/>
        <c:auto val="1"/>
        <c:lblAlgn val="ctr"/>
        <c:lblOffset val="100"/>
        <c:noMultiLvlLbl val="0"/>
      </c:catAx>
      <c:valAx>
        <c:axId val="154986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958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683825556838251"/>
          <c:y val="0.30463873091291338"/>
          <c:w val="0.17392127525733622"/>
          <c:h val="0.408064200549494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190625" y="359181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4631" y="3290233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STUDENT NAME: TAMINA D</a:t>
            </a:r>
          </a:p>
          <a:p>
            <a:r>
              <a:rPr lang="en-US" sz="2400" dirty="0">
                <a:solidFill>
                  <a:srgbClr val="002060"/>
                </a:solidFill>
              </a:rPr>
              <a:t>REGISTER NO: 312217078 (</a:t>
            </a:r>
            <a:r>
              <a:rPr lang="en-US" sz="2400" dirty="0">
                <a:solidFill>
                  <a:srgbClr val="002060"/>
                </a:solidFill>
                <a:ea typeface="+mn-lt"/>
                <a:cs typeface="+mn-lt"/>
              </a:rPr>
              <a:t>asunm1659312217078)</a:t>
            </a:r>
            <a:endParaRPr lang="en-US" sz="2400" dirty="0">
              <a:solidFill>
                <a:srgbClr val="002060"/>
              </a:solidFill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DEPARTMENT: B.COM(GENERAL)</a:t>
            </a:r>
            <a:endParaRPr lang="en-US" sz="2400" dirty="0">
              <a:solidFill>
                <a:srgbClr val="002060"/>
              </a:solidFill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COLLEGE: SHRI KRISHNASWAMY COLLEGE FOR WOMEN</a:t>
            </a:r>
            <a:endParaRPr lang="en-US" sz="2400" dirty="0">
              <a:solidFill>
                <a:srgbClr val="002060"/>
              </a:solidFill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           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DEC09-2299-3E5D-FF7E-7A72A03C0696}"/>
              </a:ext>
            </a:extLst>
          </p:cNvPr>
          <p:cNvSpPr txBox="1"/>
          <p:nvPr/>
        </p:nvSpPr>
        <p:spPr>
          <a:xfrm>
            <a:off x="825531" y="1634747"/>
            <a:ext cx="87089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2060"/>
                </a:solidFill>
                <a:effectLst/>
                <a:latin typeface="Adobe Caslon Pro Bold" panose="0205070206050A020403" pitchFamily="18" charset="0"/>
                <a:ea typeface="Adobe Gothic Std B" panose="020B0800000000000000" pitchFamily="34" charset="-128"/>
              </a:rPr>
              <a:t>Employee attrition analysis is a crucial HR metric to identify factors contributing to employee turnover. Here’s a step-by-step guide to creating an Excel dashboard for modeling employee attrition analysis </a:t>
            </a:r>
            <a:endParaRPr lang="en-US" sz="2000" b="0" dirty="0">
              <a:solidFill>
                <a:srgbClr val="002060"/>
              </a:solidFill>
              <a:effectLst/>
              <a:latin typeface="Adobe Caslon Pro Bold" panose="0205070206050A020403" pitchFamily="18" charset="0"/>
              <a:ea typeface="Adobe Gothic Std B" panose="020B0800000000000000" pitchFamily="34" charset="-128"/>
            </a:endParaRPr>
          </a:p>
          <a:p>
            <a:pPr>
              <a:lnSpc>
                <a:spcPct val="150000"/>
              </a:lnSpc>
            </a:pPr>
            <a:br>
              <a:rPr lang="en-US" sz="2000" b="0" dirty="0">
                <a:solidFill>
                  <a:srgbClr val="002060"/>
                </a:solidFill>
                <a:effectLst/>
                <a:latin typeface="Adobe Caslon Pro Bold" panose="0205070206050A020403" pitchFamily="18" charset="0"/>
                <a:ea typeface="Adobe Gothic Std B" panose="020B0800000000000000" pitchFamily="34" charset="-128"/>
              </a:rPr>
            </a:br>
            <a:r>
              <a:rPr lang="en-US" sz="2000" b="0" i="0" u="none" strike="noStrike" dirty="0">
                <a:solidFill>
                  <a:srgbClr val="002060"/>
                </a:solidFill>
                <a:effectLst/>
                <a:latin typeface="Adobe Caslon Pro Bold" panose="0205070206050A020403" pitchFamily="18" charset="0"/>
                <a:ea typeface="Adobe Gothic Std B" panose="020B0800000000000000" pitchFamily="34" charset="-128"/>
              </a:rPr>
              <a:t>Step 1: Data Collection</a:t>
            </a:r>
            <a:br>
              <a:rPr lang="en-US" sz="2000" b="0" i="0" u="none" strike="noStrike" dirty="0">
                <a:solidFill>
                  <a:srgbClr val="002060"/>
                </a:solidFill>
                <a:effectLst/>
                <a:latin typeface="Adobe Caslon Pro Bold" panose="0205070206050A020403" pitchFamily="18" charset="0"/>
                <a:ea typeface="Adobe Gothic Std B" panose="020B0800000000000000" pitchFamily="34" charset="-128"/>
              </a:rPr>
            </a:br>
            <a:r>
              <a:rPr lang="en-US" sz="2000" b="0" i="0" u="none" strike="noStrike" dirty="0">
                <a:solidFill>
                  <a:srgbClr val="002060"/>
                </a:solidFill>
                <a:effectLst/>
                <a:latin typeface="Adobe Caslon Pro Bold" panose="0205070206050A020403" pitchFamily="18" charset="0"/>
                <a:ea typeface="Adobe Gothic Std B" panose="020B0800000000000000" pitchFamily="34" charset="-128"/>
              </a:rPr>
              <a:t>Step 2: Data Analysis</a:t>
            </a:r>
            <a:br>
              <a:rPr lang="en-US" sz="2000" b="0" i="0" u="none" strike="noStrike" dirty="0">
                <a:solidFill>
                  <a:srgbClr val="002060"/>
                </a:solidFill>
                <a:effectLst/>
                <a:latin typeface="Adobe Caslon Pro Bold" panose="0205070206050A020403" pitchFamily="18" charset="0"/>
                <a:ea typeface="Adobe Gothic Std B" panose="020B0800000000000000" pitchFamily="34" charset="-128"/>
              </a:rPr>
            </a:br>
            <a:r>
              <a:rPr lang="en-US" sz="2000" b="0" i="0" u="none" strike="noStrike" dirty="0">
                <a:solidFill>
                  <a:srgbClr val="002060"/>
                </a:solidFill>
                <a:effectLst/>
                <a:latin typeface="Adobe Caslon Pro Bold" panose="0205070206050A020403" pitchFamily="18" charset="0"/>
                <a:ea typeface="Adobe Gothic Std B" panose="020B0800000000000000" pitchFamily="34" charset="-128"/>
              </a:rPr>
              <a:t>Step 3: Dashboard Creation</a:t>
            </a:r>
            <a:br>
              <a:rPr lang="en-US" sz="2000" b="0" i="0" u="none" strike="noStrike" dirty="0">
                <a:solidFill>
                  <a:srgbClr val="002060"/>
                </a:solidFill>
                <a:effectLst/>
                <a:latin typeface="Adobe Caslon Pro Bold" panose="0205070206050A020403" pitchFamily="18" charset="0"/>
                <a:ea typeface="Adobe Gothic Std B" panose="020B0800000000000000" pitchFamily="34" charset="-128"/>
              </a:rPr>
            </a:br>
            <a:r>
              <a:rPr lang="en-US" sz="2000" b="0" i="0" u="none" strike="noStrike" dirty="0">
                <a:solidFill>
                  <a:srgbClr val="002060"/>
                </a:solidFill>
                <a:effectLst/>
                <a:latin typeface="Adobe Caslon Pro Bold" panose="0205070206050A020403" pitchFamily="18" charset="0"/>
                <a:ea typeface="Adobe Gothic Std B" panose="020B0800000000000000" pitchFamily="34" charset="-128"/>
              </a:rPr>
              <a:t>Step 4: Visualization</a:t>
            </a:r>
            <a:br>
              <a:rPr lang="en-US" sz="2000" b="0" i="0" u="none" strike="noStrike" dirty="0">
                <a:solidFill>
                  <a:srgbClr val="002060"/>
                </a:solidFill>
                <a:effectLst/>
                <a:latin typeface="Adobe Caslon Pro Bold" panose="0205070206050A020403" pitchFamily="18" charset="0"/>
                <a:ea typeface="Adobe Gothic Std B" panose="020B0800000000000000" pitchFamily="34" charset="-128"/>
              </a:rPr>
            </a:br>
            <a:r>
              <a:rPr lang="en-US" sz="2000" b="0" i="0" u="none" strike="noStrike" dirty="0">
                <a:solidFill>
                  <a:srgbClr val="002060"/>
                </a:solidFill>
                <a:effectLst/>
                <a:latin typeface="Adobe Caslon Pro Bold" panose="0205070206050A020403" pitchFamily="18" charset="0"/>
                <a:ea typeface="Adobe Gothic Std B" panose="020B0800000000000000" pitchFamily="34" charset="-128"/>
              </a:rPr>
              <a:t>Step 5: Insights and Recommendations</a:t>
            </a:r>
            <a:endParaRPr lang="en-IN" sz="2000" dirty="0">
              <a:solidFill>
                <a:srgbClr val="002060"/>
              </a:solidFill>
              <a:latin typeface="Adobe Caslon Pro Bold" panose="0205070206050A020403" pitchFamily="18" charset="0"/>
              <a:ea typeface="Adobe Gothic Std B" panose="020B0800000000000000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BCE054D-E9E8-337F-3A79-D1950A6C5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4373284"/>
              </p:ext>
            </p:extLst>
          </p:nvPr>
        </p:nvGraphicFramePr>
        <p:xfrm>
          <a:off x="755332" y="1500527"/>
          <a:ext cx="8779194" cy="3662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2F01E-5A5A-DFDE-AE68-FD55D90D1C62}"/>
              </a:ext>
            </a:extLst>
          </p:cNvPr>
          <p:cNvSpPr txBox="1"/>
          <p:nvPr/>
        </p:nvSpPr>
        <p:spPr>
          <a:xfrm>
            <a:off x="869477" y="1725152"/>
            <a:ext cx="768728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02060"/>
                </a:solidFill>
                <a:ea typeface="+mn-lt"/>
                <a:cs typeface="+mn-lt"/>
              </a:rPr>
              <a:t>In conclusion, the Employee Attrition Analysis Dashboard provides a comprehensive and interactive visualization of employee turnover trends and patterns. By leveraging Excel's data analysis and visualization capabilities, we have created a powerful tool to support data-driven decision-making in HR and management.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 rot="10800000" flipV="1">
            <a:off x="502937" y="2703393"/>
            <a:ext cx="9320119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Employee Attrition Analysis Using Excel Dashboards 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661655" y="1279290"/>
            <a:ext cx="60631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02060"/>
              </a:solidFill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02060"/>
              </a:solidFill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02060"/>
              </a:solidFill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776A8-C32F-03DB-DCF8-558B1868FF90}"/>
              </a:ext>
            </a:extLst>
          </p:cNvPr>
          <p:cNvSpPr txBox="1"/>
          <p:nvPr/>
        </p:nvSpPr>
        <p:spPr>
          <a:xfrm>
            <a:off x="1438275" y="2161045"/>
            <a:ext cx="6334402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As a human resources analyst, I want to create an interactive Excel dashboard to analyze employee attrition rates, identify key factors contributing to turnover, and visualize trends to inform retention strategies and reduce turnover costs</a:t>
            </a:r>
            <a:endParaRPr lang="en-US" sz="2800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233B2-1767-A9F7-0C9C-BAE636675DAF}"/>
              </a:ext>
            </a:extLst>
          </p:cNvPr>
          <p:cNvSpPr txBox="1"/>
          <p:nvPr/>
        </p:nvSpPr>
        <p:spPr>
          <a:xfrm>
            <a:off x="804119" y="2403455"/>
            <a:ext cx="766475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Create an interactive Excel dashboard to analyze employee attrition rates, identify key factors contributing to turnover, and visualize trends to inform retention strategies and reduce turnover costs.</a:t>
            </a:r>
            <a:endParaRPr lang="en-US" b="1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/>
            </a:endParaRPr>
          </a:p>
          <a:p>
            <a:endParaRPr lang="en-US" b="1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/>
            </a:endParaRPr>
          </a:p>
          <a:p>
            <a:r>
              <a:rPr lang="en-US" b="1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1. Data Collection:</a:t>
            </a:r>
            <a:endParaRPr lang="en-US" b="1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/>
            </a:endParaRPr>
          </a:p>
          <a:p>
            <a:r>
              <a:rPr lang="en-US" b="1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    - Gather historical employee data (e.g., employee ID, department, job title, location, hire date, departure date, reason for leaving, salary, performance ratings, training records)</a:t>
            </a:r>
            <a:endParaRPr lang="en-US" b="1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/>
            </a:endParaRPr>
          </a:p>
          <a:p>
            <a:endParaRPr lang="en-US" b="1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/>
            </a:endParaRPr>
          </a:p>
          <a:p>
            <a:r>
              <a:rPr lang="en-US" b="1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2. Data Analysis:</a:t>
            </a:r>
            <a:endParaRPr lang="en-US" b="1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/>
            </a:endParaRPr>
          </a:p>
          <a:p>
            <a:r>
              <a:rPr lang="en-US" b="1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    - Calculate attrition rates by department, job title, location, and other relevant factors</a:t>
            </a:r>
            <a:endParaRPr lang="en-US" b="1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F6011-4BC6-8EF2-BBE2-045AABAEDDAB}"/>
              </a:ext>
            </a:extLst>
          </p:cNvPr>
          <p:cNvSpPr txBox="1"/>
          <p:nvPr/>
        </p:nvSpPr>
        <p:spPr>
          <a:xfrm>
            <a:off x="722025" y="2166791"/>
            <a:ext cx="7981970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1. HR Business Partners: HR professionals who work closely with business leaders to develop and implement retention strategies.</a:t>
            </a:r>
            <a:endParaRPr lang="en-US" sz="2000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/>
            </a:endParaRPr>
          </a:p>
          <a:p>
            <a:endParaRPr lang="en-US" sz="2000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sz="2000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2. Talent Management Team: Professionals responsible for talent acquisition, development, and retention.</a:t>
            </a:r>
            <a:endParaRPr lang="en-US" sz="2000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/>
            </a:endParaRPr>
          </a:p>
          <a:p>
            <a:endParaRPr lang="en-US" sz="2000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+mn-lt"/>
            </a:endParaRPr>
          </a:p>
          <a:p>
            <a:r>
              <a:rPr lang="en-US" sz="2000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3. Department Managers: Leaders who oversee specific departments and are interested in understanding attrition trends within their teams.</a:t>
            </a:r>
            <a:endParaRPr lang="en-US" sz="2000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/>
            </a:endParaRPr>
          </a:p>
          <a:p>
            <a:endParaRPr lang="en-US" sz="2000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+mn-lt"/>
            </a:endParaRPr>
          </a:p>
          <a:p>
            <a:r>
              <a:rPr lang="en-US" sz="2000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4. Organizational Development Team: Professionals focused on improving overall organizational effectiveness and culture.</a:t>
            </a:r>
            <a:endParaRPr lang="en-US" sz="2000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/>
            </a:endParaRPr>
          </a:p>
          <a:p>
            <a:endParaRPr lang="en-US" sz="2000" dirty="0">
              <a:solidFill>
                <a:srgbClr val="002060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C278A-B8C0-7977-EE5F-19BA64E0402C}"/>
              </a:ext>
            </a:extLst>
          </p:cNvPr>
          <p:cNvSpPr txBox="1"/>
          <p:nvPr/>
        </p:nvSpPr>
        <p:spPr>
          <a:xfrm>
            <a:off x="3049784" y="2015409"/>
            <a:ext cx="6296716" cy="42061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Create an Employee Attrition Analysis Dashboard in Excel that provides detailed and visual insights into attrition rates, trends, and patterns.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The dashboard will include key performance indicators (KPIs) such as attrition rate, average tenure, reasons for leaving, and correlation with factors like salary, performance ratings, and training opportunities.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The dashboard will be interactive, with filters and drill-down capabilities to enable users to analyze the data in detail.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D98CA-E28B-0CC0-3887-16FAD7A0F710}"/>
              </a:ext>
            </a:extLst>
          </p:cNvPr>
          <p:cNvSpPr txBox="1"/>
          <p:nvPr/>
        </p:nvSpPr>
        <p:spPr>
          <a:xfrm>
            <a:off x="475534" y="1282369"/>
            <a:ext cx="930746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This dataset contains historical data on employee attrition, including demographic, job-related, and performance metrics.</a:t>
            </a:r>
            <a:endParaRPr lang="en-US" b="1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1. Employee ID (Unique identifier for each employee)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2. Name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3. Department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4. Job Title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5. Location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6. Hire Date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7. Departure Date (if applicable)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8. Reason for Leaving (if applicable)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9. Age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10. Tenure (length of service in years)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11. Salary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12. Performance Rating (annual performance evaluation score)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13. Training Opportunities (number of training programs attended)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14. Promotions (number of promotions received)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r>
              <a:rPr lang="en-US" dirty="0">
                <a:solidFill>
                  <a:srgbClr val="00206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+mn-lt"/>
              </a:rPr>
              <a:t>15. Manager ID (unique identifier for each manager)</a:t>
            </a:r>
            <a:endParaRPr lang="en-US" dirty="0">
              <a:solidFill>
                <a:srgbClr val="002060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l"/>
            <a:endParaRPr lang="en-US" dirty="0">
              <a:solidFill>
                <a:srgbClr val="00206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BA8C-D355-541B-8043-A7A454E48321}"/>
              </a:ext>
            </a:extLst>
          </p:cNvPr>
          <p:cNvSpPr txBox="1"/>
          <p:nvPr/>
        </p:nvSpPr>
        <p:spPr>
          <a:xfrm>
            <a:off x="2276628" y="2152990"/>
            <a:ext cx="792640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1. Interactive Visualizations: Intuitive and dynamic dashboards that allow users to explore attrition trends, drill down into details, and gain insights with ease.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2. Predictive Analytics: Advanced statistical models that forecast attrition risk, enabling proactive measures to retain top talent.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3. Real-time Data Integration: Seamless connection to HR systems, ensuring up-to-date information and timely decision-making.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4. Customizable Dashboards: Tailored views for different stakeholders, providing relevant insights and actionable recommendations.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5. Performance Level </a:t>
            </a:r>
          </a:p>
          <a:p>
            <a:r>
              <a:rPr lang="en-US" b="1" dirty="0">
                <a:solidFill>
                  <a:srgbClr val="002060"/>
                </a:solidFill>
              </a:rPr>
              <a:t>=IFS(Z2&gt;=5,"VERY HIGH",Z2&gt;=4,"HIGH",Z2&gt;3,"MEDIUM",TRUE,"LOW")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738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Adobe Fan Heiti Std B</vt:lpstr>
      <vt:lpstr>Adobe Caslon Pro Bold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Mohamed subhan</cp:lastModifiedBy>
  <cp:revision>5</cp:revision>
  <dcterms:created xsi:type="dcterms:W3CDTF">2024-03-29T15:07:22Z</dcterms:created>
  <dcterms:modified xsi:type="dcterms:W3CDTF">2024-08-30T18:15:28Z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