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59" r:id="rId7"/>
    <p:sldId id="274" r:id="rId8"/>
    <p:sldId id="260" r:id="rId9"/>
    <p:sldId id="261" r:id="rId10"/>
    <p:sldId id="275" r:id="rId11"/>
    <p:sldId id="276" r:id="rId12"/>
    <p:sldId id="286" r:id="rId13"/>
    <p:sldId id="279" r:id="rId14"/>
    <p:sldId id="280" r:id="rId15"/>
    <p:sldId id="281" r:id="rId16"/>
    <p:sldId id="282" r:id="rId17"/>
    <p:sldId id="299" r:id="rId18"/>
    <p:sldId id="300" r:id="rId19"/>
    <p:sldId id="287" r:id="rId20"/>
    <p:sldId id="288" r:id="rId21"/>
    <p:sldId id="308" r:id="rId22"/>
    <p:sldId id="289" r:id="rId23"/>
    <p:sldId id="297" r:id="rId24"/>
    <p:sldId id="290" r:id="rId25"/>
    <p:sldId id="309" r:id="rId26"/>
    <p:sldId id="310" r:id="rId27"/>
    <p:sldId id="291" r:id="rId28"/>
    <p:sldId id="272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2F"/>
    <a:srgbClr val="4D5E77"/>
    <a:srgbClr val="546782"/>
    <a:srgbClr val="F2B800"/>
    <a:srgbClr val="CC9B00"/>
    <a:srgbClr val="FFDC6D"/>
    <a:srgbClr val="FFD757"/>
    <a:srgbClr val="C280BA"/>
    <a:srgbClr val="93678D"/>
    <a:srgbClr val="7F5B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37" autoAdjust="0"/>
  </p:normalViewPr>
  <p:slideViewPr>
    <p:cSldViewPr snapToGrid="0" showGuides="1">
      <p:cViewPr varScale="1">
        <p:scale>
          <a:sx n="63" d="100"/>
          <a:sy n="63" d="100"/>
        </p:scale>
        <p:origin x="9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AA1EFE-83B5-4358-AA28-4F0CC156B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52F7C3-90B9-4D33-8558-629521CC5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AA1EFE-83B5-4358-AA28-4F0CC156B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52F7C3-90B9-4D33-8558-629521CC5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FCD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AA1EFE-83B5-4358-AA28-4F0CC156B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52F7C3-90B9-4D33-8558-629521CC5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AA1EFE-83B5-4358-AA28-4F0CC156B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52F7C3-90B9-4D33-8558-629521CC5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AA1EFE-83B5-4358-AA28-4F0CC156B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52F7C3-90B9-4D33-8558-629521CC5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AA1EFE-83B5-4358-AA28-4F0CC156B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52F7C3-90B9-4D33-8558-629521CC5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FCD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AA1EFE-83B5-4358-AA28-4F0CC156B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52F7C3-90B9-4D33-8558-629521CC5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AA1EFE-83B5-4358-AA28-4F0CC156B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52F7C3-90B9-4D33-8558-629521CC5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AA1EFE-83B5-4358-AA28-4F0CC156B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52F7C3-90B9-4D33-8558-629521CC5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AA1EFE-83B5-4358-AA28-4F0CC156B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52F7C3-90B9-4D33-8558-629521CC5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AA1EFE-83B5-4358-AA28-4F0CC156B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52F7C3-90B9-4D33-8558-629521CC5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AA1EFE-83B5-4358-AA28-4F0CC156B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52F7C3-90B9-4D33-8558-629521CC5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AA1EFE-83B5-4358-AA28-4F0CC156B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52F7C3-90B9-4D33-8558-629521CC5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AA1EFE-83B5-4358-AA28-4F0CC156B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52F7C3-90B9-4D33-8558-629521CC5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平行四边形 9"/>
          <p:cNvSpPr/>
          <p:nvPr/>
        </p:nvSpPr>
        <p:spPr>
          <a:xfrm flipH="1">
            <a:off x="5356858" y="-28892"/>
            <a:ext cx="6438902" cy="6886892"/>
          </a:xfrm>
          <a:prstGeom prst="parallelogram">
            <a:avLst>
              <a:gd name="adj" fmla="val 54458"/>
            </a:avLst>
          </a:prstGeom>
          <a:solidFill>
            <a:srgbClr val="FFCD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801653" y="1458352"/>
            <a:ext cx="3162300" cy="3162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861" y="2388870"/>
            <a:ext cx="1417320" cy="1417320"/>
          </a:xfrm>
          <a:prstGeom prst="rect">
            <a:avLst/>
          </a:prstGeom>
        </p:spPr>
      </p:pic>
      <p:sp>
        <p:nvSpPr>
          <p:cNvPr id="20" name="任意多边形: 形状 19"/>
          <p:cNvSpPr/>
          <p:nvPr/>
        </p:nvSpPr>
        <p:spPr>
          <a:xfrm>
            <a:off x="8382803" y="3657600"/>
            <a:ext cx="981515" cy="963052"/>
          </a:xfrm>
          <a:custGeom>
            <a:avLst/>
            <a:gdLst>
              <a:gd name="connsiteX0" fmla="*/ 29677 w 981515"/>
              <a:gd name="connsiteY0" fmla="*/ 0 h 963052"/>
              <a:gd name="connsiteX1" fmla="*/ 44917 w 981515"/>
              <a:gd name="connsiteY1" fmla="*/ 274320 h 963052"/>
              <a:gd name="connsiteX2" fmla="*/ 456397 w 981515"/>
              <a:gd name="connsiteY2" fmla="*/ 441960 h 963052"/>
              <a:gd name="connsiteX3" fmla="*/ 639277 w 981515"/>
              <a:gd name="connsiteY3" fmla="*/ 396240 h 963052"/>
              <a:gd name="connsiteX4" fmla="*/ 639277 w 981515"/>
              <a:gd name="connsiteY4" fmla="*/ 213360 h 963052"/>
              <a:gd name="connsiteX5" fmla="*/ 425917 w 981515"/>
              <a:gd name="connsiteY5" fmla="*/ 137160 h 963052"/>
              <a:gd name="connsiteX6" fmla="*/ 319237 w 981515"/>
              <a:gd name="connsiteY6" fmla="*/ 441960 h 963052"/>
              <a:gd name="connsiteX7" fmla="*/ 349717 w 981515"/>
              <a:gd name="connsiteY7" fmla="*/ 655320 h 963052"/>
              <a:gd name="connsiteX8" fmla="*/ 471637 w 981515"/>
              <a:gd name="connsiteY8" fmla="*/ 777240 h 963052"/>
              <a:gd name="connsiteX9" fmla="*/ 669757 w 981515"/>
              <a:gd name="connsiteY9" fmla="*/ 853440 h 963052"/>
              <a:gd name="connsiteX10" fmla="*/ 776437 w 981515"/>
              <a:gd name="connsiteY10" fmla="*/ 807720 h 963052"/>
              <a:gd name="connsiteX11" fmla="*/ 974557 w 981515"/>
              <a:gd name="connsiteY11" fmla="*/ 731520 h 963052"/>
              <a:gd name="connsiteX12" fmla="*/ 928837 w 981515"/>
              <a:gd name="connsiteY12" fmla="*/ 609600 h 963052"/>
              <a:gd name="connsiteX13" fmla="*/ 852637 w 981515"/>
              <a:gd name="connsiteY13" fmla="*/ 548640 h 963052"/>
              <a:gd name="connsiteX14" fmla="*/ 669757 w 981515"/>
              <a:gd name="connsiteY14" fmla="*/ 701040 h 963052"/>
              <a:gd name="connsiteX15" fmla="*/ 700237 w 981515"/>
              <a:gd name="connsiteY15" fmla="*/ 838200 h 963052"/>
              <a:gd name="connsiteX16" fmla="*/ 806917 w 981515"/>
              <a:gd name="connsiteY16" fmla="*/ 929640 h 963052"/>
              <a:gd name="connsiteX17" fmla="*/ 852637 w 981515"/>
              <a:gd name="connsiteY17" fmla="*/ 960120 h 963052"/>
              <a:gd name="connsiteX18" fmla="*/ 806917 w 981515"/>
              <a:gd name="connsiteY18" fmla="*/ 960120 h 963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515" h="963052">
                <a:moveTo>
                  <a:pt x="29677" y="0"/>
                </a:moveTo>
                <a:cubicBezTo>
                  <a:pt x="1737" y="100330"/>
                  <a:pt x="-26203" y="200660"/>
                  <a:pt x="44917" y="274320"/>
                </a:cubicBezTo>
                <a:cubicBezTo>
                  <a:pt x="116037" y="347980"/>
                  <a:pt x="357337" y="421640"/>
                  <a:pt x="456397" y="441960"/>
                </a:cubicBezTo>
                <a:cubicBezTo>
                  <a:pt x="555457" y="462280"/>
                  <a:pt x="608797" y="434340"/>
                  <a:pt x="639277" y="396240"/>
                </a:cubicBezTo>
                <a:cubicBezTo>
                  <a:pt x="669757" y="358140"/>
                  <a:pt x="674837" y="256540"/>
                  <a:pt x="639277" y="213360"/>
                </a:cubicBezTo>
                <a:cubicBezTo>
                  <a:pt x="603717" y="170180"/>
                  <a:pt x="479257" y="99060"/>
                  <a:pt x="425917" y="137160"/>
                </a:cubicBezTo>
                <a:cubicBezTo>
                  <a:pt x="372577" y="175260"/>
                  <a:pt x="331937" y="355600"/>
                  <a:pt x="319237" y="441960"/>
                </a:cubicBezTo>
                <a:cubicBezTo>
                  <a:pt x="306537" y="528320"/>
                  <a:pt x="324317" y="599440"/>
                  <a:pt x="349717" y="655320"/>
                </a:cubicBezTo>
                <a:cubicBezTo>
                  <a:pt x="375117" y="711200"/>
                  <a:pt x="418297" y="744220"/>
                  <a:pt x="471637" y="777240"/>
                </a:cubicBezTo>
                <a:cubicBezTo>
                  <a:pt x="524977" y="810260"/>
                  <a:pt x="618957" y="848360"/>
                  <a:pt x="669757" y="853440"/>
                </a:cubicBezTo>
                <a:cubicBezTo>
                  <a:pt x="720557" y="858520"/>
                  <a:pt x="725637" y="828040"/>
                  <a:pt x="776437" y="807720"/>
                </a:cubicBezTo>
                <a:cubicBezTo>
                  <a:pt x="827237" y="787400"/>
                  <a:pt x="949157" y="764540"/>
                  <a:pt x="974557" y="731520"/>
                </a:cubicBezTo>
                <a:cubicBezTo>
                  <a:pt x="999957" y="698500"/>
                  <a:pt x="949157" y="640080"/>
                  <a:pt x="928837" y="609600"/>
                </a:cubicBezTo>
                <a:cubicBezTo>
                  <a:pt x="908517" y="579120"/>
                  <a:pt x="895817" y="533400"/>
                  <a:pt x="852637" y="548640"/>
                </a:cubicBezTo>
                <a:cubicBezTo>
                  <a:pt x="809457" y="563880"/>
                  <a:pt x="695157" y="652780"/>
                  <a:pt x="669757" y="701040"/>
                </a:cubicBezTo>
                <a:cubicBezTo>
                  <a:pt x="644357" y="749300"/>
                  <a:pt x="677377" y="800100"/>
                  <a:pt x="700237" y="838200"/>
                </a:cubicBezTo>
                <a:cubicBezTo>
                  <a:pt x="723097" y="876300"/>
                  <a:pt x="781517" y="909320"/>
                  <a:pt x="806917" y="929640"/>
                </a:cubicBezTo>
                <a:cubicBezTo>
                  <a:pt x="832317" y="949960"/>
                  <a:pt x="852637" y="955040"/>
                  <a:pt x="852637" y="960120"/>
                </a:cubicBezTo>
                <a:cubicBezTo>
                  <a:pt x="852637" y="965200"/>
                  <a:pt x="829777" y="962660"/>
                  <a:pt x="806917" y="960120"/>
                </a:cubicBezTo>
              </a:path>
            </a:pathLst>
          </a:custGeom>
          <a:noFill/>
          <a:ln w="76200">
            <a:solidFill>
              <a:srgbClr val="FFCD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69265" y="2298065"/>
            <a:ext cx="60229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FFCD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软件需求规格说明书评审</a:t>
            </a:r>
            <a:endParaRPr lang="zh-CN" altLang="en-US" sz="4000" dirty="0">
              <a:solidFill>
                <a:srgbClr val="FFCD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70250" y="6045835"/>
            <a:ext cx="48533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组长：饶铃根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组员：寿俐鑫，饶铃根，吴卓伦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path" presetSubtype="0" accel="40000" decel="4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33333E-6 L -0.36836 -0.00324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24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2" grpId="1" animBg="1"/>
      <p:bldP spid="20" grpId="0" animBg="1"/>
      <p:bldP spid="20" grpId="1" animBg="1"/>
      <p:bldP spid="22" grpId="0"/>
      <p:bldP spid="22" grpId="1"/>
      <p:bldP spid="23" grpId="0"/>
      <p:bldP spid="2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-560614" y="4658743"/>
            <a:ext cx="6656613" cy="2199257"/>
            <a:chOff x="-560613" y="4908475"/>
            <a:chExt cx="5918018" cy="1949525"/>
          </a:xfrm>
        </p:grpSpPr>
        <p:sp>
          <p:nvSpPr>
            <p:cNvPr id="2" name="等腰三角形 1"/>
            <p:cNvSpPr/>
            <p:nvPr/>
          </p:nvSpPr>
          <p:spPr>
            <a:xfrm>
              <a:off x="2407920" y="5486400"/>
              <a:ext cx="2498271" cy="1371600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0" y="4908475"/>
              <a:ext cx="3550920" cy="1949525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1295400" y="5360295"/>
              <a:ext cx="2727960" cy="1497704"/>
            </a:xfrm>
            <a:prstGeom prst="triangle">
              <a:avLst/>
            </a:prstGeom>
            <a:solidFill>
              <a:srgbClr val="FFCD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3414305" y="5791200"/>
              <a:ext cx="1943100" cy="1066800"/>
            </a:xfrm>
            <a:prstGeom prst="triangle">
              <a:avLst/>
            </a:prstGeom>
            <a:solidFill>
              <a:srgbClr val="FFCD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-560613" y="5972286"/>
              <a:ext cx="1613262" cy="885713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5444490" y="2816274"/>
            <a:ext cx="1303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615" y="412115"/>
            <a:ext cx="367792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4000">
                <a:solidFill>
                  <a:schemeClr val="accent4"/>
                </a:solidFill>
                <a:effectLst/>
              </a:rPr>
              <a:t>需求获取过程</a:t>
            </a:r>
            <a:endParaRPr lang="zh-CN" altLang="en-US" sz="4000">
              <a:solidFill>
                <a:schemeClr val="accent4"/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4440" y="1523365"/>
            <a:ext cx="5809615" cy="1123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290" y="3363595"/>
            <a:ext cx="9838055" cy="6858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-560614" y="4658743"/>
            <a:ext cx="6656613" cy="2199257"/>
            <a:chOff x="-560613" y="4908475"/>
            <a:chExt cx="5918018" cy="1949525"/>
          </a:xfrm>
        </p:grpSpPr>
        <p:sp>
          <p:nvSpPr>
            <p:cNvPr id="2" name="等腰三角形 1"/>
            <p:cNvSpPr/>
            <p:nvPr/>
          </p:nvSpPr>
          <p:spPr>
            <a:xfrm>
              <a:off x="2407920" y="5486400"/>
              <a:ext cx="2498271" cy="1371600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0" y="4908475"/>
              <a:ext cx="3550920" cy="1949525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1295400" y="5360295"/>
              <a:ext cx="2727960" cy="1497704"/>
            </a:xfrm>
            <a:prstGeom prst="triangle">
              <a:avLst/>
            </a:prstGeom>
            <a:solidFill>
              <a:srgbClr val="FFCD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3414305" y="5791200"/>
              <a:ext cx="1943100" cy="1066800"/>
            </a:xfrm>
            <a:prstGeom prst="triangle">
              <a:avLst/>
            </a:prstGeom>
            <a:solidFill>
              <a:srgbClr val="FFCD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-560613" y="5972286"/>
              <a:ext cx="1613262" cy="885713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5444490" y="2816274"/>
            <a:ext cx="1303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615" y="412115"/>
            <a:ext cx="367792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4000">
                <a:solidFill>
                  <a:schemeClr val="accent4"/>
                </a:solidFill>
                <a:effectLst/>
              </a:rPr>
              <a:t>界面原型</a:t>
            </a:r>
            <a:endParaRPr lang="zh-CN" altLang="en-US" sz="4000">
              <a:solidFill>
                <a:schemeClr val="accent4"/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6470" y="581660"/>
            <a:ext cx="6171565" cy="62763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-560614" y="4658743"/>
            <a:ext cx="6656613" cy="2199257"/>
            <a:chOff x="-560613" y="4908475"/>
            <a:chExt cx="5918018" cy="1949525"/>
          </a:xfrm>
        </p:grpSpPr>
        <p:sp>
          <p:nvSpPr>
            <p:cNvPr id="2" name="等腰三角形 1"/>
            <p:cNvSpPr/>
            <p:nvPr/>
          </p:nvSpPr>
          <p:spPr>
            <a:xfrm>
              <a:off x="2407920" y="5486400"/>
              <a:ext cx="2498271" cy="1371600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0" y="4908475"/>
              <a:ext cx="3550920" cy="1949525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1295400" y="5360295"/>
              <a:ext cx="2727960" cy="1497704"/>
            </a:xfrm>
            <a:prstGeom prst="triangle">
              <a:avLst/>
            </a:prstGeom>
            <a:solidFill>
              <a:srgbClr val="FFCD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3414305" y="5791200"/>
              <a:ext cx="1943100" cy="1066800"/>
            </a:xfrm>
            <a:prstGeom prst="triangle">
              <a:avLst/>
            </a:prstGeom>
            <a:solidFill>
              <a:srgbClr val="FFCD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-560613" y="5972286"/>
              <a:ext cx="1613262" cy="885713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5444490" y="2816274"/>
            <a:ext cx="1303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615" y="412115"/>
            <a:ext cx="367792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4000">
                <a:solidFill>
                  <a:schemeClr val="accent4"/>
                </a:solidFill>
                <a:effectLst/>
              </a:rPr>
              <a:t>用例         </a:t>
            </a:r>
            <a:endParaRPr lang="zh-CN" altLang="en-US" sz="4000">
              <a:solidFill>
                <a:schemeClr val="accent4"/>
              </a:solidFill>
              <a:effectLst/>
            </a:endParaRPr>
          </a:p>
        </p:txBody>
      </p:sp>
      <p:pic>
        <p:nvPicPr>
          <p:cNvPr id="21" name="图片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1035368" y="1608773"/>
            <a:ext cx="4408805" cy="4430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1804035" y="1118235"/>
            <a:ext cx="226377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>
                <a:solidFill>
                  <a:schemeClr val="accent4"/>
                </a:solidFill>
                <a:effectLst/>
              </a:rPr>
              <a:t>游客注册对话框图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340" y="1681480"/>
            <a:ext cx="3914140" cy="42856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-560614" y="4658743"/>
            <a:ext cx="6656613" cy="2199257"/>
            <a:chOff x="-560613" y="4908475"/>
            <a:chExt cx="5918018" cy="1949525"/>
          </a:xfrm>
        </p:grpSpPr>
        <p:sp>
          <p:nvSpPr>
            <p:cNvPr id="2" name="等腰三角形 1"/>
            <p:cNvSpPr/>
            <p:nvPr/>
          </p:nvSpPr>
          <p:spPr>
            <a:xfrm>
              <a:off x="2407920" y="5486400"/>
              <a:ext cx="2498271" cy="1371600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0" y="4908475"/>
              <a:ext cx="3550920" cy="1949525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1295400" y="5360295"/>
              <a:ext cx="2727960" cy="1497704"/>
            </a:xfrm>
            <a:prstGeom prst="triangle">
              <a:avLst/>
            </a:prstGeom>
            <a:solidFill>
              <a:srgbClr val="FFCD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3414305" y="5791200"/>
              <a:ext cx="1943100" cy="1066800"/>
            </a:xfrm>
            <a:prstGeom prst="triangle">
              <a:avLst/>
            </a:prstGeom>
            <a:solidFill>
              <a:srgbClr val="FFCD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-560613" y="5972286"/>
              <a:ext cx="1613262" cy="885713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5444490" y="2816274"/>
            <a:ext cx="1303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615" y="412115"/>
            <a:ext cx="367792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4000">
                <a:solidFill>
                  <a:schemeClr val="accent4"/>
                </a:solidFill>
                <a:effectLst/>
              </a:rPr>
              <a:t>用例说明</a:t>
            </a:r>
            <a:endParaRPr lang="zh-CN" altLang="en-US" sz="4000">
              <a:solidFill>
                <a:schemeClr val="accent4"/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0220" y="1186180"/>
            <a:ext cx="5285740" cy="44856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70380" y="1473835"/>
            <a:ext cx="262699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3200">
                <a:solidFill>
                  <a:schemeClr val="accent4"/>
                </a:solidFill>
                <a:effectLst/>
              </a:rPr>
              <a:t>学生注册</a:t>
            </a:r>
            <a:endParaRPr lang="zh-CN" altLang="en-US" sz="320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-560614" y="4658743"/>
            <a:ext cx="6656613" cy="2199257"/>
            <a:chOff x="-560613" y="4908475"/>
            <a:chExt cx="5918018" cy="1949525"/>
          </a:xfrm>
        </p:grpSpPr>
        <p:sp>
          <p:nvSpPr>
            <p:cNvPr id="2" name="等腰三角形 1"/>
            <p:cNvSpPr/>
            <p:nvPr/>
          </p:nvSpPr>
          <p:spPr>
            <a:xfrm>
              <a:off x="2407920" y="5486400"/>
              <a:ext cx="2498271" cy="1371600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0" y="4908475"/>
              <a:ext cx="3550920" cy="1949525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1295400" y="5360295"/>
              <a:ext cx="2727960" cy="1497704"/>
            </a:xfrm>
            <a:prstGeom prst="triangle">
              <a:avLst/>
            </a:prstGeom>
            <a:solidFill>
              <a:srgbClr val="FFCD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3414305" y="5791200"/>
              <a:ext cx="1943100" cy="1066800"/>
            </a:xfrm>
            <a:prstGeom prst="triangle">
              <a:avLst/>
            </a:prstGeom>
            <a:solidFill>
              <a:srgbClr val="FFCD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-560613" y="5972286"/>
              <a:ext cx="1613262" cy="885713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5444490" y="2816274"/>
            <a:ext cx="1303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615" y="412115"/>
            <a:ext cx="367792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4000">
                <a:solidFill>
                  <a:schemeClr val="accent4"/>
                </a:solidFill>
                <a:effectLst/>
              </a:rPr>
              <a:t>用例文档</a:t>
            </a:r>
            <a:endParaRPr lang="zh-CN" altLang="en-US" sz="4000">
              <a:solidFill>
                <a:schemeClr val="accent4"/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6265" y="2046605"/>
            <a:ext cx="7286625" cy="11861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-560614" y="4658743"/>
            <a:ext cx="6656613" cy="2199257"/>
            <a:chOff x="-560613" y="4908475"/>
            <a:chExt cx="5918018" cy="1949525"/>
          </a:xfrm>
        </p:grpSpPr>
        <p:sp>
          <p:nvSpPr>
            <p:cNvPr id="2" name="等腰三角形 1"/>
            <p:cNvSpPr/>
            <p:nvPr/>
          </p:nvSpPr>
          <p:spPr>
            <a:xfrm>
              <a:off x="2407920" y="5486400"/>
              <a:ext cx="2498271" cy="1371600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0" y="4908475"/>
              <a:ext cx="3550920" cy="1949525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1295400" y="5360295"/>
              <a:ext cx="2727960" cy="1497704"/>
            </a:xfrm>
            <a:prstGeom prst="triangle">
              <a:avLst/>
            </a:prstGeom>
            <a:solidFill>
              <a:srgbClr val="FFCD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3414305" y="5791200"/>
              <a:ext cx="1943100" cy="1066800"/>
            </a:xfrm>
            <a:prstGeom prst="triangle">
              <a:avLst/>
            </a:prstGeom>
            <a:solidFill>
              <a:srgbClr val="FFCD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-560613" y="5972286"/>
              <a:ext cx="1613262" cy="885713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5444490" y="2816274"/>
            <a:ext cx="1303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615" y="412115"/>
            <a:ext cx="367792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4000">
                <a:solidFill>
                  <a:schemeClr val="accent4"/>
                </a:solidFill>
                <a:effectLst/>
              </a:rPr>
              <a:t>用例文档</a:t>
            </a:r>
            <a:endParaRPr lang="zh-CN" altLang="en-US" sz="4000">
              <a:solidFill>
                <a:schemeClr val="accent4"/>
              </a:solidFill>
              <a:effectLst/>
            </a:endParaRPr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318" y="2101850"/>
            <a:ext cx="6337935" cy="33553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4595495" y="1355090"/>
            <a:ext cx="429260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3600">
                <a:solidFill>
                  <a:schemeClr val="accent4"/>
                </a:solidFill>
                <a:effectLst/>
              </a:rPr>
              <a:t>教师用例图</a:t>
            </a:r>
            <a:endParaRPr lang="zh-CN" altLang="en-US" sz="360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-560614" y="4658743"/>
            <a:ext cx="6656613" cy="2199257"/>
            <a:chOff x="-560613" y="4908475"/>
            <a:chExt cx="5918018" cy="1949525"/>
          </a:xfrm>
        </p:grpSpPr>
        <p:sp>
          <p:nvSpPr>
            <p:cNvPr id="2" name="等腰三角形 1"/>
            <p:cNvSpPr/>
            <p:nvPr/>
          </p:nvSpPr>
          <p:spPr>
            <a:xfrm>
              <a:off x="2407920" y="5486400"/>
              <a:ext cx="2498271" cy="1371600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0" y="4908475"/>
              <a:ext cx="3550920" cy="1949525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1295400" y="5360295"/>
              <a:ext cx="2727960" cy="1497704"/>
            </a:xfrm>
            <a:prstGeom prst="triangle">
              <a:avLst/>
            </a:prstGeom>
            <a:solidFill>
              <a:srgbClr val="FFCD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3414305" y="5791200"/>
              <a:ext cx="1943100" cy="1066800"/>
            </a:xfrm>
            <a:prstGeom prst="triangle">
              <a:avLst/>
            </a:prstGeom>
            <a:solidFill>
              <a:srgbClr val="FFCD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-560613" y="5972286"/>
              <a:ext cx="1613262" cy="885713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5444490" y="2816274"/>
            <a:ext cx="1303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615" y="412115"/>
            <a:ext cx="367792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4000">
                <a:solidFill>
                  <a:schemeClr val="accent4"/>
                </a:solidFill>
                <a:effectLst/>
              </a:rPr>
              <a:t>用例文档</a:t>
            </a:r>
            <a:endParaRPr lang="zh-CN" altLang="en-US" sz="4000">
              <a:solidFill>
                <a:schemeClr val="accent4"/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75130" y="1311275"/>
            <a:ext cx="429260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3600">
                <a:solidFill>
                  <a:schemeClr val="accent4"/>
                </a:solidFill>
                <a:effectLst/>
              </a:rPr>
              <a:t>教师登录用例</a:t>
            </a:r>
            <a:endParaRPr lang="zh-CN" altLang="en-US" sz="3600">
              <a:solidFill>
                <a:schemeClr val="accent4"/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175" y="1850390"/>
            <a:ext cx="5571490" cy="47047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395" y="2106295"/>
            <a:ext cx="5276215" cy="37522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-560614" y="4658743"/>
            <a:ext cx="6656613" cy="2199257"/>
            <a:chOff x="-560613" y="4908475"/>
            <a:chExt cx="5918018" cy="1949525"/>
          </a:xfrm>
        </p:grpSpPr>
        <p:sp>
          <p:nvSpPr>
            <p:cNvPr id="2" name="等腰三角形 1"/>
            <p:cNvSpPr/>
            <p:nvPr/>
          </p:nvSpPr>
          <p:spPr>
            <a:xfrm>
              <a:off x="2407920" y="5486400"/>
              <a:ext cx="2498271" cy="1371600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0" y="4908475"/>
              <a:ext cx="3550920" cy="1949525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1295400" y="5360295"/>
              <a:ext cx="2727960" cy="1497704"/>
            </a:xfrm>
            <a:prstGeom prst="triangle">
              <a:avLst/>
            </a:prstGeom>
            <a:solidFill>
              <a:srgbClr val="FFCD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3414305" y="5791200"/>
              <a:ext cx="1943100" cy="1066800"/>
            </a:xfrm>
            <a:prstGeom prst="triangle">
              <a:avLst/>
            </a:prstGeom>
            <a:solidFill>
              <a:srgbClr val="FFCD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-560613" y="5972286"/>
              <a:ext cx="1613262" cy="885713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5444490" y="2816274"/>
            <a:ext cx="1303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615" y="412115"/>
            <a:ext cx="367792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4000">
                <a:solidFill>
                  <a:schemeClr val="accent4"/>
                </a:solidFill>
                <a:effectLst/>
              </a:rPr>
              <a:t>优先级</a:t>
            </a:r>
            <a:endParaRPr lang="zh-CN" altLang="en-US" sz="4000">
              <a:solidFill>
                <a:schemeClr val="accent4"/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0965" y="2377440"/>
            <a:ext cx="5647690" cy="9048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-560614" y="4658743"/>
            <a:ext cx="6656613" cy="2199257"/>
            <a:chOff x="-560613" y="4908475"/>
            <a:chExt cx="5918018" cy="1949525"/>
          </a:xfrm>
        </p:grpSpPr>
        <p:sp>
          <p:nvSpPr>
            <p:cNvPr id="2" name="等腰三角形 1"/>
            <p:cNvSpPr/>
            <p:nvPr/>
          </p:nvSpPr>
          <p:spPr>
            <a:xfrm>
              <a:off x="2407920" y="5486400"/>
              <a:ext cx="2498271" cy="1371600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0" y="4908475"/>
              <a:ext cx="3550920" cy="1949525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1295400" y="5360295"/>
              <a:ext cx="2727960" cy="1497704"/>
            </a:xfrm>
            <a:prstGeom prst="triangle">
              <a:avLst/>
            </a:prstGeom>
            <a:solidFill>
              <a:srgbClr val="FFCD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3414305" y="5791200"/>
              <a:ext cx="1943100" cy="1066800"/>
            </a:xfrm>
            <a:prstGeom prst="triangle">
              <a:avLst/>
            </a:prstGeom>
            <a:solidFill>
              <a:srgbClr val="FFCD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-560613" y="5972286"/>
              <a:ext cx="1613262" cy="885713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5444490" y="2816274"/>
            <a:ext cx="1303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615" y="412115"/>
            <a:ext cx="367792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4000">
                <a:solidFill>
                  <a:schemeClr val="accent4"/>
                </a:solidFill>
                <a:effectLst/>
              </a:rPr>
              <a:t>优先级</a:t>
            </a:r>
            <a:endParaRPr lang="zh-CN" altLang="en-US" sz="4000">
              <a:solidFill>
                <a:schemeClr val="accent4"/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885950"/>
            <a:ext cx="9409430" cy="30854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88055" y="1033780"/>
            <a:ext cx="497903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3200">
                <a:solidFill>
                  <a:schemeClr val="accent4"/>
                </a:solidFill>
                <a:effectLst/>
              </a:rPr>
              <a:t>部分需求优先级排序</a:t>
            </a:r>
            <a:endParaRPr lang="zh-CN" altLang="en-US" sz="320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-560614" y="4658743"/>
            <a:ext cx="6656613" cy="2199257"/>
            <a:chOff x="-560613" y="4908475"/>
            <a:chExt cx="5918018" cy="1949525"/>
          </a:xfrm>
        </p:grpSpPr>
        <p:sp>
          <p:nvSpPr>
            <p:cNvPr id="2" name="等腰三角形 1"/>
            <p:cNvSpPr/>
            <p:nvPr/>
          </p:nvSpPr>
          <p:spPr>
            <a:xfrm>
              <a:off x="2407920" y="5486400"/>
              <a:ext cx="2498271" cy="1371600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0" y="4908475"/>
              <a:ext cx="3550920" cy="1949525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1295400" y="5360295"/>
              <a:ext cx="2727960" cy="1497704"/>
            </a:xfrm>
            <a:prstGeom prst="triangle">
              <a:avLst/>
            </a:prstGeom>
            <a:solidFill>
              <a:srgbClr val="FFCD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3414305" y="5791200"/>
              <a:ext cx="1943100" cy="1066800"/>
            </a:xfrm>
            <a:prstGeom prst="triangle">
              <a:avLst/>
            </a:prstGeom>
            <a:solidFill>
              <a:srgbClr val="FFCD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-560613" y="5972286"/>
              <a:ext cx="1613262" cy="885713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5444490" y="2816274"/>
            <a:ext cx="1303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615" y="412115"/>
            <a:ext cx="367792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4000">
                <a:solidFill>
                  <a:schemeClr val="accent4"/>
                </a:solidFill>
                <a:effectLst/>
              </a:rPr>
              <a:t>测试用例</a:t>
            </a:r>
            <a:endParaRPr lang="zh-CN" altLang="en-US" sz="4000">
              <a:solidFill>
                <a:schemeClr val="accent4"/>
              </a:solidFill>
              <a:effectLst/>
            </a:endParaRPr>
          </a:p>
        </p:txBody>
      </p:sp>
      <p:pic>
        <p:nvPicPr>
          <p:cNvPr id="6" name="图片 5" descr="27363092403891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1618615"/>
            <a:ext cx="3905250" cy="50901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77865" y="931545"/>
            <a:ext cx="497903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3200">
                <a:solidFill>
                  <a:schemeClr val="accent4"/>
                </a:solidFill>
                <a:effectLst/>
              </a:rPr>
              <a:t>游客注册测试用例</a:t>
            </a:r>
            <a:endParaRPr lang="zh-CN" altLang="en-US" sz="320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平行四边形 25"/>
          <p:cNvSpPr/>
          <p:nvPr/>
        </p:nvSpPr>
        <p:spPr>
          <a:xfrm flipH="1">
            <a:off x="876298" y="-28892"/>
            <a:ext cx="6438902" cy="6886892"/>
          </a:xfrm>
          <a:prstGeom prst="parallelogram">
            <a:avLst>
              <a:gd name="adj" fmla="val 54458"/>
            </a:avLst>
          </a:prstGeom>
          <a:solidFill>
            <a:srgbClr val="FFCD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466134" y="669621"/>
            <a:ext cx="379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FFCD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4800" b="1" dirty="0">
              <a:solidFill>
                <a:srgbClr val="FFCD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151747" y="2127813"/>
            <a:ext cx="993532" cy="993532"/>
            <a:chOff x="2996341" y="1722120"/>
            <a:chExt cx="993532" cy="993532"/>
          </a:xfrm>
        </p:grpSpPr>
        <p:sp>
          <p:nvSpPr>
            <p:cNvPr id="13" name="椭圆 12"/>
            <p:cNvSpPr/>
            <p:nvPr/>
          </p:nvSpPr>
          <p:spPr>
            <a:xfrm>
              <a:off x="2996341" y="1722120"/>
              <a:ext cx="993532" cy="9935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438" y="1966217"/>
              <a:ext cx="505337" cy="505337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4593167" y="4709160"/>
            <a:ext cx="993532" cy="993532"/>
            <a:chOff x="4505101" y="4724400"/>
            <a:chExt cx="993532" cy="993532"/>
          </a:xfrm>
        </p:grpSpPr>
        <p:sp>
          <p:nvSpPr>
            <p:cNvPr id="15" name="椭圆 14"/>
            <p:cNvSpPr/>
            <p:nvPr/>
          </p:nvSpPr>
          <p:spPr>
            <a:xfrm>
              <a:off x="4505101" y="4724400"/>
              <a:ext cx="993532" cy="9935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5666" y="4844965"/>
              <a:ext cx="752402" cy="752402"/>
            </a:xfrm>
            <a:prstGeom prst="rect">
              <a:avLst/>
            </a:prstGeom>
          </p:spPr>
        </p:pic>
      </p:grpSp>
      <p:grpSp>
        <p:nvGrpSpPr>
          <p:cNvPr id="21" name="组合 20"/>
          <p:cNvGrpSpPr/>
          <p:nvPr/>
        </p:nvGrpSpPr>
        <p:grpSpPr>
          <a:xfrm>
            <a:off x="3901181" y="3465883"/>
            <a:ext cx="993532" cy="993532"/>
            <a:chOff x="3773581" y="3215640"/>
            <a:chExt cx="993532" cy="993532"/>
          </a:xfrm>
        </p:grpSpPr>
        <p:sp>
          <p:nvSpPr>
            <p:cNvPr id="14" name="椭圆 13"/>
            <p:cNvSpPr/>
            <p:nvPr/>
          </p:nvSpPr>
          <p:spPr>
            <a:xfrm>
              <a:off x="3773581" y="3215640"/>
              <a:ext cx="993532" cy="9935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5913" y="3456625"/>
              <a:ext cx="608867" cy="608867"/>
            </a:xfrm>
            <a:prstGeom prst="rect">
              <a:avLst/>
            </a:prstGeom>
          </p:spPr>
        </p:pic>
      </p:grpSp>
      <p:sp>
        <p:nvSpPr>
          <p:cNvPr id="19" name="文本框 18"/>
          <p:cNvSpPr txBox="1"/>
          <p:nvPr/>
        </p:nvSpPr>
        <p:spPr>
          <a:xfrm>
            <a:off x="6602095" y="1776095"/>
            <a:ext cx="3361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CD2F"/>
                </a:solidFill>
              </a:rPr>
              <a:t>Vision&amp;Scope</a:t>
            </a:r>
            <a:endParaRPr lang="en-US" altLang="zh-CN" sz="2800" dirty="0">
              <a:solidFill>
                <a:srgbClr val="FFCD2F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083729" y="669621"/>
            <a:ext cx="72000" cy="972000"/>
          </a:xfrm>
          <a:prstGeom prst="rect">
            <a:avLst/>
          </a:prstGeom>
          <a:solidFill>
            <a:srgbClr val="FFCD2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038340" y="2355215"/>
            <a:ext cx="5509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rgbClr val="FFCD2F"/>
                </a:solidFill>
              </a:rPr>
              <a:t>确认用户代表并进行需求获取</a:t>
            </a:r>
            <a:endParaRPr lang="zh-CN" altLang="en-US" sz="2800" dirty="0">
              <a:solidFill>
                <a:srgbClr val="FFCD2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65365" y="2943860"/>
            <a:ext cx="5509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rgbClr val="FFCD2F"/>
                </a:solidFill>
              </a:rPr>
              <a:t>界面原型</a:t>
            </a:r>
            <a:endParaRPr lang="zh-CN" altLang="en-US" sz="2800" dirty="0">
              <a:solidFill>
                <a:srgbClr val="FFCD2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53020" y="3465830"/>
            <a:ext cx="5509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rgbClr val="FFCD2F"/>
                </a:solidFill>
              </a:rPr>
              <a:t>用例</a:t>
            </a:r>
            <a:endParaRPr lang="zh-CN" altLang="en-US" sz="2800" dirty="0">
              <a:solidFill>
                <a:srgbClr val="FFCD2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53045" y="3937635"/>
            <a:ext cx="5509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rgbClr val="FFCD2F"/>
                </a:solidFill>
              </a:rPr>
              <a:t>优先级</a:t>
            </a:r>
            <a:endParaRPr lang="zh-CN" altLang="en-US" sz="2800" dirty="0">
              <a:solidFill>
                <a:srgbClr val="FFCD2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23860" y="4328160"/>
            <a:ext cx="550926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2800" dirty="0">
                <a:solidFill>
                  <a:schemeClr val="accent4"/>
                </a:solidFill>
                <a:effectLst/>
                <a:latin typeface="Arial" panose="020B0604020202020204" pitchFamily="34" charset="0"/>
                <a:sym typeface="+mn-ea"/>
              </a:rPr>
              <a:t>测试用例</a:t>
            </a:r>
            <a:endParaRPr lang="zh-CN" altLang="en-US" sz="2800" dirty="0">
              <a:solidFill>
                <a:schemeClr val="accent4"/>
              </a:solidFill>
              <a:effectLst/>
              <a:latin typeface="Arial" panose="020B0604020202020204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55330" y="4850130"/>
            <a:ext cx="550926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2800" dirty="0">
                <a:solidFill>
                  <a:schemeClr val="accent4"/>
                </a:solidFill>
                <a:effectLst/>
                <a:latin typeface="Arial" panose="020B0604020202020204" pitchFamily="34" charset="0"/>
                <a:sym typeface="+mn-ea"/>
              </a:rPr>
              <a:t>数据字典</a:t>
            </a:r>
            <a:endParaRPr lang="zh-CN" altLang="en-US" sz="2800" dirty="0">
              <a:solidFill>
                <a:schemeClr val="accent4"/>
              </a:solidFill>
              <a:effectLst/>
              <a:latin typeface="Arial" panose="020B0604020202020204" pitchFamily="3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22665" y="5372100"/>
            <a:ext cx="5509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rgbClr val="FFCD2F"/>
                </a:solidFill>
              </a:rPr>
              <a:t>会议记录</a:t>
            </a:r>
            <a:endParaRPr lang="zh-CN" altLang="en-US" sz="2800" dirty="0">
              <a:solidFill>
                <a:srgbClr val="FFCD2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24925" y="5894070"/>
            <a:ext cx="54508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rgbClr val="FFCD2F"/>
                </a:solidFill>
              </a:rPr>
              <a:t>小组分工</a:t>
            </a:r>
            <a:endParaRPr lang="zh-CN" altLang="en-US" sz="2800" dirty="0">
              <a:solidFill>
                <a:srgbClr val="FFCD2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-560614" y="4658743"/>
            <a:ext cx="6656613" cy="2199257"/>
            <a:chOff x="-560613" y="4908475"/>
            <a:chExt cx="5918018" cy="1949525"/>
          </a:xfrm>
        </p:grpSpPr>
        <p:sp>
          <p:nvSpPr>
            <p:cNvPr id="2" name="等腰三角形 1"/>
            <p:cNvSpPr/>
            <p:nvPr/>
          </p:nvSpPr>
          <p:spPr>
            <a:xfrm>
              <a:off x="2407920" y="5486400"/>
              <a:ext cx="2498271" cy="1371600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0" y="4908475"/>
              <a:ext cx="3550920" cy="1949525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1295400" y="5360295"/>
              <a:ext cx="2727960" cy="1497704"/>
            </a:xfrm>
            <a:prstGeom prst="triangle">
              <a:avLst/>
            </a:prstGeom>
            <a:solidFill>
              <a:srgbClr val="FFCD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3414305" y="5791200"/>
              <a:ext cx="1943100" cy="1066800"/>
            </a:xfrm>
            <a:prstGeom prst="triangle">
              <a:avLst/>
            </a:prstGeom>
            <a:solidFill>
              <a:srgbClr val="FFCD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-560613" y="5972286"/>
              <a:ext cx="1613262" cy="885713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5444490" y="2816274"/>
            <a:ext cx="1303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615" y="412115"/>
            <a:ext cx="367792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4000">
                <a:solidFill>
                  <a:schemeClr val="accent4"/>
                </a:solidFill>
                <a:effectLst/>
              </a:rPr>
              <a:t>数据字典</a:t>
            </a:r>
            <a:endParaRPr lang="zh-CN" altLang="en-US" sz="4000">
              <a:solidFill>
                <a:schemeClr val="accent4"/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8820" y="849630"/>
            <a:ext cx="4914265" cy="618109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-560614" y="4658743"/>
            <a:ext cx="6656613" cy="2199257"/>
            <a:chOff x="-560613" y="4908475"/>
            <a:chExt cx="5918018" cy="1949525"/>
          </a:xfrm>
        </p:grpSpPr>
        <p:sp>
          <p:nvSpPr>
            <p:cNvPr id="2" name="等腰三角形 1"/>
            <p:cNvSpPr/>
            <p:nvPr/>
          </p:nvSpPr>
          <p:spPr>
            <a:xfrm>
              <a:off x="2407920" y="5486400"/>
              <a:ext cx="2498271" cy="1371600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0" y="4908475"/>
              <a:ext cx="3550920" cy="1949525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1295400" y="5360295"/>
              <a:ext cx="2727960" cy="1497704"/>
            </a:xfrm>
            <a:prstGeom prst="triangle">
              <a:avLst/>
            </a:prstGeom>
            <a:solidFill>
              <a:srgbClr val="FFCD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3414305" y="5791200"/>
              <a:ext cx="1943100" cy="1066800"/>
            </a:xfrm>
            <a:prstGeom prst="triangle">
              <a:avLst/>
            </a:prstGeom>
            <a:solidFill>
              <a:srgbClr val="FFCD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-560613" y="5972286"/>
              <a:ext cx="1613262" cy="885713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5444490" y="2816274"/>
            <a:ext cx="1303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615" y="412115"/>
            <a:ext cx="367792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4000">
                <a:solidFill>
                  <a:schemeClr val="accent4"/>
                </a:solidFill>
                <a:effectLst/>
              </a:rPr>
              <a:t>ER</a:t>
            </a:r>
            <a:r>
              <a:rPr lang="zh-CN" altLang="en-US" sz="4000">
                <a:solidFill>
                  <a:schemeClr val="accent4"/>
                </a:solidFill>
                <a:effectLst/>
              </a:rPr>
              <a:t>图</a:t>
            </a:r>
            <a:endParaRPr lang="zh-CN" altLang="en-US" sz="4000">
              <a:solidFill>
                <a:schemeClr val="accent4"/>
              </a:solidFill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7295" y="723265"/>
            <a:ext cx="6323965" cy="576199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-560614" y="4658743"/>
            <a:ext cx="6656613" cy="2199257"/>
            <a:chOff x="-560613" y="4908475"/>
            <a:chExt cx="5918018" cy="1949525"/>
          </a:xfrm>
        </p:grpSpPr>
        <p:sp>
          <p:nvSpPr>
            <p:cNvPr id="2" name="等腰三角形 1"/>
            <p:cNvSpPr/>
            <p:nvPr/>
          </p:nvSpPr>
          <p:spPr>
            <a:xfrm>
              <a:off x="2407920" y="5486400"/>
              <a:ext cx="2498271" cy="1371600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0" y="4908475"/>
              <a:ext cx="3550920" cy="1949525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1295400" y="5360295"/>
              <a:ext cx="2727960" cy="1497704"/>
            </a:xfrm>
            <a:prstGeom prst="triangle">
              <a:avLst/>
            </a:prstGeom>
            <a:solidFill>
              <a:srgbClr val="FFCD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3414305" y="5791200"/>
              <a:ext cx="1943100" cy="1066800"/>
            </a:xfrm>
            <a:prstGeom prst="triangle">
              <a:avLst/>
            </a:prstGeom>
            <a:solidFill>
              <a:srgbClr val="FFCD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-560613" y="5972286"/>
              <a:ext cx="1613262" cy="885713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5444490" y="2816274"/>
            <a:ext cx="1303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615" y="412115"/>
            <a:ext cx="367792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4000">
                <a:solidFill>
                  <a:schemeClr val="accent4"/>
                </a:solidFill>
                <a:effectLst/>
              </a:rPr>
              <a:t>会议记录</a:t>
            </a:r>
            <a:endParaRPr lang="zh-CN" altLang="en-US" sz="4000">
              <a:solidFill>
                <a:schemeClr val="accent4"/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8125" y="2149475"/>
            <a:ext cx="5723890" cy="6667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-560614" y="4658743"/>
            <a:ext cx="6656613" cy="2199257"/>
            <a:chOff x="-560613" y="4908475"/>
            <a:chExt cx="5918018" cy="1949525"/>
          </a:xfrm>
        </p:grpSpPr>
        <p:sp>
          <p:nvSpPr>
            <p:cNvPr id="2" name="等腰三角形 1"/>
            <p:cNvSpPr/>
            <p:nvPr/>
          </p:nvSpPr>
          <p:spPr>
            <a:xfrm>
              <a:off x="2407920" y="5486400"/>
              <a:ext cx="2498271" cy="1371600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0" y="4908475"/>
              <a:ext cx="3550920" cy="1949525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1295400" y="5360295"/>
              <a:ext cx="2727960" cy="1497704"/>
            </a:xfrm>
            <a:prstGeom prst="triangle">
              <a:avLst/>
            </a:prstGeom>
            <a:solidFill>
              <a:srgbClr val="FFCD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3414305" y="5791200"/>
              <a:ext cx="1943100" cy="1066800"/>
            </a:xfrm>
            <a:prstGeom prst="triangle">
              <a:avLst/>
            </a:prstGeom>
            <a:solidFill>
              <a:srgbClr val="FFCD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-560613" y="5972286"/>
              <a:ext cx="1613262" cy="885713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5444490" y="2816274"/>
            <a:ext cx="1303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615" y="412115"/>
            <a:ext cx="367792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4000">
                <a:solidFill>
                  <a:schemeClr val="accent4"/>
                </a:solidFill>
                <a:effectLst/>
              </a:rPr>
              <a:t>会议记录</a:t>
            </a:r>
            <a:endParaRPr lang="zh-CN" altLang="en-US" sz="4000">
              <a:solidFill>
                <a:schemeClr val="accent4"/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8355" y="511175"/>
            <a:ext cx="7400290" cy="62001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-560614" y="4658743"/>
            <a:ext cx="6656613" cy="2199257"/>
            <a:chOff x="-560613" y="4908475"/>
            <a:chExt cx="5918018" cy="1949525"/>
          </a:xfrm>
        </p:grpSpPr>
        <p:sp>
          <p:nvSpPr>
            <p:cNvPr id="2" name="等腰三角形 1"/>
            <p:cNvSpPr/>
            <p:nvPr/>
          </p:nvSpPr>
          <p:spPr>
            <a:xfrm>
              <a:off x="2407920" y="5486400"/>
              <a:ext cx="2498271" cy="1371600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0" y="4908475"/>
              <a:ext cx="3550920" cy="1949525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1295400" y="5360295"/>
              <a:ext cx="2727960" cy="1497704"/>
            </a:xfrm>
            <a:prstGeom prst="triangle">
              <a:avLst/>
            </a:prstGeom>
            <a:solidFill>
              <a:srgbClr val="FFCD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3414305" y="5791200"/>
              <a:ext cx="1943100" cy="1066800"/>
            </a:xfrm>
            <a:prstGeom prst="triangle">
              <a:avLst/>
            </a:prstGeom>
            <a:solidFill>
              <a:srgbClr val="FFCD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-560613" y="5972286"/>
              <a:ext cx="1613262" cy="885713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5444490" y="2816274"/>
            <a:ext cx="1303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615" y="412115"/>
            <a:ext cx="367792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4000">
                <a:solidFill>
                  <a:schemeClr val="accent4"/>
                </a:solidFill>
                <a:effectLst/>
              </a:rPr>
              <a:t>会议记录</a:t>
            </a:r>
            <a:endParaRPr lang="zh-CN" altLang="en-US" sz="4000">
              <a:solidFill>
                <a:schemeClr val="accent4"/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9115" y="557530"/>
            <a:ext cx="6278245" cy="61753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-560614" y="4658743"/>
            <a:ext cx="6656613" cy="2199257"/>
            <a:chOff x="-560613" y="4908475"/>
            <a:chExt cx="5918018" cy="1949525"/>
          </a:xfrm>
        </p:grpSpPr>
        <p:sp>
          <p:nvSpPr>
            <p:cNvPr id="2" name="等腰三角形 1"/>
            <p:cNvSpPr/>
            <p:nvPr/>
          </p:nvSpPr>
          <p:spPr>
            <a:xfrm>
              <a:off x="2407920" y="5486400"/>
              <a:ext cx="2498271" cy="1371600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0" y="4908475"/>
              <a:ext cx="3550920" cy="1949525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1295400" y="5360295"/>
              <a:ext cx="2727960" cy="1497704"/>
            </a:xfrm>
            <a:prstGeom prst="triangle">
              <a:avLst/>
            </a:prstGeom>
            <a:solidFill>
              <a:srgbClr val="FFCD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3414305" y="5791200"/>
              <a:ext cx="1943100" cy="1066800"/>
            </a:xfrm>
            <a:prstGeom prst="triangle">
              <a:avLst/>
            </a:prstGeom>
            <a:solidFill>
              <a:srgbClr val="FFCD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-560613" y="5972286"/>
              <a:ext cx="1613262" cy="885713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5444490" y="2816274"/>
            <a:ext cx="1303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615" y="412115"/>
            <a:ext cx="367792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4000">
                <a:solidFill>
                  <a:schemeClr val="accent4"/>
                </a:solidFill>
                <a:effectLst/>
              </a:rPr>
              <a:t>小组分工</a:t>
            </a:r>
            <a:endParaRPr lang="zh-CN" altLang="en-US" sz="4000">
              <a:solidFill>
                <a:schemeClr val="accent4"/>
              </a:solidFill>
              <a:effectLst/>
            </a:endParaRPr>
          </a:p>
        </p:txBody>
      </p:sp>
      <p:sp>
        <p:nvSpPr>
          <p:cNvPr id="33796" name="文本框 1"/>
          <p:cNvSpPr txBox="1"/>
          <p:nvPr/>
        </p:nvSpPr>
        <p:spPr>
          <a:xfrm>
            <a:off x="1701800" y="1511300"/>
            <a:ext cx="8969375" cy="17837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eaLnBrk="1" hangingPunct="1">
              <a:lnSpc>
                <a:spcPct val="110000"/>
              </a:lnSpc>
            </a:pPr>
            <a:r>
              <a:rPr lang="zh-CN" altLang="en-US" sz="2000" b="1" dirty="0">
                <a:solidFill>
                  <a:schemeClr val="accent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张俊杰    </a:t>
            </a:r>
            <a:r>
              <a:rPr lang="en-US" altLang="zh-CN" sz="2000" b="1" dirty="0">
                <a:solidFill>
                  <a:schemeClr val="accent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9.0</a:t>
            </a:r>
            <a:r>
              <a:rPr lang="zh-CN" altLang="en-US" sz="2000" b="1" dirty="0">
                <a:solidFill>
                  <a:schemeClr val="accent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用户手册（初稿），学生用例文档 教师和学生的界面原型                                        </a:t>
            </a:r>
            <a:endParaRPr lang="zh-CN" altLang="en-US" sz="2000" b="1" dirty="0">
              <a:solidFill>
                <a:schemeClr val="accent4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000" b="1" dirty="0">
                <a:solidFill>
                  <a:schemeClr val="accent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饶铃根   </a:t>
            </a:r>
            <a:r>
              <a:rPr lang="en-US" altLang="zh-CN" sz="2000" b="1" dirty="0">
                <a:solidFill>
                  <a:schemeClr val="accent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8.8</a:t>
            </a:r>
            <a:r>
              <a:rPr lang="zh-CN" altLang="en-US" sz="2000" b="1" dirty="0">
                <a:solidFill>
                  <a:schemeClr val="accent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管理员用例文档  管理员界面原型  数据字典 需要优先级计算</a:t>
            </a:r>
            <a:endParaRPr lang="zh-CN" altLang="en-US" sz="2000" b="1" dirty="0">
              <a:solidFill>
                <a:schemeClr val="accent4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000" b="1" dirty="0">
                <a:solidFill>
                  <a:schemeClr val="accent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评审</a:t>
            </a:r>
            <a:r>
              <a:rPr lang="en-US" altLang="zh-CN" sz="2000" b="1" dirty="0">
                <a:solidFill>
                  <a:schemeClr val="accent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ppt</a:t>
            </a:r>
            <a:r>
              <a:rPr lang="zh-CN" altLang="en-US" sz="2000" b="1" dirty="0">
                <a:solidFill>
                  <a:schemeClr val="accent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制作，需求规格说明书非功能需求的补充，用户手册</a:t>
            </a:r>
            <a:endParaRPr lang="zh-CN" altLang="en-US" sz="2000" b="1" dirty="0">
              <a:solidFill>
                <a:schemeClr val="accent4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000" b="1" dirty="0">
                <a:solidFill>
                  <a:schemeClr val="accent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吴卓伦   </a:t>
            </a:r>
            <a:r>
              <a:rPr lang="en-US" altLang="zh-CN" sz="2000" b="1" dirty="0">
                <a:solidFill>
                  <a:schemeClr val="accent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8.7</a:t>
            </a:r>
            <a:r>
              <a:rPr lang="zh-CN" altLang="en-US" sz="2000" b="1" dirty="0">
                <a:solidFill>
                  <a:schemeClr val="accent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所有界面原型的交互功能以及画用例图，</a:t>
            </a:r>
            <a:r>
              <a:rPr lang="en-US" altLang="zh-CN" sz="2000" b="1" dirty="0">
                <a:solidFill>
                  <a:schemeClr val="accent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er</a:t>
            </a:r>
            <a:r>
              <a:rPr lang="zh-CN" altLang="en-US" sz="2000" b="1" dirty="0">
                <a:solidFill>
                  <a:schemeClr val="accent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endParaRPr lang="zh-CN" altLang="en-US" sz="2000" b="1" dirty="0">
              <a:solidFill>
                <a:schemeClr val="accent4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000" b="1" dirty="0">
                <a:solidFill>
                  <a:schemeClr val="accent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寿俐鑫   </a:t>
            </a:r>
            <a:r>
              <a:rPr lang="en-US" altLang="zh-CN" sz="2000" b="1" dirty="0">
                <a:solidFill>
                  <a:schemeClr val="accent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8.6</a:t>
            </a:r>
            <a:r>
              <a:rPr lang="zh-CN" altLang="en-US" sz="2000" b="1" dirty="0">
                <a:solidFill>
                  <a:schemeClr val="accent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需求规格说明的初稿，测试用例，教师用例 </a:t>
            </a:r>
            <a:endParaRPr lang="zh-CN" altLang="en-US" sz="2000" b="1" dirty="0">
              <a:solidFill>
                <a:schemeClr val="accent4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>
          <a:xfrm rot="10800000">
            <a:off x="7167004" y="-2"/>
            <a:ext cx="5024996" cy="6858002"/>
          </a:xfrm>
          <a:custGeom>
            <a:avLst/>
            <a:gdLst>
              <a:gd name="connsiteX0" fmla="*/ 1645920 w 5024996"/>
              <a:gd name="connsiteY0" fmla="*/ 6858002 h 6858002"/>
              <a:gd name="connsiteX1" fmla="*/ 0 w 5024996"/>
              <a:gd name="connsiteY1" fmla="*/ 6858002 h 6858002"/>
              <a:gd name="connsiteX2" fmla="*/ 0 w 5024996"/>
              <a:gd name="connsiteY2" fmla="*/ 1 h 6858002"/>
              <a:gd name="connsiteX3" fmla="*/ 1645920 w 5024996"/>
              <a:gd name="connsiteY3" fmla="*/ 1 h 6858002"/>
              <a:gd name="connsiteX4" fmla="*/ 1645920 w 5024996"/>
              <a:gd name="connsiteY4" fmla="*/ 0 h 6858002"/>
              <a:gd name="connsiteX5" fmla="*/ 4930719 w 5024996"/>
              <a:gd name="connsiteY5" fmla="*/ 0 h 6858002"/>
              <a:gd name="connsiteX6" fmla="*/ 1645920 w 5024996"/>
              <a:gd name="connsiteY6" fmla="*/ 3478925 h 6858002"/>
              <a:gd name="connsiteX7" fmla="*/ 5024996 w 5024996"/>
              <a:gd name="connsiteY7" fmla="*/ 6858001 h 6858002"/>
              <a:gd name="connsiteX8" fmla="*/ 1645920 w 5024996"/>
              <a:gd name="connsiteY8" fmla="*/ 6858001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4996" h="6858002">
                <a:moveTo>
                  <a:pt x="1645920" y="6858002"/>
                </a:moveTo>
                <a:lnTo>
                  <a:pt x="0" y="6858002"/>
                </a:lnTo>
                <a:lnTo>
                  <a:pt x="0" y="1"/>
                </a:lnTo>
                <a:lnTo>
                  <a:pt x="1645920" y="1"/>
                </a:lnTo>
                <a:lnTo>
                  <a:pt x="1645920" y="0"/>
                </a:lnTo>
                <a:lnTo>
                  <a:pt x="4930719" y="0"/>
                </a:lnTo>
                <a:lnTo>
                  <a:pt x="1645920" y="3478925"/>
                </a:lnTo>
                <a:lnTo>
                  <a:pt x="5024996" y="6858001"/>
                </a:lnTo>
                <a:lnTo>
                  <a:pt x="1645920" y="6858001"/>
                </a:lnTo>
                <a:close/>
              </a:path>
            </a:pathLst>
          </a:custGeom>
          <a:solidFill>
            <a:srgbClr val="FFCD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22668" y="1718666"/>
            <a:ext cx="3647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54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41485" y="2641996"/>
            <a:ext cx="492252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25582" y="1974304"/>
            <a:ext cx="4937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rgbClr val="FFCD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FFCD2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71600" y="3423"/>
            <a:ext cx="548640" cy="4587240"/>
          </a:xfrm>
          <a:prstGeom prst="rect">
            <a:avLst/>
          </a:prstGeom>
          <a:solidFill>
            <a:srgbClr val="FFCD2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87880" y="3664446"/>
            <a:ext cx="304800" cy="3193554"/>
          </a:xfrm>
          <a:prstGeom prst="rect">
            <a:avLst/>
          </a:prstGeom>
          <a:solidFill>
            <a:srgbClr val="FFCD2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34607" y="0"/>
            <a:ext cx="624840" cy="6080760"/>
          </a:xfrm>
          <a:prstGeom prst="rect">
            <a:avLst/>
          </a:prstGeom>
          <a:solidFill>
            <a:srgbClr val="FFCD2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430426" y="0"/>
            <a:ext cx="90014" cy="3664446"/>
          </a:xfrm>
          <a:prstGeom prst="rect">
            <a:avLst/>
          </a:prstGeom>
          <a:solidFill>
            <a:srgbClr val="FFCD2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0" y="512805"/>
            <a:ext cx="5882640" cy="774543"/>
          </a:xfrm>
          <a:prstGeom prst="rect">
            <a:avLst/>
          </a:prstGeom>
          <a:solidFill>
            <a:srgbClr val="FFCD2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0" y="1832223"/>
            <a:ext cx="3970020" cy="356983"/>
          </a:xfrm>
          <a:prstGeom prst="rect">
            <a:avLst/>
          </a:prstGeom>
          <a:solidFill>
            <a:srgbClr val="FFCD2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224780" y="1831975"/>
            <a:ext cx="636587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 dirty="0">
                <a:solidFill>
                  <a:srgbClr val="FFCD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Vision&amp;Scope</a:t>
            </a:r>
            <a:r>
              <a:rPr lang="zh-CN" altLang="en-US" sz="4800" dirty="0">
                <a:solidFill>
                  <a:srgbClr val="FFCD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文档主要包括了客户的业务需求、范围与限制、业务上下文等内容</a:t>
            </a:r>
            <a:endParaRPr lang="zh-CN" altLang="en-US" sz="4800" dirty="0">
              <a:solidFill>
                <a:srgbClr val="FFCD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4800" dirty="0">
              <a:solidFill>
                <a:srgbClr val="FFCD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  <p:bldP spid="11" grpId="0" animBg="1"/>
      <p:bldP spid="12" grpId="0" animBg="1"/>
      <p:bldP spid="19" grpId="0" animBg="1"/>
      <p:bldP spid="21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-560614" y="4658743"/>
            <a:ext cx="6656613" cy="2199257"/>
            <a:chOff x="-560613" y="4908475"/>
            <a:chExt cx="5918018" cy="1949525"/>
          </a:xfrm>
        </p:grpSpPr>
        <p:sp>
          <p:nvSpPr>
            <p:cNvPr id="2" name="等腰三角形 1"/>
            <p:cNvSpPr/>
            <p:nvPr/>
          </p:nvSpPr>
          <p:spPr>
            <a:xfrm>
              <a:off x="2407920" y="5486400"/>
              <a:ext cx="2498271" cy="1371600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0" y="4908475"/>
              <a:ext cx="3550920" cy="1949525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1295400" y="5360295"/>
              <a:ext cx="2727960" cy="1497704"/>
            </a:xfrm>
            <a:prstGeom prst="triangle">
              <a:avLst/>
            </a:prstGeom>
            <a:solidFill>
              <a:srgbClr val="FFCD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3414305" y="5791200"/>
              <a:ext cx="1943100" cy="1066800"/>
            </a:xfrm>
            <a:prstGeom prst="triangle">
              <a:avLst/>
            </a:prstGeom>
            <a:solidFill>
              <a:srgbClr val="FFCD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-560613" y="5972286"/>
              <a:ext cx="1613262" cy="885713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5444490" y="2816274"/>
            <a:ext cx="1303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615" y="412115"/>
            <a:ext cx="3181985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4000">
                <a:solidFill>
                  <a:schemeClr val="accent4"/>
                </a:solidFill>
                <a:effectLst/>
              </a:rPr>
              <a:t>业务需求</a:t>
            </a:r>
            <a:endParaRPr lang="zh-CN" altLang="en-US" sz="4000">
              <a:solidFill>
                <a:schemeClr val="accent4"/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2315" y="304800"/>
            <a:ext cx="5819140" cy="65532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-560614" y="4658743"/>
            <a:ext cx="6656613" cy="2199257"/>
            <a:chOff x="-560613" y="4908475"/>
            <a:chExt cx="5918018" cy="1949525"/>
          </a:xfrm>
        </p:grpSpPr>
        <p:sp>
          <p:nvSpPr>
            <p:cNvPr id="2" name="等腰三角形 1"/>
            <p:cNvSpPr/>
            <p:nvPr/>
          </p:nvSpPr>
          <p:spPr>
            <a:xfrm>
              <a:off x="2407920" y="5486400"/>
              <a:ext cx="2498271" cy="1371600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0" y="4908475"/>
              <a:ext cx="3550920" cy="1949525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1295400" y="5360295"/>
              <a:ext cx="2727960" cy="1497704"/>
            </a:xfrm>
            <a:prstGeom prst="triangle">
              <a:avLst/>
            </a:prstGeom>
            <a:solidFill>
              <a:srgbClr val="FFCD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3414305" y="5791200"/>
              <a:ext cx="1943100" cy="1066800"/>
            </a:xfrm>
            <a:prstGeom prst="triangle">
              <a:avLst/>
            </a:prstGeom>
            <a:solidFill>
              <a:srgbClr val="FFCD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-560613" y="5972286"/>
              <a:ext cx="1613262" cy="885713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5444490" y="2816274"/>
            <a:ext cx="1303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615" y="542925"/>
            <a:ext cx="3181985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4000">
                <a:solidFill>
                  <a:schemeClr val="accent4"/>
                </a:solidFill>
                <a:effectLst/>
              </a:rPr>
              <a:t>业务需求</a:t>
            </a:r>
            <a:endParaRPr lang="zh-CN" altLang="en-US" sz="4000">
              <a:solidFill>
                <a:schemeClr val="accent4"/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845" y="1161415"/>
            <a:ext cx="4779645" cy="56032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985" y="1731010"/>
            <a:ext cx="5990590" cy="39236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 flipV="1">
            <a:off x="0" y="0"/>
            <a:ext cx="6096000" cy="6858000"/>
          </a:xfrm>
          <a:prstGeom prst="rtTriangle">
            <a:avLst/>
          </a:prstGeom>
          <a:solidFill>
            <a:srgbClr val="FFCD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flipH="1">
            <a:off x="9977604" y="4023360"/>
            <a:ext cx="2214393" cy="2834640"/>
          </a:xfrm>
          <a:prstGeom prst="rtTriangle">
            <a:avLst/>
          </a:prstGeom>
          <a:solidFill>
            <a:srgbClr val="FFCD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71195" y="420370"/>
            <a:ext cx="275971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范围与限制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040" y="1414145"/>
            <a:ext cx="9864725" cy="495173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直角三角形 22"/>
          <p:cNvSpPr/>
          <p:nvPr/>
        </p:nvSpPr>
        <p:spPr>
          <a:xfrm>
            <a:off x="0" y="-14302"/>
            <a:ext cx="2554508" cy="6872302"/>
          </a:xfrm>
          <a:prstGeom prst="rtTriangle">
            <a:avLst/>
          </a:prstGeom>
          <a:solidFill>
            <a:srgbClr val="FFCD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直角三角形 24"/>
          <p:cNvSpPr/>
          <p:nvPr/>
        </p:nvSpPr>
        <p:spPr>
          <a:xfrm flipH="1" flipV="1">
            <a:off x="9977602" y="-14302"/>
            <a:ext cx="2214393" cy="5921616"/>
          </a:xfrm>
          <a:prstGeom prst="rtTriangle">
            <a:avLst/>
          </a:prstGeom>
          <a:solidFill>
            <a:srgbClr val="FFCD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7975" y="324485"/>
            <a:ext cx="2917190" cy="70675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4000">
                <a:solidFill>
                  <a:schemeClr val="accent4"/>
                </a:solidFill>
                <a:sym typeface="+mn-ea"/>
              </a:rPr>
              <a:t>业务上下文</a:t>
            </a:r>
            <a:endParaRPr lang="zh-CN" altLang="en-US" sz="4000">
              <a:solidFill>
                <a:schemeClr val="accent4"/>
              </a:solidFill>
              <a:sym typeface="+mn-ea"/>
            </a:endParaRPr>
          </a:p>
        </p:txBody>
      </p:sp>
      <p:graphicFrame>
        <p:nvGraphicFramePr>
          <p:cNvPr id="0" name="表格 -1"/>
          <p:cNvGraphicFramePr/>
          <p:nvPr/>
        </p:nvGraphicFramePr>
        <p:xfrm>
          <a:off x="2792730" y="1129665"/>
          <a:ext cx="6606540" cy="51657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0800"/>
                <a:gridCol w="1319530"/>
                <a:gridCol w="1322070"/>
                <a:gridCol w="1322070"/>
                <a:gridCol w="1322070"/>
              </a:tblGrid>
              <a:tr h="2590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FFFF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干系人</a:t>
                      </a:r>
                      <a:endParaRPr lang="zh-CN" altLang="en-US" sz="1600" b="0">
                        <a:solidFill>
                          <a:srgbClr val="FFFF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FFFF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主要价值</a:t>
                      </a:r>
                      <a:endParaRPr lang="zh-CN" altLang="en-US" sz="1600" b="0">
                        <a:solidFill>
                          <a:srgbClr val="FFFF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FFFF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态度</a:t>
                      </a:r>
                      <a:endParaRPr lang="zh-CN" altLang="en-US" sz="1600" b="0">
                        <a:solidFill>
                          <a:srgbClr val="FFFF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FFFF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主要兴趣</a:t>
                      </a:r>
                      <a:endParaRPr lang="zh-CN" altLang="en-US" sz="1600" b="0">
                        <a:solidFill>
                          <a:srgbClr val="FFFF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FFFF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约束</a:t>
                      </a:r>
                      <a:endParaRPr lang="zh-CN" altLang="en-US" sz="1600" b="0">
                        <a:solidFill>
                          <a:srgbClr val="FFFF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72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FFFF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开发人员</a:t>
                      </a:r>
                      <a:endParaRPr lang="zh-CN" altLang="en-US" sz="1600" b="0">
                        <a:solidFill>
                          <a:srgbClr val="FFFF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FFFF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通过对用户的需求开发出有相应功能的网站</a:t>
                      </a:r>
                      <a:endParaRPr lang="zh-CN" altLang="en-US" sz="1600" b="0">
                        <a:solidFill>
                          <a:srgbClr val="FFFF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FFFF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支持</a:t>
                      </a:r>
                      <a:endParaRPr lang="zh-CN" altLang="en-US" sz="1600" b="0">
                        <a:solidFill>
                          <a:srgbClr val="FFFF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0">
                          <a:solidFill>
                            <a:srgbClr val="FFFF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0">
                        <a:solidFill>
                          <a:srgbClr val="FFFF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0">
                          <a:solidFill>
                            <a:srgbClr val="FFFF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0">
                        <a:solidFill>
                          <a:srgbClr val="FFFF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78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FFFF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系统管理员</a:t>
                      </a:r>
                      <a:endParaRPr lang="zh-CN" altLang="en-US" sz="1600" b="0">
                        <a:solidFill>
                          <a:srgbClr val="FFFF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FFFF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维护网站的安全性，定期测试用户的体验性</a:t>
                      </a:r>
                      <a:endParaRPr lang="zh-CN" altLang="en-US" sz="1600" b="0">
                        <a:solidFill>
                          <a:srgbClr val="FFFF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FFFF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支持</a:t>
                      </a:r>
                      <a:endParaRPr lang="zh-CN" altLang="en-US" sz="1600" b="0">
                        <a:solidFill>
                          <a:srgbClr val="FFFF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0">
                          <a:solidFill>
                            <a:srgbClr val="FFFF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0">
                        <a:solidFill>
                          <a:srgbClr val="FFFF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0">
                          <a:solidFill>
                            <a:srgbClr val="FFFF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0">
                        <a:solidFill>
                          <a:srgbClr val="FFFF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63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FFFF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教师</a:t>
                      </a:r>
                      <a:endParaRPr lang="zh-CN" altLang="en-US" sz="1600" b="0">
                        <a:solidFill>
                          <a:srgbClr val="FFFF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FFFF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提高上课效率；提升学生的学习效率；创建更好地学习空间</a:t>
                      </a:r>
                      <a:endParaRPr lang="zh-CN" altLang="en-US" sz="1600" b="0">
                        <a:solidFill>
                          <a:srgbClr val="FFFF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FFFF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支持</a:t>
                      </a:r>
                      <a:endParaRPr lang="zh-CN" altLang="en-US" sz="1600" b="0">
                        <a:solidFill>
                          <a:srgbClr val="FFFF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FFFF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提高的学习效率</a:t>
                      </a:r>
                      <a:endParaRPr lang="zh-CN" altLang="en-US" sz="1600" b="0">
                        <a:solidFill>
                          <a:srgbClr val="FFFF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FFFF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600" b="0">
                        <a:solidFill>
                          <a:srgbClr val="FFFF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7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FFFF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学生</a:t>
                      </a:r>
                      <a:endParaRPr lang="zh-CN" altLang="en-US" sz="1600" b="0">
                        <a:solidFill>
                          <a:srgbClr val="FFFF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FFFF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提高自己的学习效率；拓宽学习途径</a:t>
                      </a:r>
                      <a:endParaRPr lang="zh-CN" altLang="en-US" sz="1600" b="0">
                        <a:solidFill>
                          <a:srgbClr val="FFFF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FFFF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支持</a:t>
                      </a:r>
                      <a:endParaRPr lang="zh-CN" altLang="en-US" sz="1600" b="0">
                        <a:solidFill>
                          <a:srgbClr val="FFFF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FFFF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提高自己的学习效率；拓宽学习途径</a:t>
                      </a:r>
                      <a:endParaRPr lang="zh-CN" altLang="en-US" sz="1600" b="0">
                        <a:solidFill>
                          <a:srgbClr val="FFFF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FFFF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600" b="0">
                        <a:solidFill>
                          <a:srgbClr val="FFFF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4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FFFF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管理员</a:t>
                      </a:r>
                      <a:endParaRPr lang="zh-CN" altLang="en-US" sz="1600" b="0">
                        <a:solidFill>
                          <a:srgbClr val="FFFF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FFFF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帮助管理网站</a:t>
                      </a:r>
                      <a:endParaRPr lang="zh-CN" altLang="en-US" sz="1600" b="0">
                        <a:solidFill>
                          <a:srgbClr val="FFFF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FFFF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支持</a:t>
                      </a:r>
                      <a:endParaRPr lang="zh-CN" altLang="en-US" sz="1600" b="0">
                        <a:solidFill>
                          <a:srgbClr val="FFFF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FFFF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网站的运营</a:t>
                      </a:r>
                      <a:endParaRPr lang="zh-CN" altLang="en-US" sz="1600" b="0">
                        <a:solidFill>
                          <a:srgbClr val="FFFF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FFFF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600" b="0">
                        <a:solidFill>
                          <a:srgbClr val="FFFF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7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FFFF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游客</a:t>
                      </a:r>
                      <a:endParaRPr lang="zh-CN" altLang="en-US" sz="1600" b="0">
                        <a:solidFill>
                          <a:srgbClr val="FFFF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FFFF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观察和获取资源</a:t>
                      </a:r>
                      <a:endParaRPr lang="zh-CN" altLang="en-US" sz="1600" b="0">
                        <a:solidFill>
                          <a:srgbClr val="FFFF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FFFF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支持</a:t>
                      </a:r>
                      <a:endParaRPr lang="zh-CN" altLang="en-US" sz="1600" b="0">
                        <a:solidFill>
                          <a:srgbClr val="FFFF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FFFF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学习资源</a:t>
                      </a:r>
                      <a:endParaRPr lang="zh-CN" altLang="en-US" sz="1600" b="0">
                        <a:solidFill>
                          <a:srgbClr val="FFFF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FFFF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600" b="0">
                        <a:solidFill>
                          <a:srgbClr val="FFFF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0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0">
                          <a:solidFill>
                            <a:srgbClr val="FFFF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zh-CN" sz="1600" b="0">
                        <a:solidFill>
                          <a:srgbClr val="FFFF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0">
                          <a:solidFill>
                            <a:srgbClr val="FFFF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zh-CN" sz="1600" b="0">
                        <a:solidFill>
                          <a:srgbClr val="FFFF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0">
                          <a:solidFill>
                            <a:srgbClr val="FFFF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zh-CN" sz="1600" b="0">
                        <a:solidFill>
                          <a:srgbClr val="FFFF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0">
                          <a:solidFill>
                            <a:srgbClr val="FFFF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zh-CN" sz="1600" b="0">
                        <a:solidFill>
                          <a:srgbClr val="FFFF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600" b="0">
                        <a:solidFill>
                          <a:srgbClr val="FFFF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直角三角形 22"/>
          <p:cNvSpPr/>
          <p:nvPr/>
        </p:nvSpPr>
        <p:spPr>
          <a:xfrm>
            <a:off x="0" y="-14302"/>
            <a:ext cx="2554508" cy="6872302"/>
          </a:xfrm>
          <a:prstGeom prst="rtTriangle">
            <a:avLst/>
          </a:prstGeom>
          <a:solidFill>
            <a:srgbClr val="FFCD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直角三角形 24"/>
          <p:cNvSpPr/>
          <p:nvPr/>
        </p:nvSpPr>
        <p:spPr>
          <a:xfrm flipH="1" flipV="1">
            <a:off x="9977602" y="-14302"/>
            <a:ext cx="2214393" cy="5921616"/>
          </a:xfrm>
          <a:prstGeom prst="rtTriangle">
            <a:avLst/>
          </a:prstGeom>
          <a:solidFill>
            <a:srgbClr val="FFCD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29895" y="368300"/>
            <a:ext cx="702246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 dirty="0">
                <a:solidFill>
                  <a:srgbClr val="FFCD2F"/>
                </a:solidFill>
                <a:sym typeface="+mn-ea"/>
              </a:rPr>
              <a:t>确认用户代表并进行需求获取</a:t>
            </a:r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2448560" y="1698625"/>
            <a:ext cx="46158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教师用户代表：杨枨老师</a:t>
            </a:r>
            <a:endParaRPr lang="zh-CN" alt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83255" y="2541905"/>
            <a:ext cx="5038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管理员用户代表：李泽龙学长</a:t>
            </a:r>
            <a:endParaRPr lang="zh-CN" alt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61940" y="4249420"/>
            <a:ext cx="46158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游客用户代表：杨思益学长</a:t>
            </a:r>
            <a:endParaRPr lang="zh-CN" alt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02735" y="3368040"/>
            <a:ext cx="4601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学生用户代表：史晨鑫同学</a:t>
            </a:r>
            <a:endParaRPr lang="zh-CN" alt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8" grpId="0"/>
      <p:bldP spid="10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-560614" y="4658743"/>
            <a:ext cx="6656613" cy="2199257"/>
            <a:chOff x="-560613" y="4908475"/>
            <a:chExt cx="5918018" cy="1949525"/>
          </a:xfrm>
        </p:grpSpPr>
        <p:sp>
          <p:nvSpPr>
            <p:cNvPr id="2" name="等腰三角形 1"/>
            <p:cNvSpPr/>
            <p:nvPr/>
          </p:nvSpPr>
          <p:spPr>
            <a:xfrm>
              <a:off x="2407920" y="5486400"/>
              <a:ext cx="2498271" cy="1371600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0" y="4908475"/>
              <a:ext cx="3550920" cy="1949525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1295400" y="5360295"/>
              <a:ext cx="2727960" cy="1497704"/>
            </a:xfrm>
            <a:prstGeom prst="triangle">
              <a:avLst/>
            </a:prstGeom>
            <a:solidFill>
              <a:srgbClr val="FFCD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3414305" y="5791200"/>
              <a:ext cx="1943100" cy="1066800"/>
            </a:xfrm>
            <a:prstGeom prst="triangle">
              <a:avLst/>
            </a:prstGeom>
            <a:solidFill>
              <a:srgbClr val="FFCD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-560613" y="5972286"/>
              <a:ext cx="1613262" cy="885713"/>
            </a:xfrm>
            <a:prstGeom prst="triangle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5444490" y="2816274"/>
            <a:ext cx="1303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615" y="412115"/>
            <a:ext cx="367792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4000">
                <a:solidFill>
                  <a:schemeClr val="accent4"/>
                </a:solidFill>
                <a:effectLst/>
              </a:rPr>
              <a:t>需求获取过程</a:t>
            </a:r>
            <a:endParaRPr lang="zh-CN" altLang="en-US" sz="4000">
              <a:solidFill>
                <a:schemeClr val="accent4"/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19675" y="2318385"/>
            <a:ext cx="6365875" cy="13220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8000" b="1">
                <a:solidFill>
                  <a:schemeClr val="accent4"/>
                </a:solidFill>
              </a:rPr>
              <a:t>访谈</a:t>
            </a:r>
            <a:endParaRPr lang="zh-CN" altLang="en-US" sz="8000" b="1">
              <a:solidFill>
                <a:schemeClr val="accent4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800</Words>
  <Application>WPS 演示</Application>
  <PresentationFormat>宽屏</PresentationFormat>
  <Paragraphs>220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Calibri</vt:lpstr>
      <vt:lpstr>等线</vt:lpstr>
      <vt:lpstr>Arial Unicode MS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Peaces</dc:creator>
  <cp:lastModifiedBy>apple-</cp:lastModifiedBy>
  <cp:revision>67</cp:revision>
  <dcterms:created xsi:type="dcterms:W3CDTF">2017-02-22T07:59:00Z</dcterms:created>
  <dcterms:modified xsi:type="dcterms:W3CDTF">2017-12-25T08:25:35Z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