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62"/>
  </p:notesMasterIdLst>
  <p:sldIdLst>
    <p:sldId id="303" r:id="rId9"/>
    <p:sldId id="406" r:id="rId10"/>
    <p:sldId id="407" r:id="rId11"/>
    <p:sldId id="487" r:id="rId12"/>
    <p:sldId id="295" r:id="rId13"/>
    <p:sldId id="296" r:id="rId14"/>
    <p:sldId id="297" r:id="rId15"/>
    <p:sldId id="298" r:id="rId16"/>
    <p:sldId id="299" r:id="rId17"/>
    <p:sldId id="397" r:id="rId18"/>
    <p:sldId id="399" r:id="rId19"/>
    <p:sldId id="402" r:id="rId20"/>
    <p:sldId id="488" r:id="rId21"/>
    <p:sldId id="304" r:id="rId22"/>
    <p:sldId id="306" r:id="rId23"/>
    <p:sldId id="423" r:id="rId24"/>
    <p:sldId id="416" r:id="rId25"/>
    <p:sldId id="312" r:id="rId26"/>
    <p:sldId id="424" r:id="rId27"/>
    <p:sldId id="314" r:id="rId28"/>
    <p:sldId id="317" r:id="rId29"/>
    <p:sldId id="489" r:id="rId30"/>
    <p:sldId id="468" r:id="rId31"/>
    <p:sldId id="469" r:id="rId32"/>
    <p:sldId id="470" r:id="rId33"/>
    <p:sldId id="437" r:id="rId34"/>
    <p:sldId id="438" r:id="rId35"/>
    <p:sldId id="439" r:id="rId36"/>
    <p:sldId id="491" r:id="rId37"/>
    <p:sldId id="357" r:id="rId38"/>
    <p:sldId id="358" r:id="rId39"/>
    <p:sldId id="492" r:id="rId40"/>
    <p:sldId id="493" r:id="rId41"/>
    <p:sldId id="462" r:id="rId42"/>
    <p:sldId id="463" r:id="rId43"/>
    <p:sldId id="464" r:id="rId44"/>
    <p:sldId id="490" r:id="rId45"/>
    <p:sldId id="465" r:id="rId46"/>
    <p:sldId id="466" r:id="rId47"/>
    <p:sldId id="467" r:id="rId48"/>
    <p:sldId id="427" r:id="rId49"/>
    <p:sldId id="428" r:id="rId50"/>
    <p:sldId id="494" r:id="rId51"/>
    <p:sldId id="431" r:id="rId52"/>
    <p:sldId id="432" r:id="rId53"/>
    <p:sldId id="434" r:id="rId54"/>
    <p:sldId id="495" r:id="rId55"/>
    <p:sldId id="496" r:id="rId56"/>
    <p:sldId id="497" r:id="rId57"/>
    <p:sldId id="498" r:id="rId58"/>
    <p:sldId id="499" r:id="rId59"/>
    <p:sldId id="500" r:id="rId60"/>
    <p:sldId id="501" r:id="rId61"/>
  </p:sldIdLst>
  <p:sldSz cx="9144000" cy="6858000" type="screen4x3"/>
  <p:notesSz cx="6858000" cy="9144000"/>
  <p:defaultTextStyle>
    <a:defPPr>
      <a:defRPr lang="ja-JP"/>
    </a:defPPr>
    <a:lvl1pPr marL="0" lvl="0"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08"/>
        <p:guide pos="287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8194" name="Rectangle 2"/>
          <p:cNvSpPr>
            <a:spLocks noGrp="1"/>
          </p:cNvSpPr>
          <p:nvPr>
            <p:ph type="hdr" sz="quarter"/>
          </p:nvPr>
        </p:nvSpPr>
        <p:spPr>
          <a:xfrm>
            <a:off x="0" y="0"/>
            <a:ext cx="2971800" cy="457200"/>
          </a:xfrm>
          <a:prstGeom prst="rect">
            <a:avLst/>
          </a:prstGeom>
          <a:noFill/>
          <a:ln w="9525">
            <a:noFill/>
          </a:ln>
        </p:spPr>
        <p:txBody>
          <a:bodyPr/>
          <a:p>
            <a:pPr lvl="0" eaLnBrk="1" hangingPunct="1"/>
            <a:endParaRPr lang="en-US" altLang="x-none" sz="1200" b="0" i="0" dirty="0">
              <a:solidFill>
                <a:schemeClr val="tx1"/>
              </a:solidFill>
              <a:ea typeface="MS PGothic" panose="020B0600070205080204" pitchFamily="2" charset="-128"/>
            </a:endParaRPr>
          </a:p>
        </p:txBody>
      </p:sp>
      <p:sp>
        <p:nvSpPr>
          <p:cNvPr id="8195" name="Rectangle 3"/>
          <p:cNvSpPr>
            <a:spLocks noGrp="1"/>
          </p:cNvSpPr>
          <p:nvPr>
            <p:ph type="dt" idx="1"/>
          </p:nvPr>
        </p:nvSpPr>
        <p:spPr>
          <a:xfrm>
            <a:off x="3884613" y="0"/>
            <a:ext cx="2971800" cy="457200"/>
          </a:xfrm>
          <a:prstGeom prst="rect">
            <a:avLst/>
          </a:prstGeom>
          <a:noFill/>
          <a:ln w="9525">
            <a:noFill/>
          </a:ln>
        </p:spPr>
        <p:txBody>
          <a:bodyPr/>
          <a:p>
            <a:pPr lvl="0" algn="r" eaLnBrk="1" hangingPunct="1"/>
            <a:endParaRPr lang="en-US" altLang="x-none" sz="1200" b="0" i="0" dirty="0">
              <a:solidFill>
                <a:schemeClr val="tx1"/>
              </a:solidFill>
              <a:ea typeface="MS PGothic" panose="020B0600070205080204" pitchFamily="2" charset="-128"/>
            </a:endParaRPr>
          </a:p>
        </p:txBody>
      </p:sp>
      <p:sp>
        <p:nvSpPr>
          <p:cNvPr id="8196" name="Rectangle 4"/>
          <p:cNvSpPr>
            <a:spLocks noGrp="1"/>
          </p:cNvSpPr>
          <p:nvPr>
            <p:ph type="sldImg" idx="2"/>
          </p:nvPr>
        </p:nvSpPr>
        <p:spPr>
          <a:xfrm>
            <a:off x="1143000" y="685800"/>
            <a:ext cx="4572000" cy="3429000"/>
          </a:xfrm>
          <a:prstGeom prst="rect">
            <a:avLst/>
          </a:prstGeom>
          <a:noFill/>
          <a:ln w="9525">
            <a:noFill/>
          </a:ln>
        </p:spPr>
      </p:sp>
      <p:sp>
        <p:nvSpPr>
          <p:cNvPr id="8197"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198" name="Rectangle 6"/>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b="0" i="0" dirty="0">
              <a:solidFill>
                <a:schemeClr val="tx1"/>
              </a:solidFill>
              <a:ea typeface="MS PGothic" panose="020B0600070205080204" pitchFamily="2" charset="-128"/>
            </a:endParaRPr>
          </a:p>
        </p:txBody>
      </p:sp>
      <p:sp>
        <p:nvSpPr>
          <p:cNvPr id="8199"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b="0" i="0" dirty="0">
                <a:solidFill>
                  <a:schemeClr val="tx1"/>
                </a:solidFill>
                <a:ea typeface="MS PGothic" panose="020B0600070205080204" pitchFamily="2" charset="-128"/>
              </a:rPr>
            </a:fld>
            <a:endParaRPr lang="zh-CN" altLang="en-US" sz="1200" b="0" i="0" dirty="0">
              <a:solidFill>
                <a:schemeClr val="tx1"/>
              </a:solidFill>
              <a:ea typeface="MS PGothic" panose="020B0600070205080204" pitchFamily="2" charset="-128"/>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62039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650" y="692150"/>
            <a:ext cx="4368546" cy="5556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67504" y="692150"/>
            <a:ext cx="4368546" cy="5556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8100" y="44450"/>
            <a:ext cx="9067800" cy="504825"/>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5"/>
          <p:cNvSpPr>
            <a:spLocks noGrp="1"/>
          </p:cNvSpPr>
          <p:nvPr>
            <p:ph type="title"/>
          </p:nvPr>
        </p:nvSpPr>
        <p:spPr>
          <a:xfrm>
            <a:off x="76200" y="44450"/>
            <a:ext cx="9067800" cy="504825"/>
          </a:xfrm>
          <a:prstGeom prst="rect">
            <a:avLst/>
          </a:prstGeom>
          <a:solidFill>
            <a:schemeClr val="accent3">
              <a:lumMod val="75000"/>
            </a:schemeClr>
          </a:solidFill>
        </p:spPr>
        <p:style>
          <a:lnRef idx="2">
            <a:schemeClr val="accent5"/>
          </a:lnRef>
          <a:fillRef idx="1">
            <a:schemeClr val="lt1"/>
          </a:fillRef>
          <a:effectRef idx="0">
            <a:schemeClr val="accent5"/>
          </a:effectRef>
          <a:fontRef idx="none"/>
        </p:style>
        <p:txBody>
          <a:bodyPr lIns="92075" tIns="46038" rIns="92075" bIns="46038" anchor="ctr"/>
          <a:p>
            <a:pPr lvl="0"/>
            <a:r>
              <a:rPr lang="en-US" altLang="ja-JP"/>
              <a:t>2. </a:t>
            </a:r>
            <a:r>
              <a:rPr lang="ja-JP" altLang="en-US"/>
              <a:t>用例图</a:t>
            </a:r>
            <a:endParaRPr lang="ja-JP" altLang="en-US"/>
          </a:p>
        </p:txBody>
      </p:sp>
      <p:sp>
        <p:nvSpPr>
          <p:cNvPr id="1027" name="Rectangle 26"/>
          <p:cNvSpPr>
            <a:spLocks noGrp="1"/>
          </p:cNvSpPr>
          <p:nvPr>
            <p:ph type="body" idx="1"/>
          </p:nvPr>
        </p:nvSpPr>
        <p:spPr>
          <a:xfrm>
            <a:off x="120650" y="692150"/>
            <a:ext cx="8915400" cy="5556250"/>
          </a:xfrm>
          <a:prstGeom prst="rect">
            <a:avLst/>
          </a:prstGeom>
          <a:noFill/>
          <a:ln w="9525">
            <a:noFill/>
          </a:ln>
        </p:spPr>
        <p:txBody>
          <a:bodyPr lIns="3600" tIns="3600" rIns="3600" bIns="3600"/>
          <a:p>
            <a:pPr lvl="0"/>
            <a:r>
              <a:rPr lang="en-US" altLang="ja-JP"/>
              <a:t>2.1</a:t>
            </a:r>
            <a:r>
              <a:rPr lang="ja-JP" altLang="en-US"/>
              <a:t>（概述）</a:t>
            </a:r>
            <a:endParaRPr lang="ja-JP" altLang="en-US"/>
          </a:p>
          <a:p>
            <a:pPr lvl="1"/>
            <a:r>
              <a:rPr lang="en-US" altLang="ja-JP"/>
              <a:t>2.1.1</a:t>
            </a:r>
            <a:r>
              <a:rPr lang="ja-JP" altLang="en-US"/>
              <a:t>　三级标题（）</a:t>
            </a:r>
            <a:endParaRPr lang="ja-JP" altLang="en-US"/>
          </a:p>
          <a:p>
            <a:pPr lvl="2"/>
            <a:r>
              <a:rPr lang="ja-JP" altLang="en-US"/>
              <a:t>四级标题</a:t>
            </a:r>
            <a:endParaRPr lang="ja-JP" altLang="en-US"/>
          </a:p>
          <a:p>
            <a:pPr lvl="2"/>
            <a:endParaRPr lang="ja-JP" altLang="en-US"/>
          </a:p>
        </p:txBody>
      </p:sp>
      <p:sp>
        <p:nvSpPr>
          <p:cNvPr id="1029" name="Text Box 28"/>
          <p:cNvSpPr txBox="1"/>
          <p:nvPr userDrawn="1"/>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2000" b="0" i="0" u="none" kern="1200" baseline="0">
          <a:solidFill>
            <a:schemeClr val="tx1"/>
          </a:solidFill>
          <a:latin typeface="+mn-lt"/>
          <a:ea typeface="+mn-ea"/>
          <a:cs typeface="+mn-cs"/>
        </a:defRPr>
      </a:lvl1pPr>
      <a:lvl2pPr marL="533400" lvl="1" indent="-762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1800" b="0" i="0" u="none" kern="1200" baseline="0">
          <a:solidFill>
            <a:schemeClr val="tx1"/>
          </a:solidFill>
          <a:latin typeface="+mn-lt"/>
          <a:ea typeface="+mn-ea"/>
          <a:cs typeface="+mn-cs"/>
        </a:defRPr>
      </a:lvl2pPr>
      <a:lvl3pPr marL="1177925" lvl="2" indent="-2286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accent5"/>
          </a:lnRef>
          <a:fillRef idx="1">
            <a:schemeClr val="lt1"/>
          </a:fillRef>
          <a:effectRef idx="0">
            <a:schemeClr val="accent5"/>
          </a:effectRef>
          <a:fontRef idx="none"/>
        </p:style>
        <p:txBody>
          <a:bodyPr lIns="92075" tIns="46038" rIns="92075" bIns="46038" anchor="ctr"/>
          <a:p>
            <a:pPr lvl="0"/>
            <a:r>
              <a:rPr lang="en-US" altLang="ja-JP"/>
              <a:t>2.  </a:t>
            </a:r>
            <a:r>
              <a:rPr lang="ja-JP" altLang="en-US"/>
              <a:t>用例图</a:t>
            </a:r>
            <a:endParaRPr lang="ja-JP" altLang="en-US"/>
          </a:p>
        </p:txBody>
      </p:sp>
      <p:sp>
        <p:nvSpPr>
          <p:cNvPr id="2051" name="Rectangle 3"/>
          <p:cNvSpPr>
            <a:spLocks noGrp="1"/>
          </p:cNvSpPr>
          <p:nvPr>
            <p:ph type="body" idx="1"/>
          </p:nvPr>
        </p:nvSpPr>
        <p:spPr>
          <a:xfrm>
            <a:off x="152400" y="609600"/>
            <a:ext cx="8534400" cy="5410200"/>
          </a:xfrm>
          <a:prstGeom prst="rect">
            <a:avLst/>
          </a:prstGeom>
          <a:noFill/>
          <a:ln w="9525">
            <a:noFill/>
          </a:ln>
        </p:spPr>
        <p:txBody>
          <a:bodyPr lIns="3600" tIns="3600" rIns="3600" bIns="3600"/>
          <a:p>
            <a:pPr lvl="0"/>
            <a:r>
              <a:rPr lang="en-US" altLang="ja-JP"/>
              <a:t>2.1</a:t>
            </a:r>
            <a:r>
              <a:rPr lang="ja-JP" altLang="en-US"/>
              <a:t>（概述）</a:t>
            </a:r>
            <a:endParaRPr lang="ja-JP" altLang="en-US"/>
          </a:p>
          <a:p>
            <a:pPr lvl="1"/>
            <a:r>
              <a:rPr lang="en-US" altLang="ja-JP"/>
              <a:t>2.1.1</a:t>
            </a:r>
            <a:r>
              <a:rPr lang="ja-JP" altLang="en-US"/>
              <a:t>　三级标题（）</a:t>
            </a:r>
            <a:endParaRPr lang="ja-JP" altLang="en-US"/>
          </a:p>
          <a:p>
            <a:pPr lvl="2"/>
            <a:r>
              <a:rPr lang="ja-JP" altLang="en-US"/>
              <a:t>四级标题</a:t>
            </a:r>
            <a:endParaRPr lang="ja-JP" altLang="en-US"/>
          </a:p>
          <a:p>
            <a:pPr lvl="2"/>
            <a:endParaRPr lang="ja-JP" altLang="en-US"/>
          </a:p>
        </p:txBody>
      </p:sp>
      <p:sp>
        <p:nvSpPr>
          <p:cNvPr id="2053" name="Text Box 5"/>
          <p:cNvSpPr txBox="1"/>
          <p:nvPr/>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2056" name="Text Box 12"/>
          <p:cNvSpPr txBox="1"/>
          <p:nvPr userDrawn="1"/>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p>
            <a:pPr lvl="0"/>
            <a:r>
              <a:rPr lang="ja-JP" altLang="en-US"/>
              <a:t>第二章（用例图）</a:t>
            </a:r>
            <a:endParaRPr lang="ja-JP" altLang="en-US"/>
          </a:p>
        </p:txBody>
      </p:sp>
      <p:sp>
        <p:nvSpPr>
          <p:cNvPr id="4099" name="Rectangle 3"/>
          <p:cNvSpPr>
            <a:spLocks noGrp="1"/>
          </p:cNvSpPr>
          <p:nvPr>
            <p:ph type="body" idx="1"/>
          </p:nvPr>
        </p:nvSpPr>
        <p:spPr>
          <a:xfrm>
            <a:off x="152400" y="609600"/>
            <a:ext cx="8534400" cy="5410200"/>
          </a:xfrm>
          <a:prstGeom prst="rect">
            <a:avLst/>
          </a:prstGeom>
          <a:noFill/>
          <a:ln w="9525">
            <a:noFill/>
          </a:ln>
        </p:spPr>
        <p:txBody>
          <a:bodyPr lIns="3600" tIns="3600" rIns="3600" bIns="3600"/>
          <a:p>
            <a:pPr lvl="0"/>
            <a:r>
              <a:rPr lang="en-US" altLang="ja-JP"/>
              <a:t>2.1</a:t>
            </a:r>
            <a:r>
              <a:rPr lang="ja-JP" altLang="en-US"/>
              <a:t>（概述）</a:t>
            </a:r>
            <a:endParaRPr lang="ja-JP" altLang="en-US"/>
          </a:p>
          <a:p>
            <a:pPr lvl="1"/>
            <a:r>
              <a:rPr lang="en-US" altLang="ja-JP"/>
              <a:t>2.1.1</a:t>
            </a:r>
            <a:r>
              <a:rPr lang="ja-JP" altLang="en-US"/>
              <a:t>　三级标题（）</a:t>
            </a:r>
            <a:endParaRPr lang="ja-JP" altLang="en-US"/>
          </a:p>
          <a:p>
            <a:pPr lvl="2"/>
            <a:r>
              <a:rPr lang="ja-JP" altLang="en-US"/>
              <a:t>　四级标题</a:t>
            </a:r>
            <a:endParaRPr lang="ja-JP" altLang="en-US"/>
          </a:p>
          <a:p>
            <a:pPr lvl="2"/>
            <a:endParaRPr lang="ja-JP" altLang="en-US"/>
          </a:p>
        </p:txBody>
      </p:sp>
      <p:sp>
        <p:nvSpPr>
          <p:cNvPr id="4101" name="Text Box 5"/>
          <p:cNvSpPr txBox="1"/>
          <p:nvPr/>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5122"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p>
            <a:pPr lvl="0"/>
            <a:r>
              <a:rPr lang="ja-JP" altLang="en-US"/>
              <a:t>第二章（用例图）</a:t>
            </a:r>
            <a:endParaRPr lang="ja-JP" altLang="en-US"/>
          </a:p>
        </p:txBody>
      </p:sp>
      <p:sp>
        <p:nvSpPr>
          <p:cNvPr id="5123" name="Rectangle 3"/>
          <p:cNvSpPr>
            <a:spLocks noGrp="1"/>
          </p:cNvSpPr>
          <p:nvPr>
            <p:ph type="body" idx="1"/>
          </p:nvPr>
        </p:nvSpPr>
        <p:spPr>
          <a:xfrm>
            <a:off x="152400" y="609600"/>
            <a:ext cx="8534400" cy="5410200"/>
          </a:xfrm>
          <a:prstGeom prst="rect">
            <a:avLst/>
          </a:prstGeom>
          <a:noFill/>
          <a:ln w="9525">
            <a:noFill/>
          </a:ln>
        </p:spPr>
        <p:txBody>
          <a:bodyPr lIns="3600" tIns="3600" rIns="3600" bIns="3600"/>
          <a:p>
            <a:pPr lvl="0"/>
            <a:r>
              <a:rPr lang="en-US" altLang="ja-JP"/>
              <a:t>2.1</a:t>
            </a:r>
            <a:r>
              <a:rPr lang="ja-JP" altLang="en-US"/>
              <a:t>（概述）</a:t>
            </a:r>
            <a:endParaRPr lang="ja-JP" altLang="en-US"/>
          </a:p>
          <a:p>
            <a:pPr lvl="1"/>
            <a:r>
              <a:rPr lang="en-US" altLang="ja-JP"/>
              <a:t>2.1.1</a:t>
            </a:r>
            <a:r>
              <a:rPr lang="ja-JP" altLang="en-US"/>
              <a:t>　三级标题（）</a:t>
            </a:r>
            <a:endParaRPr lang="ja-JP" altLang="en-US"/>
          </a:p>
          <a:p>
            <a:pPr lvl="2"/>
            <a:r>
              <a:rPr lang="en-US" altLang="ja-JP"/>
              <a:t>2.1.1.1</a:t>
            </a:r>
            <a:r>
              <a:rPr lang="ja-JP" altLang="en-US"/>
              <a:t>　四级标题</a:t>
            </a:r>
            <a:endParaRPr lang="ja-JP" altLang="en-US"/>
          </a:p>
          <a:p>
            <a:pPr lvl="2"/>
            <a:endParaRPr lang="ja-JP" altLang="en-US"/>
          </a:p>
        </p:txBody>
      </p:sp>
      <p:sp>
        <p:nvSpPr>
          <p:cNvPr id="5125" name="Text Box 5"/>
          <p:cNvSpPr txBox="1"/>
          <p:nvPr/>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Times New Roman" panose="02020603050405020304" pitchFamily="2" charset="0"/>
              </a:rPr>
              <a:t>- </a:t>
            </a:r>
            <a:fld id="{9A0DB2DC-4C9A-4742-B13C-FB6460FD3503}" type="slidenum">
              <a:rPr lang="en-US" altLang="x-none" sz="1400" b="0" i="0" dirty="0">
                <a:solidFill>
                  <a:srgbClr val="3B499F"/>
                </a:solidFill>
                <a:latin typeface="Times New Roman" panose="02020603050405020304" pitchFamily="2" charset="0"/>
              </a:rPr>
            </a:fld>
            <a:r>
              <a:rPr lang="en-US" altLang="x-none" sz="1400" b="0" i="0" dirty="0">
                <a:solidFill>
                  <a:srgbClr val="3B499F"/>
                </a:solidFill>
                <a:latin typeface="Times New Roman" panose="02020603050405020304" pitchFamily="2" charset="0"/>
              </a:rPr>
              <a:t> -</a:t>
            </a:r>
            <a:endParaRPr lang="en-US" altLang="x-none" sz="1400" b="0" i="0" dirty="0">
              <a:solidFill>
                <a:srgbClr val="3B499F"/>
              </a:solidFill>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6146"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p>
            <a:pPr lvl="0"/>
            <a:r>
              <a:rPr lang="ja-JP" altLang="en-US"/>
              <a:t>一级标题（协作图）</a:t>
            </a:r>
            <a:endParaRPr lang="ja-JP" altLang="en-US"/>
          </a:p>
        </p:txBody>
      </p:sp>
      <p:sp>
        <p:nvSpPr>
          <p:cNvPr id="6147" name="Rectangle 3"/>
          <p:cNvSpPr>
            <a:spLocks noGrp="1"/>
          </p:cNvSpPr>
          <p:nvPr>
            <p:ph type="body" idx="1"/>
          </p:nvPr>
        </p:nvSpPr>
        <p:spPr>
          <a:xfrm>
            <a:off x="152400" y="609600"/>
            <a:ext cx="8534400" cy="5410200"/>
          </a:xfrm>
          <a:prstGeom prst="rect">
            <a:avLst/>
          </a:prstGeom>
          <a:noFill/>
          <a:ln w="9525">
            <a:noFill/>
          </a:ln>
        </p:spPr>
        <p:txBody>
          <a:bodyPr lIns="3600" tIns="3600" rIns="3600" bIns="3600"/>
          <a:p>
            <a:pPr lvl="0"/>
            <a:r>
              <a:rPr lang="ja-JP" altLang="en-US"/>
              <a:t>二级标题（概述）</a:t>
            </a:r>
            <a:endParaRPr lang="ja-JP" altLang="en-US"/>
          </a:p>
          <a:p>
            <a:pPr lvl="1"/>
            <a:r>
              <a:rPr lang="ja-JP" altLang="en-US"/>
              <a:t>三级标题（）</a:t>
            </a:r>
            <a:endParaRPr lang="ja-JP" altLang="en-US"/>
          </a:p>
          <a:p>
            <a:pPr lvl="2"/>
            <a:r>
              <a:rPr lang="ja-JP" altLang="en-US"/>
              <a:t>正文</a:t>
            </a:r>
            <a:endParaRPr lang="ja-JP" altLang="en-US"/>
          </a:p>
          <a:p>
            <a:pPr lvl="2"/>
            <a:endParaRPr lang="ja-JP" altLang="en-US"/>
          </a:p>
        </p:txBody>
      </p:sp>
      <p:sp>
        <p:nvSpPr>
          <p:cNvPr id="6149" name="Text Box 5"/>
          <p:cNvSpPr txBox="1"/>
          <p:nvPr/>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Times New Roman" panose="02020603050405020304" pitchFamily="2" charset="0"/>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170" name="Rectangle 2"/>
          <p:cNvSpPr>
            <a:spLocks noGrp="1"/>
          </p:cNvSpPr>
          <p:nvPr>
            <p:ph type="title"/>
          </p:nvPr>
        </p:nvSpPr>
        <p:spPr>
          <a:xfrm>
            <a:off x="34925" y="44450"/>
            <a:ext cx="9067800" cy="488950"/>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p>
            <a:pPr lvl="0"/>
            <a:r>
              <a:rPr lang="ja-JP" altLang="en-US"/>
              <a:t>第二章（用例图）</a:t>
            </a:r>
            <a:endParaRPr lang="ja-JP" altLang="en-US"/>
          </a:p>
        </p:txBody>
      </p:sp>
      <p:sp>
        <p:nvSpPr>
          <p:cNvPr id="7171" name="Rectangle 3"/>
          <p:cNvSpPr>
            <a:spLocks noGrp="1"/>
          </p:cNvSpPr>
          <p:nvPr>
            <p:ph type="body" idx="1"/>
          </p:nvPr>
        </p:nvSpPr>
        <p:spPr>
          <a:xfrm>
            <a:off x="152400" y="609600"/>
            <a:ext cx="8534400" cy="5410200"/>
          </a:xfrm>
          <a:prstGeom prst="rect">
            <a:avLst/>
          </a:prstGeom>
          <a:noFill/>
          <a:ln w="9525">
            <a:noFill/>
          </a:ln>
        </p:spPr>
        <p:txBody>
          <a:bodyPr lIns="3600" tIns="3600" rIns="3600" bIns="3600"/>
          <a:p>
            <a:pPr lvl="0"/>
            <a:r>
              <a:rPr lang="en-US" altLang="ja-JP"/>
              <a:t>2.1</a:t>
            </a:r>
            <a:r>
              <a:rPr lang="ja-JP" altLang="en-US"/>
              <a:t>（概述）</a:t>
            </a:r>
            <a:endParaRPr lang="ja-JP" altLang="en-US"/>
          </a:p>
          <a:p>
            <a:pPr lvl="1"/>
            <a:r>
              <a:rPr lang="en-US" altLang="ja-JP"/>
              <a:t>2.1.1</a:t>
            </a:r>
            <a:r>
              <a:rPr lang="ja-JP" altLang="en-US"/>
              <a:t>　三级标题（）</a:t>
            </a:r>
            <a:endParaRPr lang="ja-JP" altLang="en-US"/>
          </a:p>
          <a:p>
            <a:pPr lvl="2"/>
            <a:r>
              <a:rPr lang="ja-JP" altLang="en-US"/>
              <a:t>　四级标题</a:t>
            </a:r>
            <a:endParaRPr lang="ja-JP" altLang="en-US"/>
          </a:p>
          <a:p>
            <a:pPr lvl="2"/>
            <a:endParaRPr lang="ja-JP" altLang="en-US"/>
          </a:p>
        </p:txBody>
      </p:sp>
      <p:sp>
        <p:nvSpPr>
          <p:cNvPr id="7173" name="Text Box 5"/>
          <p:cNvSpPr txBox="1"/>
          <p:nvPr/>
        </p:nvSpPr>
        <p:spPr>
          <a:xfrm>
            <a:off x="4041775" y="6553200"/>
            <a:ext cx="1066800" cy="304800"/>
          </a:xfrm>
          <a:prstGeom prst="rect">
            <a:avLst/>
          </a:prstGeom>
          <a:noFill/>
          <a:ln w="9525">
            <a:noFill/>
          </a:ln>
        </p:spPr>
        <p:txBody>
          <a:bodyPr>
            <a:spAutoFit/>
          </a:bodyPr>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28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wm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image" Target="../media/image10.wmf"/></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0.wmf"/><Relationship Id="rId1"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2.wmf"/><Relationship Id="rId1" Type="http://schemas.openxmlformats.org/officeDocument/2006/relationships/image" Target="../media/image21.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6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2.xml"/><Relationship Id="rId2" Type="http://schemas.openxmlformats.org/officeDocument/2006/relationships/image" Target="../media/image28.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9.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9.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9.wmf"/><Relationship Id="rId1" Type="http://schemas.openxmlformats.org/officeDocument/2006/relationships/image" Target="../media/image4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52.png"/><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53.png"/><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40.xml"/><Relationship Id="rId3" Type="http://schemas.openxmlformats.org/officeDocument/2006/relationships/image" Target="../media/image51.png"/><Relationship Id="rId2" Type="http://schemas.openxmlformats.org/officeDocument/2006/relationships/image" Target="../media/image54.png"/><Relationship Id="rId1"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56.png"/><Relationship Id="rId1" Type="http://schemas.openxmlformats.org/officeDocument/2006/relationships/image" Target="../media/image5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AutoShape 2"/>
          <p:cNvSpPr/>
          <p:nvPr/>
        </p:nvSpPr>
        <p:spPr>
          <a:xfrm>
            <a:off x="1374775" y="1143000"/>
            <a:ext cx="6753225" cy="1546225"/>
          </a:xfrm>
          <a:prstGeom prst="roundRect">
            <a:avLst>
              <a:gd name="adj" fmla="val 16667"/>
            </a:avLst>
          </a:prstGeom>
          <a:solidFill>
            <a:schemeClr val="bg1">
              <a:lumMod val="50000"/>
            </a:schemeClr>
          </a:solidFill>
        </p:spPr>
        <p:style>
          <a:lnRef idx="2">
            <a:schemeClr val="accent5"/>
          </a:lnRef>
          <a:fillRef idx="1">
            <a:schemeClr val="lt1"/>
          </a:fillRef>
          <a:effectRef idx="0">
            <a:schemeClr val="accent5"/>
          </a:effectRef>
          <a:fontRef idx="minor">
            <a:schemeClr val="dk1"/>
          </a:fontRef>
        </p:style>
        <p:txBody>
          <a:bodyPr wrap="none" anchor="ctr">
            <a:scene3d>
              <a:camera prst="orthographicFront"/>
              <a:lightRig rig="soft" dir="t">
                <a:rot lat="0" lon="0" rev="15600000"/>
              </a:lightRig>
            </a:scene3d>
            <a:sp3d extrusionH="57150" prstMaterial="softEdge">
              <a:bevelT w="25400" h="38100"/>
            </a:sp3d>
          </a:bodyPr>
          <a:p>
            <a:pPr algn="ctr"/>
            <a:r>
              <a:rPr lang="en-US" altLang="x-none" sz="4000" i="0" dirty="0">
                <a:solidFill>
                  <a:schemeClr val="accent4"/>
                </a:solidFill>
                <a:effectLst/>
                <a:latin typeface="Arial" panose="020B0604020202020204" pitchFamily="34" charset="0"/>
              </a:rPr>
              <a:t>UML </a:t>
            </a:r>
            <a:endParaRPr lang="zh-CN" altLang="en-US" sz="4000" i="0" dirty="0">
              <a:solidFill>
                <a:schemeClr val="accent4"/>
              </a:solidFill>
              <a:effectLst/>
              <a:latin typeface="Arial" panose="020B0604020202020204" pitchFamily="34" charset="0"/>
            </a:endParaRPr>
          </a:p>
        </p:txBody>
      </p:sp>
      <p:sp>
        <p:nvSpPr>
          <p:cNvPr id="9219" name="矩形 2"/>
          <p:cNvSpPr/>
          <p:nvPr/>
        </p:nvSpPr>
        <p:spPr>
          <a:xfrm>
            <a:off x="4417060" y="3136900"/>
            <a:ext cx="309880" cy="706755"/>
          </a:xfrm>
          <a:prstGeom prst="rect">
            <a:avLst/>
          </a:prstGeom>
          <a:noFill/>
          <a:ln w="9525">
            <a:noFill/>
          </a:ln>
        </p:spPr>
        <p:txBody>
          <a:bodyPr wrap="none">
            <a:spAutoFit/>
          </a:bodyPr>
          <a:p>
            <a:pPr algn="ctr"/>
            <a:endParaRPr lang="en-US" altLang="x-none" sz="2000" i="0" dirty="0">
              <a:solidFill>
                <a:srgbClr val="0000CC"/>
              </a:solidFill>
              <a:latin typeface="Arial" panose="020B0604020202020204" pitchFamily="34" charset="0"/>
            </a:endParaRPr>
          </a:p>
          <a:p>
            <a:pPr algn="ctr"/>
            <a:endParaRPr lang="ja-JP" altLang="en-US" sz="2000" i="0" dirty="0">
              <a:solidFill>
                <a:srgbClr val="0000CC"/>
              </a:solidFill>
              <a:latin typeface="Arial" panose="020B0604020202020204" pitchFamily="34" charset="0"/>
            </a:endParaRPr>
          </a:p>
        </p:txBody>
      </p:sp>
      <p:pic>
        <p:nvPicPr>
          <p:cNvPr id="1073743877" name="图片 1073743876" descr="150778788410696"/>
          <p:cNvPicPr>
            <a:picLocks noChangeAspect="1"/>
          </p:cNvPicPr>
          <p:nvPr/>
        </p:nvPicPr>
        <p:blipFill>
          <a:blip r:embed="rId1"/>
          <a:stretch>
            <a:fillRect/>
          </a:stretch>
        </p:blipFill>
        <p:spPr>
          <a:xfrm>
            <a:off x="14923" y="5828665"/>
            <a:ext cx="4572635" cy="655320"/>
          </a:xfrm>
          <a:prstGeom prst="rect">
            <a:avLst/>
          </a:prstGeom>
          <a:noFill/>
          <a:ln w="9525">
            <a:noFill/>
          </a:ln>
        </p:spPr>
      </p:pic>
      <p:sp>
        <p:nvSpPr>
          <p:cNvPr id="2" name="文本框 1"/>
          <p:cNvSpPr txBox="1"/>
          <p:nvPr/>
        </p:nvSpPr>
        <p:spPr>
          <a:xfrm>
            <a:off x="6078220" y="5828665"/>
            <a:ext cx="2952750" cy="922020"/>
          </a:xfrm>
          <a:prstGeom prst="rect">
            <a:avLst/>
          </a:prstGeom>
          <a:noFill/>
        </p:spPr>
        <p:txBody>
          <a:bodyPr wrap="square" rtlCol="0">
            <a:spAutoFit/>
          </a:bodyPr>
          <a:p>
            <a:r>
              <a:rPr lang="zh-CN" altLang="en-US" sz="1800" b="0" i="0">
                <a:solidFill>
                  <a:schemeClr val="tx1"/>
                </a:solidFill>
              </a:rPr>
              <a:t>组长：张俊杰</a:t>
            </a:r>
            <a:endParaRPr lang="zh-CN" altLang="en-US" sz="1800" b="0" i="0">
              <a:solidFill>
                <a:schemeClr val="tx1"/>
              </a:solidFill>
            </a:endParaRPr>
          </a:p>
          <a:p>
            <a:r>
              <a:rPr lang="zh-CN" altLang="en-US" sz="1800" b="0" i="0">
                <a:solidFill>
                  <a:schemeClr val="tx1"/>
                </a:solidFill>
              </a:rPr>
              <a:t>组员：寿俐鑫、吴卓伦、饶铃根、姜哲翔</a:t>
            </a:r>
            <a:endParaRPr lang="zh-CN" altLang="en-US" sz="1800" b="0" i="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1"/>
          <p:cNvSpPr/>
          <p:nvPr/>
        </p:nvSpPr>
        <p:spPr>
          <a:xfrm>
            <a:off x="71438" y="655638"/>
            <a:ext cx="9072562" cy="396875"/>
          </a:xfrm>
          <a:prstGeom prst="rect">
            <a:avLst/>
          </a:prstGeom>
          <a:noFill/>
          <a:ln w="9525">
            <a:noFill/>
          </a:ln>
        </p:spPr>
        <p:txBody>
          <a:bodyPr>
            <a:spAutoFit/>
          </a:bodyPr>
          <a:p>
            <a:r>
              <a:rPr lang="en-US" altLang="x-none" sz="2000" i="0" dirty="0">
                <a:solidFill>
                  <a:schemeClr val="tx1"/>
                </a:solidFill>
                <a:latin typeface="Times New Roman" panose="02020603050405020304" pitchFamily="2" charset="0"/>
                <a:ea typeface="MS PGothic" panose="020B0600070205080204" pitchFamily="2" charset="-128"/>
              </a:rPr>
              <a:t>2.1 </a:t>
            </a:r>
            <a:r>
              <a:rPr lang="ja-JP" altLang="en-US" sz="2000" i="0" dirty="0">
                <a:solidFill>
                  <a:schemeClr val="tx1"/>
                </a:solidFill>
                <a:latin typeface="Times New Roman" panose="02020603050405020304" pitchFamily="2" charset="0"/>
              </a:rPr>
              <a:t>用例图</a:t>
            </a:r>
            <a:r>
              <a:rPr lang="zh-CN" altLang="en-US" sz="2000" i="0" dirty="0">
                <a:solidFill>
                  <a:schemeClr val="tx1"/>
                </a:solidFill>
                <a:latin typeface="Times New Roman" panose="02020603050405020304" pitchFamily="2" charset="0"/>
              </a:rPr>
              <a:t>概要                                  </a:t>
            </a:r>
            <a:endParaRPr lang="zh-CN" altLang="en-US" sz="2000" i="0" dirty="0">
              <a:solidFill>
                <a:schemeClr val="tx1"/>
              </a:solidFill>
              <a:latin typeface="Times New Roman" panose="02020603050405020304" pitchFamily="2" charset="0"/>
            </a:endParaRPr>
          </a:p>
        </p:txBody>
      </p:sp>
      <p:sp>
        <p:nvSpPr>
          <p:cNvPr id="22531" name="Rectangle 2"/>
          <p:cNvSpPr>
            <a:spLocks noGrp="1"/>
          </p:cNvSpPr>
          <p:nvPr>
            <p:ph type="title"/>
          </p:nvPr>
        </p:nvSpPr>
        <p:spPr/>
        <p:txBody>
          <a:bodyPr vert="horz" wrap="square" lIns="92075" tIns="46038" rIns="92075" bIns="46038" anchor="ctr"/>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endParaRPr lang="zh-CN" altLang="en-US" dirty="0">
              <a:solidFill>
                <a:schemeClr val="tx1"/>
              </a:solidFill>
              <a:effectLst>
                <a:outerShdw blurRad="38100" dist="38100" dir="2700000">
                  <a:srgbClr val="C0C0C0"/>
                </a:outerShdw>
              </a:effectLst>
            </a:endParaRPr>
          </a:p>
        </p:txBody>
      </p:sp>
      <p:graphicFrame>
        <p:nvGraphicFramePr>
          <p:cNvPr id="22532" name="表格 22531"/>
          <p:cNvGraphicFramePr/>
          <p:nvPr/>
        </p:nvGraphicFramePr>
        <p:xfrm>
          <a:off x="349250" y="2596515"/>
          <a:ext cx="8332470" cy="3938270"/>
        </p:xfrm>
        <a:graphic>
          <a:graphicData uri="http://schemas.openxmlformats.org/drawingml/2006/table">
            <a:tbl>
              <a:tblPr/>
              <a:tblGrid>
                <a:gridCol w="1739900"/>
                <a:gridCol w="4519295"/>
                <a:gridCol w="2073275"/>
              </a:tblGrid>
              <a:tr h="28067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zh-CN" altLang="en-US" sz="1200" i="1" dirty="0">
                          <a:solidFill>
                            <a:schemeClr val="tx1"/>
                          </a:solidFill>
                          <a:latin typeface="Times New Roman" panose="02020603050405020304" pitchFamily="2" charset="0"/>
                        </a:rPr>
                        <a:t>事物</a:t>
                      </a:r>
                      <a:r>
                        <a:rPr lang="ja-JP" altLang="en-US" sz="1200" i="1" dirty="0">
                          <a:solidFill>
                            <a:schemeClr val="tx1"/>
                          </a:solidFill>
                          <a:latin typeface="Times New Roman" panose="02020603050405020304" pitchFamily="2" charset="0"/>
                        </a:rPr>
                        <a:t>名称</a:t>
                      </a:r>
                      <a:endParaRPr lang="ja-JP" altLang="en-US" sz="1200" i="1" dirty="0">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i="1">
                          <a:solidFill>
                            <a:schemeClr val="tx1"/>
                          </a:solidFill>
                          <a:latin typeface="Times New Roman" panose="02020603050405020304" pitchFamily="2" charset="0"/>
                        </a:rPr>
                        <a:t>解释</a:t>
                      </a:r>
                      <a:endParaRPr lang="ja-JP" altLang="en-US" sz="1200" i="1">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en-US" altLang="x-none" sz="1200" i="1" dirty="0">
                          <a:solidFill>
                            <a:schemeClr val="tx1"/>
                          </a:solidFill>
                          <a:latin typeface="Times New Roman" panose="02020603050405020304" pitchFamily="2" charset="0"/>
                        </a:rPr>
                        <a:t>UML</a:t>
                      </a:r>
                      <a:r>
                        <a:rPr lang="zh-CN" altLang="en-US" sz="1200" i="1" dirty="0">
                          <a:solidFill>
                            <a:schemeClr val="tx1"/>
                          </a:solidFill>
                          <a:latin typeface="Times New Roman" panose="02020603050405020304" pitchFamily="2" charset="0"/>
                        </a:rPr>
                        <a:t>表示</a:t>
                      </a:r>
                      <a:endParaRPr lang="zh-CN" altLang="en-US" sz="1200" i="1" dirty="0">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2024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dirty="0">
                          <a:solidFill>
                            <a:schemeClr val="tx1"/>
                          </a:solidFill>
                          <a:latin typeface="Times New Roman" panose="02020603050405020304" pitchFamily="2" charset="0"/>
                        </a:rPr>
                        <a:t>参与者</a:t>
                      </a:r>
                      <a:r>
                        <a:rPr lang="en-US" altLang="x-none" sz="1200" b="0" i="1" dirty="0">
                          <a:solidFill>
                            <a:schemeClr val="tx1"/>
                          </a:solidFill>
                          <a:latin typeface="Times New Roman" panose="02020603050405020304" pitchFamily="2" charset="0"/>
                        </a:rPr>
                        <a:t>(Actor)</a:t>
                      </a:r>
                      <a:endParaRPr lang="en-US" altLang="x-none" sz="1200" b="0" i="1" dirty="0">
                        <a:solidFill>
                          <a:schemeClr val="tx1"/>
                        </a:solidFill>
                        <a:latin typeface="Times New Roman" panose="02020603050405020304" pitchFamily="2"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187325" lvl="0" indent="-187325" eaLnBrk="1" hangingPunct="1">
                        <a:spcBef>
                          <a:spcPct val="0"/>
                        </a:spcBef>
                        <a:buNone/>
                      </a:pPr>
                      <a:r>
                        <a:rPr lang="zh-CN" altLang="en-US" sz="1200" b="0" i="1" dirty="0">
                          <a:solidFill>
                            <a:schemeClr val="tx1"/>
                          </a:solidFill>
                          <a:latin typeface="Times New Roman" panose="02020603050405020304" pitchFamily="2" charset="0"/>
                        </a:rPr>
                        <a:t>在系统外部与系统直接交互的人或事物(如另一个计算</a:t>
                      </a:r>
                      <a:endParaRPr lang="zh-CN" altLang="en-US" sz="1200" b="0" i="1" dirty="0">
                        <a:solidFill>
                          <a:schemeClr val="tx1"/>
                        </a:solidFill>
                        <a:latin typeface="Times New Roman" panose="02020603050405020304" pitchFamily="2" charset="0"/>
                      </a:endParaRPr>
                    </a:p>
                    <a:p>
                      <a:pPr marL="187325" lvl="0" indent="-187325" eaLnBrk="1" hangingPunct="1">
                        <a:spcBef>
                          <a:spcPct val="0"/>
                        </a:spcBef>
                        <a:buNone/>
                      </a:pPr>
                      <a:r>
                        <a:rPr lang="zh-CN" altLang="en-US" sz="1200" b="0" i="1" dirty="0">
                          <a:solidFill>
                            <a:schemeClr val="tx1"/>
                          </a:solidFill>
                          <a:latin typeface="Times New Roman" panose="02020603050405020304" pitchFamily="2" charset="0"/>
                        </a:rPr>
                        <a:t>机系统或一些可运行的进程)。我们需要注意的是：</a:t>
                      </a:r>
                      <a:endParaRPr lang="zh-CN" altLang="en-US" sz="1200" b="0" i="1" dirty="0">
                        <a:solidFill>
                          <a:schemeClr val="tx1"/>
                        </a:solidFill>
                        <a:latin typeface="Times New Roman" panose="02020603050405020304" pitchFamily="2" charset="0"/>
                      </a:endParaRPr>
                    </a:p>
                    <a:p>
                      <a:pPr marL="187325" lvl="0" indent="-187325" eaLnBrk="1" hangingPunct="1">
                        <a:spcBef>
                          <a:spcPct val="0"/>
                        </a:spcBef>
                        <a:buNone/>
                      </a:pPr>
                      <a:r>
                        <a:rPr lang="zh-CN" altLang="en-US" sz="1200" b="0" i="1" dirty="0">
                          <a:solidFill>
                            <a:schemeClr val="tx1"/>
                          </a:solidFill>
                          <a:latin typeface="Times New Roman" panose="02020603050405020304" pitchFamily="2" charset="0"/>
                        </a:rPr>
                        <a:t>1.参与者是角色(</a:t>
                      </a:r>
                      <a:r>
                        <a:rPr lang="en-US" altLang="x-none" sz="1200" b="0" i="1" dirty="0">
                          <a:solidFill>
                            <a:schemeClr val="tx1"/>
                          </a:solidFill>
                          <a:latin typeface="Times New Roman" panose="02020603050405020304" pitchFamily="2" charset="0"/>
                        </a:rPr>
                        <a:t>role</a:t>
                      </a:r>
                      <a:r>
                        <a:rPr lang="zh-CN" altLang="en-US" sz="1200" b="0" i="1" dirty="0">
                          <a:solidFill>
                            <a:schemeClr val="tx1"/>
                          </a:solidFill>
                          <a:latin typeface="Times New Roman" panose="02020603050405020304" pitchFamily="2" charset="0"/>
                        </a:rPr>
                        <a:t>)而不是具体的人，它代表了</a:t>
                      </a:r>
                      <a:r>
                        <a:rPr lang="ja-JP" altLang="en-US" sz="1200" b="0" i="1" dirty="0">
                          <a:solidFill>
                            <a:schemeClr val="tx1"/>
                          </a:solidFill>
                          <a:latin typeface="Times New Roman" panose="02020603050405020304" pitchFamily="2" charset="0"/>
                        </a:rPr>
                        <a:t>参与</a:t>
                      </a:r>
                      <a:r>
                        <a:rPr lang="zh-CN" altLang="en-US" sz="1200" b="0" i="1" dirty="0">
                          <a:solidFill>
                            <a:schemeClr val="tx1"/>
                          </a:solidFill>
                          <a:latin typeface="Times New Roman" panose="02020603050405020304" pitchFamily="2" charset="0"/>
                        </a:rPr>
                        <a:t>者在与系统打交道的过程中所扮演的角色。所以在系统的实际运作中，一个实际用户可能对应系统的多个参与者。不同的用户也可以只对应于一个参与者，从而代表同一参与者的不同实例。</a:t>
                      </a:r>
                      <a:endParaRPr lang="zh-CN" altLang="en-US" sz="1200" b="0" i="1" dirty="0">
                        <a:solidFill>
                          <a:schemeClr val="tx1"/>
                        </a:solidFill>
                        <a:latin typeface="Times New Roman" panose="02020603050405020304" pitchFamily="2" charset="0"/>
                      </a:endParaRPr>
                    </a:p>
                    <a:p>
                      <a:pPr marL="187325" lvl="0" indent="-187325" eaLnBrk="1" hangingPunct="1">
                        <a:spcBef>
                          <a:spcPct val="0"/>
                        </a:spcBef>
                        <a:buNone/>
                      </a:pPr>
                      <a:r>
                        <a:rPr lang="en-US" altLang="x-none" sz="1200" b="0" i="1" dirty="0">
                          <a:solidFill>
                            <a:schemeClr val="tx1"/>
                          </a:solidFill>
                          <a:latin typeface="Times New Roman" panose="02020603050405020304" pitchFamily="2" charset="0"/>
                        </a:rPr>
                        <a:t>2.</a:t>
                      </a:r>
                      <a:r>
                        <a:rPr lang="zh-CN" altLang="en-US" sz="1200" b="0" i="1" dirty="0">
                          <a:solidFill>
                            <a:schemeClr val="tx1"/>
                          </a:solidFill>
                          <a:latin typeface="Times New Roman" panose="02020603050405020304" pitchFamily="2" charset="0"/>
                        </a:rPr>
                        <a:t>参与者作为外部用户(而不是内部)与系统发生交互作用，是它的主要特征。</a:t>
                      </a:r>
                      <a:endParaRPr lang="zh-CN" altLang="en-US" sz="1200" b="0" i="1" dirty="0">
                        <a:solidFill>
                          <a:schemeClr val="tx1"/>
                        </a:solidFill>
                        <a:latin typeface="Times New Roman" panose="02020603050405020304" pitchFamily="2" charset="0"/>
                      </a:endParaRPr>
                    </a:p>
                    <a:p>
                      <a:pPr marL="187325" lvl="0" indent="-187325" eaLnBrk="1" hangingPunct="1">
                        <a:spcBef>
                          <a:spcPct val="0"/>
                        </a:spcBef>
                        <a:buNone/>
                      </a:pPr>
                      <a:r>
                        <a:rPr lang="en-US" altLang="x-none" sz="1200" b="0" i="1" dirty="0">
                          <a:solidFill>
                            <a:schemeClr val="tx1"/>
                          </a:solidFill>
                          <a:latin typeface="Times New Roman" panose="02020603050405020304" pitchFamily="2" charset="0"/>
                        </a:rPr>
                        <a:t>3.</a:t>
                      </a:r>
                      <a:r>
                        <a:rPr lang="zh-CN" altLang="en-US" sz="1200" b="0" i="1" dirty="0">
                          <a:solidFill>
                            <a:schemeClr val="tx1"/>
                          </a:solidFill>
                          <a:latin typeface="Times New Roman" panose="02020603050405020304" pitchFamily="2" charset="0"/>
                        </a:rPr>
                        <a:t>在后面的顺序图等中出现的“参与者”，与此概念相同，但具体指代的含义，视具体情况而定。</a:t>
                      </a:r>
                      <a:endParaRPr lang="zh-CN" altLang="en-US" sz="1200" b="0" i="1" dirty="0">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endParaRPr lang="zh-CN" altLang="en-US" sz="1200" b="0" i="1">
                        <a:solidFill>
                          <a:schemeClr val="tx1"/>
                        </a:solidFill>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86931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lnSpc>
                          <a:spcPct val="120000"/>
                        </a:lnSpc>
                        <a:spcBef>
                          <a:spcPct val="0"/>
                        </a:spcBef>
                        <a:buNone/>
                      </a:pPr>
                      <a:r>
                        <a:rPr lang="ja-JP" altLang="en-US" sz="1200" b="0" i="1" dirty="0">
                          <a:solidFill>
                            <a:schemeClr val="tx1"/>
                          </a:solidFill>
                          <a:latin typeface="Times New Roman" panose="02020603050405020304" pitchFamily="2" charset="0"/>
                        </a:rPr>
                        <a:t>用例</a:t>
                      </a:r>
                      <a:r>
                        <a:rPr lang="en-US" altLang="x-none" sz="1200" b="0" i="1" dirty="0">
                          <a:solidFill>
                            <a:schemeClr val="tx1"/>
                          </a:solidFill>
                          <a:latin typeface="Times New Roman" panose="02020603050405020304" pitchFamily="2" charset="0"/>
                        </a:rPr>
                        <a:t>(Use Case)</a:t>
                      </a:r>
                      <a:endParaRPr lang="en-US" altLang="x-none" sz="1200" b="0" i="1" dirty="0">
                        <a:solidFill>
                          <a:schemeClr val="tx1"/>
                        </a:solidFill>
                        <a:latin typeface="Times New Roman" panose="02020603050405020304" pitchFamily="2"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latin typeface="Times New Roman" panose="02020603050405020304" pitchFamily="2" charset="0"/>
                        </a:rPr>
                        <a:t>系统外部可见的一个系统功能单元。系统的功能由系统单元所提供</a:t>
                      </a:r>
                      <a:r>
                        <a:rPr lang="en-US" altLang="x-none" sz="1200" b="0" i="1" dirty="0">
                          <a:solidFill>
                            <a:schemeClr val="tx1"/>
                          </a:solidFill>
                          <a:latin typeface="Times New Roman" panose="02020603050405020304" pitchFamily="2" charset="0"/>
                        </a:rPr>
                        <a:t>，</a:t>
                      </a:r>
                      <a:r>
                        <a:rPr lang="zh-CN" altLang="en-US" sz="1200" b="0" i="1" dirty="0">
                          <a:solidFill>
                            <a:schemeClr val="tx1"/>
                          </a:solidFill>
                          <a:latin typeface="Times New Roman" panose="02020603050405020304" pitchFamily="2" charset="0"/>
                        </a:rPr>
                        <a:t>并通过一系列系统单元与一个或多个参与者之间交换的消息所表达 。创建新用例，确认候选用例和划分用例范围的优秀法则</a:t>
                      </a:r>
                      <a:r>
                        <a:rPr lang="en-US" altLang="x-none" sz="1200" b="0" i="1" dirty="0">
                          <a:solidFill>
                            <a:schemeClr val="tx1"/>
                          </a:solidFill>
                          <a:latin typeface="Times New Roman" panose="02020603050405020304" pitchFamily="2" charset="0"/>
                        </a:rPr>
                        <a:t>----“WAVE”</a:t>
                      </a:r>
                      <a:r>
                        <a:rPr lang="zh-CN" altLang="en-US" sz="1200" b="0" i="1" dirty="0">
                          <a:solidFill>
                            <a:schemeClr val="tx1"/>
                          </a:solidFill>
                          <a:latin typeface="Times New Roman" panose="02020603050405020304" pitchFamily="2" charset="0"/>
                        </a:rPr>
                        <a:t>测试</a:t>
                      </a:r>
                      <a:endParaRPr lang="en-US" sz="1200" b="0" i="1" dirty="0">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200" b="0" i="1">
                        <a:solidFill>
                          <a:schemeClr val="tx1"/>
                        </a:solidFill>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868045">
                <a:tc>
                  <a:txBody>
                    <a:bodyPr/>
                    <a:p>
                      <a:pPr marL="0" lvl="0" indent="0" algn="ctr" eaLnBrk="1" hangingPunct="1">
                        <a:lnSpc>
                          <a:spcPct val="120000"/>
                        </a:lnSpc>
                        <a:spcBef>
                          <a:spcPct val="0"/>
                        </a:spcBef>
                        <a:buNone/>
                      </a:pPr>
                      <a:r>
                        <a:rPr lang="zh-CN" altLang="en-US" sz="1200" b="0" i="1" dirty="0">
                          <a:solidFill>
                            <a:schemeClr val="tx1"/>
                          </a:solidFill>
                          <a:latin typeface="Times New Roman" panose="02020603050405020304" pitchFamily="2" charset="0"/>
                        </a:rPr>
                        <a:t>系统边界（</a:t>
                      </a:r>
                      <a:r>
                        <a:rPr lang="en-US" altLang="zh-CN" sz="1200" b="0" i="1" dirty="0">
                          <a:solidFill>
                            <a:schemeClr val="tx1"/>
                          </a:solidFill>
                          <a:latin typeface="Times New Roman" panose="02020603050405020304" pitchFamily="2" charset="0"/>
                        </a:rPr>
                        <a:t>System Scope</a:t>
                      </a:r>
                      <a:r>
                        <a:rPr lang="zh-CN" altLang="en-US" sz="1200" b="0" i="1" dirty="0">
                          <a:solidFill>
                            <a:schemeClr val="tx1"/>
                          </a:solidFill>
                          <a:latin typeface="Times New Roman" panose="02020603050405020304" pitchFamily="2" charset="0"/>
                        </a:rPr>
                        <a:t>）</a:t>
                      </a:r>
                      <a:endParaRPr lang="zh-CN" altLang="en-US" sz="1200" b="0" i="1" dirty="0">
                        <a:solidFill>
                          <a:schemeClr val="tx1"/>
                        </a:solidFill>
                        <a:latin typeface="Times New Roman" panose="02020603050405020304" pitchFamily="2"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marL="0" lvl="0" indent="0" eaLnBrk="1" hangingPunct="1">
                        <a:spcBef>
                          <a:spcPct val="0"/>
                        </a:spcBef>
                        <a:buNone/>
                      </a:pPr>
                      <a:r>
                        <a:rPr lang="zh-CN" altLang="en-US" sz="1200" b="0" i="1" dirty="0">
                          <a:solidFill>
                            <a:schemeClr val="tx1"/>
                          </a:solidFill>
                          <a:latin typeface="Times New Roman" panose="02020603050405020304" pitchFamily="2" charset="0"/>
                        </a:rPr>
                        <a:t>系统的范围，该取值可以作为在逻辑层面划分一组用例的一项依据</a:t>
                      </a:r>
                      <a:endParaRPr lang="zh-CN" altLang="en-US" sz="1200" b="0" i="1" dirty="0">
                        <a:solidFill>
                          <a:schemeClr val="tx1"/>
                        </a:solidFill>
                        <a:latin typeface="Times New Roman" panose="02020603050405020304" pitchFamily="2"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marL="0" lvl="0" indent="0" eaLnBrk="1" hangingPunct="1">
                        <a:spcBef>
                          <a:spcPct val="0"/>
                        </a:spcBef>
                        <a:buNone/>
                      </a:pPr>
                      <a:endParaRPr lang="zh-CN" altLang="en-US" sz="1200" b="0" i="1">
                        <a:solidFill>
                          <a:schemeClr val="tx1"/>
                        </a:solidFill>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2550" name="Rectangle 22"/>
          <p:cNvSpPr/>
          <p:nvPr/>
        </p:nvSpPr>
        <p:spPr>
          <a:xfrm>
            <a:off x="280035" y="2237740"/>
            <a:ext cx="4983163" cy="358775"/>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2.2 </a:t>
            </a:r>
            <a:r>
              <a:rPr lang="zh-CN" altLang="en-US" sz="2000" i="0" dirty="0">
                <a:solidFill>
                  <a:schemeClr val="tx1"/>
                </a:solidFill>
                <a:latin typeface="Trebuchet MS" panose="020B0603020202020204" pitchFamily="2" charset="0"/>
              </a:rPr>
              <a:t>用例图中的事物及解释</a:t>
            </a:r>
            <a:endParaRPr lang="zh-CN" altLang="en-US" sz="2000" i="0" dirty="0">
              <a:solidFill>
                <a:schemeClr val="tx1"/>
              </a:solidFill>
              <a:latin typeface="Trebuchet MS" panose="020B0603020202020204" pitchFamily="2" charset="0"/>
            </a:endParaRPr>
          </a:p>
        </p:txBody>
      </p:sp>
      <p:pic>
        <p:nvPicPr>
          <p:cNvPr id="22551" name="Picture 24"/>
          <p:cNvPicPr>
            <a:picLocks noChangeAspect="1"/>
          </p:cNvPicPr>
          <p:nvPr/>
        </p:nvPicPr>
        <p:blipFill>
          <a:blip r:embed="rId1"/>
          <a:stretch>
            <a:fillRect/>
          </a:stretch>
        </p:blipFill>
        <p:spPr>
          <a:xfrm>
            <a:off x="6966585" y="2922270"/>
            <a:ext cx="1315720" cy="1755140"/>
          </a:xfrm>
          <a:prstGeom prst="rect">
            <a:avLst/>
          </a:prstGeom>
          <a:noFill/>
          <a:ln w="9525">
            <a:noFill/>
          </a:ln>
        </p:spPr>
      </p:pic>
      <p:pic>
        <p:nvPicPr>
          <p:cNvPr id="22552" name="Picture 25"/>
          <p:cNvPicPr>
            <a:picLocks noChangeAspect="1"/>
          </p:cNvPicPr>
          <p:nvPr/>
        </p:nvPicPr>
        <p:blipFill>
          <a:blip r:embed="rId2"/>
          <a:stretch>
            <a:fillRect/>
          </a:stretch>
        </p:blipFill>
        <p:spPr>
          <a:xfrm>
            <a:off x="6879590" y="4820920"/>
            <a:ext cx="1489075" cy="708660"/>
          </a:xfrm>
          <a:prstGeom prst="rect">
            <a:avLst/>
          </a:prstGeom>
          <a:noFill/>
          <a:ln w="9525">
            <a:noFill/>
          </a:ln>
        </p:spPr>
      </p:pic>
      <p:sp>
        <p:nvSpPr>
          <p:cNvPr id="22553" name="Rectangle 3"/>
          <p:cNvSpPr>
            <a:spLocks noGrp="1"/>
          </p:cNvSpPr>
          <p:nvPr>
            <p:ph type="body"/>
          </p:nvPr>
        </p:nvSpPr>
        <p:spPr>
          <a:xfrm>
            <a:off x="0" y="1268413"/>
            <a:ext cx="8915400" cy="1081087"/>
          </a:xfrm>
        </p:spPr>
        <p:txBody>
          <a:bodyPr vert="horz" wrap="square" lIns="3600" tIns="3600" rIns="3600" bIns="3600" anchor="t"/>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用例图是被称为参与者的外部用户所能观察到的系统功能的模型图。</a:t>
            </a:r>
            <a:r>
              <a:rPr lang="ja-JP" altLang="en-US" sz="1400" b="0" dirty="0">
                <a:solidFill>
                  <a:schemeClr val="tx1"/>
                </a:solidFill>
              </a:rPr>
              <a:t> </a:t>
            </a:r>
            <a:endParaRPr lang="ja-JP" altLang="en-US" sz="1400" b="0" dirty="0">
              <a:solidFill>
                <a:schemeClr val="tx1"/>
              </a:solidFill>
            </a:endParaRPr>
          </a:p>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用例图列出系统中的用例和系统外的参与者，并显示哪个参与者参与了哪个用例的执行</a:t>
            </a:r>
            <a:endParaRPr lang="zh-CN" altLang="en-US" sz="1400" b="0" dirty="0">
              <a:solidFill>
                <a:schemeClr val="tx1"/>
              </a:solidFill>
            </a:endParaRPr>
          </a:p>
          <a:p>
            <a:pPr lvl="1" eaLnBrk="1" fontAlgn="t" hangingPunct="1">
              <a:lnSpc>
                <a:spcPct val="20000"/>
              </a:lnSpc>
              <a:spcBef>
                <a:spcPct val="60000"/>
              </a:spcBef>
              <a:spcAft>
                <a:spcPct val="50000"/>
              </a:spcAft>
            </a:pPr>
            <a:r>
              <a:rPr lang="zh-CN" altLang="en-US" sz="1400" b="0" dirty="0">
                <a:solidFill>
                  <a:schemeClr val="tx1"/>
                </a:solidFill>
              </a:rPr>
              <a:t>   (或称为发起了哪个用例)。</a:t>
            </a:r>
            <a:endParaRPr lang="zh-CN" altLang="en-US" sz="1400" b="0" dirty="0">
              <a:solidFill>
                <a:schemeClr val="tx1"/>
              </a:solidFill>
            </a:endParaRPr>
          </a:p>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用例图多用于静态建模阶段</a:t>
            </a:r>
            <a:r>
              <a:rPr lang="en-US" altLang="x-none" sz="1400" b="0" dirty="0">
                <a:solidFill>
                  <a:schemeClr val="tx1"/>
                </a:solidFill>
              </a:rPr>
              <a:t>(</a:t>
            </a:r>
            <a:r>
              <a:rPr lang="zh-CN" altLang="en-US" sz="1400" b="0" dirty="0">
                <a:solidFill>
                  <a:schemeClr val="tx1"/>
                </a:solidFill>
              </a:rPr>
              <a:t>主要是业务建模和需求建模</a:t>
            </a:r>
            <a:r>
              <a:rPr lang="en-US" altLang="x-none" sz="1400" b="0" dirty="0">
                <a:solidFill>
                  <a:schemeClr val="tx1"/>
                </a:solidFill>
              </a:rPr>
              <a:t>)</a:t>
            </a:r>
            <a:r>
              <a:rPr lang="zh-CN" altLang="en-US" sz="1400" b="0" dirty="0">
                <a:solidFill>
                  <a:schemeClr val="tx1"/>
                </a:solidFill>
              </a:rPr>
              <a:t>。</a:t>
            </a:r>
            <a:endParaRPr lang="zh-CN" altLang="en-US" sz="1400" b="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2075" tIns="46038" rIns="92075" bIns="46038" anchor="ctr"/>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endParaRPr lang="zh-CN" altLang="en-US" dirty="0">
              <a:solidFill>
                <a:schemeClr val="tx1"/>
              </a:solidFill>
              <a:effectLst>
                <a:outerShdw blurRad="38100" dist="38100" dir="2700000">
                  <a:srgbClr val="C0C0C0"/>
                </a:outerShdw>
              </a:effectLst>
            </a:endParaRPr>
          </a:p>
        </p:txBody>
      </p:sp>
      <p:graphicFrame>
        <p:nvGraphicFramePr>
          <p:cNvPr id="23555" name="内容占位符 23554"/>
          <p:cNvGraphicFramePr/>
          <p:nvPr>
            <p:ph sz="half" idx="1"/>
          </p:nvPr>
        </p:nvGraphicFramePr>
        <p:xfrm>
          <a:off x="228600" y="1084263"/>
          <a:ext cx="8458200" cy="4841875"/>
        </p:xfrm>
        <a:graphic>
          <a:graphicData uri="http://schemas.openxmlformats.org/drawingml/2006/table">
            <a:tbl>
              <a:tblPr/>
              <a:tblGrid>
                <a:gridCol w="981075"/>
                <a:gridCol w="1050925"/>
                <a:gridCol w="4381500"/>
                <a:gridCol w="2044700"/>
              </a:tblGrid>
              <a:tr h="320675">
                <a:tc gridSpan="2">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latin typeface="Arial" panose="020B0604020202020204" pitchFamily="34" charset="0"/>
                        </a:rPr>
                        <a:t>关系</a:t>
                      </a:r>
                      <a:endParaRPr lang="ja-JP" altLang="en-US" sz="1400" b="0" i="1">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latin typeface="Arial" panose="020B0604020202020204" pitchFamily="34" charset="0"/>
                        </a:rPr>
                        <a:t>解释</a:t>
                      </a:r>
                      <a:endParaRPr lang="ja-JP" altLang="en-US" sz="1400" b="0" i="1">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图</a:t>
                      </a:r>
                      <a:endParaRPr lang="ja-JP" altLang="en-US" sz="1400" b="0" i="1" dirty="0">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0160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参与者与用例之间的关系</a:t>
                      </a:r>
                      <a:endParaRPr lang="ja-JP" altLang="en-US" sz="1400" b="0" i="1">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关联</a:t>
                      </a:r>
                      <a:endParaRPr lang="ja-JP" altLang="en-US"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400" b="0" i="1" dirty="0">
                          <a:solidFill>
                            <a:schemeClr val="tx1"/>
                          </a:solidFill>
                          <a:latin typeface="Arial" panose="020B0604020202020204" pitchFamily="34" charset="0"/>
                        </a:rPr>
                        <a:t>表示参与者与用例之间的交互，通信途径。</a:t>
                      </a:r>
                      <a:endParaRPr lang="zh-CN" altLang="en-US" sz="1400" b="0" i="1" dirty="0">
                        <a:solidFill>
                          <a:schemeClr val="tx1"/>
                        </a:solidFill>
                        <a:latin typeface="Arial" panose="020B0604020202020204" pitchFamily="34" charset="0"/>
                      </a:endParaRPr>
                    </a:p>
                    <a:p>
                      <a:pPr marL="0" lvl="0" indent="0" eaLnBrk="1" hangingPunct="1">
                        <a:spcBef>
                          <a:spcPct val="0"/>
                        </a:spcBef>
                        <a:buNone/>
                      </a:pPr>
                      <a:r>
                        <a:rPr lang="en-US" altLang="x-none" sz="1400" b="0" i="1" dirty="0">
                          <a:solidFill>
                            <a:schemeClr val="tx1"/>
                          </a:solidFill>
                          <a:latin typeface="Arial" panose="020B0604020202020204" pitchFamily="34" charset="0"/>
                        </a:rPr>
                        <a:t>(</a:t>
                      </a:r>
                      <a:r>
                        <a:rPr lang="zh-CN" altLang="en-US" sz="1400" b="0" i="1" dirty="0">
                          <a:solidFill>
                            <a:schemeClr val="tx1"/>
                          </a:solidFill>
                          <a:latin typeface="Arial" panose="020B0604020202020204" pitchFamily="34" charset="0"/>
                        </a:rPr>
                        <a:t>关联有时候也用带箭头的实线来表示，这样的表示能够显示地表明发起用例的是参与者。</a:t>
                      </a:r>
                      <a:r>
                        <a:rPr lang="en-US" altLang="x-none" sz="1400" b="0" i="1" dirty="0">
                          <a:solidFill>
                            <a:schemeClr val="tx1"/>
                          </a:solidFill>
                          <a:latin typeface="Arial" panose="020B0604020202020204" pitchFamily="34" charset="0"/>
                        </a:rPr>
                        <a:t>)</a:t>
                      </a:r>
                      <a:endParaRPr lang="en-US" altLang="x-none"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257300">
                <a:tc rowSpan="2">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用例之间的关系</a:t>
                      </a:r>
                      <a:endParaRPr lang="ja-JP" altLang="en-US" sz="1400" b="0" i="1">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包含</a:t>
                      </a:r>
                      <a:endParaRPr lang="ja-JP" altLang="en-US"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箭头指向的用例为被包含的用例，称为包含用例；箭头出发的用例为基用例。包含用例是必选的，如果缺少包含用例，基用例就不完整；包含用例必须被执行，不需要满足某种条件；其执行并不会改变基用例的行为。</a:t>
                      </a:r>
                      <a:endParaRPr lang="ja-JP" altLang="en-US" sz="1400" b="0" i="1">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dirty="0">
                        <a:solidFill>
                          <a:schemeClr val="tx1"/>
                        </a:solidFill>
                        <a:latin typeface="Arial" panose="020B0604020202020204" pitchFamily="34" charset="0"/>
                      </a:endParaRPr>
                    </a:p>
                    <a:p>
                      <a:pPr marL="0" lvl="0" indent="0" eaLnBrk="1" hangingPunct="1">
                        <a:spcBef>
                          <a:spcPct val="0"/>
                        </a:spcBef>
                        <a:buNone/>
                      </a:pPr>
                      <a:r>
                        <a:rPr lang="zh-CN" altLang="en-US" sz="1400" b="0" i="1" dirty="0">
                          <a:solidFill>
                            <a:schemeClr val="tx1"/>
                          </a:solidFill>
                          <a:latin typeface="Arial" panose="020B0604020202020204" pitchFamily="34" charset="0"/>
                        </a:rPr>
                        <a:t>     </a:t>
                      </a:r>
                      <a:r>
                        <a:rPr lang="en-US" altLang="x-none" sz="1400" b="0" i="1" dirty="0">
                          <a:solidFill>
                            <a:schemeClr val="tx1"/>
                          </a:solidFill>
                          <a:latin typeface="Arial" panose="020B0604020202020204" pitchFamily="34" charset="0"/>
                        </a:rPr>
                        <a:t>《include》</a:t>
                      </a:r>
                      <a:endParaRPr lang="en-US" altLang="x-none" sz="1400" b="0" i="1" dirty="0">
                        <a:solidFill>
                          <a:schemeClr val="tx1"/>
                        </a:solidFill>
                        <a:latin typeface="Arial" panose="020B0604020202020204" pitchFamily="34" charset="0"/>
                      </a:endParaRPr>
                    </a:p>
                    <a:p>
                      <a:pPr marL="0" lvl="0" indent="0" eaLnBrk="1" hangingPunct="1">
                        <a:spcBef>
                          <a:spcPct val="0"/>
                        </a:spcBef>
                        <a:buNone/>
                      </a:pPr>
                      <a:endParaRPr lang="en-US" altLang="x-none" sz="1400" b="0" i="1" dirty="0">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257300">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扩展</a:t>
                      </a:r>
                      <a:endParaRPr lang="ja-JP" altLang="en-US"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箭头指向的用例为被扩展的用例，称为扩展用例；箭头出发的用例为基用例。扩展用例是可选的，如果缺少扩展用例，不会影响到基用例的完整性；扩展用例在一定条件下才会执行，并且其执行会改变基用例的行为。</a:t>
                      </a:r>
                      <a:endParaRPr lang="ja-JP" altLang="en-US" sz="1400" b="0" i="1">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9906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参与者之间的关系</a:t>
                      </a:r>
                      <a:endParaRPr lang="ja-JP" altLang="en-US" sz="1400" b="0" i="1">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泛化</a:t>
                      </a:r>
                      <a:endParaRPr lang="ja-JP" altLang="en-US"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400" b="0" i="1" dirty="0">
                          <a:solidFill>
                            <a:schemeClr val="tx1"/>
                          </a:solidFill>
                          <a:latin typeface="Arial" panose="020B0604020202020204" pitchFamily="34" charset="0"/>
                        </a:rPr>
                        <a:t>发出</a:t>
                      </a:r>
                      <a:r>
                        <a:rPr lang="ja-JP" altLang="en-US" sz="1400" b="0" i="1" dirty="0">
                          <a:solidFill>
                            <a:schemeClr val="tx1"/>
                          </a:solidFill>
                          <a:latin typeface="Arial" panose="020B0604020202020204" pitchFamily="34" charset="0"/>
                        </a:rPr>
                        <a:t>箭头的</a:t>
                      </a:r>
                      <a:r>
                        <a:rPr lang="zh-CN" altLang="en-US" sz="1400" b="0" i="1" dirty="0">
                          <a:solidFill>
                            <a:schemeClr val="tx1"/>
                          </a:solidFill>
                          <a:latin typeface="Arial" panose="020B0604020202020204" pitchFamily="34" charset="0"/>
                        </a:rPr>
                        <a:t>事物</a:t>
                      </a:r>
                      <a:r>
                        <a:rPr lang="ja-JP" altLang="en-US" sz="1400" b="0" i="1" dirty="0">
                          <a:solidFill>
                            <a:schemeClr val="tx1"/>
                          </a:solidFill>
                          <a:latin typeface="Arial" panose="020B0604020202020204" pitchFamily="34" charset="0"/>
                        </a:rPr>
                        <a:t>“</a:t>
                      </a:r>
                      <a:r>
                        <a:rPr lang="en-US" altLang="x-none" sz="1400" b="0" i="1" dirty="0">
                          <a:solidFill>
                            <a:schemeClr val="tx1"/>
                          </a:solidFill>
                          <a:latin typeface="Arial" panose="020B0604020202020204" pitchFamily="34" charset="0"/>
                        </a:rPr>
                        <a:t>is a”</a:t>
                      </a:r>
                      <a:r>
                        <a:rPr lang="ja-JP" altLang="en-US" sz="1400" b="0" i="1" dirty="0">
                          <a:solidFill>
                            <a:schemeClr val="tx1"/>
                          </a:solidFill>
                          <a:latin typeface="Arial" panose="020B0604020202020204" pitchFamily="34" charset="0"/>
                        </a:rPr>
                        <a:t>箭头指向的</a:t>
                      </a:r>
                      <a:r>
                        <a:rPr lang="zh-CN" altLang="en-US" sz="1400" b="0" i="1" dirty="0">
                          <a:solidFill>
                            <a:schemeClr val="tx1"/>
                          </a:solidFill>
                          <a:latin typeface="Arial" panose="020B0604020202020204" pitchFamily="34" charset="0"/>
                        </a:rPr>
                        <a:t>事物</a:t>
                      </a:r>
                      <a:r>
                        <a:rPr lang="ja-JP" altLang="en-US" sz="1400" b="0" i="1" dirty="0">
                          <a:solidFill>
                            <a:schemeClr val="tx1"/>
                          </a:solidFill>
                          <a:latin typeface="Arial" panose="020B0604020202020204" pitchFamily="34" charset="0"/>
                        </a:rPr>
                        <a:t>。</a:t>
                      </a:r>
                      <a:r>
                        <a:rPr lang="zh-CN" altLang="en-US" sz="1400" b="0" i="1" dirty="0">
                          <a:solidFill>
                            <a:schemeClr val="tx1"/>
                          </a:solidFill>
                          <a:latin typeface="Arial" panose="020B0604020202020204" pitchFamily="34" charset="0"/>
                        </a:rPr>
                        <a:t>泛化关系是一般和特殊关系，发出箭头的一方代表特殊的一方，箭头指向的一方代表一般一方。特殊一方继承了一般方的特性并增加了新的特性。</a:t>
                      </a:r>
                      <a:endParaRPr lang="zh-CN" altLang="en-US" sz="1400" b="0" i="1" dirty="0">
                        <a:solidFill>
                          <a:schemeClr val="tx1"/>
                        </a:solidFill>
                        <a:latin typeface="Arial" panose="020B0604020202020204" pitchFamily="34" charset="0"/>
                      </a:endParaRPr>
                    </a:p>
                  </a:txBody>
                  <a:tcPr vert="horz"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vert="horz" anchor="t">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87" name="Line 36"/>
          <p:cNvSpPr/>
          <p:nvPr/>
        </p:nvSpPr>
        <p:spPr>
          <a:xfrm>
            <a:off x="6877050" y="1916113"/>
            <a:ext cx="1371600" cy="0"/>
          </a:xfrm>
          <a:prstGeom prst="line">
            <a:avLst/>
          </a:prstGeom>
          <a:ln w="9525" cap="flat" cmpd="sng">
            <a:solidFill>
              <a:schemeClr val="tx1"/>
            </a:solidFill>
            <a:prstDash val="solid"/>
            <a:headEnd type="none" w="med" len="med"/>
            <a:tailEnd type="none" w="med" len="med"/>
          </a:ln>
        </p:spPr>
      </p:sp>
      <p:sp>
        <p:nvSpPr>
          <p:cNvPr id="23588" name="Line 37"/>
          <p:cNvSpPr/>
          <p:nvPr/>
        </p:nvSpPr>
        <p:spPr>
          <a:xfrm>
            <a:off x="6804025" y="3068638"/>
            <a:ext cx="1447800" cy="0"/>
          </a:xfrm>
          <a:prstGeom prst="line">
            <a:avLst/>
          </a:prstGeom>
          <a:ln w="9525" cap="flat" cmpd="sng">
            <a:solidFill>
              <a:schemeClr val="tx1"/>
            </a:solidFill>
            <a:prstDash val="dash"/>
            <a:headEnd type="none" w="med" len="med"/>
            <a:tailEnd type="triangle" w="med" len="med"/>
          </a:ln>
        </p:spPr>
      </p:sp>
      <p:sp>
        <p:nvSpPr>
          <p:cNvPr id="23589" name="Text Box 38"/>
          <p:cNvSpPr txBox="1"/>
          <p:nvPr/>
        </p:nvSpPr>
        <p:spPr>
          <a:xfrm>
            <a:off x="6877050" y="3933825"/>
            <a:ext cx="1447800" cy="779463"/>
          </a:xfrm>
          <a:prstGeom prst="rect">
            <a:avLst/>
          </a:prstGeom>
          <a:noFill/>
          <a:ln w="9525">
            <a:noFill/>
          </a:ln>
        </p:spPr>
        <p:txBody>
          <a:bodyPr>
            <a:spAutoFit/>
          </a:bodyPr>
          <a:p>
            <a:pPr>
              <a:spcBef>
                <a:spcPct val="50000"/>
              </a:spcBef>
            </a:pPr>
            <a:r>
              <a:rPr lang="en-US" altLang="x-none" sz="1800" b="0" i="0" dirty="0">
                <a:solidFill>
                  <a:schemeClr val="tx1"/>
                </a:solidFill>
                <a:latin typeface="Arial" panose="020B0604020202020204" pitchFamily="34" charset="0"/>
              </a:rPr>
              <a:t>《</a:t>
            </a:r>
            <a:r>
              <a:rPr lang="en-US" altLang="x-none" sz="1800" b="0" i="0" dirty="0">
                <a:solidFill>
                  <a:schemeClr val="tx1"/>
                </a:solidFill>
                <a:latin typeface="Times New Roman" panose="02020603050405020304" pitchFamily="2" charset="0"/>
              </a:rPr>
              <a:t>extend</a:t>
            </a:r>
            <a:r>
              <a:rPr lang="en-US" altLang="x-none" sz="1800" b="0" i="0" dirty="0">
                <a:solidFill>
                  <a:schemeClr val="tx1"/>
                </a:solidFill>
                <a:latin typeface="Arial" panose="020B0604020202020204" pitchFamily="34" charset="0"/>
              </a:rPr>
              <a:t>》</a:t>
            </a:r>
            <a:endParaRPr lang="en-US" altLang="x-none" sz="1800" b="0" i="0" dirty="0">
              <a:solidFill>
                <a:schemeClr val="tx1"/>
              </a:solidFill>
              <a:latin typeface="Arial" panose="020B0604020202020204" pitchFamily="34" charset="0"/>
            </a:endParaRPr>
          </a:p>
          <a:p>
            <a:pPr>
              <a:spcBef>
                <a:spcPct val="50000"/>
              </a:spcBef>
            </a:pPr>
            <a:endParaRPr lang="zh-CN" altLang="en-US" sz="1800" b="0" i="0" dirty="0">
              <a:solidFill>
                <a:schemeClr val="tx1"/>
              </a:solidFill>
              <a:latin typeface="Arial" panose="020B0604020202020204" pitchFamily="34" charset="0"/>
            </a:endParaRPr>
          </a:p>
        </p:txBody>
      </p:sp>
      <p:sp>
        <p:nvSpPr>
          <p:cNvPr id="23590" name="Line 39"/>
          <p:cNvSpPr/>
          <p:nvPr/>
        </p:nvSpPr>
        <p:spPr>
          <a:xfrm>
            <a:off x="6877050" y="5445125"/>
            <a:ext cx="1447800" cy="0"/>
          </a:xfrm>
          <a:prstGeom prst="line">
            <a:avLst/>
          </a:prstGeom>
          <a:ln w="9525" cap="flat" cmpd="sng">
            <a:solidFill>
              <a:schemeClr val="tx1"/>
            </a:solidFill>
            <a:prstDash val="solid"/>
            <a:headEnd type="none" w="med" len="med"/>
            <a:tailEnd type="none" w="med" len="med"/>
          </a:ln>
        </p:spPr>
      </p:sp>
      <p:sp>
        <p:nvSpPr>
          <p:cNvPr id="23591" name="AutoShape 40"/>
          <p:cNvSpPr/>
          <p:nvPr/>
        </p:nvSpPr>
        <p:spPr>
          <a:xfrm rot="5400000">
            <a:off x="8324850" y="5368925"/>
            <a:ext cx="152400" cy="152400"/>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wrap="none" anchor="ctr"/>
          <a:p>
            <a:endParaRPr lang="zh-CN" altLang="en-US" dirty="0">
              <a:effectLst>
                <a:outerShdw blurRad="38100" dist="38100" dir="2700000">
                  <a:srgbClr val="C0C0C0"/>
                </a:outerShdw>
              </a:effectLst>
              <a:latin typeface="Times New Roman" panose="02020603050405020304" pitchFamily="2" charset="0"/>
            </a:endParaRPr>
          </a:p>
        </p:txBody>
      </p:sp>
      <p:sp>
        <p:nvSpPr>
          <p:cNvPr id="23592" name="Line 41"/>
          <p:cNvSpPr/>
          <p:nvPr/>
        </p:nvSpPr>
        <p:spPr>
          <a:xfrm>
            <a:off x="6877050" y="4365625"/>
            <a:ext cx="1447800" cy="0"/>
          </a:xfrm>
          <a:prstGeom prst="line">
            <a:avLst/>
          </a:prstGeom>
          <a:ln w="9525" cap="flat" cmpd="sng">
            <a:solidFill>
              <a:schemeClr val="tx1"/>
            </a:solidFill>
            <a:prstDash val="dash"/>
            <a:headEnd type="none" w="med" len="med"/>
            <a:tailEnd type="triangle" w="med" len="med"/>
          </a:ln>
        </p:spPr>
      </p:sp>
      <p:sp>
        <p:nvSpPr>
          <p:cNvPr id="23593" name="Rectangle 47"/>
          <p:cNvSpPr/>
          <p:nvPr/>
        </p:nvSpPr>
        <p:spPr>
          <a:xfrm>
            <a:off x="179388" y="620713"/>
            <a:ext cx="3227387" cy="396875"/>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ea typeface="MS PGothic" panose="020B0600070205080204" pitchFamily="2" charset="-128"/>
              </a:rPr>
              <a:t>2.3</a:t>
            </a:r>
            <a:r>
              <a:rPr lang="ja-JP" altLang="en-US"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用例图中的关系及解释</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2075" tIns="46038" rIns="92075" bIns="46038" anchor="ctr"/>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endParaRPr lang="zh-CN" altLang="en-US" dirty="0">
              <a:solidFill>
                <a:schemeClr val="tx1"/>
              </a:solidFill>
              <a:effectLst>
                <a:outerShdw blurRad="38100" dist="38100" dir="2700000">
                  <a:srgbClr val="C0C0C0"/>
                </a:outerShdw>
              </a:effectLst>
            </a:endParaRPr>
          </a:p>
        </p:txBody>
      </p:sp>
      <p:sp>
        <p:nvSpPr>
          <p:cNvPr id="25603" name="Text Box 5"/>
          <p:cNvSpPr txBox="1"/>
          <p:nvPr/>
        </p:nvSpPr>
        <p:spPr>
          <a:xfrm>
            <a:off x="421323" y="1173163"/>
            <a:ext cx="4710112" cy="591820"/>
          </a:xfrm>
          <a:prstGeom prst="rect">
            <a:avLst/>
          </a:prstGeom>
          <a:noFill/>
          <a:ln w="9525">
            <a:noFill/>
          </a:ln>
        </p:spPr>
        <p:txBody>
          <a:bodyPr>
            <a:spAutoFit/>
          </a:bodyPr>
          <a:p>
            <a:pPr marL="187325" indent="-187325">
              <a:lnSpc>
                <a:spcPct val="80000"/>
              </a:lnSpc>
              <a:spcBef>
                <a:spcPct val="50000"/>
              </a:spcBef>
              <a:buFont typeface="Arial" panose="020B0604020202020204" pitchFamily="34" charset="0"/>
              <a:buNone/>
            </a:pPr>
            <a:r>
              <a:rPr lang="en-US" altLang="x-none" sz="1800" i="0" dirty="0">
                <a:solidFill>
                  <a:schemeClr val="tx1"/>
                </a:solidFill>
                <a:ea typeface="MS PGothic" panose="020B0600070205080204" pitchFamily="2" charset="-128"/>
                <a:sym typeface="+mn-ea"/>
              </a:rPr>
              <a:t>2.4 </a:t>
            </a:r>
            <a:r>
              <a:rPr lang="zh-CN" altLang="en-US" sz="1800" b="0" i="0" dirty="0">
                <a:solidFill>
                  <a:schemeClr val="tx1"/>
                </a:solidFill>
                <a:latin typeface="Times New Roman" panose="02020603050405020304" pitchFamily="2" charset="0"/>
              </a:rPr>
              <a:t>图书管理系统整体用例图</a:t>
            </a:r>
            <a:endParaRPr lang="zh-CN" altLang="en-US" sz="1800" b="0" i="0" dirty="0">
              <a:solidFill>
                <a:schemeClr val="tx1"/>
              </a:solidFill>
              <a:latin typeface="Times New Roman" panose="02020603050405020304" pitchFamily="2" charset="0"/>
            </a:endParaRPr>
          </a:p>
          <a:p>
            <a:pPr marL="187325" indent="-187325">
              <a:lnSpc>
                <a:spcPct val="80000"/>
              </a:lnSpc>
              <a:spcBef>
                <a:spcPct val="50000"/>
              </a:spcBef>
              <a:buFont typeface="Wingdings" panose="05000000000000000000" pitchFamily="2" charset="2"/>
              <a:buChar char="²"/>
            </a:pPr>
            <a:endParaRPr lang="zh-CN" altLang="en-US" sz="1400" b="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1"/>
          <a:stretch>
            <a:fillRect/>
          </a:stretch>
        </p:blipFill>
        <p:spPr>
          <a:xfrm>
            <a:off x="701040" y="1857375"/>
            <a:ext cx="7341235" cy="3959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2075" tIns="46038" rIns="92075" bIns="46038" anchor="ctr"/>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endParaRPr lang="zh-CN" altLang="en-US" dirty="0">
              <a:solidFill>
                <a:schemeClr val="tx1"/>
              </a:solidFill>
              <a:effectLst>
                <a:outerShdw blurRad="38100" dist="38100" dir="2700000">
                  <a:srgbClr val="C0C0C0"/>
                </a:outerShdw>
              </a:effectLst>
            </a:endParaRPr>
          </a:p>
        </p:txBody>
      </p:sp>
      <p:sp>
        <p:nvSpPr>
          <p:cNvPr id="23593" name="Rectangle 47"/>
          <p:cNvSpPr/>
          <p:nvPr/>
        </p:nvSpPr>
        <p:spPr>
          <a:xfrm>
            <a:off x="179388" y="620713"/>
            <a:ext cx="245745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ea typeface="MS PGothic" panose="020B0600070205080204" pitchFamily="2" charset="-128"/>
              </a:rPr>
              <a:t>2.5</a:t>
            </a:r>
            <a:r>
              <a:rPr lang="ja-JP" altLang="en-US"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用例图建模技术</a:t>
            </a:r>
            <a:endParaRPr lang="zh-CN" altLang="en-US" sz="2000" i="0" dirty="0">
              <a:solidFill>
                <a:schemeClr val="tx1"/>
              </a:solidFill>
              <a:latin typeface="Times New Roman" panose="02020603050405020304" pitchFamily="2" charset="0"/>
            </a:endParaRPr>
          </a:p>
        </p:txBody>
      </p:sp>
      <p:sp>
        <p:nvSpPr>
          <p:cNvPr id="2" name="文本框 1"/>
          <p:cNvSpPr txBox="1"/>
          <p:nvPr/>
        </p:nvSpPr>
        <p:spPr>
          <a:xfrm>
            <a:off x="640080" y="1184910"/>
            <a:ext cx="8010525" cy="3384550"/>
          </a:xfrm>
          <a:prstGeom prst="rect">
            <a:avLst/>
          </a:prstGeom>
          <a:noFill/>
        </p:spPr>
        <p:txBody>
          <a:bodyPr wrap="square" rtlCol="0">
            <a:spAutoFit/>
          </a:bodyPr>
          <a:p>
            <a:r>
              <a:rPr lang="zh-CN" altLang="en-US" sz="2000" b="0" i="0">
                <a:solidFill>
                  <a:schemeClr val="tx1"/>
                </a:solidFill>
              </a:rPr>
              <a:t>创建用例图模型主要包括以下</a:t>
            </a:r>
            <a:r>
              <a:rPr lang="zh-CN" altLang="en-US" sz="2000" b="0" i="0">
                <a:solidFill>
                  <a:schemeClr val="tx1"/>
                </a:solidFill>
              </a:rPr>
              <a:t>三个部分内容</a:t>
            </a:r>
            <a:endParaRPr lang="zh-CN" altLang="en-US" sz="2000" b="0" i="0">
              <a:solidFill>
                <a:schemeClr val="tx1"/>
              </a:solidFill>
            </a:endParaRP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）识别出系统中的角色和用例</a:t>
            </a:r>
            <a:endParaRPr lang="zh-CN" altLang="en-US" sz="1800" b="0" i="0">
              <a:solidFill>
                <a:schemeClr val="tx1"/>
              </a:solidFill>
            </a:endParaRPr>
          </a:p>
          <a:p>
            <a:r>
              <a:rPr lang="en-US" altLang="zh-CN" sz="1800" b="0" i="0">
                <a:solidFill>
                  <a:schemeClr val="tx1"/>
                </a:solidFill>
              </a:rPr>
              <a:t>	</a:t>
            </a:r>
            <a:r>
              <a:rPr lang="zh-CN" altLang="en-US" sz="1600" b="0" i="0">
                <a:solidFill>
                  <a:schemeClr val="tx1"/>
                </a:solidFill>
              </a:rPr>
              <a:t>通常是由系统分析员，通过与用户进行沟通来完成。通过与用户之间的交流，提出问题，了解他们的业务需求。对于业务需求需要提出问题获得用户的答案，需求和答案将成为建立用例图的基础信息。</a:t>
            </a:r>
            <a:endParaRPr lang="zh-CN" altLang="en-US" sz="16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）区分用例优先次序</a:t>
            </a:r>
            <a:endParaRPr lang="zh-CN" altLang="en-US" sz="1800" b="0" i="0">
              <a:solidFill>
                <a:schemeClr val="tx1"/>
              </a:solidFill>
            </a:endParaRPr>
          </a:p>
          <a:p>
            <a:r>
              <a:rPr lang="en-US" altLang="zh-CN" sz="1800" b="0" i="0">
                <a:solidFill>
                  <a:schemeClr val="tx1"/>
                </a:solidFill>
              </a:rPr>
              <a:t>	</a:t>
            </a:r>
            <a:r>
              <a:rPr lang="zh-CN" altLang="en-US" sz="1600" b="0" i="0">
                <a:solidFill>
                  <a:schemeClr val="tx1"/>
                </a:solidFill>
              </a:rPr>
              <a:t>某些用例必须在其他用例之前完成，因为他们之间要相互依赖。</a:t>
            </a:r>
            <a:endParaRPr lang="zh-CN" altLang="en-US" sz="1600" b="0" i="0">
              <a:solidFill>
                <a:schemeClr val="tx1"/>
              </a:solidFill>
            </a:endParaRPr>
          </a:p>
          <a:p>
            <a:endParaRPr lang="zh-CN" altLang="en-US" sz="1600" b="0" i="0">
              <a:solidFill>
                <a:schemeClr val="tx1"/>
              </a:solidFill>
            </a:endParaRPr>
          </a:p>
          <a:p>
            <a:r>
              <a:rPr lang="zh-CN" altLang="en-US" sz="2000" b="0" i="0">
                <a:solidFill>
                  <a:schemeClr val="tx1"/>
                </a:solidFill>
              </a:rPr>
              <a:t>（</a:t>
            </a:r>
            <a:r>
              <a:rPr lang="en-US" altLang="zh-CN" sz="2000" b="0" i="0">
                <a:solidFill>
                  <a:schemeClr val="tx1"/>
                </a:solidFill>
              </a:rPr>
              <a:t>3</a:t>
            </a:r>
            <a:r>
              <a:rPr lang="zh-CN" altLang="en-US" sz="2000" b="0" i="0">
                <a:solidFill>
                  <a:schemeClr val="tx1"/>
                </a:solidFill>
              </a:rPr>
              <a:t>）构建用例图模型</a:t>
            </a:r>
            <a:endParaRPr lang="zh-CN" altLang="en-US" sz="2000" b="0" i="0">
              <a:solidFill>
                <a:schemeClr val="tx1"/>
              </a:solidFill>
            </a:endParaRPr>
          </a:p>
          <a:p>
            <a:r>
              <a:rPr lang="en-US" altLang="zh-CN" sz="2000" b="0" i="0">
                <a:solidFill>
                  <a:schemeClr val="tx1"/>
                </a:solidFill>
              </a:rPr>
              <a:t>	</a:t>
            </a:r>
            <a:r>
              <a:rPr lang="zh-CN" altLang="en-US" sz="1600" b="0" i="0">
                <a:solidFill>
                  <a:schemeClr val="tx1"/>
                </a:solidFill>
              </a:rPr>
              <a:t>将已确定并细化的角色和用例放入用例图中。此时，在借助包含、扩展和泛化的关系给出用例之间的构建类型。</a:t>
            </a:r>
            <a:endParaRPr lang="zh-CN" altLang="en-US" sz="1600" b="0" i="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27655" name="Rectangle 8"/>
          <p:cNvSpPr/>
          <p:nvPr/>
        </p:nvSpPr>
        <p:spPr>
          <a:xfrm>
            <a:off x="179388" y="2963863"/>
            <a:ext cx="8772525" cy="2049462"/>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3.2 </a:t>
            </a:r>
            <a:r>
              <a:rPr lang="zh-CN" altLang="en-US" sz="2000" i="0" dirty="0">
                <a:solidFill>
                  <a:schemeClr val="tx1"/>
                </a:solidFill>
                <a:latin typeface="Times New Roman" panose="02020603050405020304" pitchFamily="2" charset="0"/>
              </a:rPr>
              <a:t>类图中的事物及解释</a:t>
            </a:r>
            <a:endParaRPr lang="zh-CN" altLang="en-US" sz="200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3.2.1 </a:t>
            </a:r>
            <a:r>
              <a:rPr lang="zh-CN" altLang="en-US" sz="1600" i="0" dirty="0">
                <a:solidFill>
                  <a:schemeClr val="tx1"/>
                </a:solidFill>
                <a:latin typeface="Times New Roman" panose="02020603050405020304" pitchFamily="2" charset="0"/>
              </a:rPr>
              <a:t>类</a:t>
            </a:r>
            <a:endParaRPr lang="zh-CN" altLang="en-US" sz="1600" i="0" dirty="0">
              <a:solidFill>
                <a:schemeClr val="tx1"/>
              </a:solidFill>
              <a:latin typeface="Times New Roman" panose="02020603050405020304" pitchFamily="2" charset="0"/>
            </a:endParaRP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从上到下分为三部分，分别是类名、属性和操作。类名是必须有的</a:t>
            </a: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类如果有属性，则每一个属性都必须有一个名字，另外还可以有其它的描述信息，如可见性、数据类型、缺省值等</a:t>
            </a: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类如果有操作，则每一个操作也都有一个名字，其它可选的信息包括可见性、参数的名字、参数类型、参数缺省值和操作的返回值的类型等</a:t>
            </a:r>
            <a:endParaRPr lang="zh-CN" altLang="en-US" sz="1400" b="0" i="0" dirty="0">
              <a:solidFill>
                <a:schemeClr val="tx1"/>
              </a:solidFill>
              <a:latin typeface="Times New Roman" panose="02020603050405020304" pitchFamily="2" charset="0"/>
            </a:endParaRPr>
          </a:p>
        </p:txBody>
      </p:sp>
      <p:grpSp>
        <p:nvGrpSpPr>
          <p:cNvPr id="27656" name="组合 27655"/>
          <p:cNvGrpSpPr/>
          <p:nvPr/>
        </p:nvGrpSpPr>
        <p:grpSpPr>
          <a:xfrm>
            <a:off x="1835150" y="4849813"/>
            <a:ext cx="5768975" cy="1603375"/>
            <a:chOff x="0" y="0"/>
            <a:chExt cx="3634" cy="1010"/>
          </a:xfrm>
        </p:grpSpPr>
        <p:pic>
          <p:nvPicPr>
            <p:cNvPr id="27657" name="Picture 20"/>
            <p:cNvPicPr>
              <a:picLocks noChangeAspect="1"/>
            </p:cNvPicPr>
            <p:nvPr/>
          </p:nvPicPr>
          <p:blipFill>
            <a:blip r:embed="rId1"/>
            <a:stretch>
              <a:fillRect/>
            </a:stretch>
          </p:blipFill>
          <p:spPr>
            <a:xfrm>
              <a:off x="1140" y="2"/>
              <a:ext cx="1543" cy="457"/>
            </a:xfrm>
            <a:prstGeom prst="rect">
              <a:avLst/>
            </a:prstGeom>
            <a:noFill/>
            <a:ln w="9525">
              <a:noFill/>
            </a:ln>
          </p:spPr>
        </p:pic>
        <p:sp>
          <p:nvSpPr>
            <p:cNvPr id="27658" name="AutoShape 21"/>
            <p:cNvSpPr/>
            <p:nvPr/>
          </p:nvSpPr>
          <p:spPr>
            <a:xfrm>
              <a:off x="0" y="274"/>
              <a:ext cx="1004" cy="534"/>
            </a:xfrm>
            <a:prstGeom prst="borderCallout1">
              <a:avLst>
                <a:gd name="adj1" fmla="val 13481"/>
                <a:gd name="adj2" fmla="val 104782"/>
                <a:gd name="adj3" fmla="val 13481"/>
                <a:gd name="adj4" fmla="val 122708"/>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可见性</a:t>
              </a:r>
              <a:endParaRPr lang="zh-CN" altLang="en-US" sz="900" i="0" dirty="0">
                <a:solidFill>
                  <a:srgbClr val="000000"/>
                </a:solidFill>
                <a:latin typeface="Times New Roman" panose="02020603050405020304" pitchFamily="2" charset="0"/>
              </a:endParaRP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private</a:t>
              </a:r>
              <a:endParaRPr lang="en-US" altLang="x-none" sz="900" b="0" i="0" dirty="0">
                <a:solidFill>
                  <a:srgbClr val="000000"/>
                </a:solidFill>
                <a:latin typeface="Times New Roman" panose="02020603050405020304" pitchFamily="2" charset="0"/>
              </a:endParaRP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public</a:t>
              </a:r>
              <a:endParaRPr lang="en-US" altLang="x-none" sz="900" b="0" i="0" dirty="0">
                <a:solidFill>
                  <a:srgbClr val="000000"/>
                </a:solidFill>
                <a:latin typeface="Times New Roman" panose="02020603050405020304" pitchFamily="2" charset="0"/>
              </a:endParaRP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protected</a:t>
              </a:r>
              <a:endParaRPr lang="en-US" altLang="x-none" sz="900" b="0" i="0" dirty="0">
                <a:solidFill>
                  <a:srgbClr val="000000"/>
                </a:solidFill>
                <a:latin typeface="Times New Roman" panose="02020603050405020304" pitchFamily="2" charset="0"/>
              </a:endParaRPr>
            </a:p>
            <a:p>
              <a:r>
                <a:rPr lang="zh-CN" altLang="en-US" sz="900" b="0" i="0" dirty="0">
                  <a:solidFill>
                    <a:srgbClr val="000000"/>
                  </a:solidFill>
                  <a:latin typeface="Times New Roman" panose="02020603050405020304" pitchFamily="2" charset="0"/>
                </a:rPr>
                <a:t>也可以使用</a:t>
              </a:r>
              <a:r>
                <a:rPr lang="zh-CN" altLang="en-US" sz="800" b="0" i="0" dirty="0">
                  <a:solidFill>
                    <a:srgbClr val="000000"/>
                  </a:solidFill>
                  <a:latin typeface="Times New Roman" panose="02020603050405020304" pitchFamily="2" charset="0"/>
                </a:rPr>
                <a:t>图形</a:t>
              </a:r>
              <a:r>
                <a:rPr lang="zh-CN" altLang="en-US" sz="900" b="0" i="0" dirty="0">
                  <a:solidFill>
                    <a:srgbClr val="000000"/>
                  </a:solidFill>
                  <a:latin typeface="Times New Roman" panose="02020603050405020304" pitchFamily="2" charset="0"/>
                </a:rPr>
                <a:t>表示</a:t>
              </a:r>
              <a:endParaRPr lang="en-US" altLang="x-none" sz="900" b="0" i="0" dirty="0">
                <a:solidFill>
                  <a:srgbClr val="000000"/>
                </a:solidFill>
                <a:latin typeface="Times New Roman" panose="02020603050405020304" pitchFamily="2" charset="0"/>
              </a:endParaRPr>
            </a:p>
          </p:txBody>
        </p:sp>
        <p:sp>
          <p:nvSpPr>
            <p:cNvPr id="27659" name="AutoShape 22"/>
            <p:cNvSpPr/>
            <p:nvPr/>
          </p:nvSpPr>
          <p:spPr>
            <a:xfrm>
              <a:off x="2818" y="499"/>
              <a:ext cx="680" cy="175"/>
            </a:xfrm>
            <a:prstGeom prst="borderCallout1">
              <a:avLst>
                <a:gd name="adj1" fmla="val 41144"/>
                <a:gd name="adj2" fmla="val -7060"/>
                <a:gd name="adj3" fmla="val -82856"/>
                <a:gd name="adj4" fmla="val -65148"/>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返回值类型</a:t>
              </a:r>
              <a:endParaRPr lang="zh-CN" altLang="en-US" sz="900" i="0" dirty="0">
                <a:solidFill>
                  <a:srgbClr val="000000"/>
                </a:solidFill>
                <a:latin typeface="Times New Roman" panose="02020603050405020304" pitchFamily="2" charset="0"/>
              </a:endParaRPr>
            </a:p>
          </p:txBody>
        </p:sp>
        <p:sp>
          <p:nvSpPr>
            <p:cNvPr id="27660" name="AutoShape 23"/>
            <p:cNvSpPr/>
            <p:nvPr/>
          </p:nvSpPr>
          <p:spPr>
            <a:xfrm>
              <a:off x="2229" y="771"/>
              <a:ext cx="816" cy="239"/>
            </a:xfrm>
            <a:prstGeom prst="borderCallout1">
              <a:avLst>
                <a:gd name="adj1" fmla="val 30125"/>
                <a:gd name="adj2" fmla="val -5884"/>
                <a:gd name="adj3" fmla="val -146861"/>
                <a:gd name="adj4" fmla="val -47181"/>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操作名称</a:t>
              </a:r>
              <a:endParaRPr lang="zh-CN" altLang="en-US" sz="900" i="0" dirty="0">
                <a:solidFill>
                  <a:srgbClr val="000000"/>
                </a:solidFill>
                <a:latin typeface="Times New Roman" panose="02020603050405020304" pitchFamily="2" charset="0"/>
              </a:endParaRPr>
            </a:p>
            <a:p>
              <a:pPr algn="ctr"/>
              <a:r>
                <a:rPr lang="zh-CN" altLang="en-US" sz="900" b="0" i="0" dirty="0">
                  <a:solidFill>
                    <a:srgbClr val="000000"/>
                  </a:solidFill>
                  <a:latin typeface="Times New Roman" panose="02020603050405020304" pitchFamily="2" charset="0"/>
                </a:rPr>
                <a:t>斜体为抽象操作</a:t>
              </a:r>
              <a:endParaRPr lang="zh-CN" altLang="en-US" sz="900" b="0" i="0" dirty="0">
                <a:solidFill>
                  <a:srgbClr val="000000"/>
                </a:solidFill>
                <a:latin typeface="Times New Roman" panose="02020603050405020304" pitchFamily="2" charset="0"/>
              </a:endParaRPr>
            </a:p>
          </p:txBody>
        </p:sp>
        <p:sp>
          <p:nvSpPr>
            <p:cNvPr id="27661" name="AutoShape 24"/>
            <p:cNvSpPr/>
            <p:nvPr/>
          </p:nvSpPr>
          <p:spPr>
            <a:xfrm>
              <a:off x="2909" y="297"/>
              <a:ext cx="499" cy="156"/>
            </a:xfrm>
            <a:prstGeom prst="borderCallout1">
              <a:avLst>
                <a:gd name="adj1" fmla="val 46153"/>
                <a:gd name="adj2" fmla="val -9620"/>
                <a:gd name="adj3" fmla="val -82051"/>
                <a:gd name="adj4" fmla="val -170139"/>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缺省值</a:t>
              </a:r>
              <a:endParaRPr lang="zh-CN" altLang="en-US" sz="900" i="0" dirty="0">
                <a:solidFill>
                  <a:srgbClr val="000000"/>
                </a:solidFill>
                <a:latin typeface="Times New Roman" panose="02020603050405020304" pitchFamily="2" charset="0"/>
              </a:endParaRPr>
            </a:p>
          </p:txBody>
        </p:sp>
        <p:sp>
          <p:nvSpPr>
            <p:cNvPr id="27662" name="AutoShape 25"/>
            <p:cNvSpPr/>
            <p:nvPr/>
          </p:nvSpPr>
          <p:spPr>
            <a:xfrm>
              <a:off x="2908" y="0"/>
              <a:ext cx="726" cy="247"/>
            </a:xfrm>
            <a:prstGeom prst="borderCallout1">
              <a:avLst>
                <a:gd name="adj1" fmla="val 29148"/>
                <a:gd name="adj2" fmla="val -6611"/>
                <a:gd name="adj3" fmla="val 29148"/>
                <a:gd name="adj4" fmla="val -103856"/>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类名</a:t>
              </a:r>
              <a:endParaRPr lang="zh-CN" altLang="en-US" sz="900" i="0" dirty="0">
                <a:solidFill>
                  <a:srgbClr val="000000"/>
                </a:solidFill>
                <a:latin typeface="Times New Roman" panose="02020603050405020304" pitchFamily="2" charset="0"/>
              </a:endParaRPr>
            </a:p>
            <a:p>
              <a:pPr algn="ctr"/>
              <a:r>
                <a:rPr lang="zh-CN" altLang="en-US" sz="900" b="0" i="0" dirty="0">
                  <a:solidFill>
                    <a:srgbClr val="000000"/>
                  </a:solidFill>
                  <a:latin typeface="Times New Roman" panose="02020603050405020304" pitchFamily="2" charset="0"/>
                </a:rPr>
                <a:t>斜体为抽象类</a:t>
              </a:r>
              <a:endParaRPr lang="zh-CN" altLang="en-US" sz="900" b="0" i="0" dirty="0">
                <a:solidFill>
                  <a:srgbClr val="000000"/>
                </a:solidFill>
                <a:latin typeface="Times New Roman" panose="02020603050405020304" pitchFamily="2" charset="0"/>
              </a:endParaRPr>
            </a:p>
          </p:txBody>
        </p:sp>
        <p:sp>
          <p:nvSpPr>
            <p:cNvPr id="27663" name="AutoShape 26"/>
            <p:cNvSpPr/>
            <p:nvPr/>
          </p:nvSpPr>
          <p:spPr>
            <a:xfrm>
              <a:off x="459" y="45"/>
              <a:ext cx="543" cy="145"/>
            </a:xfrm>
            <a:prstGeom prst="borderCallout1">
              <a:avLst>
                <a:gd name="adj1" fmla="val 49657"/>
                <a:gd name="adj2" fmla="val 108838"/>
                <a:gd name="adj3" fmla="val 64139"/>
                <a:gd name="adj4" fmla="val 147144"/>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属性名称</a:t>
              </a:r>
              <a:endParaRPr lang="zh-CN" altLang="en-US" sz="900" i="0" dirty="0">
                <a:solidFill>
                  <a:srgbClr val="000000"/>
                </a:solidFill>
                <a:latin typeface="Times New Roman" panose="02020603050405020304" pitchFamily="2" charset="0"/>
              </a:endParaRPr>
            </a:p>
          </p:txBody>
        </p:sp>
        <p:sp>
          <p:nvSpPr>
            <p:cNvPr id="27664" name="AutoShape 27"/>
            <p:cNvSpPr/>
            <p:nvPr/>
          </p:nvSpPr>
          <p:spPr>
            <a:xfrm>
              <a:off x="1004" y="875"/>
              <a:ext cx="544" cy="135"/>
            </a:xfrm>
            <a:prstGeom prst="borderCallout1">
              <a:avLst>
                <a:gd name="adj1" fmla="val 39560"/>
                <a:gd name="adj2" fmla="val 108824"/>
                <a:gd name="adj3" fmla="val -393958"/>
                <a:gd name="adj4" fmla="val 130699"/>
              </a:avLst>
            </a:prstGeom>
            <a:noFill/>
            <a:ln w="12700" cap="flat" cmpd="sng">
              <a:solidFill>
                <a:srgbClr val="000000"/>
              </a:solidFill>
              <a:prstDash val="solid"/>
              <a:miter/>
              <a:headEnd type="none" w="med" len="med"/>
              <a:tailEnd type="stealth" w="lg" len="med"/>
            </a:ln>
          </p:spPr>
          <p:txBody>
            <a:bodyPr/>
            <a:p>
              <a:pPr algn="ctr"/>
              <a:r>
                <a:rPr lang="zh-CN" altLang="en-US" sz="900" i="0" dirty="0">
                  <a:solidFill>
                    <a:srgbClr val="000000"/>
                  </a:solidFill>
                  <a:latin typeface="Times New Roman" panose="02020603050405020304" pitchFamily="2" charset="0"/>
                </a:rPr>
                <a:t>参数列表</a:t>
              </a:r>
              <a:endParaRPr lang="zh-CN" altLang="en-US" sz="900" i="0" dirty="0">
                <a:solidFill>
                  <a:srgbClr val="000000"/>
                </a:solidFill>
                <a:latin typeface="Times New Roman" panose="02020603050405020304" pitchFamily="2" charset="0"/>
              </a:endParaRPr>
            </a:p>
          </p:txBody>
        </p:sp>
      </p:grpSp>
      <p:sp>
        <p:nvSpPr>
          <p:cNvPr id="27665" name="Rectangle 29"/>
          <p:cNvSpPr/>
          <p:nvPr/>
        </p:nvSpPr>
        <p:spPr>
          <a:xfrm>
            <a:off x="179388" y="620713"/>
            <a:ext cx="8772525" cy="2049462"/>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zh-CN" altLang="en-US" sz="2000" i="0" dirty="0">
                <a:solidFill>
                  <a:schemeClr val="tx1"/>
                </a:solidFill>
                <a:latin typeface="Times New Roman" panose="02020603050405020304" pitchFamily="2" charset="0"/>
              </a:rPr>
              <a:t>3.1 类图概要</a:t>
            </a:r>
            <a:endParaRPr lang="zh-CN" altLang="en-US" sz="2000" i="0" dirty="0">
              <a:solidFill>
                <a:schemeClr val="tx1"/>
              </a:solidFill>
              <a:latin typeface="Times New Roman" panose="02020603050405020304" pitchFamily="2" charset="0"/>
            </a:endParaRP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类图以反映类的结构(属性、操作)以及类之间的关系为主要目的，描述了软件系统的结构，是一种静态建模方法</a:t>
            </a: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类图中的“类”与面向对象语言中的“类”的概念是对应的，是对现实世界中的事物的抽象</a:t>
            </a:r>
            <a:endParaRPr lang="zh-CN" altLang="en-US" sz="1400" b="0" i="0" dirty="0">
              <a:solidFill>
                <a:schemeClr val="tx1"/>
              </a:solidFill>
              <a:latin typeface="Times New Roman" panose="02020603050405020304"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28675" name="组合 28674"/>
          <p:cNvGrpSpPr/>
          <p:nvPr/>
        </p:nvGrpSpPr>
        <p:grpSpPr>
          <a:xfrm>
            <a:off x="323850" y="3933825"/>
            <a:ext cx="2736850" cy="1631950"/>
            <a:chOff x="0" y="0"/>
            <a:chExt cx="1724" cy="1028"/>
          </a:xfrm>
        </p:grpSpPr>
        <p:grpSp>
          <p:nvGrpSpPr>
            <p:cNvPr id="28676" name="组合 28675"/>
            <p:cNvGrpSpPr/>
            <p:nvPr/>
          </p:nvGrpSpPr>
          <p:grpSpPr>
            <a:xfrm>
              <a:off x="0" y="0"/>
              <a:ext cx="818" cy="813"/>
              <a:chOff x="0" y="0"/>
              <a:chExt cx="818" cy="813"/>
            </a:xfrm>
          </p:grpSpPr>
          <p:pic>
            <p:nvPicPr>
              <p:cNvPr id="28677" name="Picture 6"/>
              <p:cNvPicPr>
                <a:picLocks noChangeAspect="1"/>
              </p:cNvPicPr>
              <p:nvPr/>
            </p:nvPicPr>
            <p:blipFill>
              <a:blip r:embed="rId1"/>
              <a:stretch>
                <a:fillRect/>
              </a:stretch>
            </p:blipFill>
            <p:spPr>
              <a:xfrm>
                <a:off x="0" y="0"/>
                <a:ext cx="818" cy="813"/>
              </a:xfrm>
              <a:prstGeom prst="rect">
                <a:avLst/>
              </a:prstGeom>
              <a:noFill/>
              <a:ln w="9525">
                <a:noFill/>
              </a:ln>
            </p:spPr>
          </p:pic>
          <p:sp>
            <p:nvSpPr>
              <p:cNvPr id="28678" name="Text Box 7"/>
              <p:cNvSpPr txBox="1"/>
              <p:nvPr/>
            </p:nvSpPr>
            <p:spPr>
              <a:xfrm>
                <a:off x="47" y="499"/>
                <a:ext cx="771" cy="173"/>
              </a:xfrm>
              <a:prstGeom prst="rect">
                <a:avLst/>
              </a:prstGeom>
              <a:noFill/>
              <a:ln w="9525">
                <a:noFill/>
              </a:ln>
            </p:spPr>
            <p:txBody>
              <a:bodyPr>
                <a:spAutoFit/>
              </a:bodyPr>
              <a:p>
                <a:pPr algn="ctr">
                  <a:spcBef>
                    <a:spcPct val="50000"/>
                  </a:spcBef>
                </a:pPr>
                <a:r>
                  <a:rPr lang="zh-CN" altLang="en-US" sz="1200" b="0" i="0" dirty="0">
                    <a:solidFill>
                      <a:srgbClr val="000000"/>
                    </a:solidFill>
                    <a:latin typeface="Times New Roman" panose="02020603050405020304" pitchFamily="2" charset="0"/>
                  </a:rPr>
                  <a:t>(标准图形)</a:t>
                </a:r>
                <a:endParaRPr lang="zh-CN" altLang="en-US" sz="1200" b="0" i="0" dirty="0">
                  <a:solidFill>
                    <a:srgbClr val="000000"/>
                  </a:solidFill>
                  <a:latin typeface="Times New Roman" panose="02020603050405020304" pitchFamily="2" charset="0"/>
                </a:endParaRPr>
              </a:p>
            </p:txBody>
          </p:sp>
        </p:grpSp>
        <p:grpSp>
          <p:nvGrpSpPr>
            <p:cNvPr id="28679" name="组合 28678"/>
            <p:cNvGrpSpPr/>
            <p:nvPr/>
          </p:nvGrpSpPr>
          <p:grpSpPr>
            <a:xfrm>
              <a:off x="862" y="0"/>
              <a:ext cx="862" cy="717"/>
              <a:chOff x="0" y="0"/>
              <a:chExt cx="862" cy="717"/>
            </a:xfrm>
          </p:grpSpPr>
          <p:pic>
            <p:nvPicPr>
              <p:cNvPr id="28680" name="Picture 9"/>
              <p:cNvPicPr>
                <a:picLocks noChangeAspect="1"/>
              </p:cNvPicPr>
              <p:nvPr/>
            </p:nvPicPr>
            <p:blipFill>
              <a:blip r:embed="rId2"/>
              <a:stretch>
                <a:fillRect/>
              </a:stretch>
            </p:blipFill>
            <p:spPr>
              <a:xfrm>
                <a:off x="0" y="0"/>
                <a:ext cx="862" cy="523"/>
              </a:xfrm>
              <a:prstGeom prst="rect">
                <a:avLst/>
              </a:prstGeom>
              <a:noFill/>
              <a:ln w="9525">
                <a:noFill/>
              </a:ln>
            </p:spPr>
          </p:pic>
          <p:sp>
            <p:nvSpPr>
              <p:cNvPr id="28681" name="Text Box 10"/>
              <p:cNvSpPr txBox="1"/>
              <p:nvPr/>
            </p:nvSpPr>
            <p:spPr>
              <a:xfrm>
                <a:off x="45" y="544"/>
                <a:ext cx="771" cy="173"/>
              </a:xfrm>
              <a:prstGeom prst="rect">
                <a:avLst/>
              </a:prstGeom>
              <a:noFill/>
              <a:ln w="9525">
                <a:noFill/>
              </a:ln>
            </p:spPr>
            <p:txBody>
              <a:bodyPr>
                <a:spAutoFit/>
              </a:bodyPr>
              <a:p>
                <a:pPr algn="ctr">
                  <a:spcBef>
                    <a:spcPct val="50000"/>
                  </a:spcBef>
                </a:pPr>
                <a:r>
                  <a:rPr lang="zh-CN" altLang="en-US" sz="1200" b="0" i="0" dirty="0">
                    <a:solidFill>
                      <a:srgbClr val="000000"/>
                    </a:solidFill>
                    <a:latin typeface="Times New Roman" panose="02020603050405020304" pitchFamily="2" charset="0"/>
                  </a:rPr>
                  <a:t>(变体图形)</a:t>
                </a:r>
                <a:endParaRPr lang="zh-CN" altLang="en-US" sz="1200" b="0" i="0" dirty="0">
                  <a:solidFill>
                    <a:srgbClr val="000000"/>
                  </a:solidFill>
                  <a:latin typeface="Times New Roman" panose="02020603050405020304" pitchFamily="2" charset="0"/>
                </a:endParaRPr>
              </a:p>
            </p:txBody>
          </p:sp>
        </p:grpSp>
        <p:sp>
          <p:nvSpPr>
            <p:cNvPr id="28682" name="Text Box 11"/>
            <p:cNvSpPr txBox="1"/>
            <p:nvPr/>
          </p:nvSpPr>
          <p:spPr>
            <a:xfrm>
              <a:off x="681" y="816"/>
              <a:ext cx="408" cy="212"/>
            </a:xfrm>
            <a:prstGeom prst="rect">
              <a:avLst/>
            </a:prstGeom>
            <a:noFill/>
            <a:ln w="9525">
              <a:noFill/>
            </a:ln>
          </p:spPr>
          <p:txBody>
            <a:bodyPr>
              <a:spAutoFit/>
            </a:bodyPr>
            <a:p>
              <a:pPr algn="ctr">
                <a:spcBef>
                  <a:spcPct val="50000"/>
                </a:spcBef>
              </a:pPr>
              <a:r>
                <a:rPr lang="zh-CN" altLang="en-US" sz="1600" b="0" i="0" dirty="0">
                  <a:solidFill>
                    <a:srgbClr val="000000"/>
                  </a:solidFill>
                  <a:latin typeface="Times New Roman" panose="02020603050405020304" pitchFamily="2" charset="0"/>
                </a:rPr>
                <a:t>接口</a:t>
              </a:r>
              <a:endParaRPr lang="zh-CN" altLang="en-US" sz="1600" b="0" i="0" dirty="0">
                <a:solidFill>
                  <a:srgbClr val="000000"/>
                </a:solidFill>
                <a:latin typeface="Times New Roman" panose="02020603050405020304" pitchFamily="2" charset="0"/>
              </a:endParaRPr>
            </a:p>
          </p:txBody>
        </p:sp>
      </p:grpSp>
      <p:grpSp>
        <p:nvGrpSpPr>
          <p:cNvPr id="28683" name="组合 28682"/>
          <p:cNvGrpSpPr/>
          <p:nvPr/>
        </p:nvGrpSpPr>
        <p:grpSpPr>
          <a:xfrm>
            <a:off x="3700463" y="3717925"/>
            <a:ext cx="1871662" cy="1847850"/>
            <a:chOff x="0" y="0"/>
            <a:chExt cx="1179" cy="1164"/>
          </a:xfrm>
        </p:grpSpPr>
        <p:pic>
          <p:nvPicPr>
            <p:cNvPr id="28684" name="Picture 13"/>
            <p:cNvPicPr>
              <a:picLocks noChangeAspect="1"/>
            </p:cNvPicPr>
            <p:nvPr/>
          </p:nvPicPr>
          <p:blipFill>
            <a:blip r:embed="rId3"/>
            <a:stretch>
              <a:fillRect/>
            </a:stretch>
          </p:blipFill>
          <p:spPr>
            <a:xfrm>
              <a:off x="0" y="0"/>
              <a:ext cx="1179" cy="902"/>
            </a:xfrm>
            <a:prstGeom prst="rect">
              <a:avLst/>
            </a:prstGeom>
            <a:noFill/>
            <a:ln w="9525">
              <a:noFill/>
            </a:ln>
          </p:spPr>
        </p:pic>
        <p:sp>
          <p:nvSpPr>
            <p:cNvPr id="28685" name="Text Box 14"/>
            <p:cNvSpPr txBox="1"/>
            <p:nvPr/>
          </p:nvSpPr>
          <p:spPr>
            <a:xfrm>
              <a:off x="272" y="952"/>
              <a:ext cx="544" cy="212"/>
            </a:xfrm>
            <a:prstGeom prst="rect">
              <a:avLst/>
            </a:prstGeom>
            <a:noFill/>
            <a:ln w="9525">
              <a:noFill/>
            </a:ln>
          </p:spPr>
          <p:txBody>
            <a:bodyPr>
              <a:spAutoFit/>
            </a:bodyPr>
            <a:p>
              <a:pPr algn="ctr">
                <a:spcBef>
                  <a:spcPct val="50000"/>
                </a:spcBef>
              </a:pPr>
              <a:r>
                <a:rPr lang="zh-CN" altLang="en-US" sz="1600" b="0" i="0" dirty="0">
                  <a:solidFill>
                    <a:srgbClr val="000000"/>
                  </a:solidFill>
                  <a:latin typeface="Times New Roman" panose="02020603050405020304" pitchFamily="2" charset="0"/>
                </a:rPr>
                <a:t>抽象类</a:t>
              </a:r>
              <a:endParaRPr lang="zh-CN" altLang="en-US" sz="1600" b="0" i="0" dirty="0">
                <a:solidFill>
                  <a:srgbClr val="000000"/>
                </a:solidFill>
                <a:latin typeface="Times New Roman" panose="02020603050405020304" pitchFamily="2" charset="0"/>
              </a:endParaRPr>
            </a:p>
          </p:txBody>
        </p:sp>
      </p:grpSp>
      <p:grpSp>
        <p:nvGrpSpPr>
          <p:cNvPr id="28686" name="组合 28685"/>
          <p:cNvGrpSpPr/>
          <p:nvPr/>
        </p:nvGrpSpPr>
        <p:grpSpPr>
          <a:xfrm>
            <a:off x="6148388" y="3644900"/>
            <a:ext cx="2517775" cy="1920875"/>
            <a:chOff x="0" y="0"/>
            <a:chExt cx="1586" cy="1210"/>
          </a:xfrm>
        </p:grpSpPr>
        <p:grpSp>
          <p:nvGrpSpPr>
            <p:cNvPr id="28687" name="组合 28686"/>
            <p:cNvGrpSpPr/>
            <p:nvPr/>
          </p:nvGrpSpPr>
          <p:grpSpPr>
            <a:xfrm>
              <a:off x="0" y="0"/>
              <a:ext cx="1586" cy="874"/>
              <a:chOff x="0" y="0"/>
              <a:chExt cx="1586" cy="874"/>
            </a:xfrm>
          </p:grpSpPr>
          <p:pic>
            <p:nvPicPr>
              <p:cNvPr id="28688" name="Picture 17"/>
              <p:cNvPicPr>
                <a:picLocks noChangeAspect="1"/>
              </p:cNvPicPr>
              <p:nvPr/>
            </p:nvPicPr>
            <p:blipFill>
              <a:blip r:embed="rId4"/>
              <a:stretch>
                <a:fillRect/>
              </a:stretch>
            </p:blipFill>
            <p:spPr>
              <a:xfrm>
                <a:off x="0" y="0"/>
                <a:ext cx="951" cy="874"/>
              </a:xfrm>
              <a:prstGeom prst="rect">
                <a:avLst/>
              </a:prstGeom>
              <a:noFill/>
              <a:ln w="9525">
                <a:noFill/>
              </a:ln>
            </p:spPr>
          </p:pic>
          <p:sp>
            <p:nvSpPr>
              <p:cNvPr id="28689" name="AutoShape 18"/>
              <p:cNvSpPr/>
              <p:nvPr/>
            </p:nvSpPr>
            <p:spPr>
              <a:xfrm>
                <a:off x="1043" y="226"/>
                <a:ext cx="543" cy="175"/>
              </a:xfrm>
              <a:prstGeom prst="borderCallout1">
                <a:avLst>
                  <a:gd name="adj1" fmla="val 41144"/>
                  <a:gd name="adj2" fmla="val -8838"/>
                  <a:gd name="adj3" fmla="val -37713"/>
                  <a:gd name="adj4" fmla="val -44384"/>
                </a:avLst>
              </a:prstGeom>
              <a:noFill/>
              <a:ln w="12700" cap="flat" cmpd="sng">
                <a:solidFill>
                  <a:srgbClr val="000000"/>
                </a:solidFill>
                <a:prstDash val="solid"/>
                <a:miter/>
                <a:headEnd type="none" w="med" len="med"/>
                <a:tailEnd type="stealth" w="lg" len="med"/>
              </a:ln>
            </p:spPr>
            <p:txBody>
              <a:bodyPr/>
              <a:p>
                <a:pPr algn="ctr"/>
                <a:r>
                  <a:rPr lang="zh-CN" altLang="en-US" sz="1200" i="0" dirty="0">
                    <a:solidFill>
                      <a:srgbClr val="000000"/>
                    </a:solidFill>
                    <a:latin typeface="Times New Roman" panose="02020603050405020304" pitchFamily="2" charset="0"/>
                  </a:rPr>
                  <a:t>模版参数</a:t>
                </a:r>
                <a:endParaRPr lang="en-US" altLang="x-none" sz="1200" i="0" dirty="0">
                  <a:solidFill>
                    <a:srgbClr val="000000"/>
                  </a:solidFill>
                  <a:latin typeface="Times New Roman" panose="02020603050405020304" pitchFamily="2" charset="0"/>
                </a:endParaRPr>
              </a:p>
            </p:txBody>
          </p:sp>
        </p:grpSp>
        <p:sp>
          <p:nvSpPr>
            <p:cNvPr id="28690" name="Text Box 19"/>
            <p:cNvSpPr txBox="1"/>
            <p:nvPr/>
          </p:nvSpPr>
          <p:spPr>
            <a:xfrm>
              <a:off x="363" y="998"/>
              <a:ext cx="544" cy="212"/>
            </a:xfrm>
            <a:prstGeom prst="rect">
              <a:avLst/>
            </a:prstGeom>
            <a:noFill/>
            <a:ln w="9525">
              <a:noFill/>
            </a:ln>
          </p:spPr>
          <p:txBody>
            <a:bodyPr>
              <a:spAutoFit/>
            </a:bodyPr>
            <a:p>
              <a:pPr algn="ctr">
                <a:spcBef>
                  <a:spcPct val="50000"/>
                </a:spcBef>
              </a:pPr>
              <a:r>
                <a:rPr lang="zh-CN" altLang="en-US" sz="1600" b="0" i="0" dirty="0">
                  <a:solidFill>
                    <a:srgbClr val="000000"/>
                  </a:solidFill>
                  <a:latin typeface="Times New Roman" panose="02020603050405020304" pitchFamily="2" charset="0"/>
                </a:rPr>
                <a:t>模版类</a:t>
              </a:r>
              <a:endParaRPr lang="zh-CN" altLang="en-US" sz="1600" b="0" i="0" dirty="0">
                <a:solidFill>
                  <a:srgbClr val="000000"/>
                </a:solidFill>
                <a:latin typeface="Times New Roman" panose="02020603050405020304" pitchFamily="2" charset="0"/>
              </a:endParaRPr>
            </a:p>
          </p:txBody>
        </p:sp>
      </p:grpSp>
      <p:sp>
        <p:nvSpPr>
          <p:cNvPr id="28691" name="Rectangle 20"/>
          <p:cNvSpPr/>
          <p:nvPr/>
        </p:nvSpPr>
        <p:spPr>
          <a:xfrm>
            <a:off x="179388" y="692150"/>
            <a:ext cx="8772525" cy="252095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3.2</a:t>
            </a:r>
            <a:r>
              <a:rPr lang="en-US" altLang="x-none"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类图中的事物及解释</a:t>
            </a:r>
            <a:endParaRPr lang="zh-CN" altLang="en-US" sz="200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3.2.2 </a:t>
            </a:r>
            <a:r>
              <a:rPr lang="zh-CN" altLang="en-US" sz="1600" i="0" dirty="0">
                <a:solidFill>
                  <a:schemeClr val="tx1"/>
                </a:solidFill>
                <a:latin typeface="Times New Roman" panose="02020603050405020304" pitchFamily="2" charset="0"/>
              </a:rPr>
              <a:t>接口</a:t>
            </a:r>
            <a:endParaRPr lang="zh-CN" altLang="en-US" sz="160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一组操作的集合，只有操作的声明而没有实现</a:t>
            </a:r>
            <a:endParaRPr lang="zh-CN" altLang="en-US" sz="1400" b="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3.2.3 </a:t>
            </a:r>
            <a:r>
              <a:rPr lang="zh-CN" altLang="en-US" sz="1600" i="0" dirty="0">
                <a:solidFill>
                  <a:schemeClr val="tx1"/>
                </a:solidFill>
                <a:latin typeface="Times New Roman" panose="02020603050405020304" pitchFamily="2" charset="0"/>
              </a:rPr>
              <a:t>抽象类</a:t>
            </a:r>
            <a:endParaRPr lang="zh-CN" altLang="en-US" sz="160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不能被实例化的类，一般至少包含一个抽象操作</a:t>
            </a:r>
            <a:endParaRPr lang="zh-CN" altLang="en-US" sz="1400" b="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3.2.4 </a:t>
            </a:r>
            <a:r>
              <a:rPr lang="zh-CN" altLang="en-US" sz="1600" i="0" dirty="0">
                <a:solidFill>
                  <a:schemeClr val="tx1"/>
                </a:solidFill>
                <a:latin typeface="Times New Roman" panose="02020603050405020304" pitchFamily="2" charset="0"/>
              </a:rPr>
              <a:t>模版类</a:t>
            </a:r>
            <a:endParaRPr lang="zh-CN" altLang="en-US" sz="160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一种参数化的类，在编译时把模版参数绑定到不同的数据类型，从而产生不同的类</a:t>
            </a:r>
            <a:endParaRPr lang="zh-CN" altLang="en-US" sz="1400" b="0" i="0" dirty="0">
              <a:solidFill>
                <a:schemeClr val="tx1"/>
              </a:solidFill>
              <a:latin typeface="Times New Roman" panose="02020603050405020304"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29699" name="组合 29698"/>
          <p:cNvGrpSpPr/>
          <p:nvPr/>
        </p:nvGrpSpPr>
        <p:grpSpPr>
          <a:xfrm>
            <a:off x="5334000" y="1905000"/>
            <a:ext cx="1090613" cy="396875"/>
            <a:chOff x="0" y="0"/>
            <a:chExt cx="687" cy="250"/>
          </a:xfrm>
        </p:grpSpPr>
        <p:grpSp>
          <p:nvGrpSpPr>
            <p:cNvPr id="29700" name="组合 29699"/>
            <p:cNvGrpSpPr/>
            <p:nvPr/>
          </p:nvGrpSpPr>
          <p:grpSpPr>
            <a:xfrm>
              <a:off x="52" y="0"/>
              <a:ext cx="635" cy="136"/>
              <a:chOff x="0" y="0"/>
              <a:chExt cx="771" cy="136"/>
            </a:xfrm>
          </p:grpSpPr>
          <p:sp>
            <p:nvSpPr>
              <p:cNvPr id="29701" name="AutoShape 6"/>
              <p:cNvSpPr/>
              <p:nvPr/>
            </p:nvSpPr>
            <p:spPr>
              <a:xfrm>
                <a:off x="635" y="0"/>
                <a:ext cx="136" cy="136"/>
              </a:xfrm>
              <a:prstGeom prst="chevron">
                <a:avLst>
                  <a:gd name="adj" fmla="val 100000"/>
                </a:avLst>
              </a:prstGeom>
              <a:solidFill>
                <a:srgbClr val="990033"/>
              </a:solidFill>
              <a:ln w="19050" cap="flat" cmpd="sng">
                <a:solidFill>
                  <a:srgbClr val="990033"/>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29702" name="Line 7"/>
              <p:cNvSpPr/>
              <p:nvPr/>
            </p:nvSpPr>
            <p:spPr>
              <a:xfrm>
                <a:off x="0" y="67"/>
                <a:ext cx="771" cy="0"/>
              </a:xfrm>
              <a:prstGeom prst="line">
                <a:avLst/>
              </a:prstGeom>
              <a:ln w="19050" cap="flat" cmpd="sng">
                <a:solidFill>
                  <a:srgbClr val="990033"/>
                </a:solidFill>
                <a:prstDash val="solid"/>
                <a:headEnd type="none" w="med" len="med"/>
                <a:tailEnd type="none" w="med" len="med"/>
              </a:ln>
            </p:spPr>
          </p:sp>
        </p:grpSp>
        <p:sp>
          <p:nvSpPr>
            <p:cNvPr id="29703" name="Text Box 8"/>
            <p:cNvSpPr txBox="1"/>
            <p:nvPr/>
          </p:nvSpPr>
          <p:spPr>
            <a:xfrm>
              <a:off x="0" y="77"/>
              <a:ext cx="673"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sp>
        <p:nvSpPr>
          <p:cNvPr id="29712" name="Rectangle 17"/>
          <p:cNvSpPr/>
          <p:nvPr/>
        </p:nvSpPr>
        <p:spPr>
          <a:xfrm>
            <a:off x="323850" y="2740025"/>
            <a:ext cx="6867525" cy="1377950"/>
          </a:xfrm>
          <a:prstGeom prst="rect">
            <a:avLst/>
          </a:prstGeom>
          <a:noFill/>
          <a:ln w="9525">
            <a:noFill/>
          </a:ln>
        </p:spPr>
        <p:txBody>
          <a:bodyPr lIns="3600" tIns="3600" rIns="3600" bIns="3600"/>
          <a:p>
            <a:pPr marL="1181100" lvl="2" indent="-228600" eaLnBrk="1" hangingPunct="1">
              <a:spcBef>
                <a:spcPct val="20000"/>
              </a:spcBef>
              <a:buFont typeface="Times New Roman" panose="02020603050405020304" pitchFamily="2" charset="0"/>
              <a:buNone/>
            </a:pPr>
            <a:r>
              <a:rPr lang="zh-CN" altLang="en-US" sz="1600" b="0" i="0" dirty="0">
                <a:solidFill>
                  <a:schemeClr val="tx1"/>
                </a:solidFill>
                <a:latin typeface="Times New Roman" panose="02020603050405020304" pitchFamily="2" charset="0"/>
              </a:rPr>
              <a:t>聚合关系</a:t>
            </a:r>
            <a:r>
              <a:rPr lang="zh-CN" altLang="en-US" sz="1200" i="0" dirty="0">
                <a:solidFill>
                  <a:schemeClr val="tx1"/>
                </a:solidFill>
                <a:latin typeface="Times New Roman" panose="02020603050405020304" pitchFamily="2" charset="0"/>
              </a:rPr>
              <a:t>	</a:t>
            </a:r>
            <a:endParaRPr lang="zh-CN" altLang="en-US" sz="1200" i="0" dirty="0">
              <a:solidFill>
                <a:schemeClr val="tx1"/>
              </a:solidFill>
              <a:latin typeface="Times New Roman" panose="02020603050405020304" pitchFamily="2" charset="0"/>
            </a:endParaRPr>
          </a:p>
          <a:p>
            <a:pPr marL="1600200" lvl="3" indent="-228600" eaLnBrk="1" hangingPunct="1">
              <a:spcBef>
                <a:spcPct val="20000"/>
              </a:spcBef>
              <a:buFont typeface="Wingdings" panose="05000000000000000000" pitchFamily="2" charset="2"/>
              <a:buChar char="Ø"/>
            </a:pPr>
            <a:r>
              <a:rPr lang="zh-CN" altLang="en-US" sz="1400" b="0" i="0" dirty="0">
                <a:solidFill>
                  <a:schemeClr val="tx1"/>
                </a:solidFill>
                <a:latin typeface="Times New Roman" panose="02020603050405020304" pitchFamily="2" charset="0"/>
              </a:rPr>
              <a:t>特殊关联关系，指明一个聚集（整体）和组成部分之间的关系</a:t>
            </a:r>
            <a:endParaRPr lang="zh-CN" altLang="en-US" sz="1400" b="0" i="0" dirty="0">
              <a:solidFill>
                <a:schemeClr val="tx1"/>
              </a:solidFill>
              <a:latin typeface="Times New Roman" panose="02020603050405020304" pitchFamily="2" charset="0"/>
            </a:endParaRPr>
          </a:p>
          <a:p>
            <a:pPr marL="1600200" lvl="3" indent="-228600" eaLnBrk="1" hangingPunct="1">
              <a:spcBef>
                <a:spcPct val="20000"/>
              </a:spcBef>
              <a:buFont typeface="Wingdings" panose="05000000000000000000" pitchFamily="2" charset="2"/>
              <a:buChar char="Ø"/>
            </a:pPr>
            <a:endParaRPr lang="zh-CN" altLang="en-US" sz="1400" b="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r>
              <a:rPr lang="zh-CN" altLang="en-US" sz="1600" b="0" i="0" dirty="0">
                <a:solidFill>
                  <a:schemeClr val="tx1"/>
                </a:solidFill>
                <a:latin typeface="Times New Roman" panose="02020603050405020304" pitchFamily="2" charset="0"/>
              </a:rPr>
              <a:t>组合关系</a:t>
            </a:r>
            <a:r>
              <a:rPr lang="zh-CN" altLang="en-US" sz="1200" i="0" dirty="0">
                <a:solidFill>
                  <a:schemeClr val="tx1"/>
                </a:solidFill>
                <a:latin typeface="Times New Roman" panose="02020603050405020304" pitchFamily="2" charset="0"/>
              </a:rPr>
              <a:t>	</a:t>
            </a:r>
            <a:endParaRPr lang="zh-CN" altLang="en-US" sz="1200" i="0" dirty="0">
              <a:solidFill>
                <a:schemeClr val="tx1"/>
              </a:solidFill>
              <a:latin typeface="Times New Roman" panose="02020603050405020304" pitchFamily="2" charset="0"/>
            </a:endParaRPr>
          </a:p>
          <a:p>
            <a:pPr marL="1600200" lvl="3" indent="-228600" eaLnBrk="1" hangingPunct="1">
              <a:spcBef>
                <a:spcPct val="20000"/>
              </a:spcBef>
              <a:buFont typeface="Wingdings" panose="05000000000000000000" pitchFamily="2" charset="2"/>
              <a:buChar char="Ø"/>
            </a:pPr>
            <a:r>
              <a:rPr lang="zh-CN" altLang="en-US" sz="1400" b="0" i="0" dirty="0">
                <a:solidFill>
                  <a:schemeClr val="tx1"/>
                </a:solidFill>
                <a:latin typeface="Times New Roman" panose="02020603050405020304" pitchFamily="2" charset="0"/>
              </a:rPr>
              <a:t>语义更强的聚合，部分和整体具有相同的生命周期</a:t>
            </a:r>
            <a:endParaRPr lang="zh-CN" altLang="en-US" sz="1400" b="0" i="0" dirty="0">
              <a:solidFill>
                <a:schemeClr val="tx1"/>
              </a:solidFill>
              <a:latin typeface="Times New Roman" panose="02020603050405020304" pitchFamily="2" charset="0"/>
            </a:endParaRPr>
          </a:p>
        </p:txBody>
      </p:sp>
      <p:grpSp>
        <p:nvGrpSpPr>
          <p:cNvPr id="29713" name="组合 29712"/>
          <p:cNvGrpSpPr/>
          <p:nvPr/>
        </p:nvGrpSpPr>
        <p:grpSpPr>
          <a:xfrm>
            <a:off x="5779770" y="3930650"/>
            <a:ext cx="1082675" cy="323850"/>
            <a:chOff x="0" y="0"/>
            <a:chExt cx="682" cy="204"/>
          </a:xfrm>
        </p:grpSpPr>
        <p:grpSp>
          <p:nvGrpSpPr>
            <p:cNvPr id="29714" name="组合 29713"/>
            <p:cNvGrpSpPr/>
            <p:nvPr/>
          </p:nvGrpSpPr>
          <p:grpSpPr>
            <a:xfrm>
              <a:off x="51" y="0"/>
              <a:ext cx="631" cy="50"/>
              <a:chOff x="0" y="0"/>
              <a:chExt cx="810" cy="91"/>
            </a:xfrm>
          </p:grpSpPr>
          <p:sp>
            <p:nvSpPr>
              <p:cNvPr id="29715" name="AutoShape 20"/>
              <p:cNvSpPr/>
              <p:nvPr/>
            </p:nvSpPr>
            <p:spPr>
              <a:xfrm>
                <a:off x="583" y="0"/>
                <a:ext cx="227" cy="91"/>
              </a:xfrm>
              <a:prstGeom prst="diamond">
                <a:avLst/>
              </a:prstGeom>
              <a:solidFill>
                <a:srgbClr val="FFFFFF"/>
              </a:solidFill>
              <a:ln w="9525" cap="flat" cmpd="sng">
                <a:solidFill>
                  <a:srgbClr val="990033"/>
                </a:solidFill>
                <a:prstDash val="solid"/>
                <a:miter/>
                <a:headEnd type="none" w="med" len="med"/>
                <a:tailEnd type="none" w="med" len="med"/>
              </a:ln>
            </p:spPr>
            <p:txBody>
              <a:bodyPr wrap="none" anchor="ctr"/>
              <a:p>
                <a:endParaRPr lang="zh-CN" altLang="en-US" dirty="0">
                  <a:effectLst>
                    <a:outerShdw blurRad="38100" dist="38100" dir="2700000">
                      <a:srgbClr val="C0C0C0"/>
                    </a:outerShdw>
                  </a:effectLst>
                  <a:latin typeface="Times New Roman" panose="02020603050405020304" pitchFamily="2" charset="0"/>
                </a:endParaRPr>
              </a:p>
            </p:txBody>
          </p:sp>
          <p:sp>
            <p:nvSpPr>
              <p:cNvPr id="29716" name="Line 21"/>
              <p:cNvSpPr/>
              <p:nvPr/>
            </p:nvSpPr>
            <p:spPr>
              <a:xfrm>
                <a:off x="0" y="45"/>
                <a:ext cx="583" cy="0"/>
              </a:xfrm>
              <a:prstGeom prst="line">
                <a:avLst/>
              </a:prstGeom>
              <a:ln w="19050" cap="flat" cmpd="sng">
                <a:solidFill>
                  <a:srgbClr val="990033"/>
                </a:solidFill>
                <a:prstDash val="solid"/>
                <a:headEnd type="none" w="med" len="med"/>
                <a:tailEnd type="none" w="med" len="med"/>
              </a:ln>
            </p:spPr>
          </p:sp>
        </p:grpSp>
        <p:sp>
          <p:nvSpPr>
            <p:cNvPr id="29717" name="Text Box 22"/>
            <p:cNvSpPr txBox="1"/>
            <p:nvPr/>
          </p:nvSpPr>
          <p:spPr>
            <a:xfrm>
              <a:off x="0" y="31"/>
              <a:ext cx="675"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grpSp>
        <p:nvGrpSpPr>
          <p:cNvPr id="29718" name="组合 29717"/>
          <p:cNvGrpSpPr/>
          <p:nvPr/>
        </p:nvGrpSpPr>
        <p:grpSpPr>
          <a:xfrm>
            <a:off x="6245543" y="5863908"/>
            <a:ext cx="1060450" cy="354013"/>
            <a:chOff x="34" y="0"/>
            <a:chExt cx="668" cy="223"/>
          </a:xfrm>
        </p:grpSpPr>
        <p:grpSp>
          <p:nvGrpSpPr>
            <p:cNvPr id="29719" name="组合 29718"/>
            <p:cNvGrpSpPr/>
            <p:nvPr/>
          </p:nvGrpSpPr>
          <p:grpSpPr>
            <a:xfrm>
              <a:off x="45" y="0"/>
              <a:ext cx="631" cy="50"/>
              <a:chOff x="0" y="0"/>
              <a:chExt cx="810" cy="91"/>
            </a:xfrm>
          </p:grpSpPr>
          <p:sp>
            <p:nvSpPr>
              <p:cNvPr id="29720" name="AutoShape 25"/>
              <p:cNvSpPr/>
              <p:nvPr/>
            </p:nvSpPr>
            <p:spPr>
              <a:xfrm>
                <a:off x="583" y="0"/>
                <a:ext cx="227" cy="91"/>
              </a:xfrm>
              <a:prstGeom prst="diamond">
                <a:avLst/>
              </a:prstGeom>
              <a:solidFill>
                <a:srgbClr val="800000"/>
              </a:solidFill>
              <a:ln w="9525" cap="flat" cmpd="sng">
                <a:solidFill>
                  <a:srgbClr val="990033"/>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29721" name="Line 26"/>
              <p:cNvSpPr/>
              <p:nvPr/>
            </p:nvSpPr>
            <p:spPr>
              <a:xfrm>
                <a:off x="0" y="45"/>
                <a:ext cx="583" cy="0"/>
              </a:xfrm>
              <a:prstGeom prst="line">
                <a:avLst/>
              </a:prstGeom>
              <a:ln w="19050" cap="flat" cmpd="sng">
                <a:solidFill>
                  <a:srgbClr val="990033"/>
                </a:solidFill>
                <a:prstDash val="solid"/>
                <a:headEnd type="none" w="med" len="med"/>
                <a:tailEnd type="none" w="med" len="med"/>
              </a:ln>
            </p:spPr>
          </p:sp>
        </p:grpSp>
        <p:sp>
          <p:nvSpPr>
            <p:cNvPr id="29722" name="Text Box 27"/>
            <p:cNvSpPr txBox="1"/>
            <p:nvPr/>
          </p:nvSpPr>
          <p:spPr>
            <a:xfrm>
              <a:off x="34" y="50"/>
              <a:ext cx="668"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grpSp>
        <p:nvGrpSpPr>
          <p:cNvPr id="29723" name="组合 29722"/>
          <p:cNvGrpSpPr/>
          <p:nvPr/>
        </p:nvGrpSpPr>
        <p:grpSpPr>
          <a:xfrm>
            <a:off x="1155065" y="3534410"/>
            <a:ext cx="4178300" cy="1008063"/>
            <a:chOff x="0" y="0"/>
            <a:chExt cx="2632" cy="635"/>
          </a:xfrm>
        </p:grpSpPr>
        <p:grpSp>
          <p:nvGrpSpPr>
            <p:cNvPr id="29724" name="组合 29723"/>
            <p:cNvGrpSpPr/>
            <p:nvPr/>
          </p:nvGrpSpPr>
          <p:grpSpPr>
            <a:xfrm>
              <a:off x="0" y="0"/>
              <a:ext cx="1815" cy="628"/>
              <a:chOff x="0" y="0"/>
              <a:chExt cx="1815" cy="628"/>
            </a:xfrm>
          </p:grpSpPr>
          <p:pic>
            <p:nvPicPr>
              <p:cNvPr id="29725" name="Picture 30"/>
              <p:cNvPicPr>
                <a:picLocks noChangeAspect="1"/>
              </p:cNvPicPr>
              <p:nvPr/>
            </p:nvPicPr>
            <p:blipFill>
              <a:blip r:embed="rId1"/>
              <a:stretch>
                <a:fillRect/>
              </a:stretch>
            </p:blipFill>
            <p:spPr>
              <a:xfrm>
                <a:off x="0" y="0"/>
                <a:ext cx="1815" cy="581"/>
              </a:xfrm>
              <a:prstGeom prst="rect">
                <a:avLst/>
              </a:prstGeom>
              <a:noFill/>
              <a:ln w="9525">
                <a:noFill/>
              </a:ln>
            </p:spPr>
          </p:pic>
          <p:sp>
            <p:nvSpPr>
              <p:cNvPr id="29726" name="Text Box 31"/>
              <p:cNvSpPr txBox="1"/>
              <p:nvPr/>
            </p:nvSpPr>
            <p:spPr>
              <a:xfrm>
                <a:off x="457" y="31"/>
                <a:ext cx="814" cy="173"/>
              </a:xfrm>
              <a:prstGeom prst="rect">
                <a:avLst/>
              </a:prstGeom>
              <a:noFill/>
              <a:ln w="9525">
                <a:noFill/>
              </a:ln>
            </p:spPr>
            <p:txBody>
              <a:bodyPr>
                <a:spAutoFit/>
              </a:bodyPr>
              <a:p>
                <a:pPr algn="ctr">
                  <a:spcBef>
                    <a:spcPct val="50000"/>
                  </a:spcBef>
                </a:pPr>
                <a:r>
                  <a:rPr lang="zh-CN" altLang="en-US" sz="1200" b="0" i="0" dirty="0">
                    <a:solidFill>
                      <a:srgbClr val="000000"/>
                    </a:solidFill>
                    <a:latin typeface="Times New Roman" panose="02020603050405020304" pitchFamily="2" charset="0"/>
                  </a:rPr>
                  <a:t>（空心菱形）</a:t>
                </a:r>
                <a:endParaRPr lang="zh-CN" altLang="en-US" sz="1200" b="0" i="0" dirty="0">
                  <a:solidFill>
                    <a:srgbClr val="000000"/>
                  </a:solidFill>
                  <a:latin typeface="Times New Roman" panose="02020603050405020304" pitchFamily="2" charset="0"/>
                </a:endParaRPr>
              </a:p>
            </p:txBody>
          </p:sp>
          <p:sp>
            <p:nvSpPr>
              <p:cNvPr id="29727" name="Text Box 32"/>
              <p:cNvSpPr txBox="1"/>
              <p:nvPr/>
            </p:nvSpPr>
            <p:spPr>
              <a:xfrm>
                <a:off x="636" y="454"/>
                <a:ext cx="408" cy="174"/>
              </a:xfrm>
              <a:prstGeom prst="rect">
                <a:avLst/>
              </a:prstGeom>
              <a:noFill/>
              <a:ln w="9525">
                <a:noFill/>
              </a:ln>
            </p:spPr>
            <p:txBody>
              <a:bodyPr>
                <a:spAutoFit/>
              </a:bodyPr>
              <a:p>
                <a:pPr algn="ctr">
                  <a:spcBef>
                    <a:spcPct val="50000"/>
                  </a:spcBef>
                </a:pPr>
                <a:endParaRPr lang="zh-CN" altLang="en-US" sz="1200" i="0" dirty="0">
                  <a:latin typeface="Times New Roman" panose="02020603050405020304" pitchFamily="2" charset="0"/>
                </a:endParaRPr>
              </a:p>
            </p:txBody>
          </p:sp>
        </p:grpSp>
        <p:sp>
          <p:nvSpPr>
            <p:cNvPr id="29728" name="Text Box 33"/>
            <p:cNvSpPr txBox="1"/>
            <p:nvPr/>
          </p:nvSpPr>
          <p:spPr>
            <a:xfrm>
              <a:off x="1815" y="2"/>
              <a:ext cx="817" cy="633"/>
            </a:xfrm>
            <a:prstGeom prst="rect">
              <a:avLst/>
            </a:prstGeom>
            <a:solidFill>
              <a:schemeClr val="bg1"/>
            </a:solid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类图包含有事物和关系，类图不存在了，事物和关系还可用于其它的类图</a:t>
              </a:r>
              <a:endParaRPr lang="en-US" altLang="x-none" sz="1200" b="0" i="0" dirty="0">
                <a:solidFill>
                  <a:srgbClr val="000000"/>
                </a:solidFill>
                <a:latin typeface="Times New Roman" panose="02020603050405020304" pitchFamily="2" charset="0"/>
              </a:endParaRPr>
            </a:p>
          </p:txBody>
        </p:sp>
      </p:grpSp>
      <p:grpSp>
        <p:nvGrpSpPr>
          <p:cNvPr id="29729" name="组合 29728"/>
          <p:cNvGrpSpPr/>
          <p:nvPr/>
        </p:nvGrpSpPr>
        <p:grpSpPr>
          <a:xfrm>
            <a:off x="1313498" y="5535613"/>
            <a:ext cx="4246562" cy="882649"/>
            <a:chOff x="0" y="0"/>
            <a:chExt cx="2675" cy="556"/>
          </a:xfrm>
        </p:grpSpPr>
        <p:grpSp>
          <p:nvGrpSpPr>
            <p:cNvPr id="29730" name="组合 29729"/>
            <p:cNvGrpSpPr/>
            <p:nvPr/>
          </p:nvGrpSpPr>
          <p:grpSpPr>
            <a:xfrm>
              <a:off x="0" y="73"/>
              <a:ext cx="1750" cy="483"/>
              <a:chOff x="0" y="0"/>
              <a:chExt cx="1750" cy="483"/>
            </a:xfrm>
          </p:grpSpPr>
          <p:pic>
            <p:nvPicPr>
              <p:cNvPr id="29731" name="Picture 36"/>
              <p:cNvPicPr>
                <a:picLocks noChangeAspect="1"/>
              </p:cNvPicPr>
              <p:nvPr/>
            </p:nvPicPr>
            <p:blipFill>
              <a:blip r:embed="rId2"/>
              <a:stretch>
                <a:fillRect/>
              </a:stretch>
            </p:blipFill>
            <p:spPr>
              <a:xfrm>
                <a:off x="0" y="11"/>
                <a:ext cx="1750" cy="298"/>
              </a:xfrm>
              <a:prstGeom prst="rect">
                <a:avLst/>
              </a:prstGeom>
              <a:noFill/>
              <a:ln w="9525">
                <a:noFill/>
              </a:ln>
            </p:spPr>
          </p:pic>
          <p:sp>
            <p:nvSpPr>
              <p:cNvPr id="29732" name="Text Box 37"/>
              <p:cNvSpPr txBox="1">
                <a:spLocks noChangeAspect="1"/>
              </p:cNvSpPr>
              <p:nvPr/>
            </p:nvSpPr>
            <p:spPr>
              <a:xfrm>
                <a:off x="344" y="0"/>
                <a:ext cx="748" cy="173"/>
              </a:xfrm>
              <a:prstGeom prst="rect">
                <a:avLst/>
              </a:prstGeom>
              <a:noFill/>
              <a:ln w="9525">
                <a:noFill/>
              </a:ln>
            </p:spPr>
            <p:txBody>
              <a:bodyPr>
                <a:spAutoFit/>
              </a:bodyPr>
              <a:p>
                <a:pPr algn="ctr">
                  <a:spcBef>
                    <a:spcPct val="50000"/>
                  </a:spcBef>
                </a:pPr>
                <a:r>
                  <a:rPr lang="zh-CN" altLang="en-US" sz="1200" b="0" i="0" dirty="0">
                    <a:solidFill>
                      <a:srgbClr val="000000"/>
                    </a:solidFill>
                    <a:latin typeface="Times New Roman" panose="02020603050405020304" pitchFamily="2" charset="0"/>
                  </a:rPr>
                  <a:t>（实心菱形）</a:t>
                </a:r>
                <a:endParaRPr lang="zh-CN" altLang="en-US" sz="1200" b="0" i="0" dirty="0">
                  <a:solidFill>
                    <a:srgbClr val="000000"/>
                  </a:solidFill>
                  <a:latin typeface="Times New Roman" panose="02020603050405020304" pitchFamily="2" charset="0"/>
                </a:endParaRPr>
              </a:p>
            </p:txBody>
          </p:sp>
          <p:sp>
            <p:nvSpPr>
              <p:cNvPr id="29733" name="Text Box 38"/>
              <p:cNvSpPr txBox="1"/>
              <p:nvPr/>
            </p:nvSpPr>
            <p:spPr>
              <a:xfrm>
                <a:off x="707" y="309"/>
                <a:ext cx="408" cy="174"/>
              </a:xfrm>
              <a:prstGeom prst="rect">
                <a:avLst/>
              </a:prstGeom>
              <a:noFill/>
              <a:ln w="9525">
                <a:noFill/>
              </a:ln>
            </p:spPr>
            <p:txBody>
              <a:bodyPr>
                <a:spAutoFit/>
              </a:bodyPr>
              <a:p>
                <a:pPr algn="ctr">
                  <a:spcBef>
                    <a:spcPct val="50000"/>
                  </a:spcBef>
                </a:pPr>
                <a:endParaRPr lang="zh-CN" altLang="en-US" sz="1200" i="0" dirty="0">
                  <a:latin typeface="Times New Roman" panose="02020603050405020304" pitchFamily="2" charset="0"/>
                </a:endParaRPr>
              </a:p>
            </p:txBody>
          </p:sp>
        </p:grpSp>
        <p:sp>
          <p:nvSpPr>
            <p:cNvPr id="29734" name="Text Box 39"/>
            <p:cNvSpPr txBox="1"/>
            <p:nvPr/>
          </p:nvSpPr>
          <p:spPr>
            <a:xfrm>
              <a:off x="1723" y="0"/>
              <a:ext cx="952" cy="518"/>
            </a:xfrm>
            <a:prstGeom prst="rect">
              <a:avLst/>
            </a:prstGeom>
            <a:solidFill>
              <a:schemeClr val="bg1"/>
            </a:solidFill>
            <a:ln w="9525">
              <a:noFill/>
            </a:ln>
          </p:spPr>
          <p:txBody>
            <a:bodyPr>
              <a:spAutoFit/>
            </a:bodyPr>
            <a:p>
              <a:pPr algn="ctr">
                <a:spcBef>
                  <a:spcPct val="50000"/>
                </a:spcBef>
              </a:pPr>
              <a:r>
                <a:rPr lang="zh-CN" altLang="en-US" sz="1200" b="0" i="0" dirty="0">
                  <a:solidFill>
                    <a:srgbClr val="000000"/>
                  </a:solidFill>
                  <a:latin typeface="Times New Roman" panose="02020603050405020304" pitchFamily="2" charset="0"/>
                </a:rPr>
                <a:t>类与关联关系之间有组合关系，类不存在了，则相应的关联关系也不存在</a:t>
              </a:r>
              <a:endParaRPr lang="en-US" altLang="x-none" sz="1200" b="0" i="0" dirty="0">
                <a:solidFill>
                  <a:srgbClr val="000000"/>
                </a:solidFill>
                <a:latin typeface="Times New Roman" panose="02020603050405020304" pitchFamily="2" charset="0"/>
              </a:endParaRPr>
            </a:p>
          </p:txBody>
        </p:sp>
      </p:grpSp>
      <p:sp>
        <p:nvSpPr>
          <p:cNvPr id="29735" name="Rectangle 40"/>
          <p:cNvSpPr/>
          <p:nvPr/>
        </p:nvSpPr>
        <p:spPr>
          <a:xfrm>
            <a:off x="176530" y="548958"/>
            <a:ext cx="7162800" cy="13081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3.3 </a:t>
            </a:r>
            <a:r>
              <a:rPr lang="zh-CN" altLang="en-US" sz="2000" i="0" dirty="0">
                <a:solidFill>
                  <a:schemeClr val="tx1"/>
                </a:solidFill>
                <a:latin typeface="Times New Roman" panose="02020603050405020304" pitchFamily="2" charset="0"/>
              </a:rPr>
              <a:t>类图中的关系及解释</a:t>
            </a:r>
            <a:endParaRPr lang="zh-CN" altLang="en-US" sz="2000" i="0" dirty="0">
              <a:solidFill>
                <a:schemeClr val="tx1"/>
              </a:solidFill>
              <a:latin typeface="Times New Roman" panose="02020603050405020304" pitchFamily="2" charset="0"/>
            </a:endParaRPr>
          </a:p>
          <a:p>
            <a:pPr marL="854075" lvl="1" indent="-377825" eaLnBrk="1" hangingPunct="1">
              <a:spcBef>
                <a:spcPct val="20000"/>
              </a:spcBef>
              <a:buFont typeface="Wingdings" panose="05000000000000000000" pitchFamily="2" charset="2"/>
              <a:buNone/>
            </a:pPr>
            <a:r>
              <a:rPr lang="zh-CN" altLang="en-US" sz="1600" i="0" dirty="0">
                <a:solidFill>
                  <a:schemeClr val="tx1"/>
                </a:solidFill>
                <a:latin typeface="Times New Roman" panose="02020603050405020304" pitchFamily="2" charset="0"/>
              </a:rPr>
              <a:t>3.3.1 关联关系</a:t>
            </a:r>
            <a:endParaRPr lang="zh-CN" altLang="en-US" sz="1600" i="0" dirty="0">
              <a:solidFill>
                <a:schemeClr val="tx1"/>
              </a:solidFill>
              <a:latin typeface="Times New Roman" panose="02020603050405020304" pitchFamily="2" charset="0"/>
            </a:endParaRPr>
          </a:p>
          <a:p>
            <a:pPr marL="854075" lvl="1" indent="-377825"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描述了类的结构之间的关系。具有方向、名字、角色和多重性等信息。一般的关 联关系语义较弱。也有两种语义较强，分别是聚合与组合</a:t>
            </a:r>
            <a:endParaRPr lang="zh-CN" altLang="en-US" sz="1400" b="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3"/>
          <a:stretch>
            <a:fillRect/>
          </a:stretch>
        </p:blipFill>
        <p:spPr>
          <a:xfrm>
            <a:off x="2357120" y="1905000"/>
            <a:ext cx="2697480" cy="533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30723" name="组合 30722"/>
          <p:cNvGrpSpPr/>
          <p:nvPr/>
        </p:nvGrpSpPr>
        <p:grpSpPr>
          <a:xfrm>
            <a:off x="7311390" y="918528"/>
            <a:ext cx="1143000" cy="350837"/>
            <a:chOff x="0" y="0"/>
            <a:chExt cx="720" cy="221"/>
          </a:xfrm>
        </p:grpSpPr>
        <p:sp>
          <p:nvSpPr>
            <p:cNvPr id="30724" name="AutoShape 28"/>
            <p:cNvSpPr/>
            <p:nvPr/>
          </p:nvSpPr>
          <p:spPr>
            <a:xfrm>
              <a:off x="0" y="0"/>
              <a:ext cx="711" cy="48"/>
            </a:xfrm>
            <a:prstGeom prst="rightArrow">
              <a:avLst>
                <a:gd name="adj1" fmla="val 0"/>
                <a:gd name="adj2" fmla="val 257092"/>
              </a:avLst>
            </a:prstGeom>
            <a:solidFill>
              <a:schemeClr val="folHlink"/>
            </a:solidFill>
            <a:ln w="19050" cap="flat" cmpd="sng">
              <a:solidFill>
                <a:srgbClr val="990033"/>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0725" name="Text Box 29"/>
            <p:cNvSpPr txBox="1"/>
            <p:nvPr/>
          </p:nvSpPr>
          <p:spPr>
            <a:xfrm>
              <a:off x="0" y="48"/>
              <a:ext cx="720"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sp>
        <p:nvSpPr>
          <p:cNvPr id="30726" name="Rectangle 30"/>
          <p:cNvSpPr/>
          <p:nvPr/>
        </p:nvSpPr>
        <p:spPr>
          <a:xfrm>
            <a:off x="188913" y="2667000"/>
            <a:ext cx="7431087" cy="73025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3.3.3</a:t>
            </a:r>
            <a:r>
              <a:rPr lang="ja-JP" altLang="en-US" sz="1600" i="0" dirty="0">
                <a:solidFill>
                  <a:schemeClr val="tx1"/>
                </a:solidFill>
                <a:latin typeface="Times New Roman" panose="02020603050405020304" pitchFamily="2" charset="0"/>
                <a:ea typeface="MS PGothic" panose="020B0600070205080204" pitchFamily="2" charset="-128"/>
              </a:rPr>
              <a:t> </a:t>
            </a:r>
            <a:r>
              <a:rPr lang="zh-CN" altLang="en-US" sz="1600" i="0" dirty="0">
                <a:solidFill>
                  <a:schemeClr val="tx1"/>
                </a:solidFill>
                <a:latin typeface="Times New Roman" panose="02020603050405020304" pitchFamily="2" charset="0"/>
              </a:rPr>
              <a:t>实现关系</a:t>
            </a:r>
            <a:endParaRPr lang="zh-CN" altLang="en-US" sz="160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对应于类和接口之间的关系</a:t>
            </a:r>
            <a:endParaRPr lang="zh-CN" altLang="en-US" sz="1400" b="0" i="0" dirty="0">
              <a:solidFill>
                <a:schemeClr val="tx1"/>
              </a:solidFill>
              <a:latin typeface="Times New Roman" panose="02020603050405020304" pitchFamily="2" charset="0"/>
            </a:endParaRPr>
          </a:p>
        </p:txBody>
      </p:sp>
      <p:grpSp>
        <p:nvGrpSpPr>
          <p:cNvPr id="30727" name="组合 30726"/>
          <p:cNvGrpSpPr/>
          <p:nvPr/>
        </p:nvGrpSpPr>
        <p:grpSpPr>
          <a:xfrm>
            <a:off x="3581400" y="2971800"/>
            <a:ext cx="1143000" cy="381000"/>
            <a:chOff x="0" y="0"/>
            <a:chExt cx="720" cy="240"/>
          </a:xfrm>
        </p:grpSpPr>
        <p:grpSp>
          <p:nvGrpSpPr>
            <p:cNvPr id="30728" name="组合 30727"/>
            <p:cNvGrpSpPr/>
            <p:nvPr/>
          </p:nvGrpSpPr>
          <p:grpSpPr>
            <a:xfrm>
              <a:off x="96" y="0"/>
              <a:ext cx="590" cy="49"/>
              <a:chOff x="0" y="0"/>
              <a:chExt cx="771" cy="136"/>
            </a:xfrm>
          </p:grpSpPr>
          <p:sp>
            <p:nvSpPr>
              <p:cNvPr id="30729" name="AutoShape 33"/>
              <p:cNvSpPr/>
              <p:nvPr/>
            </p:nvSpPr>
            <p:spPr>
              <a:xfrm>
                <a:off x="634" y="0"/>
                <a:ext cx="137" cy="136"/>
              </a:xfrm>
              <a:prstGeom prst="rightArrow">
                <a:avLst>
                  <a:gd name="adj1" fmla="val 100000"/>
                  <a:gd name="adj2" fmla="val 100735"/>
                </a:avLst>
              </a:prstGeom>
              <a:solidFill>
                <a:srgbClr val="FFFFFF"/>
              </a:solidFill>
              <a:ln w="19050" cap="flat" cmpd="sng">
                <a:solidFill>
                  <a:srgbClr val="990033"/>
                </a:solidFill>
                <a:prstDash val="solid"/>
                <a:miter/>
                <a:headEnd type="none" w="med" len="med"/>
                <a:tailEnd type="none" w="med" len="med"/>
              </a:ln>
            </p:spPr>
            <p:txBody>
              <a:bodyPr anchor="ctr"/>
              <a:p>
                <a:endParaRPr lang="zh-CN" altLang="en-US" dirty="0">
                  <a:effectLst>
                    <a:outerShdw blurRad="38100" dist="38100" dir="2700000">
                      <a:srgbClr val="C0C0C0"/>
                    </a:outerShdw>
                  </a:effectLst>
                  <a:latin typeface="Times New Roman" panose="02020603050405020304" pitchFamily="2" charset="0"/>
                </a:endParaRPr>
              </a:p>
            </p:txBody>
          </p:sp>
          <p:sp>
            <p:nvSpPr>
              <p:cNvPr id="30730" name="Line 34"/>
              <p:cNvSpPr/>
              <p:nvPr/>
            </p:nvSpPr>
            <p:spPr>
              <a:xfrm>
                <a:off x="0" y="67"/>
                <a:ext cx="642" cy="0"/>
              </a:xfrm>
              <a:prstGeom prst="line">
                <a:avLst/>
              </a:prstGeom>
              <a:ln w="19050" cap="flat" cmpd="sng">
                <a:solidFill>
                  <a:srgbClr val="990033"/>
                </a:solidFill>
                <a:prstDash val="dash"/>
                <a:headEnd type="none" w="med" len="med"/>
                <a:tailEnd type="none" w="med" len="med"/>
              </a:ln>
            </p:spPr>
          </p:sp>
        </p:grpSp>
        <p:sp>
          <p:nvSpPr>
            <p:cNvPr id="30731" name="Text Box 35"/>
            <p:cNvSpPr txBox="1"/>
            <p:nvPr/>
          </p:nvSpPr>
          <p:spPr>
            <a:xfrm>
              <a:off x="0" y="67"/>
              <a:ext cx="720"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sp>
        <p:nvSpPr>
          <p:cNvPr id="30732" name="Text Box 36"/>
          <p:cNvSpPr txBox="1"/>
          <p:nvPr/>
        </p:nvSpPr>
        <p:spPr>
          <a:xfrm>
            <a:off x="7026275" y="2971800"/>
            <a:ext cx="1584325" cy="639763"/>
          </a:xfrm>
          <a:prstGeom prst="rect">
            <a:avLst/>
          </a:prstGeom>
          <a:solidFill>
            <a:schemeClr val="bg1"/>
          </a:solid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类</a:t>
            </a:r>
            <a:r>
              <a:rPr lang="en-US" altLang="x-none" sz="1200" b="0" i="0" dirty="0">
                <a:solidFill>
                  <a:srgbClr val="000000"/>
                </a:solidFill>
                <a:latin typeface="Times New Roman" panose="02020603050405020304" pitchFamily="2" charset="0"/>
              </a:rPr>
              <a:t>Circle</a:t>
            </a:r>
            <a:r>
              <a:rPr lang="zh-CN" altLang="en-US" sz="1200" b="0" i="0" dirty="0">
                <a:solidFill>
                  <a:srgbClr val="000000"/>
                </a:solidFill>
                <a:latin typeface="Times New Roman" panose="02020603050405020304" pitchFamily="2" charset="0"/>
              </a:rPr>
              <a:t>、</a:t>
            </a:r>
            <a:r>
              <a:rPr lang="en-US" altLang="x-none" sz="1200" b="0" i="0" dirty="0">
                <a:solidFill>
                  <a:srgbClr val="000000"/>
                </a:solidFill>
                <a:latin typeface="Times New Roman" panose="02020603050405020304" pitchFamily="2" charset="0"/>
              </a:rPr>
              <a:t>Rectangle</a:t>
            </a:r>
            <a:r>
              <a:rPr lang="zh-CN" altLang="en-US" sz="1200" b="0" i="0" dirty="0">
                <a:solidFill>
                  <a:srgbClr val="000000"/>
                </a:solidFill>
                <a:latin typeface="Times New Roman" panose="02020603050405020304" pitchFamily="2" charset="0"/>
              </a:rPr>
              <a:t>实现了接口</a:t>
            </a:r>
            <a:r>
              <a:rPr lang="en-US" altLang="x-none" sz="1200" b="0" i="0" dirty="0">
                <a:solidFill>
                  <a:srgbClr val="000000"/>
                </a:solidFill>
                <a:latin typeface="Times New Roman" panose="02020603050405020304" pitchFamily="2" charset="0"/>
              </a:rPr>
              <a:t>Shape</a:t>
            </a:r>
            <a:r>
              <a:rPr lang="zh-CN" altLang="en-US" sz="1200" b="0" i="0" dirty="0">
                <a:solidFill>
                  <a:srgbClr val="000000"/>
                </a:solidFill>
                <a:latin typeface="Times New Roman" panose="02020603050405020304" pitchFamily="2" charset="0"/>
              </a:rPr>
              <a:t>的操作</a:t>
            </a:r>
            <a:endParaRPr lang="zh-CN" altLang="en-US" sz="1200" b="0" i="0" dirty="0">
              <a:solidFill>
                <a:srgbClr val="000000"/>
              </a:solidFill>
              <a:latin typeface="Times New Roman" panose="02020603050405020304" pitchFamily="2" charset="0"/>
            </a:endParaRPr>
          </a:p>
        </p:txBody>
      </p:sp>
      <p:pic>
        <p:nvPicPr>
          <p:cNvPr id="30733" name="Picture 37"/>
          <p:cNvPicPr>
            <a:picLocks noChangeAspect="1"/>
          </p:cNvPicPr>
          <p:nvPr/>
        </p:nvPicPr>
        <p:blipFill>
          <a:blip r:embed="rId1">
            <a:biLevel thresh="50000"/>
          </a:blip>
          <a:stretch>
            <a:fillRect/>
          </a:stretch>
        </p:blipFill>
        <p:spPr>
          <a:xfrm>
            <a:off x="5410200" y="2895600"/>
            <a:ext cx="1296988" cy="990600"/>
          </a:xfrm>
          <a:prstGeom prst="rect">
            <a:avLst/>
          </a:prstGeom>
          <a:noFill/>
          <a:ln w="9525">
            <a:noFill/>
          </a:ln>
        </p:spPr>
      </p:pic>
      <p:pic>
        <p:nvPicPr>
          <p:cNvPr id="30734" name="Picture 40"/>
          <p:cNvPicPr>
            <a:picLocks noChangeAspect="1"/>
          </p:cNvPicPr>
          <p:nvPr/>
        </p:nvPicPr>
        <p:blipFill>
          <a:blip r:embed="rId2">
            <a:biLevel thresh="50000"/>
          </a:blip>
          <a:stretch>
            <a:fillRect/>
          </a:stretch>
        </p:blipFill>
        <p:spPr>
          <a:xfrm>
            <a:off x="466725" y="1357313"/>
            <a:ext cx="3376613" cy="1279525"/>
          </a:xfrm>
          <a:prstGeom prst="rect">
            <a:avLst/>
          </a:prstGeom>
          <a:noFill/>
          <a:ln w="9525">
            <a:noFill/>
          </a:ln>
        </p:spPr>
      </p:pic>
      <p:sp>
        <p:nvSpPr>
          <p:cNvPr id="30735" name="Text Box 41"/>
          <p:cNvSpPr txBox="1"/>
          <p:nvPr/>
        </p:nvSpPr>
        <p:spPr>
          <a:xfrm>
            <a:off x="3779838" y="1636713"/>
            <a:ext cx="1223962" cy="639762"/>
          </a:xfrm>
          <a:prstGeom prst="rect">
            <a:avLst/>
          </a:prstGeom>
          <a:solidFill>
            <a:schemeClr val="bg1"/>
          </a:solid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关联、泛化、实现、依赖都是一种关系</a:t>
            </a:r>
            <a:endParaRPr lang="en-US" altLang="x-none" sz="1200" b="0" i="0" dirty="0">
              <a:solidFill>
                <a:srgbClr val="000000"/>
              </a:solidFill>
              <a:latin typeface="Times New Roman" panose="02020603050405020304" pitchFamily="2" charset="0"/>
            </a:endParaRPr>
          </a:p>
        </p:txBody>
      </p:sp>
      <p:grpSp>
        <p:nvGrpSpPr>
          <p:cNvPr id="30736" name="组合 30735"/>
          <p:cNvGrpSpPr/>
          <p:nvPr/>
        </p:nvGrpSpPr>
        <p:grpSpPr>
          <a:xfrm>
            <a:off x="5364163" y="1404938"/>
            <a:ext cx="3246437" cy="1087437"/>
            <a:chOff x="0" y="0"/>
            <a:chExt cx="2064" cy="741"/>
          </a:xfrm>
          <a:solidFill>
            <a:schemeClr val="bg1"/>
          </a:solidFill>
        </p:grpSpPr>
        <p:pic>
          <p:nvPicPr>
            <p:cNvPr id="30737" name="Picture 45"/>
            <p:cNvPicPr>
              <a:picLocks noChangeAspect="1"/>
            </p:cNvPicPr>
            <p:nvPr/>
          </p:nvPicPr>
          <p:blipFill>
            <a:blip r:embed="rId3">
              <a:biLevel thresh="50000"/>
            </a:blip>
            <a:stretch>
              <a:fillRect/>
            </a:stretch>
          </p:blipFill>
          <p:spPr>
            <a:xfrm>
              <a:off x="0" y="0"/>
              <a:ext cx="1293" cy="741"/>
            </a:xfrm>
            <a:prstGeom prst="rect">
              <a:avLst/>
            </a:prstGeom>
            <a:grpFill/>
            <a:ln w="9525">
              <a:noFill/>
            </a:ln>
          </p:spPr>
        </p:pic>
        <p:sp>
          <p:nvSpPr>
            <p:cNvPr id="30738" name="Text Box 46"/>
            <p:cNvSpPr txBox="1"/>
            <p:nvPr/>
          </p:nvSpPr>
          <p:spPr>
            <a:xfrm>
              <a:off x="1293" y="141"/>
              <a:ext cx="771" cy="311"/>
            </a:xfrm>
            <a:prstGeom prst="rect">
              <a:avLst/>
            </a:prstGeom>
            <a:grp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类、接口都是一种事物</a:t>
              </a:r>
              <a:endParaRPr lang="zh-CN" altLang="en-US" sz="1200" b="0" i="0" dirty="0">
                <a:solidFill>
                  <a:srgbClr val="000000"/>
                </a:solidFill>
                <a:latin typeface="Times New Roman" panose="02020603050405020304" pitchFamily="2" charset="0"/>
              </a:endParaRPr>
            </a:p>
          </p:txBody>
        </p:sp>
      </p:grpSp>
      <p:sp>
        <p:nvSpPr>
          <p:cNvPr id="30739" name="Rectangle 47"/>
          <p:cNvSpPr>
            <a:spLocks noGrp="1"/>
          </p:cNvSpPr>
          <p:nvPr>
            <p:ph type="body"/>
          </p:nvPr>
        </p:nvSpPr>
        <p:spPr>
          <a:xfrm>
            <a:off x="228600" y="609600"/>
            <a:ext cx="6864350" cy="731838"/>
          </a:xfrm>
        </p:spPr>
        <p:txBody>
          <a:bodyPr vert="horz" wrap="square" lIns="3600" tIns="3600" rIns="3600" bIns="3600" anchor="t"/>
          <a:p>
            <a:pPr eaLnBrk="1" hangingPunct="1"/>
            <a:r>
              <a:rPr lang="en-US" altLang="x-none" sz="1600" dirty="0">
                <a:solidFill>
                  <a:schemeClr val="tx1"/>
                </a:solidFill>
              </a:rPr>
              <a:t>3.3.2 </a:t>
            </a:r>
            <a:r>
              <a:rPr lang="zh-CN" altLang="en-US" sz="1600" dirty="0">
                <a:solidFill>
                  <a:schemeClr val="tx1"/>
                </a:solidFill>
              </a:rPr>
              <a:t>泛化关系</a:t>
            </a:r>
            <a:endParaRPr lang="zh-CN" altLang="en-US" sz="1600" dirty="0">
              <a:solidFill>
                <a:schemeClr val="tx1"/>
              </a:solidFill>
            </a:endParaRPr>
          </a:p>
          <a:p>
            <a:pPr lvl="2" eaLnBrk="1" hangingPunct="1">
              <a:buFont typeface="Times New Roman" panose="02020603050405020304" pitchFamily="2" charset="0"/>
              <a:buChar char="※"/>
            </a:pPr>
            <a:r>
              <a:rPr lang="zh-CN" altLang="en-US" sz="1400" b="0" dirty="0">
                <a:solidFill>
                  <a:schemeClr val="tx1"/>
                </a:solidFill>
              </a:rPr>
              <a:t>在面向对象中一般称为继承关系，存在于父类与子类、父接口与子接口之间</a:t>
            </a:r>
            <a:endParaRPr lang="zh-CN" altLang="en-US" sz="1400" b="0" dirty="0">
              <a:solidFill>
                <a:schemeClr val="tx1"/>
              </a:solidFill>
            </a:endParaRPr>
          </a:p>
        </p:txBody>
      </p:sp>
      <p:sp>
        <p:nvSpPr>
          <p:cNvPr id="30740" name="Rectangle 51"/>
          <p:cNvSpPr/>
          <p:nvPr/>
        </p:nvSpPr>
        <p:spPr>
          <a:xfrm>
            <a:off x="228600" y="3933825"/>
            <a:ext cx="6858000" cy="9144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3.3.4 </a:t>
            </a:r>
            <a:r>
              <a:rPr lang="zh-CN" altLang="en-US" sz="1600" i="0" dirty="0">
                <a:solidFill>
                  <a:schemeClr val="tx1"/>
                </a:solidFill>
                <a:latin typeface="Times New Roman" panose="02020603050405020304" pitchFamily="2" charset="0"/>
              </a:rPr>
              <a:t>依赖关系</a:t>
            </a:r>
            <a:endParaRPr lang="zh-CN" altLang="en-US" sz="1600" i="0" dirty="0">
              <a:solidFill>
                <a:schemeClr val="tx1"/>
              </a:solidFill>
              <a:latin typeface="Times New Roman" panose="02020603050405020304" pitchFamily="2" charset="0"/>
            </a:endParaRPr>
          </a:p>
          <a:p>
            <a:pPr marL="1141730" lvl="2" indent="-18923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描述了一个类的变化对依赖于它的类产生影响的情况。有多种表现形式，</a:t>
            </a:r>
            <a:endParaRPr lang="zh-CN" altLang="en-US" sz="1400" b="0" i="0" dirty="0">
              <a:solidFill>
                <a:schemeClr val="tx1"/>
              </a:solidFill>
              <a:latin typeface="Times New Roman" panose="02020603050405020304" pitchFamily="2" charset="0"/>
            </a:endParaRPr>
          </a:p>
          <a:p>
            <a:pPr marL="1141730" lvl="2" indent="-189230" eaLnBrk="1" hangingPunct="1">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    例如绑定(</a:t>
            </a:r>
            <a:r>
              <a:rPr lang="en-US" altLang="x-none" sz="1400" b="0" i="0" dirty="0">
                <a:solidFill>
                  <a:schemeClr val="tx1"/>
                </a:solidFill>
                <a:latin typeface="Times New Roman" panose="02020603050405020304" pitchFamily="2" charset="0"/>
              </a:rPr>
              <a:t>bind</a:t>
            </a:r>
            <a:r>
              <a:rPr lang="zh-CN" altLang="en-US" sz="1400" b="0" i="0" dirty="0">
                <a:solidFill>
                  <a:schemeClr val="tx1"/>
                </a:solidFill>
                <a:latin typeface="Times New Roman" panose="02020603050405020304" pitchFamily="2" charset="0"/>
              </a:rPr>
              <a:t>)、友元(</a:t>
            </a:r>
            <a:r>
              <a:rPr lang="en-US" altLang="x-none" sz="1400" b="0" i="0" dirty="0">
                <a:solidFill>
                  <a:schemeClr val="tx1"/>
                </a:solidFill>
                <a:latin typeface="Times New Roman" panose="02020603050405020304" pitchFamily="2" charset="0"/>
              </a:rPr>
              <a:t>friend</a:t>
            </a:r>
            <a:r>
              <a:rPr lang="zh-CN" altLang="en-US" sz="1400" b="0" i="0" dirty="0">
                <a:solidFill>
                  <a:schemeClr val="tx1"/>
                </a:solidFill>
                <a:latin typeface="Times New Roman" panose="02020603050405020304" pitchFamily="2" charset="0"/>
              </a:rPr>
              <a:t>)等</a:t>
            </a:r>
            <a:endParaRPr lang="zh-CN" altLang="en-US" sz="1400" b="0" i="0" dirty="0">
              <a:solidFill>
                <a:schemeClr val="tx1"/>
              </a:solidFill>
              <a:latin typeface="Times New Roman" panose="02020603050405020304" pitchFamily="2" charset="0"/>
            </a:endParaRPr>
          </a:p>
        </p:txBody>
      </p:sp>
      <p:grpSp>
        <p:nvGrpSpPr>
          <p:cNvPr id="30741" name="组合 30740"/>
          <p:cNvGrpSpPr/>
          <p:nvPr/>
        </p:nvGrpSpPr>
        <p:grpSpPr>
          <a:xfrm>
            <a:off x="7234238" y="4337050"/>
            <a:ext cx="1223962" cy="387350"/>
            <a:chOff x="0" y="0"/>
            <a:chExt cx="771" cy="244"/>
          </a:xfrm>
        </p:grpSpPr>
        <p:grpSp>
          <p:nvGrpSpPr>
            <p:cNvPr id="30742" name="组合 30741"/>
            <p:cNvGrpSpPr/>
            <p:nvPr/>
          </p:nvGrpSpPr>
          <p:grpSpPr>
            <a:xfrm>
              <a:off x="0" y="0"/>
              <a:ext cx="771" cy="68"/>
              <a:chOff x="0" y="0"/>
              <a:chExt cx="771" cy="136"/>
            </a:xfrm>
          </p:grpSpPr>
          <p:sp>
            <p:nvSpPr>
              <p:cNvPr id="30743" name="AutoShape 54"/>
              <p:cNvSpPr/>
              <p:nvPr/>
            </p:nvSpPr>
            <p:spPr>
              <a:xfrm>
                <a:off x="635" y="0"/>
                <a:ext cx="136" cy="136"/>
              </a:xfrm>
              <a:prstGeom prst="chevron">
                <a:avLst>
                  <a:gd name="adj" fmla="val 100000"/>
                </a:avLst>
              </a:prstGeom>
              <a:solidFill>
                <a:srgbClr val="FFFFFF"/>
              </a:solidFill>
              <a:ln w="19050" cap="flat" cmpd="sng">
                <a:solidFill>
                  <a:srgbClr val="990033"/>
                </a:solidFill>
                <a:prstDash val="solid"/>
                <a:miter/>
                <a:headEnd type="none" w="med" len="med"/>
                <a:tailEnd type="none" w="med" len="med"/>
              </a:ln>
            </p:spPr>
            <p:txBody>
              <a:bodyPr wrap="none" anchor="ctr"/>
              <a:p>
                <a:endParaRPr lang="zh-CN" altLang="en-US" dirty="0">
                  <a:effectLst>
                    <a:outerShdw blurRad="38100" dist="38100" dir="2700000">
                      <a:srgbClr val="C0C0C0"/>
                    </a:outerShdw>
                  </a:effectLst>
                  <a:latin typeface="Times New Roman" panose="02020603050405020304" pitchFamily="2" charset="0"/>
                </a:endParaRPr>
              </a:p>
            </p:txBody>
          </p:sp>
          <p:sp>
            <p:nvSpPr>
              <p:cNvPr id="30744" name="Line 55"/>
              <p:cNvSpPr/>
              <p:nvPr/>
            </p:nvSpPr>
            <p:spPr>
              <a:xfrm>
                <a:off x="0" y="67"/>
                <a:ext cx="771" cy="0"/>
              </a:xfrm>
              <a:prstGeom prst="line">
                <a:avLst/>
              </a:prstGeom>
              <a:ln w="19050" cap="flat" cmpd="sng">
                <a:solidFill>
                  <a:srgbClr val="990033"/>
                </a:solidFill>
                <a:prstDash val="dash"/>
                <a:headEnd type="none" w="med" len="med"/>
                <a:tailEnd type="none" w="med" len="med"/>
              </a:ln>
            </p:spPr>
          </p:sp>
        </p:grpSp>
        <p:sp>
          <p:nvSpPr>
            <p:cNvPr id="30745" name="Text Box 56"/>
            <p:cNvSpPr txBox="1"/>
            <p:nvPr/>
          </p:nvSpPr>
          <p:spPr>
            <a:xfrm>
              <a:off x="19" y="71"/>
              <a:ext cx="672" cy="173"/>
            </a:xfrm>
            <a:prstGeom prst="rect">
              <a:avLst/>
            </a:prstGeom>
            <a:noFill/>
            <a:ln w="9525">
              <a:noFill/>
            </a:ln>
          </p:spPr>
          <p:txBody>
            <a:bodyPr>
              <a:spAutoFit/>
            </a:bodyPr>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endParaRPr lang="zh-CN" altLang="en-US" sz="1200" i="0" dirty="0">
                <a:solidFill>
                  <a:schemeClr val="tx1"/>
                </a:solidFill>
                <a:latin typeface="Times New Roman" panose="02020603050405020304" pitchFamily="2" charset="0"/>
              </a:endParaRPr>
            </a:p>
          </p:txBody>
        </p:sp>
      </p:grpSp>
      <p:sp>
        <p:nvSpPr>
          <p:cNvPr id="30746" name="Text Box 58"/>
          <p:cNvSpPr txBox="1"/>
          <p:nvPr/>
        </p:nvSpPr>
        <p:spPr>
          <a:xfrm>
            <a:off x="3276600" y="5041900"/>
            <a:ext cx="1655763" cy="1187450"/>
          </a:xfrm>
          <a:prstGeom prst="rect">
            <a:avLst/>
          </a:prstGeom>
          <a:solidFill>
            <a:schemeClr val="bg1"/>
          </a:solid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模板类</a:t>
            </a:r>
            <a:r>
              <a:rPr lang="en-US" altLang="x-none" sz="1200" b="0" i="0" dirty="0">
                <a:solidFill>
                  <a:srgbClr val="000000"/>
                </a:solidFill>
                <a:latin typeface="Times New Roman" panose="02020603050405020304" pitchFamily="2" charset="0"/>
              </a:rPr>
              <a:t>Stack&lt;T&gt;</a:t>
            </a:r>
            <a:r>
              <a:rPr lang="zh-CN" altLang="en-US" sz="1200" b="0" i="0" dirty="0">
                <a:solidFill>
                  <a:srgbClr val="000000"/>
                </a:solidFill>
                <a:latin typeface="Times New Roman" panose="02020603050405020304" pitchFamily="2" charset="0"/>
              </a:rPr>
              <a:t>定义了栈相关的操作；</a:t>
            </a:r>
            <a:r>
              <a:rPr lang="en-US" altLang="x-none" sz="1000" b="0" i="0" dirty="0">
                <a:solidFill>
                  <a:srgbClr val="000000"/>
                </a:solidFill>
                <a:latin typeface="Times New Roman" panose="02020603050405020304" pitchFamily="2" charset="0"/>
              </a:rPr>
              <a:t>IntStack</a:t>
            </a:r>
            <a:r>
              <a:rPr lang="zh-CN" altLang="en-US" sz="1000" b="0" i="0" dirty="0">
                <a:solidFill>
                  <a:srgbClr val="000000"/>
                </a:solidFill>
                <a:latin typeface="Times New Roman" panose="02020603050405020304" pitchFamily="2" charset="0"/>
              </a:rPr>
              <a:t>将</a:t>
            </a:r>
            <a:r>
              <a:rPr lang="zh-CN" altLang="en-US" sz="1200" b="0" i="0" dirty="0">
                <a:solidFill>
                  <a:srgbClr val="000000"/>
                </a:solidFill>
                <a:latin typeface="Times New Roman" panose="02020603050405020304" pitchFamily="2" charset="0"/>
              </a:rPr>
              <a:t>参数</a:t>
            </a:r>
            <a:r>
              <a:rPr lang="en-US" altLang="x-none" sz="1200" b="0" i="0" dirty="0">
                <a:solidFill>
                  <a:srgbClr val="000000"/>
                </a:solidFill>
                <a:latin typeface="Times New Roman" panose="02020603050405020304" pitchFamily="2" charset="0"/>
              </a:rPr>
              <a:t>T</a:t>
            </a:r>
            <a:r>
              <a:rPr lang="zh-CN" altLang="en-US" sz="1200" b="0" i="0" dirty="0">
                <a:solidFill>
                  <a:srgbClr val="000000"/>
                </a:solidFill>
                <a:latin typeface="Times New Roman" panose="02020603050405020304" pitchFamily="2" charset="0"/>
              </a:rPr>
              <a:t>与实际类型</a:t>
            </a:r>
            <a:r>
              <a:rPr lang="en-US" altLang="x-none" sz="1200" b="0" i="0" dirty="0">
                <a:solidFill>
                  <a:srgbClr val="000000"/>
                </a:solidFill>
                <a:latin typeface="Times New Roman" panose="02020603050405020304" pitchFamily="2" charset="0"/>
              </a:rPr>
              <a:t>int</a:t>
            </a:r>
            <a:r>
              <a:rPr lang="zh-CN" altLang="en-US" sz="1200" b="0" i="0" dirty="0">
                <a:solidFill>
                  <a:srgbClr val="000000"/>
                </a:solidFill>
                <a:latin typeface="Times New Roman" panose="02020603050405020304" pitchFamily="2" charset="0"/>
              </a:rPr>
              <a:t>绑定，使得所有操作都针对</a:t>
            </a:r>
            <a:r>
              <a:rPr lang="en-US" altLang="x-none" sz="1200" b="0" i="0" dirty="0">
                <a:solidFill>
                  <a:srgbClr val="000000"/>
                </a:solidFill>
                <a:latin typeface="Times New Roman" panose="02020603050405020304" pitchFamily="2" charset="0"/>
              </a:rPr>
              <a:t>int</a:t>
            </a:r>
            <a:r>
              <a:rPr lang="zh-CN" altLang="en-US" sz="1200" b="0" i="0" dirty="0">
                <a:solidFill>
                  <a:srgbClr val="000000"/>
                </a:solidFill>
                <a:latin typeface="Times New Roman" panose="02020603050405020304" pitchFamily="2" charset="0"/>
              </a:rPr>
              <a:t>类型的数据</a:t>
            </a:r>
            <a:endParaRPr lang="zh-CN" altLang="en-US" sz="1200" b="0" i="0" dirty="0">
              <a:solidFill>
                <a:srgbClr val="000000"/>
              </a:solidFill>
              <a:latin typeface="Times New Roman" panose="02020603050405020304" pitchFamily="2" charset="0"/>
            </a:endParaRPr>
          </a:p>
        </p:txBody>
      </p:sp>
      <p:pic>
        <p:nvPicPr>
          <p:cNvPr id="30747" name="Picture 59"/>
          <p:cNvPicPr>
            <a:picLocks noChangeAspect="1"/>
          </p:cNvPicPr>
          <p:nvPr/>
        </p:nvPicPr>
        <p:blipFill>
          <a:blip r:embed="rId4">
            <a:biLevel thresh="50000"/>
          </a:blip>
          <a:stretch>
            <a:fillRect/>
          </a:stretch>
        </p:blipFill>
        <p:spPr>
          <a:xfrm>
            <a:off x="757238" y="4705350"/>
            <a:ext cx="2393950" cy="1847850"/>
          </a:xfrm>
          <a:prstGeom prst="rect">
            <a:avLst/>
          </a:prstGeom>
          <a:noFill/>
          <a:ln w="9525">
            <a:noFill/>
          </a:ln>
        </p:spPr>
      </p:pic>
      <p:sp>
        <p:nvSpPr>
          <p:cNvPr id="30748" name="Text Box 60"/>
          <p:cNvSpPr txBox="1"/>
          <p:nvPr/>
        </p:nvSpPr>
        <p:spPr>
          <a:xfrm>
            <a:off x="7018338" y="4994275"/>
            <a:ext cx="1728787" cy="1004888"/>
          </a:xfrm>
          <a:prstGeom prst="rect">
            <a:avLst/>
          </a:prstGeom>
          <a:solidFill>
            <a:schemeClr val="bg1"/>
          </a:solidFill>
          <a:ln w="9525">
            <a:noFill/>
          </a:ln>
        </p:spPr>
        <p:txBody>
          <a:bodyPr>
            <a:spAutoFit/>
          </a:bodyPr>
          <a:p>
            <a:pPr>
              <a:spcBef>
                <a:spcPct val="50000"/>
              </a:spcBef>
            </a:pPr>
            <a:r>
              <a:rPr lang="zh-CN" altLang="en-US" sz="1200" b="0" i="0" dirty="0">
                <a:solidFill>
                  <a:srgbClr val="000000"/>
                </a:solidFill>
                <a:latin typeface="Times New Roman" panose="02020603050405020304" pitchFamily="2" charset="0"/>
              </a:rPr>
              <a:t>类</a:t>
            </a:r>
            <a:r>
              <a:rPr lang="en-US" altLang="x-none" sz="1200" b="0" i="0" dirty="0">
                <a:solidFill>
                  <a:srgbClr val="000000"/>
                </a:solidFill>
                <a:latin typeface="Times New Roman" panose="02020603050405020304" pitchFamily="2" charset="0"/>
              </a:rPr>
              <a:t>Memento</a:t>
            </a:r>
            <a:r>
              <a:rPr lang="zh-CN" altLang="en-US" sz="1200" b="0" i="0" dirty="0">
                <a:solidFill>
                  <a:srgbClr val="000000"/>
                </a:solidFill>
                <a:latin typeface="Times New Roman" panose="02020603050405020304" pitchFamily="2" charset="0"/>
              </a:rPr>
              <a:t>和类</a:t>
            </a:r>
            <a:r>
              <a:rPr lang="en-US" altLang="x-none" sz="1200" b="0" i="0" dirty="0">
                <a:solidFill>
                  <a:srgbClr val="000000"/>
                </a:solidFill>
                <a:latin typeface="Times New Roman" panose="02020603050405020304" pitchFamily="2" charset="0"/>
              </a:rPr>
              <a:t>Originator</a:t>
            </a:r>
            <a:r>
              <a:rPr lang="zh-CN" altLang="en-US" sz="1200" b="0" i="0" dirty="0">
                <a:solidFill>
                  <a:srgbClr val="000000"/>
                </a:solidFill>
                <a:latin typeface="Times New Roman" panose="02020603050405020304" pitchFamily="2" charset="0"/>
              </a:rPr>
              <a:t>建立了友元依赖关系，以便</a:t>
            </a:r>
            <a:r>
              <a:rPr lang="en-US" altLang="x-none" sz="1200" b="0" i="0" dirty="0">
                <a:solidFill>
                  <a:srgbClr val="000000"/>
                </a:solidFill>
                <a:latin typeface="Times New Roman" panose="02020603050405020304" pitchFamily="2" charset="0"/>
              </a:rPr>
              <a:t>Originator</a:t>
            </a:r>
            <a:r>
              <a:rPr lang="zh-CN" altLang="en-US" sz="1200" b="0" i="0" dirty="0">
                <a:solidFill>
                  <a:srgbClr val="000000"/>
                </a:solidFill>
                <a:latin typeface="Times New Roman" panose="02020603050405020304" pitchFamily="2" charset="0"/>
              </a:rPr>
              <a:t>使用</a:t>
            </a:r>
            <a:r>
              <a:rPr lang="en-US" altLang="x-none" sz="1200" b="0" i="0" dirty="0">
                <a:solidFill>
                  <a:srgbClr val="000000"/>
                </a:solidFill>
                <a:latin typeface="Times New Roman" panose="02020603050405020304" pitchFamily="2" charset="0"/>
              </a:rPr>
              <a:t>Memento</a:t>
            </a:r>
            <a:r>
              <a:rPr lang="zh-CN" altLang="en-US" sz="1200" b="0" i="0" dirty="0">
                <a:solidFill>
                  <a:srgbClr val="000000"/>
                </a:solidFill>
                <a:latin typeface="Times New Roman" panose="02020603050405020304" pitchFamily="2" charset="0"/>
              </a:rPr>
              <a:t>的私有变量</a:t>
            </a:r>
            <a:r>
              <a:rPr lang="en-US" altLang="x-none" sz="1200" b="0" i="0" dirty="0">
                <a:solidFill>
                  <a:srgbClr val="000000"/>
                </a:solidFill>
                <a:latin typeface="Times New Roman" panose="02020603050405020304" pitchFamily="2" charset="0"/>
              </a:rPr>
              <a:t>state</a:t>
            </a:r>
            <a:endParaRPr lang="zh-CN" altLang="en-US" sz="1200" b="0" i="0" dirty="0">
              <a:solidFill>
                <a:srgbClr val="000000"/>
              </a:solidFill>
              <a:latin typeface="Times New Roman" panose="02020603050405020304" pitchFamily="2" charset="0"/>
            </a:endParaRPr>
          </a:p>
        </p:txBody>
      </p:sp>
      <p:pic>
        <p:nvPicPr>
          <p:cNvPr id="30749" name="Picture 61"/>
          <p:cNvPicPr>
            <a:picLocks noChangeAspect="1"/>
          </p:cNvPicPr>
          <p:nvPr/>
        </p:nvPicPr>
        <p:blipFill>
          <a:blip r:embed="rId5">
            <a:biLevel thresh="50000"/>
          </a:blip>
          <a:stretch>
            <a:fillRect/>
          </a:stretch>
        </p:blipFill>
        <p:spPr>
          <a:xfrm>
            <a:off x="5435600" y="4994275"/>
            <a:ext cx="1727200" cy="11017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31747" name="AutoShape 4"/>
          <p:cNvSpPr/>
          <p:nvPr/>
        </p:nvSpPr>
        <p:spPr>
          <a:xfrm rot="2913441">
            <a:off x="5934075" y="3211513"/>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1748" name="Text Box 7"/>
          <p:cNvSpPr txBox="1"/>
          <p:nvPr/>
        </p:nvSpPr>
        <p:spPr>
          <a:xfrm>
            <a:off x="992188" y="3860800"/>
            <a:ext cx="2139950" cy="2432050"/>
          </a:xfrm>
          <a:prstGeom prst="rect">
            <a:avLst/>
          </a:prstGeom>
          <a:noFill/>
          <a:ln w="9525">
            <a:noFill/>
          </a:ln>
        </p:spPr>
        <p:txBody>
          <a:bodyPr>
            <a:spAutoFit/>
          </a:bodyPr>
          <a:p>
            <a:r>
              <a:rPr lang="en-US" altLang="x-none" sz="1400" b="0" i="0" dirty="0">
                <a:solidFill>
                  <a:srgbClr val="000000"/>
                </a:solidFill>
                <a:latin typeface="Times New Roman" panose="02020603050405020304" pitchFamily="2" charset="0"/>
              </a:rPr>
              <a:t>C++</a:t>
            </a:r>
            <a:r>
              <a:rPr lang="zh-CN" altLang="en-US" sz="1400" b="0" i="0" dirty="0">
                <a:solidFill>
                  <a:srgbClr val="000000"/>
                </a:solidFill>
                <a:latin typeface="Times New Roman" panose="02020603050405020304" pitchFamily="2" charset="0"/>
              </a:rPr>
              <a:t>代码</a:t>
            </a:r>
            <a:endParaRPr lang="ja-JP" altLang="en-US"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class Vehicle</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public:</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virtual int Start() = 0;</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virtual int Stop() = 0;</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virtual int Run(float fSpeed) = 0;</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private:</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float fMaxSpeed;</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a:t>
            </a:r>
            <a:endParaRPr lang="en-US" altLang="x-none" sz="1400" b="0" i="0" dirty="0">
              <a:solidFill>
                <a:srgbClr val="000000"/>
              </a:solidFill>
              <a:latin typeface="Times New Roman" panose="02020603050405020304" pitchFamily="2" charset="0"/>
            </a:endParaRPr>
          </a:p>
        </p:txBody>
      </p:sp>
      <p:sp>
        <p:nvSpPr>
          <p:cNvPr id="31749" name="Text Box 8"/>
          <p:cNvSpPr txBox="1"/>
          <p:nvPr/>
        </p:nvSpPr>
        <p:spPr>
          <a:xfrm>
            <a:off x="6156325" y="3860800"/>
            <a:ext cx="2408238" cy="2219325"/>
          </a:xfrm>
          <a:prstGeom prst="rect">
            <a:avLst/>
          </a:prstGeom>
          <a:noFill/>
          <a:ln w="9525">
            <a:noFill/>
          </a:ln>
        </p:spPr>
        <p:txBody>
          <a:bodyPr>
            <a:spAutoFit/>
          </a:bodyPr>
          <a:p>
            <a:r>
              <a:rPr lang="en-US" altLang="x-none" sz="1400" b="0" i="0" dirty="0">
                <a:solidFill>
                  <a:srgbClr val="000000"/>
                </a:solidFill>
                <a:latin typeface="Times New Roman" panose="02020603050405020304" pitchFamily="2" charset="0"/>
              </a:rPr>
              <a:t>Java</a:t>
            </a:r>
            <a:r>
              <a:rPr lang="zh-CN" altLang="en-US" sz="14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public abstract class Vehicle</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i="0" dirty="0">
                <a:solidFill>
                  <a:srgbClr val="000000"/>
                </a:solidFill>
                <a:latin typeface="Times New Roman" panose="02020603050405020304" pitchFamily="2" charset="0"/>
                <a:ea typeface="MS PGothic" panose="020B0600070205080204" pitchFamily="2" charset="-128"/>
              </a:rPr>
              <a:t> </a:t>
            </a:r>
            <a:r>
              <a:rPr lang="en-US" altLang="x-none" sz="1400" b="0" i="0" dirty="0">
                <a:solidFill>
                  <a:srgbClr val="000000"/>
                </a:solidFill>
                <a:latin typeface="Times New Roman" panose="02020603050405020304" pitchFamily="2" charset="0"/>
              </a:rPr>
              <a:t>abstract int Start();</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abstract int </a:t>
            </a:r>
            <a:r>
              <a:rPr lang="en-US" altLang="x-none" sz="1400" b="0" i="0" dirty="0">
                <a:solidFill>
                  <a:srgbClr val="000000"/>
                </a:solidFill>
                <a:latin typeface="Times New Roman" panose="02020603050405020304" pitchFamily="2" charset="0"/>
              </a:rPr>
              <a:t>Stop();</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abstract int </a:t>
            </a:r>
            <a:r>
              <a:rPr lang="en-US" altLang="x-none" sz="1400" b="0" i="0" dirty="0">
                <a:solidFill>
                  <a:srgbClr val="000000"/>
                </a:solidFill>
                <a:latin typeface="Times New Roman" panose="02020603050405020304" pitchFamily="2" charset="0"/>
              </a:rPr>
              <a:t>Run(float fSpeed);</a:t>
            </a:r>
            <a:endParaRPr lang="en-US" altLang="x-none" sz="1400" b="0" i="0" dirty="0">
              <a:solidFill>
                <a:srgbClr val="000000"/>
              </a:solidFill>
              <a:latin typeface="Times New Roman" panose="02020603050405020304" pitchFamily="2" charset="0"/>
            </a:endParaRPr>
          </a:p>
          <a:p>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ea typeface="MS PGothic" panose="020B0600070205080204" pitchFamily="2" charset="-128"/>
              </a:rPr>
              <a:t>  private</a:t>
            </a:r>
            <a:r>
              <a:rPr lang="en-US" altLang="x-none" sz="1400" b="0" i="0" dirty="0">
                <a:solidFill>
                  <a:srgbClr val="000000"/>
                </a:solidFill>
                <a:latin typeface="Times New Roman" panose="02020603050405020304" pitchFamily="2" charset="0"/>
              </a:rPr>
              <a:t> float fMaxSpeed;</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a:t>
            </a:r>
            <a:endParaRPr lang="en-US" altLang="x-none" sz="1400" b="0" i="0" dirty="0">
              <a:solidFill>
                <a:srgbClr val="000000"/>
              </a:solidFill>
              <a:latin typeface="Times New Roman" panose="02020603050405020304" pitchFamily="2" charset="0"/>
            </a:endParaRPr>
          </a:p>
        </p:txBody>
      </p:sp>
      <p:pic>
        <p:nvPicPr>
          <p:cNvPr id="31750" name="Picture 9"/>
          <p:cNvPicPr>
            <a:picLocks noChangeAspect="1"/>
          </p:cNvPicPr>
          <p:nvPr/>
        </p:nvPicPr>
        <p:blipFill>
          <a:blip r:embed="rId1">
            <a:biLevel thresh="50000"/>
          </a:blip>
          <a:stretch>
            <a:fillRect/>
          </a:stretch>
        </p:blipFill>
        <p:spPr>
          <a:xfrm>
            <a:off x="2843213" y="1628775"/>
            <a:ext cx="2951162" cy="1403350"/>
          </a:xfrm>
          <a:prstGeom prst="rect">
            <a:avLst/>
          </a:prstGeom>
          <a:noFill/>
          <a:ln w="9525">
            <a:noFill/>
          </a:ln>
        </p:spPr>
      </p:pic>
      <p:sp>
        <p:nvSpPr>
          <p:cNvPr id="31751" name="AutoShape 10"/>
          <p:cNvSpPr/>
          <p:nvPr/>
        </p:nvSpPr>
        <p:spPr>
          <a:xfrm rot="18704498">
            <a:off x="2406650" y="3211513"/>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1752" name="Rectangle 16"/>
          <p:cNvSpPr/>
          <p:nvPr/>
        </p:nvSpPr>
        <p:spPr>
          <a:xfrm>
            <a:off x="146050" y="681038"/>
            <a:ext cx="7162800" cy="13081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3.4 </a:t>
            </a:r>
            <a:r>
              <a:rPr lang="zh-CN" altLang="en-US" sz="2000" i="0" dirty="0">
                <a:solidFill>
                  <a:schemeClr val="tx1"/>
                </a:solidFill>
                <a:latin typeface="Times New Roman" panose="02020603050405020304" pitchFamily="2" charset="0"/>
              </a:rPr>
              <a:t>类图与代码的映射</a:t>
            </a:r>
            <a:endParaRPr lang="zh-CN" altLang="en-US" sz="2000" i="0" dirty="0">
              <a:solidFill>
                <a:schemeClr val="tx1"/>
              </a:solidFill>
              <a:latin typeface="Times New Roman" panose="02020603050405020304" pitchFamily="2" charset="0"/>
            </a:endParaRPr>
          </a:p>
          <a:p>
            <a:pPr marL="854075" lvl="1" indent="-377825"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3.4.1 </a:t>
            </a:r>
            <a:r>
              <a:rPr lang="zh-CN" altLang="en-US" sz="1600" i="0" dirty="0">
                <a:solidFill>
                  <a:schemeClr val="tx1"/>
                </a:solidFill>
                <a:latin typeface="Times New Roman" panose="02020603050405020304" pitchFamily="2" charset="0"/>
              </a:rPr>
              <a:t>类的映射</a:t>
            </a:r>
            <a:endParaRPr lang="zh-CN" altLang="en-US" sz="1600" i="0" dirty="0">
              <a:solidFill>
                <a:schemeClr val="tx1"/>
              </a:solidFill>
              <a:latin typeface="Times New Roman" panose="020206030504050203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2075" tIns="46038" rIns="92075" bIns="46038" anchor="ctr"/>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32771" name="Rectangle 9"/>
          <p:cNvSpPr/>
          <p:nvPr/>
        </p:nvSpPr>
        <p:spPr>
          <a:xfrm>
            <a:off x="684213" y="787400"/>
            <a:ext cx="8278812"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3.4.2 </a:t>
            </a:r>
            <a:r>
              <a:rPr lang="zh-CN" altLang="en-US" sz="1600" i="0" dirty="0">
                <a:solidFill>
                  <a:schemeClr val="tx1"/>
                </a:solidFill>
                <a:latin typeface="Times New Roman" panose="02020603050405020304" pitchFamily="2" charset="0"/>
              </a:rPr>
              <a:t>关联关系的映射   </a:t>
            </a:r>
            <a:endParaRPr lang="zh-CN" altLang="en-US" sz="1600" i="0" dirty="0">
              <a:solidFill>
                <a:schemeClr val="tx1"/>
              </a:solidFill>
              <a:latin typeface="Times New Roman" panose="02020603050405020304" pitchFamily="2" charset="0"/>
            </a:endParaRPr>
          </a:p>
        </p:txBody>
      </p:sp>
      <p:sp>
        <p:nvSpPr>
          <p:cNvPr id="32772" name="Text Box 10"/>
          <p:cNvSpPr txBox="1"/>
          <p:nvPr/>
        </p:nvSpPr>
        <p:spPr>
          <a:xfrm>
            <a:off x="4989513" y="908050"/>
            <a:ext cx="3240087" cy="2871788"/>
          </a:xfrm>
          <a:prstGeom prst="rect">
            <a:avLst/>
          </a:prstGeom>
          <a:solidFill>
            <a:schemeClr val="bg1"/>
          </a:solidFill>
          <a:ln w="9525">
            <a:noFill/>
          </a:ln>
        </p:spPr>
        <p:txBody>
          <a:bodyPr>
            <a:spAutoFit/>
          </a:bodyPr>
          <a:p>
            <a:pPr>
              <a:spcBef>
                <a:spcPct val="10000"/>
              </a:spcBef>
            </a:pPr>
            <a:r>
              <a:rPr lang="en-US" altLang="x-none" sz="1400" b="0" i="0" dirty="0">
                <a:solidFill>
                  <a:srgbClr val="000000"/>
                </a:solidFill>
                <a:latin typeface="Times New Roman" panose="02020603050405020304" pitchFamily="2" charset="0"/>
              </a:rPr>
              <a:t>C++</a:t>
            </a:r>
            <a:r>
              <a:rPr lang="zh-CN" altLang="en-US" sz="14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Dialog</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private:</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Button btnOK;</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Button btnCancel;</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TextBox txtInfo;</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Button</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TextBox</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endParaRPr lang="en-US" altLang="x-none" sz="1400" b="0" i="0" dirty="0">
              <a:solidFill>
                <a:srgbClr val="000000"/>
              </a:solidFill>
              <a:latin typeface="Times New Roman" panose="02020603050405020304" pitchFamily="2" charset="0"/>
              <a:ea typeface="MS PGothic" panose="020B0600070205080204" pitchFamily="2" charset="-128"/>
            </a:endParaRPr>
          </a:p>
        </p:txBody>
      </p:sp>
      <p:sp>
        <p:nvSpPr>
          <p:cNvPr id="32773" name="Text Box 11"/>
          <p:cNvSpPr txBox="1"/>
          <p:nvPr/>
        </p:nvSpPr>
        <p:spPr>
          <a:xfrm>
            <a:off x="1246188" y="2624138"/>
            <a:ext cx="2808287" cy="457200"/>
          </a:xfrm>
          <a:prstGeom prst="rect">
            <a:avLst/>
          </a:prstGeom>
          <a:solidFill>
            <a:schemeClr val="bg1"/>
          </a:solidFill>
          <a:ln w="9525">
            <a:noFill/>
          </a:ln>
        </p:spPr>
        <p:txBody>
          <a:bodyPr>
            <a:spAutoFit/>
          </a:bodyPr>
          <a:p>
            <a:pPr>
              <a:spcBef>
                <a:spcPct val="10000"/>
              </a:spcBef>
            </a:pPr>
            <a:r>
              <a:rPr lang="zh-CN" altLang="en-US" sz="1200" b="0" i="0" dirty="0">
                <a:solidFill>
                  <a:srgbClr val="000000"/>
                </a:solidFill>
                <a:latin typeface="Times New Roman" panose="02020603050405020304" pitchFamily="2" charset="0"/>
              </a:rPr>
              <a:t>组合关系，代码表现为</a:t>
            </a:r>
            <a:r>
              <a:rPr lang="en-US" altLang="x-none" sz="1200" b="0" i="0" dirty="0">
                <a:solidFill>
                  <a:srgbClr val="000000"/>
                </a:solidFill>
                <a:latin typeface="Times New Roman" panose="02020603050405020304" pitchFamily="2" charset="0"/>
              </a:rPr>
              <a:t>Dialog</a:t>
            </a:r>
            <a:r>
              <a:rPr lang="zh-CN" altLang="en-US" sz="1200" b="0" i="0" dirty="0">
                <a:solidFill>
                  <a:srgbClr val="000000"/>
                </a:solidFill>
                <a:latin typeface="Times New Roman" panose="02020603050405020304" pitchFamily="2" charset="0"/>
              </a:rPr>
              <a:t>的属性有</a:t>
            </a:r>
            <a:r>
              <a:rPr lang="en-US" altLang="x-none" sz="1200" b="0" i="0" dirty="0">
                <a:solidFill>
                  <a:srgbClr val="000000"/>
                </a:solidFill>
                <a:latin typeface="Times New Roman" panose="02020603050405020304" pitchFamily="2" charset="0"/>
              </a:rPr>
              <a:t>Button</a:t>
            </a:r>
            <a:r>
              <a:rPr lang="zh-CN" altLang="en-US" sz="1200" b="0" i="0" dirty="0">
                <a:solidFill>
                  <a:srgbClr val="000000"/>
                </a:solidFill>
                <a:latin typeface="Times New Roman" panose="02020603050405020304" pitchFamily="2" charset="0"/>
              </a:rPr>
              <a:t>和</a:t>
            </a:r>
            <a:r>
              <a:rPr lang="en-US" altLang="x-none" sz="1200" b="0" i="0" dirty="0">
                <a:solidFill>
                  <a:srgbClr val="000000"/>
                </a:solidFill>
                <a:latin typeface="Times New Roman" panose="02020603050405020304" pitchFamily="2" charset="0"/>
              </a:rPr>
              <a:t>TextBox</a:t>
            </a:r>
            <a:r>
              <a:rPr lang="zh-CN" altLang="en-US" sz="1200" b="0" i="0" dirty="0">
                <a:solidFill>
                  <a:srgbClr val="000000"/>
                </a:solidFill>
                <a:latin typeface="Times New Roman" panose="02020603050405020304" pitchFamily="2" charset="0"/>
              </a:rPr>
              <a:t>的对象</a:t>
            </a:r>
            <a:endParaRPr lang="en-US" altLang="x-none" sz="1200" b="0" i="0" dirty="0">
              <a:solidFill>
                <a:srgbClr val="000000"/>
              </a:solidFill>
              <a:latin typeface="Times New Roman" panose="02020603050405020304" pitchFamily="2" charset="0"/>
            </a:endParaRPr>
          </a:p>
        </p:txBody>
      </p:sp>
      <p:pic>
        <p:nvPicPr>
          <p:cNvPr id="32774" name="Picture 12"/>
          <p:cNvPicPr>
            <a:picLocks noChangeAspect="1"/>
          </p:cNvPicPr>
          <p:nvPr/>
        </p:nvPicPr>
        <p:blipFill>
          <a:blip r:embed="rId1"/>
          <a:stretch>
            <a:fillRect/>
          </a:stretch>
        </p:blipFill>
        <p:spPr>
          <a:xfrm>
            <a:off x="1066800" y="1196975"/>
            <a:ext cx="3000375" cy="1425575"/>
          </a:xfrm>
          <a:prstGeom prst="rect">
            <a:avLst/>
          </a:prstGeom>
          <a:noFill/>
          <a:ln w="9525">
            <a:noFill/>
          </a:ln>
        </p:spPr>
      </p:pic>
      <p:sp>
        <p:nvSpPr>
          <p:cNvPr id="32775" name="AutoShape 13"/>
          <p:cNvSpPr/>
          <p:nvPr/>
        </p:nvSpPr>
        <p:spPr>
          <a:xfrm rot="21583063">
            <a:off x="4284663" y="1844675"/>
            <a:ext cx="306387"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2776" name="Rectangle 15"/>
          <p:cNvSpPr>
            <a:spLocks noGrp="1"/>
          </p:cNvSpPr>
          <p:nvPr>
            <p:ph type="body"/>
          </p:nvPr>
        </p:nvSpPr>
        <p:spPr>
          <a:xfrm>
            <a:off x="684213" y="3695700"/>
            <a:ext cx="7011987" cy="381000"/>
          </a:xfrm>
        </p:spPr>
        <p:txBody>
          <a:bodyPr vert="horz" wrap="square" lIns="3600" tIns="3600" rIns="3600" bIns="3600" anchor="t"/>
          <a:p>
            <a:pPr eaLnBrk="1" hangingPunct="1"/>
            <a:r>
              <a:rPr lang="en-US" altLang="x-none" sz="1600" dirty="0">
                <a:solidFill>
                  <a:schemeClr val="tx1"/>
                </a:solidFill>
              </a:rPr>
              <a:t>3.4.3 </a:t>
            </a:r>
            <a:r>
              <a:rPr lang="zh-CN" altLang="en-US" sz="1600" dirty="0">
                <a:solidFill>
                  <a:schemeClr val="tx1"/>
                </a:solidFill>
              </a:rPr>
              <a:t>泛化关系的映射</a:t>
            </a:r>
            <a:endParaRPr lang="zh-CN" altLang="en-US" sz="1600" dirty="0">
              <a:solidFill>
                <a:schemeClr val="tx1"/>
              </a:solidFill>
            </a:endParaRPr>
          </a:p>
        </p:txBody>
      </p:sp>
      <p:sp>
        <p:nvSpPr>
          <p:cNvPr id="32777" name="Text Box 16"/>
          <p:cNvSpPr txBox="1"/>
          <p:nvPr/>
        </p:nvSpPr>
        <p:spPr>
          <a:xfrm>
            <a:off x="4284663" y="5178425"/>
            <a:ext cx="4249737" cy="771525"/>
          </a:xfrm>
          <a:prstGeom prst="rect">
            <a:avLst/>
          </a:prstGeom>
          <a:solidFill>
            <a:schemeClr val="bg1"/>
          </a:solidFill>
          <a:ln w="9525">
            <a:noFill/>
          </a:ln>
        </p:spPr>
        <p:txBody>
          <a:bodyPr>
            <a:spAutoFit/>
          </a:bodyPr>
          <a:p>
            <a:pPr>
              <a:spcBef>
                <a:spcPct val="10000"/>
              </a:spcBef>
            </a:pPr>
            <a:r>
              <a:rPr lang="en-US" altLang="x-none" sz="1400" b="0" i="0" dirty="0">
                <a:solidFill>
                  <a:srgbClr val="000000"/>
                </a:solidFill>
                <a:latin typeface="Times New Roman" panose="02020603050405020304" pitchFamily="2" charset="0"/>
              </a:rPr>
              <a:t>Java</a:t>
            </a:r>
            <a:r>
              <a:rPr lang="zh-CN" altLang="en-US" sz="12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public class SavingsAccount extends Account</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endParaRPr lang="en-US" altLang="x-none" sz="1400" b="0" i="0" dirty="0">
              <a:solidFill>
                <a:srgbClr val="000000"/>
              </a:solidFill>
              <a:latin typeface="Times New Roman" panose="02020603050405020304" pitchFamily="2" charset="0"/>
              <a:ea typeface="MS PGothic" panose="020B0600070205080204" pitchFamily="2" charset="-128"/>
            </a:endParaRPr>
          </a:p>
        </p:txBody>
      </p:sp>
      <p:pic>
        <p:nvPicPr>
          <p:cNvPr id="32778" name="Picture 17"/>
          <p:cNvPicPr>
            <a:picLocks noChangeAspect="1"/>
          </p:cNvPicPr>
          <p:nvPr/>
        </p:nvPicPr>
        <p:blipFill>
          <a:blip r:embed="rId2"/>
          <a:stretch>
            <a:fillRect/>
          </a:stretch>
        </p:blipFill>
        <p:spPr>
          <a:xfrm>
            <a:off x="511175" y="4071938"/>
            <a:ext cx="3124200" cy="1878012"/>
          </a:xfrm>
          <a:prstGeom prst="rect">
            <a:avLst/>
          </a:prstGeom>
          <a:noFill/>
          <a:ln w="9525">
            <a:noFill/>
          </a:ln>
        </p:spPr>
      </p:pic>
      <p:sp>
        <p:nvSpPr>
          <p:cNvPr id="32779" name="AutoShape 18"/>
          <p:cNvSpPr/>
          <p:nvPr/>
        </p:nvSpPr>
        <p:spPr>
          <a:xfrm rot="21583063">
            <a:off x="3779838" y="4941888"/>
            <a:ext cx="306387"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2780" name="Text Box 19"/>
          <p:cNvSpPr txBox="1"/>
          <p:nvPr/>
        </p:nvSpPr>
        <p:spPr>
          <a:xfrm>
            <a:off x="4283075" y="4264025"/>
            <a:ext cx="4176713" cy="771525"/>
          </a:xfrm>
          <a:prstGeom prst="rect">
            <a:avLst/>
          </a:prstGeom>
          <a:solidFill>
            <a:schemeClr val="bg1"/>
          </a:solidFill>
          <a:ln w="9525">
            <a:noFill/>
          </a:ln>
        </p:spPr>
        <p:txBody>
          <a:bodyPr>
            <a:spAutoFit/>
          </a:bodyPr>
          <a:p>
            <a:pPr>
              <a:spcBef>
                <a:spcPct val="10000"/>
              </a:spcBef>
            </a:pPr>
            <a:r>
              <a:rPr lang="en-US" altLang="x-none" sz="1400" b="0" i="0" dirty="0">
                <a:solidFill>
                  <a:srgbClr val="000000"/>
                </a:solidFill>
                <a:latin typeface="Times New Roman" panose="02020603050405020304" pitchFamily="2" charset="0"/>
              </a:rPr>
              <a:t>C++</a:t>
            </a:r>
            <a:r>
              <a:rPr lang="zh-CN" altLang="en-US" sz="12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SavingsAccount : public Account</a:t>
            </a:r>
            <a:endParaRPr lang="en-US" altLang="x-none" sz="14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endParaRPr lang="en-US" altLang="x-none" sz="1400" b="0" i="0" dirty="0">
              <a:solidFill>
                <a:srgbClr val="000000"/>
              </a:solidFill>
              <a:latin typeface="Times New Roman" panose="02020603050405020304" pitchFamily="2" charset="0"/>
              <a:ea typeface="MS PGothic" panose="020B0600070205080204" pitchFamily="2"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solidFill>
            <a:schemeClr val="bg1">
              <a:lumMod val="50000"/>
            </a:schemeClr>
          </a:solidFill>
        </p:spPr>
        <p:style>
          <a:lnRef idx="2">
            <a:schemeClr val="accent5"/>
          </a:lnRef>
          <a:fillRef idx="1">
            <a:schemeClr val="lt1"/>
          </a:fillRef>
          <a:effectRef idx="0">
            <a:schemeClr val="accent5"/>
          </a:effectRef>
          <a:fontRef idx="minor">
            <a:schemeClr val="dk1"/>
          </a:fontRef>
        </p:style>
        <p:txBody>
          <a:bodyPr vertOverflow="overflow" horzOverflow="overflow" vert="horz" wrap="none" lIns="91440" tIns="45720" rIns="91440" bIns="45720" numCol="1" spcCol="0" rtlCol="0" fromWordArt="0" anchor="ctr" anchorCtr="0" forceAA="0" compatLnSpc="1">
            <a:noAutofit/>
            <a:scene3d>
              <a:camera prst="orthographicFront"/>
              <a:lightRig rig="soft" dir="t">
                <a:rot lat="0" lon="0" rev="15600000"/>
              </a:lightRig>
            </a:scene3d>
            <a:sp3d extrusionH="57150" prstMaterial="softEdge">
              <a:bevelT w="25400" h="38100"/>
            </a:sp3d>
          </a:bodyPr>
          <a:p>
            <a:pPr lvl="0" algn="ctr" eaLnBrk="1" hangingPunct="1"/>
            <a:r>
              <a:rPr lang="en-US" altLang="x-none" sz="4000" i="0" dirty="0">
                <a:solidFill>
                  <a:schemeClr val="accent4"/>
                </a:solidFill>
                <a:effectLst/>
                <a:latin typeface="Arial" panose="020B0604020202020204" pitchFamily="34" charset="0"/>
                <a:sym typeface="+mn-ea"/>
              </a:rPr>
              <a:t>目录</a:t>
            </a:r>
            <a:endParaRPr lang="en-US" altLang="x-none" sz="4000" i="0" dirty="0">
              <a:solidFill>
                <a:schemeClr val="accent4"/>
              </a:solidFill>
              <a:effectLst/>
              <a:latin typeface="Arial" panose="020B0604020202020204" pitchFamily="34" charset="0"/>
              <a:sym typeface="+mn-ea"/>
            </a:endParaRPr>
          </a:p>
        </p:txBody>
      </p:sp>
      <p:sp>
        <p:nvSpPr>
          <p:cNvPr id="10243" name="Rectangle 3"/>
          <p:cNvSpPr>
            <a:spLocks noGrp="1"/>
          </p:cNvSpPr>
          <p:nvPr>
            <p:ph type="body"/>
          </p:nvPr>
        </p:nvSpPr>
        <p:spPr>
          <a:xfrm>
            <a:off x="120650" y="647700"/>
            <a:ext cx="9023350" cy="6237288"/>
          </a:xfrm>
        </p:spPr>
        <p:txBody>
          <a:bodyPr vert="horz" wrap="square" lIns="3600" tIns="3600" rIns="3600" bIns="3600" anchor="t"/>
          <a:p>
            <a:pPr eaLnBrk="1" hangingPunct="1">
              <a:lnSpc>
                <a:spcPct val="80000"/>
              </a:lnSpc>
            </a:pPr>
            <a:r>
              <a:rPr lang="zh-CN" altLang="en-US" sz="1400" dirty="0">
                <a:solidFill>
                  <a:schemeClr val="tx1"/>
                </a:solidFill>
              </a:rPr>
              <a:t>1.  前言</a:t>
            </a:r>
            <a:endParaRPr lang="zh-CN" altLang="en-US" sz="1400" dirty="0">
              <a:solidFill>
                <a:schemeClr val="tx1"/>
              </a:solidFill>
            </a:endParaRPr>
          </a:p>
          <a:p>
            <a:pPr lvl="1" eaLnBrk="1" hangingPunct="1">
              <a:lnSpc>
                <a:spcPct val="75000"/>
              </a:lnSpc>
            </a:pPr>
            <a:r>
              <a:rPr lang="en-US" altLang="x-none" sz="1200" dirty="0">
                <a:solidFill>
                  <a:schemeClr val="tx1"/>
                </a:solidFill>
              </a:rPr>
              <a:t>1.1</a:t>
            </a:r>
            <a:r>
              <a:rPr lang="zh-CN" altLang="en-US" sz="1200" dirty="0">
                <a:solidFill>
                  <a:schemeClr val="tx1"/>
                </a:solidFill>
              </a:rPr>
              <a:t>前言</a:t>
            </a:r>
            <a:endParaRPr lang="zh-CN" altLang="en-US" sz="1200" dirty="0">
              <a:solidFill>
                <a:schemeClr val="tx1"/>
              </a:solidFill>
            </a:endParaRPr>
          </a:p>
          <a:p>
            <a:pPr lvl="1" eaLnBrk="1" hangingPunct="1">
              <a:lnSpc>
                <a:spcPct val="75000"/>
              </a:lnSpc>
            </a:pPr>
            <a:r>
              <a:rPr lang="en-US" altLang="x-none" sz="1200" dirty="0">
                <a:solidFill>
                  <a:schemeClr val="tx1"/>
                </a:solidFill>
              </a:rPr>
              <a:t>1.2UML</a:t>
            </a:r>
            <a:r>
              <a:rPr lang="zh-CN" altLang="en-US" sz="1200" dirty="0">
                <a:solidFill>
                  <a:schemeClr val="tx1"/>
                </a:solidFill>
              </a:rPr>
              <a:t>概述</a:t>
            </a:r>
            <a:endParaRPr lang="zh-CN" altLang="en-US" sz="1200" dirty="0">
              <a:solidFill>
                <a:schemeClr val="tx1"/>
              </a:solidFill>
            </a:endParaRPr>
          </a:p>
          <a:p>
            <a:pPr lvl="1" eaLnBrk="1" hangingPunct="1">
              <a:lnSpc>
                <a:spcPct val="75000"/>
              </a:lnSpc>
            </a:pPr>
            <a:r>
              <a:rPr lang="en-US" altLang="x-none" sz="1200" dirty="0">
                <a:solidFill>
                  <a:schemeClr val="tx1"/>
                </a:solidFill>
              </a:rPr>
              <a:t>1.3UML</a:t>
            </a:r>
            <a:r>
              <a:rPr lang="zh-CN" altLang="en-US" sz="1200" dirty="0">
                <a:solidFill>
                  <a:schemeClr val="tx1"/>
                </a:solidFill>
              </a:rPr>
              <a:t>事物</a:t>
            </a:r>
            <a:endParaRPr lang="zh-CN" altLang="en-US" sz="1200" dirty="0">
              <a:solidFill>
                <a:schemeClr val="tx1"/>
              </a:solidFill>
            </a:endParaRPr>
          </a:p>
          <a:p>
            <a:pPr lvl="1" eaLnBrk="1" hangingPunct="1">
              <a:lnSpc>
                <a:spcPct val="75000"/>
              </a:lnSpc>
            </a:pPr>
            <a:r>
              <a:rPr lang="en-US" altLang="x-none" sz="1200" dirty="0">
                <a:solidFill>
                  <a:schemeClr val="tx1"/>
                </a:solidFill>
              </a:rPr>
              <a:t>1.4UML</a:t>
            </a:r>
            <a:r>
              <a:rPr lang="zh-CN" altLang="en-US" sz="1200" dirty="0">
                <a:solidFill>
                  <a:schemeClr val="tx1"/>
                </a:solidFill>
              </a:rPr>
              <a:t>关系</a:t>
            </a:r>
            <a:endParaRPr lang="zh-CN" altLang="en-US" sz="1200" dirty="0">
              <a:solidFill>
                <a:schemeClr val="tx1"/>
              </a:solidFill>
            </a:endParaRPr>
          </a:p>
          <a:p>
            <a:pPr lvl="1" eaLnBrk="1" hangingPunct="1">
              <a:lnSpc>
                <a:spcPct val="75000"/>
              </a:lnSpc>
            </a:pPr>
            <a:r>
              <a:rPr lang="en-US" altLang="x-none" sz="1200" dirty="0">
                <a:solidFill>
                  <a:schemeClr val="tx1"/>
                </a:solidFill>
              </a:rPr>
              <a:t>1.5UML</a:t>
            </a:r>
            <a:r>
              <a:rPr lang="zh-CN" altLang="en-US" sz="1200" dirty="0">
                <a:solidFill>
                  <a:schemeClr val="tx1"/>
                </a:solidFill>
              </a:rPr>
              <a:t>视图</a:t>
            </a:r>
            <a:endParaRPr lang="zh-CN" altLang="en-US" sz="1200" dirty="0">
              <a:solidFill>
                <a:schemeClr val="tx1"/>
              </a:solidFill>
            </a:endParaRPr>
          </a:p>
          <a:p>
            <a:pPr lvl="1" eaLnBrk="1" hangingPunct="1">
              <a:lnSpc>
                <a:spcPct val="75000"/>
              </a:lnSpc>
            </a:pPr>
            <a:r>
              <a:rPr lang="en-US" altLang="x-none" sz="1200" dirty="0">
                <a:solidFill>
                  <a:schemeClr val="tx1"/>
                </a:solidFill>
              </a:rPr>
              <a:t>1.6</a:t>
            </a:r>
            <a:r>
              <a:rPr lang="zh-CN" altLang="en-US" sz="1200" dirty="0">
                <a:solidFill>
                  <a:schemeClr val="tx1"/>
                </a:solidFill>
              </a:rPr>
              <a:t>各</a:t>
            </a:r>
            <a:r>
              <a:rPr lang="en-US" altLang="x-none" sz="1200" dirty="0">
                <a:solidFill>
                  <a:schemeClr val="tx1"/>
                </a:solidFill>
              </a:rPr>
              <a:t>UML</a:t>
            </a:r>
            <a:r>
              <a:rPr lang="zh-CN" altLang="en-US" sz="1200" dirty="0">
                <a:solidFill>
                  <a:schemeClr val="tx1"/>
                </a:solidFill>
              </a:rPr>
              <a:t>图</a:t>
            </a:r>
            <a:endParaRPr lang="zh-CN" altLang="en-US" sz="1200" dirty="0">
              <a:solidFill>
                <a:schemeClr val="tx1"/>
              </a:solidFill>
            </a:endParaRPr>
          </a:p>
          <a:p>
            <a:pPr eaLnBrk="1" hangingPunct="1">
              <a:lnSpc>
                <a:spcPct val="80000"/>
              </a:lnSpc>
            </a:pPr>
            <a:r>
              <a:rPr lang="zh-CN" altLang="en-US" sz="1400" dirty="0">
                <a:solidFill>
                  <a:schemeClr val="tx1"/>
                </a:solidFill>
              </a:rPr>
              <a:t>2.   用例图</a:t>
            </a:r>
            <a:endParaRPr lang="zh-CN" altLang="en-US" sz="1400" dirty="0">
              <a:solidFill>
                <a:schemeClr val="tx1"/>
              </a:solidFill>
            </a:endParaRPr>
          </a:p>
          <a:p>
            <a:pPr lvl="1" eaLnBrk="1" hangingPunct="1">
              <a:lnSpc>
                <a:spcPct val="75000"/>
              </a:lnSpc>
            </a:pPr>
            <a:r>
              <a:rPr lang="en-US" altLang="x-none" sz="1200" dirty="0">
                <a:solidFill>
                  <a:schemeClr val="tx1"/>
                </a:solidFill>
              </a:rPr>
              <a:t>2.1</a:t>
            </a:r>
            <a:r>
              <a:rPr lang="ja-JP" altLang="en-US" sz="1200" dirty="0">
                <a:solidFill>
                  <a:schemeClr val="tx1"/>
                </a:solidFill>
              </a:rPr>
              <a:t>用例图</a:t>
            </a:r>
            <a:r>
              <a:rPr lang="zh-CN" altLang="en-US" sz="1200" dirty="0">
                <a:solidFill>
                  <a:schemeClr val="tx1"/>
                </a:solidFill>
              </a:rPr>
              <a:t>概要</a:t>
            </a:r>
            <a:endParaRPr lang="zh-CN" altLang="en-US" sz="1200" dirty="0">
              <a:solidFill>
                <a:schemeClr val="tx1"/>
              </a:solidFill>
            </a:endParaRPr>
          </a:p>
          <a:p>
            <a:pPr lvl="1" eaLnBrk="1" hangingPunct="1">
              <a:lnSpc>
                <a:spcPct val="75000"/>
              </a:lnSpc>
            </a:pPr>
            <a:r>
              <a:rPr lang="en-US" altLang="x-none" sz="1200" dirty="0">
                <a:solidFill>
                  <a:schemeClr val="tx1"/>
                </a:solidFill>
              </a:rPr>
              <a:t>2.2</a:t>
            </a:r>
            <a:r>
              <a:rPr lang="zh-CN" altLang="en-US" sz="1200" dirty="0">
                <a:solidFill>
                  <a:schemeClr val="tx1"/>
                </a:solidFill>
              </a:rPr>
              <a:t>用例图中的事物及解释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2.3</a:t>
            </a:r>
            <a:r>
              <a:rPr lang="zh-CN" altLang="en-US" sz="1200" dirty="0">
                <a:solidFill>
                  <a:schemeClr val="tx1"/>
                </a:solidFill>
              </a:rPr>
              <a:t>用例图中的关系及解释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2.4</a:t>
            </a:r>
            <a:r>
              <a:rPr lang="zh-CN" altLang="en-US" sz="1200" dirty="0">
                <a:solidFill>
                  <a:schemeClr val="tx1"/>
                </a:solidFill>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2.5</a:t>
            </a:r>
            <a:r>
              <a:rPr lang="zh-CN" altLang="en-US" sz="1200" dirty="0">
                <a:solidFill>
                  <a:schemeClr val="tx1"/>
                </a:solidFill>
              </a:rPr>
              <a:t>用例图建模技术</a:t>
            </a:r>
            <a:endParaRPr lang="zh-CN" altLang="en-US" sz="1200" dirty="0">
              <a:solidFill>
                <a:schemeClr val="tx1"/>
              </a:solidFill>
            </a:endParaRPr>
          </a:p>
          <a:p>
            <a:pPr eaLnBrk="1" hangingPunct="1">
              <a:lnSpc>
                <a:spcPct val="80000"/>
              </a:lnSpc>
            </a:pPr>
            <a:r>
              <a:rPr lang="zh-CN" altLang="en-US" sz="1400" dirty="0">
                <a:solidFill>
                  <a:schemeClr val="tx1"/>
                </a:solidFill>
              </a:rPr>
              <a:t>3.   类图</a:t>
            </a:r>
            <a:endParaRPr lang="zh-CN" altLang="en-US" sz="1400" dirty="0">
              <a:solidFill>
                <a:schemeClr val="tx1"/>
              </a:solidFill>
            </a:endParaRPr>
          </a:p>
          <a:p>
            <a:pPr lvl="1" eaLnBrk="1" hangingPunct="1">
              <a:lnSpc>
                <a:spcPct val="75000"/>
              </a:lnSpc>
            </a:pPr>
            <a:r>
              <a:rPr lang="zh-CN" altLang="en-US" sz="1200" dirty="0">
                <a:solidFill>
                  <a:schemeClr val="tx1"/>
                </a:solidFill>
              </a:rPr>
              <a:t>3.1类图概要</a:t>
            </a:r>
            <a:endParaRPr lang="zh-CN" altLang="en-US" sz="1200" dirty="0">
              <a:solidFill>
                <a:schemeClr val="tx1"/>
              </a:solidFill>
            </a:endParaRPr>
          </a:p>
          <a:p>
            <a:pPr lvl="1" eaLnBrk="1" hangingPunct="1">
              <a:lnSpc>
                <a:spcPct val="75000"/>
              </a:lnSpc>
            </a:pPr>
            <a:r>
              <a:rPr lang="en-US" altLang="x-none" sz="1200" dirty="0">
                <a:solidFill>
                  <a:schemeClr val="tx1"/>
                </a:solidFill>
              </a:rPr>
              <a:t>3.2</a:t>
            </a:r>
            <a:r>
              <a:rPr lang="zh-CN" altLang="en-US" sz="1200" dirty="0">
                <a:solidFill>
                  <a:schemeClr val="tx1"/>
                </a:solidFill>
              </a:rPr>
              <a:t>类图中的事物及解释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3.3</a:t>
            </a:r>
            <a:r>
              <a:rPr lang="zh-CN" altLang="en-US" sz="1200" dirty="0">
                <a:solidFill>
                  <a:schemeClr val="tx1"/>
                </a:solidFill>
              </a:rPr>
              <a:t>类图中的关系及解释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3.4</a:t>
            </a:r>
            <a:r>
              <a:rPr lang="zh-CN" altLang="en-US" sz="1200" dirty="0">
                <a:solidFill>
                  <a:schemeClr val="tx1"/>
                </a:solidFill>
              </a:rPr>
              <a:t>类图与代码的映射</a:t>
            </a:r>
            <a:endParaRPr lang="zh-CN" altLang="en-US" sz="1200" dirty="0">
              <a:solidFill>
                <a:schemeClr val="tx1"/>
              </a:solidFill>
            </a:endParaRPr>
          </a:p>
          <a:p>
            <a:pPr lvl="1" eaLnBrk="1" hangingPunct="1">
              <a:lnSpc>
                <a:spcPct val="75000"/>
              </a:lnSpc>
            </a:pPr>
            <a:r>
              <a:rPr lang="en-US" altLang="x-none" sz="1200" dirty="0">
                <a:solidFill>
                  <a:schemeClr val="tx1"/>
                </a:solidFill>
              </a:rPr>
              <a:t>3.5</a:t>
            </a:r>
            <a:r>
              <a:rPr lang="zh-CN" altLang="en-US" sz="1200" dirty="0">
                <a:solidFill>
                  <a:schemeClr val="tx1"/>
                </a:solidFill>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3.6</a:t>
            </a:r>
            <a:r>
              <a:rPr lang="zh-CN" altLang="en-US" sz="1200" dirty="0">
                <a:solidFill>
                  <a:schemeClr val="tx1"/>
                </a:solidFill>
              </a:rPr>
              <a:t>类图建模技术</a:t>
            </a:r>
            <a:r>
              <a:rPr lang="en-US" altLang="zh-CN" sz="1200" dirty="0">
                <a:solidFill>
                  <a:schemeClr val="tx1"/>
                </a:solidFill>
              </a:rPr>
              <a:t>			</a:t>
            </a:r>
            <a:endParaRPr lang="en-US" altLang="zh-CN" sz="1200" dirty="0">
              <a:solidFill>
                <a:schemeClr val="tx1"/>
              </a:solidFill>
            </a:endParaRPr>
          </a:p>
          <a:p>
            <a:pPr eaLnBrk="1" hangingPunct="1">
              <a:lnSpc>
                <a:spcPct val="80000"/>
              </a:lnSpc>
            </a:pPr>
            <a:r>
              <a:rPr lang="en-US" altLang="zh-CN" sz="1200" dirty="0">
                <a:solidFill>
                  <a:schemeClr val="tx1"/>
                </a:solidFill>
                <a:sym typeface="+mn-ea"/>
              </a:rPr>
              <a:t>4</a:t>
            </a:r>
            <a:r>
              <a:rPr lang="zh-CN" altLang="en-US" sz="1200" dirty="0">
                <a:solidFill>
                  <a:schemeClr val="tx1"/>
                </a:solidFill>
                <a:sym typeface="+mn-ea"/>
              </a:rPr>
              <a:t>   对象图</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4.1</a:t>
            </a:r>
            <a:r>
              <a:rPr lang="zh-CN" altLang="en-US" sz="1200" dirty="0">
                <a:solidFill>
                  <a:schemeClr val="tx1"/>
                </a:solidFill>
                <a:sym typeface="+mn-ea"/>
              </a:rPr>
              <a:t>对象是什么</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4.2</a:t>
            </a:r>
            <a:r>
              <a:rPr lang="zh-CN" altLang="en-US" sz="1200" dirty="0">
                <a:solidFill>
                  <a:schemeClr val="tx1"/>
                </a:solidFill>
                <a:sym typeface="+mn-ea"/>
              </a:rPr>
              <a:t>对象图</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4.3</a:t>
            </a:r>
            <a:r>
              <a:rPr lang="zh-CN" altLang="en-US" sz="1200" dirty="0">
                <a:solidFill>
                  <a:schemeClr val="tx1"/>
                </a:solidFill>
                <a:sym typeface="+mn-ea"/>
              </a:rPr>
              <a:t>对象图和类图的区别</a:t>
            </a:r>
            <a:endParaRPr lang="zh-CN" altLang="en-US" sz="1200" dirty="0">
              <a:solidFill>
                <a:schemeClr val="tx1"/>
              </a:solidFill>
              <a:sym typeface="+mn-ea"/>
            </a:endParaRPr>
          </a:p>
          <a:p>
            <a:pPr eaLnBrk="1" hangingPunct="1">
              <a:lnSpc>
                <a:spcPct val="80000"/>
              </a:lnSpc>
            </a:pPr>
            <a:r>
              <a:rPr lang="en-US" altLang="zh-CN" sz="1200" dirty="0">
                <a:solidFill>
                  <a:schemeClr val="tx1"/>
                </a:solidFill>
                <a:sym typeface="+mn-ea"/>
              </a:rPr>
              <a:t>5</a:t>
            </a:r>
            <a:r>
              <a:rPr lang="zh-CN" altLang="en-US" sz="1200" dirty="0">
                <a:solidFill>
                  <a:schemeClr val="tx1"/>
                </a:solidFill>
                <a:sym typeface="+mn-ea"/>
              </a:rPr>
              <a:t>   状态机图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5.1</a:t>
            </a:r>
            <a:r>
              <a:rPr lang="zh-CN" altLang="en-US" sz="1200" dirty="0">
                <a:solidFill>
                  <a:schemeClr val="tx1"/>
                </a:solidFill>
                <a:sym typeface="+mn-ea"/>
              </a:rPr>
              <a:t>状态机图概要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5.2</a:t>
            </a:r>
            <a:r>
              <a:rPr lang="zh-CN" altLang="en-US" sz="1200" dirty="0">
                <a:solidFill>
                  <a:schemeClr val="tx1"/>
                </a:solidFill>
                <a:sym typeface="+mn-ea"/>
              </a:rPr>
              <a:t>状态机图的组成元素</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5.3</a:t>
            </a:r>
            <a:r>
              <a:rPr lang="zh-CN" altLang="en-US" sz="1200" dirty="0">
                <a:solidFill>
                  <a:schemeClr val="tx1"/>
                </a:solidFill>
                <a:sym typeface="+mn-ea"/>
              </a:rPr>
              <a:t>状态机图中的事物及解释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5.4</a:t>
            </a:r>
            <a:r>
              <a:rPr lang="zh-CN" altLang="en-US" sz="1200" dirty="0">
                <a:solidFill>
                  <a:schemeClr val="tx1"/>
                </a:solidFill>
                <a:sym typeface="+mn-ea"/>
              </a:rPr>
              <a:t>状态机的可选活动表</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5.5</a:t>
            </a:r>
            <a:r>
              <a:rPr lang="zh-CN" altLang="en-US" sz="1200" dirty="0">
                <a:solidFill>
                  <a:schemeClr val="tx1"/>
                </a:solidFill>
                <a:sym typeface="+mn-ea"/>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5.6</a:t>
            </a:r>
            <a:r>
              <a:rPr lang="zh-CN" altLang="en-US" sz="1200" dirty="0">
                <a:solidFill>
                  <a:schemeClr val="tx1"/>
                </a:solidFill>
              </a:rPr>
              <a:t>状态机图建模技术</a:t>
            </a: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eaLnBrk="1" hangingPunct="1">
              <a:lnSpc>
                <a:spcPct val="80000"/>
              </a:lnSpc>
            </a:pPr>
            <a:endParaRPr lang="zh-CN" altLang="en-US" sz="12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p:txBody>
          <a:bodyPr vert="horz" wrap="square" lIns="92075" tIns="46038" rIns="92075" bIns="46038" anchor="ctr"/>
          <a:p>
            <a:pPr eaLnBrk="1" hangingPunct="1"/>
            <a:r>
              <a:rPr lang="en-US" altLang="x-none" dirty="0">
                <a:effectLst>
                  <a:outerShdw blurRad="38100" dist="38100" dir="2700000">
                    <a:srgbClr val="C0C0C0"/>
                  </a:outerShdw>
                </a:effectLst>
                <a:latin typeface="Times New Roman" panose="02020603050405020304" pitchFamily="2" charset="0"/>
              </a:rPr>
              <a:t>3.</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类图</a:t>
            </a:r>
            <a:endParaRPr lang="ja-JP" altLang="en-US" dirty="0">
              <a:effectLst>
                <a:outerShdw blurRad="38100" dist="38100" dir="2700000">
                  <a:srgbClr val="C0C0C0"/>
                </a:outerShdw>
              </a:effectLst>
            </a:endParaRPr>
          </a:p>
        </p:txBody>
      </p:sp>
      <p:sp>
        <p:nvSpPr>
          <p:cNvPr id="33795" name="Text Box 8"/>
          <p:cNvSpPr txBox="1"/>
          <p:nvPr/>
        </p:nvSpPr>
        <p:spPr>
          <a:xfrm>
            <a:off x="4310063" y="1279525"/>
            <a:ext cx="1774825" cy="2600325"/>
          </a:xfrm>
          <a:prstGeom prst="rect">
            <a:avLst/>
          </a:prstGeom>
          <a:solidFill>
            <a:schemeClr val="bg1"/>
          </a:solidFill>
          <a:ln w="9525">
            <a:noFill/>
          </a:ln>
        </p:spPr>
        <p:txBody>
          <a:bodyPr>
            <a:spAutoFit/>
          </a:bodyPr>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Shape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virtual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 = 0;</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Circle : public Shape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rPr>
              <a:t>private</a:t>
            </a:r>
            <a:r>
              <a:rPr lang="zh-CN" altLang="en-US" sz="1000" b="0" i="0" dirty="0">
                <a:solidFill>
                  <a:srgbClr val="000000"/>
                </a:solidFill>
                <a:latin typeface="Times New Roman" panose="02020603050405020304" pitchFamily="2" charset="0"/>
              </a:rPr>
              <a:t>；</a:t>
            </a:r>
            <a:endParaRPr lang="zh-CN" altLang="en-US" sz="1000" b="0" i="0" dirty="0">
              <a:solidFill>
                <a:srgbClr val="000000"/>
              </a:solidFill>
              <a:latin typeface="Times New Roman" panose="02020603050405020304" pitchFamily="2" charset="0"/>
            </a:endParaRPr>
          </a:p>
          <a:p>
            <a:pPr>
              <a:spcBef>
                <a:spcPct val="10000"/>
              </a:spcBef>
            </a:pPr>
            <a:r>
              <a:rPr lang="zh-CN" altLang="en-US" sz="1000" b="0" i="0" dirty="0">
                <a:solidFill>
                  <a:srgbClr val="000000"/>
                </a:solidFill>
                <a:latin typeface="Times New Roman" panose="02020603050405020304" pitchFamily="2" charset="0"/>
              </a:rPr>
              <a:t>  </a:t>
            </a:r>
            <a:r>
              <a:rPr lang="en-US" altLang="x-none" sz="1000" b="0" i="0" dirty="0">
                <a:solidFill>
                  <a:srgbClr val="000000"/>
                </a:solidFill>
                <a:latin typeface="Times New Roman" panose="02020603050405020304" pitchFamily="2" charset="0"/>
              </a:rPr>
              <a:t>Point ptCenter;</a:t>
            </a:r>
            <a:endParaRPr lang="en-US" altLang="x-none" sz="1000" b="0" i="0" dirty="0">
              <a:solidFill>
                <a:srgbClr val="000000"/>
              </a:solidFill>
              <a:latin typeface="Times New Roman" panose="02020603050405020304" pitchFamily="2" charset="0"/>
            </a:endParaRPr>
          </a:p>
          <a:p>
            <a:pPr>
              <a:spcBef>
                <a:spcPct val="10000"/>
              </a:spcBef>
            </a:pPr>
            <a:r>
              <a:rPr lang="zh-CN" altLang="en-US" sz="1000" b="0" i="0" dirty="0">
                <a:solidFill>
                  <a:srgbClr val="000000"/>
                </a:solidFill>
                <a:latin typeface="Times New Roman" panose="02020603050405020304" pitchFamily="2" charset="0"/>
              </a:rPr>
              <a:t>  </a:t>
            </a:r>
            <a:r>
              <a:rPr lang="en-US" altLang="x-none" sz="1000" b="0" i="0" dirty="0">
                <a:solidFill>
                  <a:srgbClr val="000000"/>
                </a:solidFill>
                <a:latin typeface="Times New Roman" panose="02020603050405020304" pitchFamily="2" charset="0"/>
              </a:rPr>
              <a:t>int nRadius;</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p:txBody>
      </p:sp>
      <p:sp>
        <p:nvSpPr>
          <p:cNvPr id="33796" name="Text Box 9"/>
          <p:cNvSpPr txBox="1"/>
          <p:nvPr/>
        </p:nvSpPr>
        <p:spPr>
          <a:xfrm>
            <a:off x="6289675" y="1387475"/>
            <a:ext cx="2473325" cy="2263775"/>
          </a:xfrm>
          <a:prstGeom prst="rect">
            <a:avLst/>
          </a:prstGeom>
          <a:solidFill>
            <a:schemeClr val="bg1"/>
          </a:solidFill>
          <a:ln w="9525">
            <a:noFill/>
          </a:ln>
        </p:spPr>
        <p:txBody>
          <a:bodyPr>
            <a:spAutoFit/>
          </a:bodyPr>
          <a:p>
            <a:pPr>
              <a:spcBef>
                <a:spcPct val="10000"/>
              </a:spcBef>
            </a:pPr>
            <a:r>
              <a:rPr lang="en-US" altLang="x-none" sz="1000" b="0" i="0" dirty="0">
                <a:solidFill>
                  <a:srgbClr val="000000"/>
                </a:solidFill>
                <a:latin typeface="Times New Roman" panose="02020603050405020304" pitchFamily="2" charset="0"/>
              </a:rPr>
              <a:t>Java</a:t>
            </a:r>
            <a:r>
              <a:rPr lang="zh-CN" altLang="en-US" sz="1000" b="0" i="0" dirty="0">
                <a:solidFill>
                  <a:srgbClr val="000000"/>
                </a:solidFill>
                <a:latin typeface="Times New Roman" panose="02020603050405020304" pitchFamily="2" charset="0"/>
              </a:rPr>
              <a:t>代码</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interface Shape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abstract</a:t>
            </a:r>
            <a:r>
              <a:rPr lang="zh-CN" altLang="en-US" sz="1000" b="0" i="0" dirty="0">
                <a:solidFill>
                  <a:srgbClr val="000000"/>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void Draw();</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class Circle implements Shape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 Point ptCenter;</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 int nRadius;</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p:txBody>
      </p:sp>
      <p:pic>
        <p:nvPicPr>
          <p:cNvPr id="33797" name="Picture 10"/>
          <p:cNvPicPr>
            <a:picLocks noChangeAspect="1"/>
          </p:cNvPicPr>
          <p:nvPr/>
        </p:nvPicPr>
        <p:blipFill>
          <a:blip r:embed="rId1"/>
          <a:stretch>
            <a:fillRect/>
          </a:stretch>
        </p:blipFill>
        <p:spPr>
          <a:xfrm>
            <a:off x="641350" y="1289050"/>
            <a:ext cx="2711450" cy="1497013"/>
          </a:xfrm>
          <a:prstGeom prst="rect">
            <a:avLst/>
          </a:prstGeom>
          <a:noFill/>
          <a:ln w="9525">
            <a:noFill/>
          </a:ln>
        </p:spPr>
      </p:pic>
      <p:sp>
        <p:nvSpPr>
          <p:cNvPr id="33798" name="Text Box 11"/>
          <p:cNvSpPr txBox="1"/>
          <p:nvPr/>
        </p:nvSpPr>
        <p:spPr>
          <a:xfrm>
            <a:off x="708025" y="2965450"/>
            <a:ext cx="2808288" cy="841375"/>
          </a:xfrm>
          <a:prstGeom prst="rect">
            <a:avLst/>
          </a:prstGeom>
          <a:solidFill>
            <a:srgbClr val="FFFFFF"/>
          </a:solidFill>
          <a:ln w="9525">
            <a:noFill/>
          </a:ln>
        </p:spPr>
        <p:txBody>
          <a:bodyPr>
            <a:spAutoFit/>
          </a:bodyPr>
          <a:p>
            <a:pPr>
              <a:spcBef>
                <a:spcPct val="10000"/>
              </a:spcBef>
            </a:pPr>
            <a:r>
              <a:rPr lang="zh-CN" altLang="en-US" sz="1200" b="0" i="0" dirty="0">
                <a:solidFill>
                  <a:srgbClr val="000000"/>
                </a:solidFill>
                <a:latin typeface="Times New Roman" panose="02020603050405020304" pitchFamily="2" charset="0"/>
              </a:rPr>
              <a:t>在</a:t>
            </a:r>
            <a:r>
              <a:rPr lang="en-US" altLang="x-none" sz="1200" b="0" i="0" dirty="0">
                <a:solidFill>
                  <a:srgbClr val="000000"/>
                </a:solidFill>
                <a:latin typeface="Times New Roman" panose="02020603050405020304" pitchFamily="2" charset="0"/>
              </a:rPr>
              <a:t>C++</a:t>
            </a:r>
            <a:r>
              <a:rPr lang="zh-CN" altLang="en-US" sz="1200" b="0" i="0" dirty="0">
                <a:solidFill>
                  <a:srgbClr val="000000"/>
                </a:solidFill>
                <a:latin typeface="Times New Roman" panose="02020603050405020304" pitchFamily="2" charset="0"/>
              </a:rPr>
              <a:t>语言里面，使用抽象类代替接口，使用泛化关系代替实现关系</a:t>
            </a:r>
            <a:endParaRPr lang="zh-CN" altLang="en-US" sz="1200" b="0" i="0" dirty="0">
              <a:solidFill>
                <a:srgbClr val="000000"/>
              </a:solidFill>
              <a:latin typeface="Times New Roman" panose="02020603050405020304" pitchFamily="2" charset="0"/>
            </a:endParaRPr>
          </a:p>
          <a:p>
            <a:pPr>
              <a:spcBef>
                <a:spcPct val="10000"/>
              </a:spcBef>
            </a:pPr>
            <a:r>
              <a:rPr lang="zh-CN" altLang="en-US" sz="1200" b="0" i="0" dirty="0">
                <a:solidFill>
                  <a:srgbClr val="000000"/>
                </a:solidFill>
                <a:latin typeface="Times New Roman" panose="02020603050405020304" pitchFamily="2" charset="0"/>
              </a:rPr>
              <a:t>在</a:t>
            </a:r>
            <a:r>
              <a:rPr lang="en-US" altLang="x-none" sz="1200" b="0" i="0" dirty="0">
                <a:solidFill>
                  <a:srgbClr val="000000"/>
                </a:solidFill>
                <a:latin typeface="Times New Roman" panose="02020603050405020304" pitchFamily="2" charset="0"/>
              </a:rPr>
              <a:t>Java</a:t>
            </a:r>
            <a:r>
              <a:rPr lang="zh-CN" altLang="en-US" sz="1200" b="0" i="0" dirty="0">
                <a:solidFill>
                  <a:srgbClr val="000000"/>
                </a:solidFill>
                <a:latin typeface="Times New Roman" panose="02020603050405020304" pitchFamily="2" charset="0"/>
              </a:rPr>
              <a:t>语言里面，有相应的关键字</a:t>
            </a:r>
            <a:r>
              <a:rPr lang="en-US" altLang="x-none" sz="1200" b="0" i="0" dirty="0">
                <a:solidFill>
                  <a:srgbClr val="000000"/>
                </a:solidFill>
                <a:latin typeface="Times New Roman" panose="02020603050405020304" pitchFamily="2" charset="0"/>
              </a:rPr>
              <a:t>interface</a:t>
            </a:r>
            <a:r>
              <a:rPr lang="zh-CN" altLang="en-US" sz="1200" b="0" i="0" dirty="0">
                <a:solidFill>
                  <a:srgbClr val="000000"/>
                </a:solidFill>
                <a:latin typeface="Times New Roman" panose="02020603050405020304" pitchFamily="2" charset="0"/>
              </a:rPr>
              <a:t>、</a:t>
            </a:r>
            <a:r>
              <a:rPr lang="en-US" altLang="x-none" sz="1200" b="0" i="0" dirty="0">
                <a:solidFill>
                  <a:srgbClr val="000000"/>
                </a:solidFill>
                <a:latin typeface="Times New Roman" panose="02020603050405020304" pitchFamily="2" charset="0"/>
              </a:rPr>
              <a:t>implements</a:t>
            </a:r>
            <a:endParaRPr lang="en-US" altLang="x-none" sz="1200" b="0" i="0" dirty="0">
              <a:solidFill>
                <a:srgbClr val="000000"/>
              </a:solidFill>
              <a:latin typeface="Times New Roman" panose="02020603050405020304" pitchFamily="2" charset="0"/>
            </a:endParaRPr>
          </a:p>
        </p:txBody>
      </p:sp>
      <p:sp>
        <p:nvSpPr>
          <p:cNvPr id="33799" name="Rectangle 14"/>
          <p:cNvSpPr/>
          <p:nvPr/>
        </p:nvSpPr>
        <p:spPr>
          <a:xfrm>
            <a:off x="685800" y="787400"/>
            <a:ext cx="8278813"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3.4.4 </a:t>
            </a:r>
            <a:r>
              <a:rPr lang="zh-CN" altLang="en-US" sz="1600" i="0" dirty="0">
                <a:solidFill>
                  <a:schemeClr val="tx1"/>
                </a:solidFill>
                <a:latin typeface="Times New Roman" panose="02020603050405020304" pitchFamily="2" charset="0"/>
              </a:rPr>
              <a:t>实现关系的映射   </a:t>
            </a:r>
            <a:endParaRPr lang="zh-CN" altLang="en-US" sz="1600" i="0" dirty="0">
              <a:solidFill>
                <a:schemeClr val="tx1"/>
              </a:solidFill>
              <a:latin typeface="Times New Roman" panose="02020603050405020304" pitchFamily="2" charset="0"/>
            </a:endParaRPr>
          </a:p>
        </p:txBody>
      </p:sp>
      <p:sp>
        <p:nvSpPr>
          <p:cNvPr id="33800" name="Rectangle 15"/>
          <p:cNvSpPr>
            <a:spLocks noGrp="1"/>
          </p:cNvSpPr>
          <p:nvPr>
            <p:ph type="body"/>
          </p:nvPr>
        </p:nvSpPr>
        <p:spPr>
          <a:xfrm>
            <a:off x="684213" y="3987800"/>
            <a:ext cx="7804150" cy="304800"/>
          </a:xfrm>
        </p:spPr>
        <p:txBody>
          <a:bodyPr vert="horz" wrap="square" lIns="3600" tIns="3600" rIns="3600" bIns="3600" anchor="t"/>
          <a:p>
            <a:pPr eaLnBrk="1" hangingPunct="1"/>
            <a:r>
              <a:rPr lang="en-US" altLang="x-none" sz="1600" dirty="0">
                <a:solidFill>
                  <a:schemeClr val="tx1"/>
                </a:solidFill>
              </a:rPr>
              <a:t>3.4.5 </a:t>
            </a:r>
            <a:r>
              <a:rPr lang="zh-CN" altLang="en-US" sz="1600" dirty="0">
                <a:solidFill>
                  <a:schemeClr val="tx1"/>
                </a:solidFill>
              </a:rPr>
              <a:t>依赖关系的映射</a:t>
            </a:r>
            <a:endParaRPr lang="zh-CN" altLang="en-US" sz="1600" dirty="0">
              <a:solidFill>
                <a:schemeClr val="tx1"/>
              </a:solidFill>
            </a:endParaRPr>
          </a:p>
        </p:txBody>
      </p:sp>
      <p:sp>
        <p:nvSpPr>
          <p:cNvPr id="33801" name="Text Box 16"/>
          <p:cNvSpPr txBox="1"/>
          <p:nvPr/>
        </p:nvSpPr>
        <p:spPr>
          <a:xfrm>
            <a:off x="1116013" y="6165850"/>
            <a:ext cx="1584325" cy="304800"/>
          </a:xfrm>
          <a:prstGeom prst="rect">
            <a:avLst/>
          </a:prstGeom>
          <a:noFill/>
          <a:ln w="9525">
            <a:noFill/>
          </a:ln>
        </p:spPr>
        <p:txBody>
          <a:bodyPr>
            <a:spAutoFit/>
          </a:bodyPr>
          <a:p>
            <a:pPr algn="ctr">
              <a:spcBef>
                <a:spcPct val="10000"/>
              </a:spcBef>
            </a:pPr>
            <a:r>
              <a:rPr lang="zh-CN" altLang="en-US" sz="1400" b="0" i="0" dirty="0">
                <a:solidFill>
                  <a:srgbClr val="000000"/>
                </a:solidFill>
                <a:latin typeface="Times New Roman" panose="02020603050405020304" pitchFamily="2" charset="0"/>
              </a:rPr>
              <a:t>绑定依赖</a:t>
            </a:r>
            <a:endParaRPr lang="zh-CN" altLang="en-US" sz="1400" b="0" i="0" dirty="0">
              <a:solidFill>
                <a:srgbClr val="000000"/>
              </a:solidFill>
              <a:latin typeface="Times New Roman" panose="02020603050405020304" pitchFamily="2" charset="0"/>
            </a:endParaRPr>
          </a:p>
        </p:txBody>
      </p:sp>
      <p:pic>
        <p:nvPicPr>
          <p:cNvPr id="33802" name="Picture 17"/>
          <p:cNvPicPr>
            <a:picLocks noChangeAspect="1"/>
          </p:cNvPicPr>
          <p:nvPr/>
        </p:nvPicPr>
        <p:blipFill>
          <a:blip r:embed="rId2"/>
          <a:stretch>
            <a:fillRect/>
          </a:stretch>
        </p:blipFill>
        <p:spPr>
          <a:xfrm>
            <a:off x="688658" y="4292600"/>
            <a:ext cx="2663825" cy="1876425"/>
          </a:xfrm>
          <a:prstGeom prst="rect">
            <a:avLst/>
          </a:prstGeom>
          <a:noFill/>
          <a:ln w="9525">
            <a:noFill/>
          </a:ln>
        </p:spPr>
      </p:pic>
      <p:sp>
        <p:nvSpPr>
          <p:cNvPr id="33803" name="Text Box 18"/>
          <p:cNvSpPr txBox="1"/>
          <p:nvPr/>
        </p:nvSpPr>
        <p:spPr>
          <a:xfrm>
            <a:off x="4283075" y="4149725"/>
            <a:ext cx="2232025" cy="2263775"/>
          </a:xfrm>
          <a:prstGeom prst="rect">
            <a:avLst/>
          </a:prstGeom>
          <a:solidFill>
            <a:schemeClr val="bg1"/>
          </a:solidFill>
          <a:ln w="9525">
            <a:noFill/>
          </a:ln>
        </p:spPr>
        <p:txBody>
          <a:bodyPr>
            <a:spAutoFit/>
          </a:bodyPr>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rPr>
              <a:t>template&lt;typename T&gt;</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Stack</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size;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Push(T elem);</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Pop();</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const T&amp; GetTop();</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rPr>
              <a:t>typedef Stack&lt;float&gt; FloatStack;</a:t>
            </a:r>
            <a:endParaRPr lang="en-US" altLang="x-none" sz="1000" b="0" i="0" dirty="0">
              <a:solidFill>
                <a:srgbClr val="000000"/>
              </a:solidFill>
              <a:latin typeface="Times New Roman" panose="02020603050405020304" pitchFamily="2" charset="0"/>
            </a:endParaRPr>
          </a:p>
        </p:txBody>
      </p:sp>
      <p:sp>
        <p:nvSpPr>
          <p:cNvPr id="33804" name="Text Box 19"/>
          <p:cNvSpPr txBox="1"/>
          <p:nvPr/>
        </p:nvSpPr>
        <p:spPr>
          <a:xfrm>
            <a:off x="6591300" y="4295775"/>
            <a:ext cx="1941513" cy="1758950"/>
          </a:xfrm>
          <a:prstGeom prst="rect">
            <a:avLst/>
          </a:prstGeom>
          <a:solidFill>
            <a:schemeClr val="bg1"/>
          </a:solidFill>
          <a:ln w="9525">
            <a:noFill/>
          </a:ln>
        </p:spPr>
        <p:txBody>
          <a:bodyPr>
            <a:spAutoFit/>
          </a:bodyPr>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代码(编译器生成)</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FloatStack</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size;</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Push(float elem);</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Pop();</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const float&amp; GetTop();</a:t>
            </a: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ndParaRPr>
          </a:p>
        </p:txBody>
      </p:sp>
      <p:sp>
        <p:nvSpPr>
          <p:cNvPr id="33805" name="AutoShape 20"/>
          <p:cNvSpPr/>
          <p:nvPr/>
        </p:nvSpPr>
        <p:spPr>
          <a:xfrm rot="21583063">
            <a:off x="3708400" y="2349500"/>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
        <p:nvSpPr>
          <p:cNvPr id="33806" name="AutoShape 21"/>
          <p:cNvSpPr/>
          <p:nvPr/>
        </p:nvSpPr>
        <p:spPr>
          <a:xfrm rot="21583063">
            <a:off x="3635375" y="4941888"/>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p>
            <a:endParaRPr lang="zh-CN" altLang="en-US" dirty="0">
              <a:effectLst>
                <a:outerShdw blurRad="38100" dist="38100" dir="2700000">
                  <a:srgbClr val="000000"/>
                </a:outerShdw>
              </a:effectLst>
              <a:latin typeface="Times New Roman" panose="020206030504050203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3.</a:t>
            </a:r>
            <a:r>
              <a:rPr lang="en-US" altLang="ja-JP">
                <a:effectLst>
                  <a:outerShdw blurRad="38100" dist="38100" dir="2700000">
                    <a:srgbClr val="C0C0C0"/>
                  </a:outerShdw>
                </a:effectLst>
              </a:rPr>
              <a:t> </a:t>
            </a:r>
            <a:r>
              <a:rPr lang="ja-JP" altLang="en-US">
                <a:effectLst>
                  <a:outerShdw blurRad="38100" dist="38100" dir="2700000">
                    <a:srgbClr val="C0C0C0"/>
                  </a:outerShdw>
                </a:effectLst>
              </a:rPr>
              <a:t>类图</a:t>
            </a:r>
            <a:endParaRPr lang="ja-JP" altLang="en-US">
              <a:effectLst>
                <a:outerShdw blurRad="38100" dist="38100" dir="2700000">
                  <a:srgbClr val="C0C0C0"/>
                </a:outerShdw>
              </a:effectLst>
            </a:endParaRPr>
          </a:p>
        </p:txBody>
      </p:sp>
      <p:sp>
        <p:nvSpPr>
          <p:cNvPr id="34824" name="Rectangle 11"/>
          <p:cNvSpPr/>
          <p:nvPr/>
        </p:nvSpPr>
        <p:spPr>
          <a:xfrm>
            <a:off x="146050" y="692150"/>
            <a:ext cx="8747125" cy="2016125"/>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3.5 </a:t>
            </a:r>
            <a:r>
              <a:rPr lang="zh-CN" altLang="en-US" sz="2000" i="0" dirty="0">
                <a:solidFill>
                  <a:schemeClr val="tx1"/>
                </a:solidFill>
                <a:latin typeface="Times New Roman" panose="02020603050405020304" pitchFamily="2" charset="0"/>
              </a:rPr>
              <a:t>类图例子</a:t>
            </a:r>
            <a:endParaRPr lang="zh-CN" altLang="en-US" sz="2000" i="0" dirty="0">
              <a:solidFill>
                <a:schemeClr val="tx1"/>
              </a:solidFill>
              <a:latin typeface="Times New Roman" panose="02020603050405020304" pitchFamily="2" charset="0"/>
            </a:endParaRPr>
          </a:p>
          <a:p>
            <a:pPr marL="1273175" lvl="2" indent="-228600" eaLnBrk="1" hangingPunct="1">
              <a:spcBef>
                <a:spcPct val="20000"/>
              </a:spcBef>
              <a:buFont typeface="宋体" panose="02010600030101010101" pitchFamily="2" charset="-122"/>
              <a:buChar char="※"/>
            </a:pPr>
            <a:endParaRPr lang="zh-CN" altLang="en-US" sz="1400" b="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1"/>
          <a:stretch>
            <a:fillRect/>
          </a:stretch>
        </p:blipFill>
        <p:spPr>
          <a:xfrm>
            <a:off x="1159510" y="1092200"/>
            <a:ext cx="6859270" cy="5378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3.</a:t>
            </a:r>
            <a:r>
              <a:rPr lang="en-US" altLang="ja-JP">
                <a:effectLst>
                  <a:outerShdw blurRad="38100" dist="38100" dir="2700000">
                    <a:srgbClr val="C0C0C0"/>
                  </a:outerShdw>
                </a:effectLst>
              </a:rPr>
              <a:t> </a:t>
            </a:r>
            <a:r>
              <a:rPr lang="ja-JP" altLang="en-US">
                <a:effectLst>
                  <a:outerShdw blurRad="38100" dist="38100" dir="2700000">
                    <a:srgbClr val="C0C0C0"/>
                  </a:outerShdw>
                </a:effectLst>
              </a:rPr>
              <a:t>类图</a:t>
            </a:r>
            <a:endParaRPr lang="ja-JP" altLang="en-US">
              <a:effectLst>
                <a:outerShdw blurRad="38100" dist="38100" dir="2700000">
                  <a:srgbClr val="C0C0C0"/>
                </a:outerShdw>
              </a:effectLst>
            </a:endParaRPr>
          </a:p>
        </p:txBody>
      </p:sp>
      <p:sp>
        <p:nvSpPr>
          <p:cNvPr id="34824" name="Rectangle 11"/>
          <p:cNvSpPr/>
          <p:nvPr/>
        </p:nvSpPr>
        <p:spPr>
          <a:xfrm>
            <a:off x="146050" y="692150"/>
            <a:ext cx="8747125" cy="2016125"/>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3.6 </a:t>
            </a:r>
            <a:r>
              <a:rPr lang="zh-CN" altLang="en-US" sz="2000" i="0" dirty="0">
                <a:solidFill>
                  <a:schemeClr val="tx1"/>
                </a:solidFill>
                <a:latin typeface="Times New Roman" panose="02020603050405020304" pitchFamily="2" charset="0"/>
              </a:rPr>
              <a:t>类图建模技术</a:t>
            </a:r>
            <a:endParaRPr lang="zh-CN" altLang="en-US" sz="2000" i="0" dirty="0">
              <a:solidFill>
                <a:schemeClr val="tx1"/>
              </a:solidFill>
              <a:latin typeface="Times New Roman" panose="02020603050405020304" pitchFamily="2" charset="0"/>
            </a:endParaRPr>
          </a:p>
          <a:p>
            <a:pPr marL="1273175" lvl="2" indent="-228600" eaLnBrk="1" hangingPunct="1">
              <a:spcBef>
                <a:spcPct val="20000"/>
              </a:spcBef>
              <a:buFont typeface="宋体" panose="02010600030101010101" pitchFamily="2" charset="-122"/>
              <a:buChar char="※"/>
            </a:pPr>
            <a:endParaRPr lang="zh-CN" altLang="en-US" sz="1400" b="0" i="0" dirty="0">
              <a:solidFill>
                <a:schemeClr val="tx1"/>
              </a:solidFill>
              <a:latin typeface="Times New Roman" panose="02020603050405020304" pitchFamily="2" charset="0"/>
            </a:endParaRPr>
          </a:p>
        </p:txBody>
      </p:sp>
      <p:sp>
        <p:nvSpPr>
          <p:cNvPr id="3" name="文本框 2"/>
          <p:cNvSpPr txBox="1"/>
          <p:nvPr/>
        </p:nvSpPr>
        <p:spPr>
          <a:xfrm>
            <a:off x="657225" y="1108075"/>
            <a:ext cx="5857875" cy="398780"/>
          </a:xfrm>
          <a:prstGeom prst="rect">
            <a:avLst/>
          </a:prstGeom>
          <a:noFill/>
        </p:spPr>
        <p:txBody>
          <a:bodyPr wrap="square" rtlCol="0">
            <a:spAutoFit/>
          </a:bodyPr>
          <a:p>
            <a:r>
              <a:rPr lang="zh-CN" altLang="en-US" sz="2000" b="0">
                <a:solidFill>
                  <a:schemeClr val="tx1"/>
                </a:solidFill>
              </a:rPr>
              <a:t>从层次角度说明建模类图过程</a:t>
            </a:r>
            <a:endParaRPr lang="zh-CN" altLang="en-US" sz="2000" b="0">
              <a:solidFill>
                <a:schemeClr val="tx1"/>
              </a:solidFill>
            </a:endParaRPr>
          </a:p>
        </p:txBody>
      </p:sp>
      <p:sp>
        <p:nvSpPr>
          <p:cNvPr id="4" name="文本框 3"/>
          <p:cNvSpPr txBox="1"/>
          <p:nvPr/>
        </p:nvSpPr>
        <p:spPr>
          <a:xfrm>
            <a:off x="770255" y="1661795"/>
            <a:ext cx="7258050" cy="3415030"/>
          </a:xfrm>
          <a:prstGeom prst="rect">
            <a:avLst/>
          </a:prstGeom>
          <a:noFill/>
        </p:spPr>
        <p:txBody>
          <a:bodyPr wrap="square" rtlCol="0">
            <a:spAutoFit/>
          </a:bodyPr>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）概念层类图：描述现实世界中对问题领域的概念理解。着重与对问题领域的概念化理解，而不是实现。类名通常是问题领域中的实际事物的名称，并且独立于具体的编程语言。</a:t>
            </a:r>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）说明层类图：主要考虑类的接口部分，不是实现部分。</a:t>
            </a:r>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）实现层类图：主要考虑类的实现问题。在实现层的阶段的类的概念才是真正的严格意义上的类。其中建立类图步骤是：</a:t>
            </a:r>
            <a:endParaRPr lang="zh-CN" altLang="en-US" sz="1800" b="0" i="0">
              <a:solidFill>
                <a:schemeClr val="tx1"/>
              </a:solidFill>
            </a:endParaRPr>
          </a:p>
          <a:p>
            <a:r>
              <a:rPr lang="en-US" altLang="zh-CN" sz="1800" b="0" i="0">
                <a:solidFill>
                  <a:schemeClr val="tx1"/>
                </a:solidFill>
              </a:rPr>
              <a:t>	1.</a:t>
            </a:r>
            <a:r>
              <a:rPr lang="zh-CN" altLang="en-US" sz="1800" b="0" i="0">
                <a:solidFill>
                  <a:schemeClr val="tx1"/>
                </a:solidFill>
              </a:rPr>
              <a:t>研究分析问题领域，对系统进行需求分析，确定系统需求。</a:t>
            </a:r>
            <a:endParaRPr lang="zh-CN" altLang="en-US" sz="1800" b="0" i="0">
              <a:solidFill>
                <a:schemeClr val="tx1"/>
              </a:solidFill>
            </a:endParaRPr>
          </a:p>
          <a:p>
            <a:r>
              <a:rPr lang="en-US" altLang="zh-CN" sz="1800" b="0" i="0">
                <a:solidFill>
                  <a:schemeClr val="tx1"/>
                </a:solidFill>
              </a:rPr>
              <a:t>	2.</a:t>
            </a:r>
            <a:r>
              <a:rPr lang="zh-CN" altLang="en-US" sz="1800" b="0" i="0">
                <a:solidFill>
                  <a:schemeClr val="tx1"/>
                </a:solidFill>
              </a:rPr>
              <a:t>确定系统中的类，明确类的含义和职责以及确定类的属性和操作。</a:t>
            </a:r>
            <a:endParaRPr lang="zh-CN" altLang="en-US" sz="1800" b="0" i="0">
              <a:solidFill>
                <a:schemeClr val="tx1"/>
              </a:solidFill>
            </a:endParaRPr>
          </a:p>
          <a:p>
            <a:r>
              <a:rPr lang="en-US" altLang="zh-CN" sz="1800" b="0" i="0">
                <a:solidFill>
                  <a:schemeClr val="tx1"/>
                </a:solidFill>
              </a:rPr>
              <a:t>	3.</a:t>
            </a:r>
            <a:r>
              <a:rPr lang="zh-CN" altLang="en-US" sz="1800" b="0" i="0">
                <a:solidFill>
                  <a:schemeClr val="tx1"/>
                </a:solidFill>
              </a:rPr>
              <a:t>最后确定类之间的关系。</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类的主要识别方法：名词识别发和</a:t>
            </a:r>
            <a:r>
              <a:rPr lang="zh-CN" altLang="en-US" sz="1800" b="0" i="0">
                <a:solidFill>
                  <a:schemeClr val="tx1"/>
                </a:solidFill>
              </a:rPr>
              <a:t>从用例中识别类</a:t>
            </a:r>
            <a:endParaRPr lang="zh-CN" altLang="en-US" sz="1800" b="0" i="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
        <p:nvSpPr>
          <p:cNvPr id="2" name="文本框 1"/>
          <p:cNvSpPr txBox="1"/>
          <p:nvPr/>
        </p:nvSpPr>
        <p:spPr>
          <a:xfrm>
            <a:off x="163195" y="686435"/>
            <a:ext cx="5666740" cy="460375"/>
          </a:xfrm>
          <a:prstGeom prst="rect">
            <a:avLst/>
          </a:prstGeom>
          <a:noFill/>
        </p:spPr>
        <p:txBody>
          <a:bodyPr wrap="square" rtlCol="0" anchor="t">
            <a:spAutoFit/>
          </a:bodyPr>
          <a:p>
            <a:pPr eaLnBrk="1" hangingPunct="1"/>
            <a:r>
              <a:rPr lang="en-US" altLang="x-none" sz="2400" i="0" dirty="0">
                <a:solidFill>
                  <a:schemeClr val="tx1"/>
                </a:solidFill>
                <a:sym typeface="+mn-ea"/>
              </a:rPr>
              <a:t>4.1  </a:t>
            </a:r>
            <a:r>
              <a:rPr lang="zh-CN" altLang="en-US" sz="2400" i="0" dirty="0">
                <a:solidFill>
                  <a:schemeClr val="tx1"/>
                </a:solidFill>
                <a:sym typeface="+mn-ea"/>
              </a:rPr>
              <a:t>对象是什么</a:t>
            </a:r>
            <a:endParaRPr lang="en-US" altLang="zh-CN" sz="2400" i="0" dirty="0">
              <a:solidFill>
                <a:schemeClr val="tx1"/>
              </a:solidFill>
              <a:sym typeface="+mn-ea"/>
            </a:endParaRPr>
          </a:p>
        </p:txBody>
      </p:sp>
      <p:sp>
        <p:nvSpPr>
          <p:cNvPr id="3" name="文本框 2"/>
          <p:cNvSpPr txBox="1"/>
          <p:nvPr/>
        </p:nvSpPr>
        <p:spPr>
          <a:xfrm>
            <a:off x="297180" y="1146810"/>
            <a:ext cx="8609330" cy="4246245"/>
          </a:xfrm>
          <a:prstGeom prst="rect">
            <a:avLst/>
          </a:prstGeom>
          <a:noFill/>
        </p:spPr>
        <p:txBody>
          <a:bodyPr wrap="square" rtlCol="0">
            <a:spAutoFit/>
          </a:bodyPr>
          <a:p>
            <a:r>
              <a:rPr lang="en-US" altLang="zh-CN" sz="1800" b="0" i="0">
                <a:solidFill>
                  <a:schemeClr val="tx1"/>
                </a:solidFill>
              </a:rPr>
              <a:t>	</a:t>
            </a:r>
            <a:r>
              <a:rPr lang="zh-CN" altLang="en-US" sz="1800" b="0" i="0">
                <a:solidFill>
                  <a:schemeClr val="tx1"/>
                </a:solidFill>
              </a:rPr>
              <a:t>对象指的是一个单独的、可确认的物体、单元或实体，它可以是具体的也可以是抽象的，在问题领域里有确切的定义的角色。一个对象可包含以下几个部分。</a:t>
            </a:r>
            <a:endParaRPr lang="zh-CN" altLang="en-US" sz="1800" b="0" i="0">
              <a:solidFill>
                <a:schemeClr val="tx1"/>
              </a:solidFill>
            </a:endParaRPr>
          </a:p>
          <a:p>
            <a:r>
              <a:rPr lang="zh-CN" altLang="en-US" sz="1800" b="0" i="0">
                <a:solidFill>
                  <a:schemeClr val="tx1"/>
                </a:solidFill>
              </a:rPr>
              <a:t>标识（名字）：为了区分对象，给对象起一个</a:t>
            </a:r>
            <a:r>
              <a:rPr lang="en-US" altLang="zh-CN" sz="1800" b="0" i="0">
                <a:solidFill>
                  <a:schemeClr val="tx1"/>
                </a:solidFill>
              </a:rPr>
              <a:t>“</a:t>
            </a:r>
            <a:r>
              <a:rPr lang="zh-CN" altLang="en-US" sz="1800" b="0" i="0">
                <a:solidFill>
                  <a:schemeClr val="tx1"/>
                </a:solidFill>
              </a:rPr>
              <a:t>标识</a:t>
            </a:r>
            <a:r>
              <a:rPr lang="en-US" altLang="zh-CN" sz="1800" b="0" i="0">
                <a:solidFill>
                  <a:schemeClr val="tx1"/>
                </a:solidFill>
              </a:rPr>
              <a:t>”</a:t>
            </a:r>
            <a:r>
              <a:rPr lang="zh-CN" altLang="en-US" sz="1800" b="0" i="0">
                <a:solidFill>
                  <a:schemeClr val="tx1"/>
                </a:solidFill>
              </a:rPr>
              <a:t>，也是</a:t>
            </a:r>
            <a:r>
              <a:rPr lang="en-US" altLang="zh-CN" sz="1800" b="0" i="0">
                <a:solidFill>
                  <a:schemeClr val="tx1"/>
                </a:solidFill>
              </a:rPr>
              <a:t>“</a:t>
            </a:r>
            <a:r>
              <a:rPr lang="zh-CN" altLang="en-US" sz="1800" b="0" i="0">
                <a:solidFill>
                  <a:schemeClr val="tx1"/>
                </a:solidFill>
              </a:rPr>
              <a:t>对象名</a:t>
            </a:r>
            <a:r>
              <a:rPr lang="en-US" altLang="zh-CN" sz="1800" b="0" i="0">
                <a:solidFill>
                  <a:schemeClr val="tx1"/>
                </a:solidFill>
              </a:rPr>
              <a:t>”</a:t>
            </a:r>
            <a:r>
              <a:rPr lang="zh-CN" altLang="en-US" sz="1800" b="0" i="0">
                <a:solidFill>
                  <a:schemeClr val="tx1"/>
                </a:solidFill>
              </a:rPr>
              <a:t>。</a:t>
            </a:r>
            <a:endParaRPr lang="zh-CN" altLang="en-US" sz="1800" b="0" i="0">
              <a:solidFill>
                <a:schemeClr val="tx1"/>
              </a:solidFill>
            </a:endParaRPr>
          </a:p>
          <a:p>
            <a:r>
              <a:rPr lang="zh-CN" altLang="en-US" sz="1800" b="0" i="0">
                <a:solidFill>
                  <a:schemeClr val="tx1"/>
                </a:solidFill>
              </a:rPr>
              <a:t>状态（属性）：对象的状态包括对象的所有属性和当前属性。</a:t>
            </a:r>
            <a:endParaRPr lang="zh-CN" altLang="en-US" sz="1800" b="0" i="0">
              <a:solidFill>
                <a:schemeClr val="tx1"/>
              </a:solidFill>
            </a:endParaRPr>
          </a:p>
          <a:p>
            <a:r>
              <a:rPr lang="zh-CN" altLang="en-US" sz="1800" b="0" i="0">
                <a:solidFill>
                  <a:schemeClr val="tx1"/>
                </a:solidFill>
              </a:rPr>
              <a:t>行为（方法，事件）：没有一个对象是孤立的，对象可以被操作，也可以操作别的对象。而行为就是一个对象根据它的状态改变和消息传送所采取的行动和所作出的反应。</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对象和类的区别</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）对象是一个存在与时间和空间中的具体实体，而类仅代表一个抽象，抽象出对象的</a:t>
            </a:r>
            <a:r>
              <a:rPr lang="en-US" altLang="zh-CN" sz="1800" b="0" i="0">
                <a:solidFill>
                  <a:schemeClr val="tx1"/>
                </a:solidFill>
              </a:rPr>
              <a:t>“</a:t>
            </a:r>
            <a:r>
              <a:rPr lang="zh-CN" altLang="en-US" sz="1800" b="0" i="0">
                <a:solidFill>
                  <a:schemeClr val="tx1"/>
                </a:solidFill>
              </a:rPr>
              <a:t>本质</a:t>
            </a:r>
            <a:r>
              <a:rPr lang="en-US" altLang="zh-CN" sz="1800" b="0" i="0">
                <a:solidFill>
                  <a:schemeClr val="tx1"/>
                </a:solidFill>
              </a:rPr>
              <a:t>”</a:t>
            </a:r>
            <a:r>
              <a:rPr lang="zh-CN" altLang="en-US" sz="1800" b="0" i="0">
                <a:solidFill>
                  <a:schemeClr val="tx1"/>
                </a:solidFill>
              </a:rPr>
              <a:t>。</a:t>
            </a:r>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）类是共享的一个公用结构和一个公共行为对象集合。</a:t>
            </a:r>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）类是静态的，对象是动态的；类是一般化，对象是个性化；类是定义，对象是实例；类是抽象、对象是具体。</a:t>
            </a:r>
            <a:endParaRPr lang="zh-CN" altLang="en-US" sz="1800" b="0" i="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
        <p:nvSpPr>
          <p:cNvPr id="2" name="文本框 1"/>
          <p:cNvSpPr txBox="1"/>
          <p:nvPr/>
        </p:nvSpPr>
        <p:spPr>
          <a:xfrm>
            <a:off x="163195" y="686435"/>
            <a:ext cx="5666740" cy="460375"/>
          </a:xfrm>
          <a:prstGeom prst="rect">
            <a:avLst/>
          </a:prstGeom>
          <a:noFill/>
        </p:spPr>
        <p:txBody>
          <a:bodyPr wrap="square" rtlCol="0" anchor="t">
            <a:spAutoFit/>
          </a:bodyPr>
          <a:p>
            <a:pPr eaLnBrk="1" hangingPunct="1"/>
            <a:r>
              <a:rPr lang="en-US" altLang="x-none" sz="2400" i="0" dirty="0">
                <a:solidFill>
                  <a:schemeClr val="tx1"/>
                </a:solidFill>
                <a:sym typeface="+mn-ea"/>
              </a:rPr>
              <a:t>4.2  </a:t>
            </a:r>
            <a:r>
              <a:rPr lang="zh-CN" altLang="en-US" sz="2400" i="0" dirty="0">
                <a:solidFill>
                  <a:schemeClr val="tx1"/>
                </a:solidFill>
                <a:sym typeface="+mn-ea"/>
              </a:rPr>
              <a:t>对象图</a:t>
            </a:r>
            <a:endParaRPr lang="zh-CN" altLang="en-US" sz="2400" i="0" dirty="0">
              <a:solidFill>
                <a:schemeClr val="tx1"/>
              </a:solidFill>
              <a:sym typeface="+mn-ea"/>
            </a:endParaRPr>
          </a:p>
        </p:txBody>
      </p:sp>
      <p:sp>
        <p:nvSpPr>
          <p:cNvPr id="3" name="文本框 2"/>
          <p:cNvSpPr txBox="1"/>
          <p:nvPr/>
        </p:nvSpPr>
        <p:spPr>
          <a:xfrm>
            <a:off x="163195" y="1320165"/>
            <a:ext cx="8609330" cy="3138170"/>
          </a:xfrm>
          <a:prstGeom prst="rect">
            <a:avLst/>
          </a:prstGeom>
          <a:noFill/>
        </p:spPr>
        <p:txBody>
          <a:bodyPr wrap="square" rtlCol="0">
            <a:spAutoFit/>
          </a:bodyPr>
          <a:p>
            <a:r>
              <a:rPr lang="en-US" altLang="zh-CN" sz="1800" b="0" i="0">
                <a:solidFill>
                  <a:schemeClr val="tx1"/>
                </a:solidFill>
              </a:rPr>
              <a:t>	</a:t>
            </a:r>
            <a:r>
              <a:rPr lang="zh-CN" altLang="en-US" sz="1800" b="0" i="0">
                <a:solidFill>
                  <a:schemeClr val="tx1"/>
                </a:solidFill>
              </a:rPr>
              <a:t>对象图描述的是参与交互的各个对象在交互过程中的某一时刻的状态。对象图可以被看作是类图在某一时刻的实例。</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对象图包含以下几个部分</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）对象名：由于对象是一个类的实例，因此其名称的格式是</a:t>
            </a:r>
            <a:r>
              <a:rPr lang="en-US" altLang="zh-CN" sz="1800" b="0" i="0">
                <a:solidFill>
                  <a:schemeClr val="tx1"/>
                </a:solidFill>
              </a:rPr>
              <a:t>“</a:t>
            </a:r>
            <a:r>
              <a:rPr lang="zh-CN" altLang="en-US" sz="1800" b="0" i="0">
                <a:solidFill>
                  <a:schemeClr val="tx1"/>
                </a:solidFill>
              </a:rPr>
              <a:t>对象名：类名</a:t>
            </a:r>
            <a:r>
              <a:rPr lang="en-US" altLang="zh-CN" sz="1800" b="0" i="0">
                <a:solidFill>
                  <a:schemeClr val="tx1"/>
                </a:solidFill>
              </a:rPr>
              <a:t>”</a:t>
            </a:r>
            <a:r>
              <a:rPr lang="zh-CN" altLang="en-US" sz="1800" b="0" i="0">
                <a:solidFill>
                  <a:schemeClr val="tx1"/>
                </a:solidFill>
              </a:rPr>
              <a:t>，这两个部分是可选的，但如果是包含类名，则必须加上</a:t>
            </a:r>
            <a:r>
              <a:rPr lang="en-US" altLang="zh-CN" sz="1800" b="0" i="0">
                <a:solidFill>
                  <a:schemeClr val="tx1"/>
                </a:solidFill>
              </a:rPr>
              <a:t>“</a:t>
            </a:r>
            <a:r>
              <a:rPr lang="zh-CN" altLang="en-US" sz="1800" b="0" i="0">
                <a:solidFill>
                  <a:schemeClr val="tx1"/>
                </a:solidFill>
              </a:rPr>
              <a:t>：</a:t>
            </a:r>
            <a:r>
              <a:rPr lang="en-US" altLang="zh-CN" sz="1800" b="0" i="0">
                <a:solidFill>
                  <a:schemeClr val="tx1"/>
                </a:solidFill>
              </a:rPr>
              <a:t>”</a:t>
            </a:r>
            <a:r>
              <a:rPr lang="zh-CN" altLang="en-US" sz="1800" b="0" i="0">
                <a:solidFill>
                  <a:schemeClr val="tx1"/>
                </a:solidFill>
              </a:rPr>
              <a:t>，另外为了和类名区分，还必须加上下划线。</a:t>
            </a:r>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）属性：由于对象是一个具体的事物，因此所有的属性值都已经确定，因此通常会在后面列出其值。</a:t>
            </a:r>
            <a:endParaRPr lang="zh-CN" altLang="en-US" sz="1800" b="0" i="0">
              <a:solidFill>
                <a:schemeClr val="tx1"/>
              </a:solidFill>
            </a:endParaRPr>
          </a:p>
          <a:p>
            <a:endParaRPr lang="zh-CN" altLang="en-US" sz="1800" b="0" i="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
        <p:nvSpPr>
          <p:cNvPr id="2" name="文本框 1"/>
          <p:cNvSpPr txBox="1"/>
          <p:nvPr/>
        </p:nvSpPr>
        <p:spPr>
          <a:xfrm>
            <a:off x="163195" y="686435"/>
            <a:ext cx="5666740" cy="460375"/>
          </a:xfrm>
          <a:prstGeom prst="rect">
            <a:avLst/>
          </a:prstGeom>
          <a:noFill/>
        </p:spPr>
        <p:txBody>
          <a:bodyPr wrap="square" rtlCol="0" anchor="t">
            <a:spAutoFit/>
          </a:bodyPr>
          <a:p>
            <a:pPr eaLnBrk="1" hangingPunct="1"/>
            <a:r>
              <a:rPr lang="en-US" altLang="x-none" sz="2400" i="0" dirty="0">
                <a:solidFill>
                  <a:schemeClr val="tx1"/>
                </a:solidFill>
                <a:sym typeface="+mn-ea"/>
              </a:rPr>
              <a:t>4.3  </a:t>
            </a:r>
            <a:r>
              <a:rPr lang="zh-CN" altLang="en-US" sz="2400" i="0" dirty="0">
                <a:solidFill>
                  <a:schemeClr val="tx1"/>
                </a:solidFill>
                <a:sym typeface="+mn-ea"/>
              </a:rPr>
              <a:t>对象图和类图的区别</a:t>
            </a:r>
            <a:endParaRPr lang="zh-CN" altLang="en-US" sz="2400" i="0" dirty="0">
              <a:solidFill>
                <a:schemeClr val="tx1"/>
              </a:solidFill>
              <a:sym typeface="+mn-ea"/>
            </a:endParaRPr>
          </a:p>
        </p:txBody>
      </p:sp>
      <p:sp>
        <p:nvSpPr>
          <p:cNvPr id="3" name="文本框 2"/>
          <p:cNvSpPr txBox="1"/>
          <p:nvPr/>
        </p:nvSpPr>
        <p:spPr>
          <a:xfrm>
            <a:off x="297180" y="1146810"/>
            <a:ext cx="8609330" cy="4615815"/>
          </a:xfrm>
          <a:prstGeom prst="rect">
            <a:avLst/>
          </a:prstGeom>
          <a:noFill/>
        </p:spPr>
        <p:txBody>
          <a:bodyPr wrap="square" rtlCol="0">
            <a:spAutoFit/>
          </a:bodyPr>
          <a:p>
            <a:r>
              <a:rPr lang="en-US" altLang="zh-CN" sz="1800" b="0" i="0">
                <a:solidFill>
                  <a:schemeClr val="tx1"/>
                </a:solidFill>
              </a:rPr>
              <a:t>                      </a:t>
            </a:r>
            <a:r>
              <a:rPr lang="zh-CN" altLang="en-US" sz="1800" b="0" i="0">
                <a:solidFill>
                  <a:schemeClr val="tx1"/>
                </a:solidFill>
              </a:rPr>
              <a:t>类图                                                                 对象图</a:t>
            </a:r>
            <a:endParaRPr lang="zh-CN" altLang="en-US" sz="1800" b="0" i="0">
              <a:solidFill>
                <a:schemeClr val="tx1"/>
              </a:solidFill>
            </a:endParaRPr>
          </a:p>
          <a:p>
            <a:endParaRPr lang="zh-CN" altLang="en-US" sz="1800" b="0" i="0">
              <a:solidFill>
                <a:schemeClr val="tx1"/>
              </a:solidFill>
            </a:endParaRPr>
          </a:p>
          <a:p>
            <a:r>
              <a:rPr lang="zh-CN" altLang="en-US" sz="1600" b="0" i="0">
                <a:solidFill>
                  <a:schemeClr val="tx1"/>
                </a:solidFill>
              </a:rPr>
              <a:t>类具有三个分栏：名称、属性和操作                               对象只有两个分栏：名称和属性         </a:t>
            </a:r>
            <a:endParaRPr lang="zh-CN" altLang="en-US" sz="1600" b="0" i="0">
              <a:solidFill>
                <a:schemeClr val="tx1"/>
              </a:solidFill>
            </a:endParaRPr>
          </a:p>
          <a:p>
            <a:r>
              <a:rPr lang="zh-CN" altLang="en-US" sz="1600" b="0" i="0">
                <a:solidFill>
                  <a:schemeClr val="tx1"/>
                </a:solidFill>
              </a:rPr>
              <a:t>在类的名称分栏中只有类名                                               对象的名称形式为</a:t>
            </a:r>
            <a:r>
              <a:rPr lang="en-US" altLang="zh-CN" sz="1600" b="0" i="0">
                <a:solidFill>
                  <a:schemeClr val="tx1"/>
                </a:solidFill>
              </a:rPr>
              <a:t>“</a:t>
            </a:r>
            <a:r>
              <a:rPr lang="zh-CN" altLang="en-US" sz="1600" b="0" i="0">
                <a:solidFill>
                  <a:schemeClr val="tx1"/>
                </a:solidFill>
              </a:rPr>
              <a:t>对象名：类名</a:t>
            </a:r>
            <a:r>
              <a:rPr lang="en-US" altLang="zh-CN" sz="1600" b="0" i="0">
                <a:solidFill>
                  <a:schemeClr val="tx1"/>
                </a:solidFill>
              </a:rPr>
              <a:t>”</a:t>
            </a:r>
            <a:r>
              <a:rPr lang="zh-CN" altLang="en-US" sz="1600" b="0" i="0">
                <a:solidFill>
                  <a:schemeClr val="tx1"/>
                </a:solidFill>
              </a:rPr>
              <a:t>，匿                 </a:t>
            </a:r>
            <a:endParaRPr lang="zh-CN" altLang="en-US" sz="1600" b="0" i="0">
              <a:solidFill>
                <a:schemeClr val="tx1"/>
              </a:solidFill>
            </a:endParaRPr>
          </a:p>
          <a:p>
            <a:r>
              <a:rPr lang="zh-CN" altLang="en-US" sz="1600" b="0" i="0">
                <a:solidFill>
                  <a:schemeClr val="tx1"/>
                </a:solidFill>
              </a:rPr>
              <a:t>                                                                                               名对象的名称为</a:t>
            </a:r>
            <a:r>
              <a:rPr lang="en-US" altLang="zh-CN" sz="1600" b="0" i="0">
                <a:solidFill>
                  <a:schemeClr val="tx1"/>
                </a:solidFill>
              </a:rPr>
              <a:t>“</a:t>
            </a:r>
            <a:r>
              <a:rPr lang="zh-CN" altLang="en-US" sz="1600" b="0" i="0">
                <a:solidFill>
                  <a:schemeClr val="tx1"/>
                </a:solidFill>
              </a:rPr>
              <a:t>：类名</a:t>
            </a:r>
            <a:r>
              <a:rPr lang="en-US" altLang="zh-CN" sz="1600" b="0" i="0">
                <a:solidFill>
                  <a:schemeClr val="tx1"/>
                </a:solidFill>
              </a:rPr>
              <a:t>”</a:t>
            </a:r>
            <a:endParaRPr lang="en-US" altLang="zh-CN" sz="1600" b="0" i="0">
              <a:solidFill>
                <a:schemeClr val="tx1"/>
              </a:solidFill>
            </a:endParaRPr>
          </a:p>
          <a:p>
            <a:endParaRPr lang="zh-CN" altLang="en-US" sz="1600" b="0" i="0">
              <a:solidFill>
                <a:schemeClr val="tx1"/>
              </a:solidFill>
            </a:endParaRPr>
          </a:p>
          <a:p>
            <a:endParaRPr lang="zh-CN" altLang="en-US" sz="1600" b="0" i="0">
              <a:solidFill>
                <a:schemeClr val="tx1"/>
              </a:solidFill>
            </a:endParaRPr>
          </a:p>
          <a:p>
            <a:endParaRPr lang="zh-CN" altLang="en-US" sz="1600" b="0" i="0">
              <a:solidFill>
                <a:schemeClr val="tx1"/>
              </a:solidFill>
            </a:endParaRPr>
          </a:p>
          <a:p>
            <a:r>
              <a:rPr lang="zh-CN" altLang="en-US" sz="1600" b="0" i="0">
                <a:solidFill>
                  <a:schemeClr val="tx1"/>
                </a:solidFill>
              </a:rPr>
              <a:t>类的属性分栏定义了所有的属性的特征                            对象则只定义了属性的当前值，以便</a:t>
            </a:r>
            <a:endParaRPr lang="zh-CN" altLang="en-US" sz="1600" b="0" i="0">
              <a:solidFill>
                <a:schemeClr val="tx1"/>
              </a:solidFill>
            </a:endParaRPr>
          </a:p>
          <a:p>
            <a:r>
              <a:rPr lang="zh-CN" altLang="en-US" sz="1600" b="0" i="0">
                <a:solidFill>
                  <a:schemeClr val="tx1"/>
                </a:solidFill>
              </a:rPr>
              <a:t>类中列出了操作                                                                     用于测试用例</a:t>
            </a:r>
            <a:endParaRPr lang="zh-CN" altLang="en-US" sz="1600" b="0" i="0">
              <a:solidFill>
                <a:schemeClr val="tx1"/>
              </a:solidFill>
            </a:endParaRPr>
          </a:p>
          <a:p>
            <a:r>
              <a:rPr lang="zh-CN" altLang="en-US" sz="1600" b="0" i="0">
                <a:solidFill>
                  <a:schemeClr val="tx1"/>
                </a:solidFill>
              </a:rPr>
              <a:t>                                                                                                 对象图中不包括操作，因为对于属于同     </a:t>
            </a:r>
            <a:endParaRPr lang="zh-CN" altLang="en-US" sz="1600" b="0" i="0">
              <a:solidFill>
                <a:schemeClr val="tx1"/>
              </a:solidFill>
            </a:endParaRPr>
          </a:p>
          <a:p>
            <a:r>
              <a:rPr lang="zh-CN" altLang="en-US" sz="1600" b="0" i="0">
                <a:solidFill>
                  <a:schemeClr val="tx1"/>
                </a:solidFill>
              </a:rPr>
              <a:t>                                                                                                 一个类的对象而言，其操作是相同的 </a:t>
            </a:r>
            <a:endParaRPr lang="zh-CN" altLang="en-US" sz="1600" b="0" i="0">
              <a:solidFill>
                <a:schemeClr val="tx1"/>
              </a:solidFill>
            </a:endParaRPr>
          </a:p>
          <a:p>
            <a:r>
              <a:rPr lang="zh-CN" altLang="en-US" sz="1600" b="0" i="0">
                <a:solidFill>
                  <a:schemeClr val="tx1"/>
                </a:solidFill>
              </a:rPr>
              <a:t>                                          </a:t>
            </a:r>
            <a:endParaRPr lang="zh-CN" altLang="en-US" sz="1600" b="0" i="0">
              <a:solidFill>
                <a:schemeClr val="tx1"/>
              </a:solidFill>
            </a:endParaRPr>
          </a:p>
          <a:p>
            <a:endParaRPr lang="zh-CN" altLang="en-US" sz="1600" b="0" i="0">
              <a:solidFill>
                <a:schemeClr val="tx1"/>
              </a:solidFill>
            </a:endParaRPr>
          </a:p>
          <a:p>
            <a:r>
              <a:rPr lang="zh-CN" altLang="en-US" sz="1600" b="0" i="0">
                <a:solidFill>
                  <a:schemeClr val="tx1"/>
                </a:solidFill>
              </a:rPr>
              <a:t>类使用关联连接、关联使用名称、角色、多重                  对象使用链连接，链拥有名称、角色</a:t>
            </a:r>
            <a:endParaRPr lang="zh-CN" altLang="en-US" sz="1600" b="0" i="0">
              <a:solidFill>
                <a:schemeClr val="tx1"/>
              </a:solidFill>
            </a:endParaRPr>
          </a:p>
          <a:p>
            <a:r>
              <a:rPr lang="zh-CN" altLang="en-US" sz="1600" b="0" i="0">
                <a:solidFill>
                  <a:schemeClr val="tx1"/>
                </a:solidFill>
              </a:rPr>
              <a:t>性及约束等特征定义。类代表的是对对象的分                  但是没有多重性。对象代表的是单独类，所以必须说明可以参与关联的对象的数目                   的实体，所有的链都是一对一的，因                     </a:t>
            </a:r>
            <a:r>
              <a:rPr lang="en-US" altLang="zh-CN" sz="1800" b="0" i="0">
                <a:solidFill>
                  <a:schemeClr val="tx1"/>
                </a:solidFill>
              </a:rPr>
              <a:t>	                                                                         </a:t>
            </a:r>
            <a:r>
              <a:rPr lang="zh-CN" altLang="en-US" sz="1800" b="0" i="0">
                <a:solidFill>
                  <a:schemeClr val="tx1"/>
                </a:solidFill>
              </a:rPr>
              <a:t>此不涉及多重性</a:t>
            </a:r>
            <a:endParaRPr lang="zh-CN" altLang="en-US" sz="1800" b="0" i="0">
              <a:solidFill>
                <a:schemeClr val="tx1"/>
              </a:solidFill>
            </a:endParaRPr>
          </a:p>
        </p:txBody>
      </p:sp>
      <p:cxnSp>
        <p:nvCxnSpPr>
          <p:cNvPr id="4" name="直接连接符 3"/>
          <p:cNvCxnSpPr/>
          <p:nvPr/>
        </p:nvCxnSpPr>
        <p:spPr>
          <a:xfrm>
            <a:off x="374650" y="1462405"/>
            <a:ext cx="8517255" cy="2222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body"/>
          </p:nvPr>
        </p:nvSpPr>
        <p:spPr>
          <a:xfrm>
            <a:off x="107950" y="609600"/>
            <a:ext cx="8667750" cy="2532063"/>
          </a:xfrm>
        </p:spPr>
        <p:txBody>
          <a:bodyPr vert="horz" wrap="square" lIns="3600" tIns="0" rIns="3600" bIns="3600" anchor="t"/>
          <a:p>
            <a:pPr eaLnBrk="1" hangingPunct="1"/>
            <a:r>
              <a:rPr lang="en-US" altLang="x-none" dirty="0">
                <a:solidFill>
                  <a:schemeClr val="tx1"/>
                </a:solidFill>
              </a:rPr>
              <a:t>5.1  </a:t>
            </a:r>
            <a:r>
              <a:rPr lang="zh-CN" altLang="en-US" dirty="0">
                <a:solidFill>
                  <a:schemeClr val="tx1"/>
                </a:solidFill>
              </a:rPr>
              <a:t>状态机图概要</a:t>
            </a:r>
            <a:endParaRPr lang="zh-CN" altLang="en-US" dirty="0">
              <a:solidFill>
                <a:schemeClr val="tx1"/>
              </a:solidFill>
            </a:endParaRPr>
          </a:p>
          <a:p>
            <a:pPr lvl="1" eaLnBrk="1" hangingPunct="1"/>
            <a:r>
              <a:rPr lang="en-US" altLang="x-none" dirty="0">
                <a:solidFill>
                  <a:schemeClr val="tx1"/>
                </a:solidFill>
              </a:rPr>
              <a:t>5.1.1</a:t>
            </a:r>
            <a:r>
              <a:rPr lang="zh-CN" altLang="en-US" dirty="0">
                <a:solidFill>
                  <a:schemeClr val="tx1"/>
                </a:solidFill>
              </a:rPr>
              <a:t>状态机图</a:t>
            </a:r>
            <a:endParaRPr lang="zh-CN" altLang="en-US" dirty="0">
              <a:solidFill>
                <a:schemeClr val="tx1"/>
              </a:solidFill>
            </a:endParaRPr>
          </a:p>
          <a:p>
            <a:pPr lvl="2" eaLnBrk="1" hangingPunct="1"/>
            <a:r>
              <a:rPr lang="zh-CN" altLang="en-US" b="0" dirty="0">
                <a:solidFill>
                  <a:schemeClr val="tx1"/>
                </a:solidFill>
              </a:rPr>
              <a:t>说明对象在它的生命期中响应事件所经历的状态序列，以及它们对那些事件</a:t>
            </a:r>
            <a:endParaRPr lang="zh-CN" altLang="en-US" b="0" dirty="0">
              <a:solidFill>
                <a:schemeClr val="tx1"/>
              </a:solidFill>
            </a:endParaRPr>
          </a:p>
          <a:p>
            <a:pPr lvl="2" eaLnBrk="1" hangingPunct="1"/>
            <a:r>
              <a:rPr lang="zh-CN" altLang="en-US" b="0" dirty="0">
                <a:solidFill>
                  <a:schemeClr val="tx1"/>
                </a:solidFill>
              </a:rPr>
              <a:t>的响应。</a:t>
            </a:r>
            <a:endParaRPr lang="zh-CN" altLang="en-US" b="0" dirty="0">
              <a:solidFill>
                <a:schemeClr val="tx1"/>
              </a:solidFill>
            </a:endParaRPr>
          </a:p>
          <a:p>
            <a:pPr lvl="1" eaLnBrk="1" hangingPunct="1"/>
            <a:r>
              <a:rPr lang="en-US" altLang="x-none" dirty="0">
                <a:solidFill>
                  <a:schemeClr val="tx1"/>
                </a:solidFill>
              </a:rPr>
              <a:t>5.1.2</a:t>
            </a:r>
            <a:r>
              <a:rPr lang="zh-CN" altLang="en-US" dirty="0">
                <a:solidFill>
                  <a:schemeClr val="tx1"/>
                </a:solidFill>
              </a:rPr>
              <a:t>状态机图用于</a:t>
            </a:r>
            <a:endParaRPr lang="zh-CN" altLang="en-US" b="0" dirty="0">
              <a:solidFill>
                <a:schemeClr val="tx1"/>
              </a:solidFill>
            </a:endParaRPr>
          </a:p>
          <a:p>
            <a:pPr lvl="2" eaLnBrk="1" hangingPunct="1"/>
            <a:r>
              <a:rPr lang="zh-CN" altLang="en-US" b="0" dirty="0">
                <a:solidFill>
                  <a:schemeClr val="tx1"/>
                </a:solidFill>
              </a:rPr>
              <a:t>揭示</a:t>
            </a:r>
            <a:r>
              <a:rPr lang="en-US" altLang="x-none" b="0" dirty="0">
                <a:solidFill>
                  <a:schemeClr val="tx1"/>
                </a:solidFill>
              </a:rPr>
              <a:t>Actor</a:t>
            </a:r>
            <a:r>
              <a:rPr lang="zh-CN" altLang="en-US" b="0" dirty="0">
                <a:solidFill>
                  <a:schemeClr val="tx1"/>
                </a:solidFill>
              </a:rPr>
              <a:t>、类、子系统和组件的复杂特性。 </a:t>
            </a:r>
            <a:endParaRPr lang="zh-CN" altLang="en-US" b="0" dirty="0">
              <a:solidFill>
                <a:schemeClr val="tx1"/>
              </a:solidFill>
            </a:endParaRPr>
          </a:p>
          <a:p>
            <a:pPr lvl="2" eaLnBrk="1" hangingPunct="1"/>
            <a:r>
              <a:rPr lang="zh-CN" altLang="en-US" b="0" dirty="0">
                <a:solidFill>
                  <a:schemeClr val="tx1"/>
                </a:solidFill>
              </a:rPr>
              <a:t>为实时系统建模。</a:t>
            </a:r>
            <a:r>
              <a:rPr lang="zh-CN" altLang="en-US" sz="1400" dirty="0">
                <a:solidFill>
                  <a:schemeClr val="tx1"/>
                </a:solidFill>
              </a:rPr>
              <a:t> </a:t>
            </a:r>
            <a:endParaRPr lang="zh-CN" altLang="en-US" sz="1400" dirty="0">
              <a:solidFill>
                <a:schemeClr val="tx1"/>
              </a:solidFill>
            </a:endParaRPr>
          </a:p>
        </p:txBody>
      </p:sp>
      <p:sp>
        <p:nvSpPr>
          <p:cNvPr id="49155" name="Rectangle 4"/>
          <p:cNvSpPr/>
          <p:nvPr/>
        </p:nvSpPr>
        <p:spPr>
          <a:xfrm>
            <a:off x="88900" y="3284538"/>
            <a:ext cx="9055100" cy="273685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400" i="0" dirty="0">
                <a:solidFill>
                  <a:schemeClr val="tx1"/>
                </a:solidFill>
                <a:latin typeface="Times New Roman" panose="02020603050405020304" pitchFamily="2" charset="0"/>
              </a:rPr>
              <a:t>5.2  </a:t>
            </a:r>
            <a:r>
              <a:rPr lang="zh-CN" altLang="en-US" sz="2400" i="0" dirty="0">
                <a:solidFill>
                  <a:schemeClr val="tx1"/>
                </a:solidFill>
                <a:latin typeface="Times New Roman" panose="02020603050405020304" pitchFamily="2" charset="0"/>
              </a:rPr>
              <a:t>状态机图的组成	</a:t>
            </a:r>
            <a:endParaRPr lang="zh-CN" altLang="en-US" sz="240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5.2.1</a:t>
            </a:r>
            <a:r>
              <a:rPr lang="zh-CN" altLang="en-US" sz="2000" i="0" dirty="0">
                <a:solidFill>
                  <a:schemeClr val="tx1"/>
                </a:solidFill>
                <a:latin typeface="Times New Roman" panose="02020603050405020304" pitchFamily="2" charset="0"/>
              </a:rPr>
              <a:t>状态</a:t>
            </a:r>
            <a:endParaRPr lang="zh-CN" altLang="en-US" sz="2000" i="0" dirty="0">
              <a:solidFill>
                <a:schemeClr val="tx1"/>
              </a:solidFill>
              <a:latin typeface="Times New Roman" panose="02020603050405020304" pitchFamily="2" charset="0"/>
            </a:endParaRPr>
          </a:p>
          <a:p>
            <a:pPr marL="952500" lvl="2" indent="0" eaLnBrk="1" hangingPunct="1">
              <a:spcBef>
                <a:spcPct val="20000"/>
              </a:spcBef>
              <a:buFont typeface="Wingdings" panose="05000000000000000000" pitchFamily="2" charset="2"/>
              <a:buNone/>
            </a:pPr>
            <a:r>
              <a:rPr lang="zh-CN" altLang="en-US" sz="1800" b="0" i="0" dirty="0">
                <a:solidFill>
                  <a:schemeClr val="tx1"/>
                </a:solidFill>
                <a:latin typeface="Times New Roman" panose="02020603050405020304" pitchFamily="2" charset="0"/>
              </a:rPr>
              <a:t>对象的状态是指在这个对象的生命期中的一个条件或状况，在此期间对象将</a:t>
            </a:r>
            <a:endParaRPr lang="zh-CN" altLang="en-US" sz="1800" b="0" i="0" dirty="0">
              <a:solidFill>
                <a:schemeClr val="tx1"/>
              </a:solidFill>
              <a:latin typeface="Times New Roman" panose="02020603050405020304" pitchFamily="2" charset="0"/>
            </a:endParaRPr>
          </a:p>
          <a:p>
            <a:pPr marL="952500" lvl="2" indent="0" eaLnBrk="1" hangingPunct="1">
              <a:spcBef>
                <a:spcPct val="20000"/>
              </a:spcBef>
              <a:buFont typeface="Wingdings" panose="05000000000000000000" pitchFamily="2" charset="2"/>
              <a:buNone/>
            </a:pPr>
            <a:r>
              <a:rPr lang="zh-CN" altLang="en-US" sz="1800" b="0" i="0" dirty="0">
                <a:solidFill>
                  <a:schemeClr val="tx1"/>
                </a:solidFill>
                <a:latin typeface="Times New Roman" panose="02020603050405020304" pitchFamily="2" charset="0"/>
              </a:rPr>
              <a:t>满足某些条件、执行某些活动，或等待某些事件。</a:t>
            </a:r>
            <a:endParaRPr lang="zh-CN" altLang="en-US" sz="1800" b="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5.2.2</a:t>
            </a:r>
            <a:r>
              <a:rPr lang="zh-CN" altLang="en-US" sz="2000" i="0" dirty="0">
                <a:solidFill>
                  <a:schemeClr val="tx1"/>
                </a:solidFill>
                <a:latin typeface="Times New Roman" panose="02020603050405020304" pitchFamily="2" charset="0"/>
              </a:rPr>
              <a:t>转移</a:t>
            </a:r>
            <a:endParaRPr lang="zh-CN" altLang="en-US" sz="2000" i="0" dirty="0">
              <a:solidFill>
                <a:schemeClr val="tx1"/>
              </a:solidFill>
              <a:latin typeface="Times New Roman" panose="02020603050405020304" pitchFamily="2" charset="0"/>
            </a:endParaRP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转移是由一种状态到另一种状态的迁移。这种转移由被建模实体内部或外部</a:t>
            </a:r>
            <a:endParaRPr lang="zh-CN" altLang="en-US" sz="1800" b="0" i="0" dirty="0">
              <a:solidFill>
                <a:schemeClr val="tx1"/>
              </a:solidFill>
              <a:latin typeface="Times New Roman" panose="02020603050405020304" pitchFamily="2" charset="0"/>
            </a:endParaRP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事件触发。</a:t>
            </a:r>
            <a:endParaRPr lang="zh-CN" altLang="en-US" sz="1800" b="0" i="0" dirty="0">
              <a:solidFill>
                <a:schemeClr val="tx1"/>
              </a:solidFill>
              <a:latin typeface="Times New Roman" panose="02020603050405020304" pitchFamily="2" charset="0"/>
            </a:endParaRP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对一个类来说，转移通常是调用了一个可以引起状态发生重要变化的操作的</a:t>
            </a:r>
            <a:endParaRPr lang="zh-CN" altLang="en-US" sz="1800" b="0" i="0" dirty="0">
              <a:solidFill>
                <a:schemeClr val="tx1"/>
              </a:solidFill>
              <a:latin typeface="Times New Roman" panose="02020603050405020304" pitchFamily="2" charset="0"/>
            </a:endParaRP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结果。</a:t>
            </a:r>
            <a:endParaRPr lang="zh-CN" altLang="en-US" sz="1800" b="0" i="0" dirty="0">
              <a:solidFill>
                <a:schemeClr val="tx1"/>
              </a:solidFill>
              <a:latin typeface="Times New Roman" panose="02020603050405020304" pitchFamily="2" charset="0"/>
            </a:endParaRPr>
          </a:p>
        </p:txBody>
      </p:sp>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Picture 2"/>
          <p:cNvPicPr>
            <a:picLocks noChangeAspect="1"/>
          </p:cNvPicPr>
          <p:nvPr/>
        </p:nvPicPr>
        <p:blipFill>
          <a:blip r:embed="rId1"/>
          <a:stretch>
            <a:fillRect/>
          </a:stretch>
        </p:blipFill>
        <p:spPr>
          <a:xfrm>
            <a:off x="7308850" y="2636838"/>
            <a:ext cx="381000" cy="361950"/>
          </a:xfrm>
          <a:prstGeom prst="rect">
            <a:avLst/>
          </a:prstGeom>
          <a:noFill/>
          <a:ln w="9525">
            <a:noFill/>
          </a:ln>
        </p:spPr>
      </p:pic>
      <p:pic>
        <p:nvPicPr>
          <p:cNvPr id="50179" name="Picture 3"/>
          <p:cNvPicPr>
            <a:picLocks noChangeAspect="1"/>
          </p:cNvPicPr>
          <p:nvPr/>
        </p:nvPicPr>
        <p:blipFill>
          <a:blip r:embed="rId2"/>
          <a:stretch>
            <a:fillRect/>
          </a:stretch>
        </p:blipFill>
        <p:spPr>
          <a:xfrm>
            <a:off x="7315200" y="2279650"/>
            <a:ext cx="381000" cy="357188"/>
          </a:xfrm>
          <a:prstGeom prst="rect">
            <a:avLst/>
          </a:prstGeom>
          <a:noFill/>
          <a:ln w="9525">
            <a:noFill/>
          </a:ln>
        </p:spPr>
      </p:pic>
      <p:graphicFrame>
        <p:nvGraphicFramePr>
          <p:cNvPr id="50180" name="内容占位符 50179"/>
          <p:cNvGraphicFramePr/>
          <p:nvPr>
            <p:ph idx="1"/>
          </p:nvPr>
        </p:nvGraphicFramePr>
        <p:xfrm>
          <a:off x="381000" y="985838"/>
          <a:ext cx="8305800" cy="2014537"/>
        </p:xfrm>
        <a:graphic>
          <a:graphicData uri="http://schemas.openxmlformats.org/drawingml/2006/table">
            <a:tbl>
              <a:tblPr/>
              <a:tblGrid>
                <a:gridCol w="914400"/>
                <a:gridCol w="4953000"/>
                <a:gridCol w="2438400"/>
              </a:tblGrid>
              <a:tr h="7747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dirty="0">
                          <a:solidFill>
                            <a:schemeClr val="tx1"/>
                          </a:solidFill>
                        </a:rPr>
                        <a:t>状态</a:t>
                      </a:r>
                      <a:endParaRPr lang="ja-JP" altLang="en-US" sz="140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400" b="0" i="1" dirty="0">
                          <a:solidFill>
                            <a:schemeClr val="tx1"/>
                          </a:solidFill>
                        </a:rPr>
                        <a:t>上格放置名称，下格说明处于该状态时，系统或对象要做的工作</a:t>
                      </a:r>
                      <a:r>
                        <a:rPr lang="en-US" altLang="x-none" sz="1400" b="0" i="1" dirty="0">
                          <a:solidFill>
                            <a:schemeClr val="tx1"/>
                          </a:solidFill>
                        </a:rPr>
                        <a:t>(</a:t>
                      </a:r>
                      <a:r>
                        <a:rPr lang="zh-CN" altLang="en-US" sz="1400" b="0" i="1" dirty="0">
                          <a:solidFill>
                            <a:schemeClr val="tx1"/>
                          </a:solidFill>
                        </a:rPr>
                        <a:t>见可选活动表</a:t>
                      </a:r>
                      <a:r>
                        <a:rPr lang="en-US" altLang="x-none" sz="1400" b="0" i="1" dirty="0">
                          <a:solidFill>
                            <a:schemeClr val="tx1"/>
                          </a:solidFill>
                        </a:rPr>
                        <a:t>) </a:t>
                      </a:r>
                      <a:r>
                        <a:rPr lang="ja-JP" altLang="en-US" sz="1400" b="0" i="1" dirty="0">
                          <a:solidFill>
                            <a:schemeClr val="tx1"/>
                          </a:solidFill>
                        </a:rPr>
                        <a:t> </a:t>
                      </a:r>
                      <a:endParaRPr lang="ja-JP" altLang="en-US" sz="1400" b="0" i="1" dirty="0">
                        <a:solidFill>
                          <a:schemeClr val="tx1"/>
                        </a:solidFill>
                      </a:endParaRPr>
                    </a:p>
                    <a:p>
                      <a:pPr marL="0" lvl="0" indent="0" eaLnBrk="1" hangingPunct="1">
                        <a:spcBef>
                          <a:spcPct val="20000"/>
                        </a:spcBef>
                        <a:buFont typeface="Wingdings" panose="05000000000000000000" pitchFamily="2" charset="2"/>
                        <a:buNone/>
                      </a:pPr>
                      <a:endParaRPr lang="ja-JP" altLang="en-US" sz="14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dirty="0">
                          <a:solidFill>
                            <a:schemeClr val="tx1"/>
                          </a:solidFill>
                        </a:rPr>
                        <a:t>转移</a:t>
                      </a:r>
                      <a:endParaRPr lang="ja-JP" altLang="en-US" sz="140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400" b="0" i="1" dirty="0">
                          <a:solidFill>
                            <a:schemeClr val="tx1"/>
                          </a:solidFill>
                        </a:rPr>
                        <a:t>转移上标出触发转移的事件表达式。如果转移上未标明事件</a:t>
                      </a:r>
                      <a:r>
                        <a:rPr lang="en-US" altLang="x-none" sz="1400" b="0" i="1" dirty="0">
                          <a:solidFill>
                            <a:schemeClr val="tx1"/>
                          </a:solidFill>
                        </a:rPr>
                        <a:t>，</a:t>
                      </a:r>
                      <a:r>
                        <a:rPr lang="zh-CN" altLang="en-US" sz="1400" b="0" i="1" dirty="0">
                          <a:solidFill>
                            <a:schemeClr val="tx1"/>
                          </a:solidFill>
                        </a:rPr>
                        <a:t>则表示在源状态的内部活动执行完毕后自动触发转移 </a:t>
                      </a:r>
                      <a:endParaRPr lang="zh-CN" altLang="en-US" sz="14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a:solidFill>
                            <a:schemeClr val="tx1"/>
                          </a:solidFill>
                        </a:rPr>
                        <a:t>开始</a:t>
                      </a:r>
                      <a:endParaRPr lang="ja-JP" altLang="en-US" sz="14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400" b="0" i="1" dirty="0">
                          <a:solidFill>
                            <a:schemeClr val="tx1"/>
                          </a:solidFill>
                        </a:rPr>
                        <a:t>初始状态</a:t>
                      </a:r>
                      <a:r>
                        <a:rPr lang="en-US" altLang="x-none" sz="1400" b="0" i="1" dirty="0">
                          <a:solidFill>
                            <a:schemeClr val="tx1"/>
                          </a:solidFill>
                        </a:rPr>
                        <a:t>(</a:t>
                      </a:r>
                      <a:r>
                        <a:rPr lang="zh-CN" altLang="en-US" sz="1400" b="0" i="1" dirty="0">
                          <a:solidFill>
                            <a:schemeClr val="tx1"/>
                          </a:solidFill>
                        </a:rPr>
                        <a:t>一个</a:t>
                      </a:r>
                      <a:r>
                        <a:rPr lang="en-US" altLang="x-none" sz="1400" b="0" i="1" dirty="0">
                          <a:solidFill>
                            <a:schemeClr val="tx1"/>
                          </a:solidFill>
                        </a:rPr>
                        <a:t>)</a:t>
                      </a:r>
                      <a:endParaRPr lang="en-US" altLang="x-none" sz="14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a:solidFill>
                            <a:schemeClr val="tx1"/>
                          </a:solidFill>
                        </a:rPr>
                        <a:t>结束</a:t>
                      </a:r>
                      <a:endParaRPr lang="ja-JP" altLang="en-US" sz="14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400" b="0" i="1">
                          <a:solidFill>
                            <a:schemeClr val="tx1"/>
                          </a:solidFill>
                        </a:rPr>
                        <a:t>终态</a:t>
                      </a:r>
                      <a:r>
                        <a:rPr lang="en-US" altLang="ja-JP" sz="1400" b="0" i="1">
                          <a:solidFill>
                            <a:schemeClr val="tx1"/>
                          </a:solidFill>
                        </a:rPr>
                        <a:t>(</a:t>
                      </a:r>
                      <a:r>
                        <a:rPr lang="ja-JP" altLang="en-US" sz="1400" b="0" i="1">
                          <a:solidFill>
                            <a:schemeClr val="tx1"/>
                          </a:solidFill>
                        </a:rPr>
                        <a:t>可以多个</a:t>
                      </a:r>
                      <a:r>
                        <a:rPr lang="en-US" altLang="ja-JP" sz="1400" b="0" i="1">
                          <a:solidFill>
                            <a:schemeClr val="tx1"/>
                          </a:solidFill>
                        </a:rPr>
                        <a:t>)</a:t>
                      </a:r>
                      <a:endParaRPr lang="en-US" altLang="ja-JP" sz="14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0202" name="Picture 26"/>
          <p:cNvPicPr>
            <a:picLocks noChangeAspect="1"/>
          </p:cNvPicPr>
          <p:nvPr/>
        </p:nvPicPr>
        <p:blipFill>
          <a:blip r:embed="rId3"/>
          <a:stretch>
            <a:fillRect/>
          </a:stretch>
        </p:blipFill>
        <p:spPr>
          <a:xfrm>
            <a:off x="6372225" y="1014413"/>
            <a:ext cx="2305050" cy="685800"/>
          </a:xfrm>
          <a:prstGeom prst="rect">
            <a:avLst/>
          </a:prstGeom>
          <a:noFill/>
          <a:ln w="9525">
            <a:noFill/>
          </a:ln>
        </p:spPr>
      </p:pic>
      <p:grpSp>
        <p:nvGrpSpPr>
          <p:cNvPr id="50203" name="组合 50202"/>
          <p:cNvGrpSpPr/>
          <p:nvPr/>
        </p:nvGrpSpPr>
        <p:grpSpPr>
          <a:xfrm>
            <a:off x="6372225" y="1841500"/>
            <a:ext cx="2227263" cy="368300"/>
            <a:chOff x="-66" y="56"/>
            <a:chExt cx="1403" cy="232"/>
          </a:xfrm>
        </p:grpSpPr>
        <p:pic>
          <p:nvPicPr>
            <p:cNvPr id="50204" name="Picture 28" descr="1"/>
            <p:cNvPicPr>
              <a:picLocks noChangeAspect="1"/>
            </p:cNvPicPr>
            <p:nvPr/>
          </p:nvPicPr>
          <p:blipFill>
            <a:blip r:embed="rId4"/>
            <a:stretch>
              <a:fillRect/>
            </a:stretch>
          </p:blipFill>
          <p:spPr>
            <a:xfrm>
              <a:off x="41" y="96"/>
              <a:ext cx="1296" cy="192"/>
            </a:xfrm>
            <a:prstGeom prst="rect">
              <a:avLst/>
            </a:prstGeom>
            <a:noFill/>
            <a:ln w="9525">
              <a:noFill/>
            </a:ln>
          </p:spPr>
        </p:pic>
        <p:sp>
          <p:nvSpPr>
            <p:cNvPr id="50205" name="Text Box 29"/>
            <p:cNvSpPr txBox="1"/>
            <p:nvPr/>
          </p:nvSpPr>
          <p:spPr>
            <a:xfrm>
              <a:off x="-66" y="56"/>
              <a:ext cx="1337" cy="192"/>
            </a:xfrm>
            <a:prstGeom prst="rect">
              <a:avLst/>
            </a:prstGeom>
            <a:noFill/>
            <a:ln w="9525">
              <a:noFill/>
            </a:ln>
          </p:spPr>
          <p:txBody>
            <a:bodyPr>
              <a:spAutoFit/>
            </a:bodyPr>
            <a:p>
              <a:r>
                <a:rPr lang="zh-CN" altLang="en-US" sz="1400" i="0" dirty="0">
                  <a:solidFill>
                    <a:schemeClr val="tx1"/>
                  </a:solidFill>
                  <a:latin typeface="Times New Roman" panose="02020603050405020304" pitchFamily="2" charset="0"/>
                </a:rPr>
                <a:t>消息(属性)[条件]/</a:t>
              </a:r>
              <a:r>
                <a:rPr lang="zh-CN" altLang="en-US" sz="1400" dirty="0">
                  <a:solidFill>
                    <a:schemeClr val="tx1"/>
                  </a:solidFill>
                  <a:latin typeface="Times New Roman" panose="02020603050405020304" pitchFamily="2" charset="0"/>
                </a:rPr>
                <a:t>动作</a:t>
              </a:r>
              <a:endParaRPr lang="zh-CN" altLang="en-US" sz="1400" b="0" i="0" dirty="0">
                <a:solidFill>
                  <a:schemeClr val="tx1"/>
                </a:solidFill>
                <a:latin typeface="Times New Roman" panose="02020603050405020304" pitchFamily="2" charset="0"/>
              </a:endParaRPr>
            </a:p>
          </p:txBody>
        </p:sp>
      </p:grpSp>
      <p:sp>
        <p:nvSpPr>
          <p:cNvPr id="50206" name="Rectangle 30"/>
          <p:cNvSpPr/>
          <p:nvPr/>
        </p:nvSpPr>
        <p:spPr>
          <a:xfrm>
            <a:off x="152400" y="584200"/>
            <a:ext cx="3856038" cy="398780"/>
          </a:xfrm>
          <a:prstGeom prst="rect">
            <a:avLst/>
          </a:prstGeom>
          <a:noFill/>
          <a:ln w="9525">
            <a:noFill/>
          </a:ln>
        </p:spPr>
        <p:txBody>
          <a:bodyPr>
            <a:spAutoFit/>
          </a:bodyPr>
          <a:p>
            <a:r>
              <a:rPr lang="en-US" altLang="x-none" sz="2000" i="0" dirty="0">
                <a:solidFill>
                  <a:schemeClr val="tx1"/>
                </a:solidFill>
                <a:latin typeface="Times New Roman" panose="02020603050405020304" pitchFamily="2" charset="0"/>
              </a:rPr>
              <a:t>5.3  </a:t>
            </a:r>
            <a:r>
              <a:rPr lang="zh-CN" altLang="en-US" sz="2000" i="0" dirty="0">
                <a:solidFill>
                  <a:schemeClr val="tx1"/>
                </a:solidFill>
                <a:latin typeface="Times New Roman" panose="02020603050405020304" pitchFamily="2" charset="0"/>
              </a:rPr>
              <a:t>状态图中的事物</a:t>
            </a:r>
            <a:endParaRPr lang="zh-CN" altLang="en-US" sz="2000" i="0" dirty="0">
              <a:solidFill>
                <a:schemeClr val="tx1"/>
              </a:solidFill>
              <a:effectLst>
                <a:outerShdw blurRad="38100" dist="38100" dir="2700000">
                  <a:srgbClr val="C0C0C0"/>
                </a:outerShdw>
              </a:effectLst>
              <a:latin typeface="Times New Roman" panose="02020603050405020304" pitchFamily="2" charset="0"/>
            </a:endParaRPr>
          </a:p>
        </p:txBody>
      </p:sp>
      <p:graphicFrame>
        <p:nvGraphicFramePr>
          <p:cNvPr id="50207" name="表格 50206"/>
          <p:cNvGraphicFramePr/>
          <p:nvPr/>
        </p:nvGraphicFramePr>
        <p:xfrm>
          <a:off x="381000" y="3886200"/>
          <a:ext cx="8493125" cy="2286000"/>
        </p:xfrm>
        <a:graphic>
          <a:graphicData uri="http://schemas.openxmlformats.org/drawingml/2006/table">
            <a:tbl>
              <a:tblPr>
                <a:tableStyleId>{5940675A-B579-460E-94D1-54222C63F5DA}</a:tableStyleId>
              </a:tblPr>
              <a:tblGrid>
                <a:gridCol w="1111250"/>
                <a:gridCol w="4943475"/>
                <a:gridCol w="2438400"/>
              </a:tblGrid>
              <a:tr h="44640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转换种类</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描述</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语法</a:t>
                      </a:r>
                      <a:endParaRPr lang="ja-JP" altLang="en-US" sz="1400">
                        <a:solidFill>
                          <a:schemeClr val="tx1"/>
                        </a:solidFill>
                      </a:endParaRPr>
                    </a:p>
                  </a:txBody>
                  <a:tcPr vert="horz" anchor="t"/>
                </a:tc>
              </a:tr>
              <a:tr h="31559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入口动作</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进入某一状态时执行的动作</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entry/action</a:t>
                      </a:r>
                      <a:endParaRPr lang="en-US" altLang="x-none" sz="1400" dirty="0">
                        <a:solidFill>
                          <a:schemeClr val="tx1"/>
                        </a:solidFill>
                      </a:endParaRPr>
                    </a:p>
                  </a:txBody>
                  <a:tcPr vert="horz" anchor="t"/>
                </a:tc>
              </a:tr>
              <a:tr h="304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出口动作</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离开某一状态时执行的动作</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exit/action</a:t>
                      </a:r>
                      <a:endParaRPr lang="en-US" altLang="x-none" sz="1400" dirty="0">
                        <a:solidFill>
                          <a:schemeClr val="tx1"/>
                        </a:solidFill>
                      </a:endParaRPr>
                    </a:p>
                  </a:txBody>
                  <a:tcPr vert="horz" anchor="t"/>
                </a:tc>
              </a:tr>
              <a:tr h="685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外部转换</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引起状态转换或自身转换，同时执行一个具体的动作，包括引起入口动作和出口动作被执行的转换</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e(a:T)[exp]/action</a:t>
                      </a:r>
                      <a:endParaRPr lang="en-US" altLang="x-none" sz="1400" dirty="0">
                        <a:solidFill>
                          <a:schemeClr val="tx1"/>
                        </a:solidFill>
                      </a:endParaRPr>
                    </a:p>
                  </a:txBody>
                  <a:tcPr vert="horz" anchor="t"/>
                </a:tc>
              </a:tr>
              <a:tr h="5334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内部转换</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引起一个动作的执行但不引起状态的改变或不引起入口动作或出口动作的执行</a:t>
                      </a:r>
                      <a:endParaRPr lang="ja-JP" altLang="en-US" sz="1400">
                        <a:solidFill>
                          <a:schemeClr val="tx1"/>
                        </a:solidFill>
                      </a:endParaRPr>
                    </a:p>
                  </a:txBody>
                  <a:tcPr vert="horz" anchor="ct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e(a:T)[exp]/action</a:t>
                      </a:r>
                      <a:endParaRPr lang="en-US" altLang="x-none" sz="1400" dirty="0">
                        <a:solidFill>
                          <a:schemeClr val="tx1"/>
                        </a:solidFill>
                      </a:endParaRPr>
                    </a:p>
                  </a:txBody>
                  <a:tcPr vert="horz" anchor="t"/>
                </a:tc>
              </a:tr>
            </a:tbl>
          </a:graphicData>
        </a:graphic>
      </p:graphicFrame>
      <p:sp>
        <p:nvSpPr>
          <p:cNvPr id="50233" name="Rectangle 58"/>
          <p:cNvSpPr/>
          <p:nvPr/>
        </p:nvSpPr>
        <p:spPr>
          <a:xfrm>
            <a:off x="228600" y="3413125"/>
            <a:ext cx="4572000" cy="398780"/>
          </a:xfrm>
          <a:prstGeom prst="rect">
            <a:avLst/>
          </a:prstGeom>
          <a:noFill/>
          <a:ln w="9525">
            <a:noFill/>
          </a:ln>
        </p:spPr>
        <p:txBody>
          <a:bodyPr>
            <a:spAutoFit/>
          </a:bodyPr>
          <a:p>
            <a:r>
              <a:rPr lang="en-US" altLang="x-none" sz="2000" i="0" dirty="0">
                <a:solidFill>
                  <a:schemeClr val="tx1"/>
                </a:solidFill>
                <a:latin typeface="Times New Roman" panose="02020603050405020304" pitchFamily="2" charset="0"/>
              </a:rPr>
              <a:t>5.4  </a:t>
            </a:r>
            <a:r>
              <a:rPr lang="zh-CN" altLang="en-US" sz="2000" i="0" dirty="0">
                <a:solidFill>
                  <a:schemeClr val="tx1"/>
                </a:solidFill>
                <a:latin typeface="Times New Roman" panose="02020603050405020304" pitchFamily="2" charset="0"/>
              </a:rPr>
              <a:t>状态的可选活动表</a:t>
            </a:r>
            <a:endParaRPr lang="zh-CN" altLang="en-US" sz="2000" i="0" dirty="0">
              <a:solidFill>
                <a:schemeClr val="tx1"/>
              </a:solidFill>
              <a:latin typeface="Times New Roman" panose="02020603050405020304" pitchFamily="2" charset="0"/>
            </a:endParaRPr>
          </a:p>
        </p:txBody>
      </p:sp>
      <p:sp>
        <p:nvSpPr>
          <p:cNvPr id="50234" name="Rectangle 60"/>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body" sz="half"/>
          </p:nvPr>
        </p:nvSpPr>
        <p:spPr>
          <a:xfrm>
            <a:off x="130175" y="685800"/>
            <a:ext cx="5508625" cy="5551488"/>
          </a:xfrm>
        </p:spPr>
        <p:txBody>
          <a:bodyPr vert="horz" wrap="square" lIns="3600" tIns="3600" rIns="3600" bIns="3600" anchor="t"/>
          <a:lstStyle>
            <a:lvl1pPr lvl="0">
              <a:defRPr sz="2000"/>
            </a:lvl1pPr>
            <a:lvl2pPr lvl="1">
              <a:defRPr sz="1800"/>
            </a:lvl2pPr>
            <a:lvl3pPr lvl="2">
              <a:defRPr sz="1600"/>
            </a:lvl3pPr>
            <a:lvl4pPr lvl="3">
              <a:defRPr sz="1200"/>
            </a:lvl4pPr>
            <a:lvl5pPr lvl="4">
              <a:defRPr sz="1000"/>
            </a:lvl5pPr>
          </a:lstStyle>
          <a:p>
            <a:pPr marL="0" lvl="0" indent="0" eaLnBrk="1" hangingPunct="1"/>
            <a:r>
              <a:rPr lang="en-US" altLang="x-none" dirty="0">
                <a:solidFill>
                  <a:schemeClr val="tx1"/>
                </a:solidFill>
              </a:rPr>
              <a:t>5.5  </a:t>
            </a:r>
            <a:r>
              <a:rPr lang="zh-CN" altLang="en-US" dirty="0">
                <a:solidFill>
                  <a:schemeClr val="tx1"/>
                </a:solidFill>
              </a:rPr>
              <a:t>例子 </a:t>
            </a:r>
            <a:endParaRPr lang="zh-CN" altLang="en-US" dirty="0">
              <a:solidFill>
                <a:schemeClr val="tx1"/>
              </a:solidFill>
            </a:endParaRPr>
          </a:p>
          <a:p>
            <a:pPr marL="0" lvl="0" indent="0" eaLnBrk="1" hangingPunct="1"/>
            <a:r>
              <a:rPr lang="zh-CN" altLang="en-US" dirty="0">
                <a:solidFill>
                  <a:schemeClr val="tx1"/>
                </a:solidFill>
              </a:rPr>
              <a:t>      对象的状态图</a:t>
            </a:r>
            <a:endParaRPr lang="zh-CN" altLang="en-US" dirty="0">
              <a:solidFill>
                <a:schemeClr val="tx1"/>
              </a:solidFill>
            </a:endParaRPr>
          </a:p>
          <a:p>
            <a:pPr marL="0" lvl="0" indent="0" eaLnBrk="1" hangingPunct="1"/>
            <a:r>
              <a:rPr lang="zh-CN" altLang="en-US" dirty="0">
                <a:solidFill>
                  <a:schemeClr val="tx1"/>
                </a:solidFill>
              </a:rPr>
              <a:t>           图中包含以下状态</a:t>
            </a:r>
            <a:endParaRPr lang="zh-CN" altLang="en-US" dirty="0">
              <a:solidFill>
                <a:schemeClr val="tx1"/>
              </a:solidFill>
            </a:endParaRPr>
          </a:p>
          <a:p>
            <a:pPr marL="952500" lvl="2" indent="0" eaLnBrk="1" hangingPunct="1"/>
            <a:r>
              <a:rPr lang="zh-CN" altLang="en-US" b="0" dirty="0">
                <a:solidFill>
                  <a:schemeClr val="tx1"/>
                </a:solidFill>
              </a:rPr>
              <a:t>初始状态</a:t>
            </a:r>
            <a:endParaRPr lang="zh-CN" altLang="en-US" b="0" dirty="0">
              <a:solidFill>
                <a:schemeClr val="tx1"/>
              </a:solidFill>
            </a:endParaRPr>
          </a:p>
          <a:p>
            <a:pPr marL="952500" lvl="2" indent="0" eaLnBrk="1" hangingPunct="1"/>
            <a:r>
              <a:rPr lang="en-US" altLang="x-none" b="0" dirty="0">
                <a:solidFill>
                  <a:schemeClr val="tx1"/>
                </a:solidFill>
              </a:rPr>
              <a:t>Available</a:t>
            </a:r>
            <a:r>
              <a:rPr lang="zh-CN" altLang="en-US" b="0" dirty="0">
                <a:solidFill>
                  <a:schemeClr val="tx1"/>
                </a:solidFill>
              </a:rPr>
              <a:t>状态</a:t>
            </a:r>
            <a:endParaRPr lang="zh-CN" altLang="en-US" b="0" dirty="0">
              <a:solidFill>
                <a:schemeClr val="tx1"/>
              </a:solidFill>
            </a:endParaRPr>
          </a:p>
          <a:p>
            <a:pPr marL="952500" lvl="2" indent="0" eaLnBrk="1" hangingPunct="1"/>
            <a:r>
              <a:rPr lang="en-US" altLang="x-none" b="0" dirty="0">
                <a:solidFill>
                  <a:schemeClr val="tx1"/>
                </a:solidFill>
              </a:rPr>
              <a:t>Locked</a:t>
            </a:r>
            <a:r>
              <a:rPr lang="zh-CN" altLang="en-US" b="0" dirty="0">
                <a:solidFill>
                  <a:schemeClr val="tx1"/>
                </a:solidFill>
              </a:rPr>
              <a:t>状态</a:t>
            </a:r>
            <a:endParaRPr lang="zh-CN" altLang="en-US" b="0" dirty="0">
              <a:solidFill>
                <a:schemeClr val="tx1"/>
              </a:solidFill>
            </a:endParaRPr>
          </a:p>
          <a:p>
            <a:pPr marL="952500" lvl="2" indent="0" eaLnBrk="1" hangingPunct="1"/>
            <a:r>
              <a:rPr lang="en-US" altLang="x-none" b="0" dirty="0">
                <a:solidFill>
                  <a:schemeClr val="tx1"/>
                </a:solidFill>
              </a:rPr>
              <a:t>Sold</a:t>
            </a:r>
            <a:r>
              <a:rPr lang="zh-CN" altLang="en-US" b="0" dirty="0">
                <a:solidFill>
                  <a:schemeClr val="tx1"/>
                </a:solidFill>
              </a:rPr>
              <a:t>状态</a:t>
            </a:r>
            <a:endParaRPr lang="zh-CN" altLang="en-US" b="0" dirty="0">
              <a:solidFill>
                <a:schemeClr val="tx1"/>
              </a:solidFill>
            </a:endParaRPr>
          </a:p>
          <a:p>
            <a:pPr marL="476250" lvl="1" indent="0" eaLnBrk="1" hangingPunct="1"/>
            <a:r>
              <a:rPr lang="zh-CN" altLang="en-US" dirty="0">
                <a:solidFill>
                  <a:schemeClr val="tx1"/>
                </a:solidFill>
              </a:rPr>
              <a:t>   状态间的转移</a:t>
            </a:r>
            <a:endParaRPr lang="zh-CN" altLang="en-US" dirty="0">
              <a:solidFill>
                <a:schemeClr val="tx1"/>
              </a:solidFill>
            </a:endParaRPr>
          </a:p>
          <a:p>
            <a:pPr marL="952500" lvl="2" indent="0" eaLnBrk="1" hangingPunct="1"/>
            <a:r>
              <a:rPr lang="zh-CN" altLang="en-US" b="0" dirty="0">
                <a:solidFill>
                  <a:schemeClr val="tx1"/>
                </a:solidFill>
              </a:rPr>
              <a:t>初始状态</a:t>
            </a:r>
            <a:r>
              <a:rPr lang="en-US" altLang="x-none" b="0" dirty="0">
                <a:solidFill>
                  <a:schemeClr val="tx1"/>
                </a:solidFill>
                <a:sym typeface="Wingdings" panose="05000000000000000000" pitchFamily="2" charset="2"/>
              </a:rPr>
              <a:t>Available</a:t>
            </a:r>
            <a:r>
              <a:rPr lang="zh-CN" altLang="en-US" b="0" dirty="0">
                <a:solidFill>
                  <a:schemeClr val="tx1"/>
                </a:solidFill>
                <a:sym typeface="Wingdings" panose="05000000000000000000" pitchFamily="2" charset="2"/>
              </a:rPr>
              <a:t>状态</a:t>
            </a:r>
            <a:endParaRPr lang="zh-CN" altLang="en-US"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票被预订</a:t>
            </a:r>
            <a:r>
              <a:rPr lang="en-US" altLang="x-none" b="0" dirty="0">
                <a:solidFill>
                  <a:schemeClr val="tx1"/>
                </a:solidFill>
                <a:sym typeface="Wingdings" panose="05000000000000000000" pitchFamily="2" charset="2"/>
              </a:rPr>
              <a:t>(lock)</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AvailableLocked</a:t>
            </a:r>
            <a:endParaRPr lang="en-US" altLang="x-none"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预定后付款</a:t>
            </a:r>
            <a:r>
              <a:rPr lang="en-US" altLang="x-none" b="0" dirty="0">
                <a:solidFill>
                  <a:schemeClr val="tx1"/>
                </a:solidFill>
                <a:sym typeface="Wingdings" panose="05000000000000000000" pitchFamily="2" charset="2"/>
              </a:rPr>
              <a:t>(buy)</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LockedSold</a:t>
            </a:r>
            <a:endParaRPr lang="en-US" altLang="x-none"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预定解除</a:t>
            </a:r>
            <a:r>
              <a:rPr lang="en-US" altLang="x-none" b="0" dirty="0">
                <a:solidFill>
                  <a:schemeClr val="tx1"/>
                </a:solidFill>
                <a:sym typeface="Wingdings" panose="05000000000000000000" pitchFamily="2" charset="2"/>
              </a:rPr>
              <a:t>(unlock)</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LockedAvailable</a:t>
            </a:r>
            <a:endParaRPr lang="en-US" altLang="x-none"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预定过期</a:t>
            </a:r>
            <a:r>
              <a:rPr lang="en-US" altLang="x-none" b="0" dirty="0">
                <a:solidFill>
                  <a:schemeClr val="tx1"/>
                </a:solidFill>
                <a:sym typeface="Wingdings" panose="05000000000000000000" pitchFamily="2" charset="2"/>
              </a:rPr>
              <a:t>(time out)</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LockedAvailable</a:t>
            </a:r>
            <a:endParaRPr lang="en-US" altLang="x-none"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直接购买</a:t>
            </a:r>
            <a:r>
              <a:rPr lang="en-US" altLang="x-none" b="0" dirty="0">
                <a:solidFill>
                  <a:schemeClr val="tx1"/>
                </a:solidFill>
                <a:sym typeface="Wingdings" panose="05000000000000000000" pitchFamily="2" charset="2"/>
              </a:rPr>
              <a:t>(assigned to)</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AvailableSold</a:t>
            </a:r>
            <a:endParaRPr lang="en-US" altLang="x-none" b="0" dirty="0">
              <a:solidFill>
                <a:schemeClr val="tx1"/>
              </a:solidFill>
              <a:sym typeface="Wingdings" panose="05000000000000000000" pitchFamily="2" charset="2"/>
            </a:endParaRPr>
          </a:p>
          <a:p>
            <a:pPr marL="952500" lvl="2" indent="0" eaLnBrk="1" hangingPunct="1"/>
            <a:r>
              <a:rPr lang="zh-CN" altLang="en-US" b="0" dirty="0">
                <a:solidFill>
                  <a:schemeClr val="tx1"/>
                </a:solidFill>
                <a:sym typeface="Wingdings" panose="05000000000000000000" pitchFamily="2" charset="2"/>
              </a:rPr>
              <a:t>换其它票</a:t>
            </a:r>
            <a:r>
              <a:rPr lang="en-US" altLang="x-none" b="0" dirty="0">
                <a:solidFill>
                  <a:schemeClr val="tx1"/>
                </a:solidFill>
                <a:sym typeface="Wingdings" panose="05000000000000000000" pitchFamily="2" charset="2"/>
              </a:rPr>
              <a:t>(exchang)</a:t>
            </a:r>
            <a:r>
              <a:rPr lang="zh-CN" altLang="en-US" b="0" dirty="0">
                <a:solidFill>
                  <a:schemeClr val="tx1"/>
                </a:solidFill>
                <a:sym typeface="Wingdings" panose="05000000000000000000" pitchFamily="2" charset="2"/>
              </a:rPr>
              <a:t> ，该票重有效：</a:t>
            </a:r>
            <a:r>
              <a:rPr lang="en-US" altLang="x-none" b="0" dirty="0">
                <a:solidFill>
                  <a:schemeClr val="tx1"/>
                </a:solidFill>
                <a:sym typeface="Wingdings" panose="05000000000000000000" pitchFamily="2" charset="2"/>
              </a:rPr>
              <a:t>SoldAvailable</a:t>
            </a:r>
            <a:endParaRPr lang="en-US" altLang="x-none" b="0" dirty="0">
              <a:solidFill>
                <a:schemeClr val="tx1"/>
              </a:solidFill>
              <a:sym typeface="Wingdings" panose="05000000000000000000" pitchFamily="2" charset="2"/>
            </a:endParaRP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p:txBody>
      </p:sp>
      <p:graphicFrame>
        <p:nvGraphicFramePr>
          <p:cNvPr id="51203" name="Object 3"/>
          <p:cNvGraphicFramePr>
            <a:graphicFrameLocks noChangeAspect="1"/>
          </p:cNvGraphicFramePr>
          <p:nvPr/>
        </p:nvGraphicFramePr>
        <p:xfrm>
          <a:off x="3330575" y="685800"/>
          <a:ext cx="5813425" cy="3632200"/>
        </p:xfrm>
        <a:graphic>
          <a:graphicData uri="http://schemas.openxmlformats.org/presentationml/2006/ole">
            <mc:AlternateContent xmlns:mc="http://schemas.openxmlformats.org/markup-compatibility/2006">
              <mc:Choice xmlns:v="urn:schemas-microsoft-com:vml" Requires="v">
                <p:oleObj spid="_x0000_s3082" name="" r:id="rId1" imgW="5257800" imgH="2343785" progId="Word.Picture.8">
                  <p:embed/>
                </p:oleObj>
              </mc:Choice>
              <mc:Fallback>
                <p:oleObj name="" r:id="rId1" imgW="5257800" imgH="2343785" progId="Word.Picture.8">
                  <p:embed/>
                  <p:pic>
                    <p:nvPicPr>
                      <p:cNvPr id="0" name="图片 3081"/>
                      <p:cNvPicPr/>
                      <p:nvPr/>
                    </p:nvPicPr>
                    <p:blipFill>
                      <a:blip r:embed="rId2"/>
                      <a:stretch>
                        <a:fillRect/>
                      </a:stretch>
                    </p:blipFill>
                    <p:spPr>
                      <a:xfrm>
                        <a:off x="3330575" y="685800"/>
                        <a:ext cx="5813425" cy="3632200"/>
                      </a:xfrm>
                      <a:prstGeom prst="rect">
                        <a:avLst/>
                      </a:prstGeom>
                      <a:noFill/>
                      <a:ln w="38100">
                        <a:noFill/>
                        <a:miter/>
                      </a:ln>
                    </p:spPr>
                  </p:pic>
                </p:oleObj>
              </mc:Fallback>
            </mc:AlternateContent>
          </a:graphicData>
        </a:graphic>
      </p:graphicFrame>
      <p:sp>
        <p:nvSpPr>
          <p:cNvPr id="51204" name="Rectangle 6"/>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body" sz="half"/>
          </p:nvPr>
        </p:nvSpPr>
        <p:spPr>
          <a:xfrm>
            <a:off x="130175" y="685800"/>
            <a:ext cx="8695055" cy="5551805"/>
          </a:xfrm>
        </p:spPr>
        <p:txBody>
          <a:bodyPr vert="horz" wrap="square" lIns="3600" tIns="3600" rIns="3600" bIns="3600" anchor="t"/>
          <a:lstStyle>
            <a:lvl1pPr lvl="0">
              <a:defRPr sz="2000"/>
            </a:lvl1pPr>
            <a:lvl2pPr lvl="1">
              <a:defRPr sz="1800"/>
            </a:lvl2pPr>
            <a:lvl3pPr lvl="2">
              <a:defRPr sz="1600"/>
            </a:lvl3pPr>
            <a:lvl4pPr lvl="3">
              <a:defRPr sz="1200"/>
            </a:lvl4pPr>
            <a:lvl5pPr lvl="4">
              <a:defRPr sz="1000"/>
            </a:lvl5pPr>
          </a:lstStyle>
          <a:p>
            <a:pPr marL="0" lvl="0" indent="0" eaLnBrk="1" hangingPunct="1"/>
            <a:r>
              <a:rPr lang="en-US" altLang="x-none" dirty="0">
                <a:solidFill>
                  <a:schemeClr val="tx1"/>
                </a:solidFill>
              </a:rPr>
              <a:t>5.6 </a:t>
            </a:r>
            <a:r>
              <a:rPr lang="zh-CN" altLang="en-US" dirty="0">
                <a:solidFill>
                  <a:schemeClr val="tx1"/>
                </a:solidFill>
              </a:rPr>
              <a:t> 状态机图对系统建模的策略</a:t>
            </a:r>
            <a:endParaRPr lang="zh-CN" altLang="en-US" dirty="0">
              <a:solidFill>
                <a:schemeClr val="tx1"/>
              </a:solidFill>
            </a:endParaRPr>
          </a:p>
          <a:p>
            <a:pPr marL="0" lvl="0" indent="0" eaLnBrk="1" hangingPunct="1"/>
            <a:r>
              <a:rPr lang="zh-CN" altLang="en-US" sz="16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1</a:t>
            </a:r>
            <a:r>
              <a:rPr lang="zh-CN" altLang="en-US" sz="1800" b="0" i="1" dirty="0">
                <a:solidFill>
                  <a:schemeClr val="tx1"/>
                </a:solidFill>
                <a:latin typeface="宋体" panose="02010600030101010101" pitchFamily="2" charset="-122"/>
                <a:ea typeface="宋体" panose="02010600030101010101" pitchFamily="2" charset="-122"/>
              </a:rPr>
              <a:t>）选择状态机的语境（即建模对象）。</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2</a:t>
            </a:r>
            <a:r>
              <a:rPr lang="zh-CN" altLang="en-US" sz="1800" b="0" i="1" dirty="0">
                <a:solidFill>
                  <a:schemeClr val="tx1"/>
                </a:solidFill>
                <a:latin typeface="宋体" panose="02010600030101010101" pitchFamily="2" charset="-122"/>
                <a:ea typeface="宋体" panose="02010600030101010101" pitchFamily="2" charset="-122"/>
              </a:rPr>
              <a:t>）选择这个对象的初态和终态。</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3</a:t>
            </a:r>
            <a:r>
              <a:rPr lang="zh-CN" altLang="en-US" sz="1800" b="0" i="1" dirty="0">
                <a:solidFill>
                  <a:schemeClr val="tx1"/>
                </a:solidFill>
                <a:latin typeface="宋体" panose="02010600030101010101" pitchFamily="2" charset="-122"/>
                <a:ea typeface="宋体" panose="02010600030101010101" pitchFamily="2" charset="-122"/>
              </a:rPr>
              <a:t>）考虑对象可能在其中存在一段时间的条件，以决定该对象所在的稳定状态。</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4</a:t>
            </a:r>
            <a:r>
              <a:rPr lang="zh-CN" altLang="en-US" sz="1800" b="0" i="1" dirty="0">
                <a:solidFill>
                  <a:schemeClr val="tx1"/>
                </a:solidFill>
                <a:latin typeface="宋体" panose="02010600030101010101" pitchFamily="2" charset="-122"/>
                <a:ea typeface="宋体" panose="02010600030101010101" pitchFamily="2" charset="-122"/>
              </a:rPr>
              <a:t>）在对象的整个生命周期中，决定稳定状态的有意义的顺序。</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5</a:t>
            </a:r>
            <a:r>
              <a:rPr lang="zh-CN" altLang="en-US" sz="1800" b="0" i="1" dirty="0">
                <a:solidFill>
                  <a:schemeClr val="tx1"/>
                </a:solidFill>
                <a:latin typeface="宋体" panose="02010600030101010101" pitchFamily="2" charset="-122"/>
                <a:ea typeface="宋体" panose="02010600030101010101" pitchFamily="2" charset="-122"/>
              </a:rPr>
              <a:t>）决定可能触发从状态到状态的转换的事件。</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6</a:t>
            </a:r>
            <a:r>
              <a:rPr lang="zh-CN" altLang="en-US" sz="1800" b="0" i="1" dirty="0">
                <a:solidFill>
                  <a:schemeClr val="tx1"/>
                </a:solidFill>
                <a:latin typeface="宋体" panose="02010600030101010101" pitchFamily="2" charset="-122"/>
                <a:ea typeface="宋体" panose="02010600030101010101" pitchFamily="2" charset="-122"/>
              </a:rPr>
              <a:t>）把动作附加到转换和状态上。</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7</a:t>
            </a:r>
            <a:r>
              <a:rPr lang="zh-CN" altLang="en-US" sz="1800" b="0" i="1" dirty="0">
                <a:solidFill>
                  <a:schemeClr val="tx1"/>
                </a:solidFill>
                <a:latin typeface="宋体" panose="02010600030101010101" pitchFamily="2" charset="-122"/>
                <a:ea typeface="宋体" panose="02010600030101010101" pitchFamily="2" charset="-122"/>
              </a:rPr>
              <a:t>）考虑通过使用子状态、分支、汇合和历史状态，来简化状态机图。</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8</a:t>
            </a:r>
            <a:r>
              <a:rPr lang="zh-CN" altLang="en-US" sz="1800" b="0" i="1" dirty="0">
                <a:solidFill>
                  <a:schemeClr val="tx1"/>
                </a:solidFill>
                <a:latin typeface="宋体" panose="02010600030101010101" pitchFamily="2" charset="-122"/>
                <a:ea typeface="宋体" panose="02010600030101010101" pitchFamily="2" charset="-122"/>
              </a:rPr>
              <a:t>）核实所有的状态都是在事件的某种组合下达成的。</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9</a:t>
            </a:r>
            <a:r>
              <a:rPr lang="zh-CN" altLang="en-US" sz="1800" b="0" i="1" dirty="0">
                <a:solidFill>
                  <a:schemeClr val="tx1"/>
                </a:solidFill>
                <a:latin typeface="宋体" panose="02010600030101010101" pitchFamily="2" charset="-122"/>
                <a:ea typeface="宋体" panose="02010600030101010101" pitchFamily="2" charset="-122"/>
              </a:rPr>
              <a:t>）核实不存在的死角状态</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10</a:t>
            </a:r>
            <a:r>
              <a:rPr lang="zh-CN" altLang="en-US" sz="1800" b="0" i="1" dirty="0">
                <a:solidFill>
                  <a:schemeClr val="tx1"/>
                </a:solidFill>
                <a:latin typeface="宋体" panose="02010600030101010101" pitchFamily="2" charset="-122"/>
                <a:ea typeface="宋体" panose="02010600030101010101" pitchFamily="2" charset="-122"/>
              </a:rPr>
              <a:t>）通过手工或通过使用工具跟踪状态机，核实所期望的事件序列以及它们的响应。</a:t>
            </a:r>
            <a:endParaRPr lang="zh-CN" altLang="en-US" sz="1800" b="0" i="1" dirty="0">
              <a:solidFill>
                <a:schemeClr val="tx1"/>
              </a:solidFill>
              <a:latin typeface="宋体" panose="02010600030101010101" pitchFamily="2" charset="-122"/>
              <a:ea typeface="宋体" panose="02010600030101010101" pitchFamily="2" charset="-122"/>
            </a:endParaRPr>
          </a:p>
          <a:p>
            <a:pPr marL="0" lvl="0" indent="0" eaLnBrk="1" hangingPunct="1"/>
            <a:endParaRPr lang="zh-CN" altLang="en-US" sz="1800" dirty="0">
              <a:solidFill>
                <a:schemeClr val="tx1"/>
              </a:solidFill>
            </a:endParaRPr>
          </a:p>
          <a:p>
            <a:pPr marL="0" lvl="0" indent="0" eaLnBrk="1" hangingPunct="1"/>
            <a:r>
              <a:rPr lang="zh-CN" altLang="en-US" sz="1800" dirty="0">
                <a:solidFill>
                  <a:schemeClr val="tx1"/>
                </a:solidFill>
              </a:rPr>
              <a:t>绘制状态机的理想步骤：寻找主要的状态，确定状态间的转换，细化状态内的活动与转换，用复合状态来展开细节</a:t>
            </a:r>
            <a:endParaRPr lang="zh-CN" altLang="en-US" sz="1800" dirty="0">
              <a:solidFill>
                <a:schemeClr val="tx1"/>
              </a:solidFill>
            </a:endParaRPr>
          </a:p>
          <a:p>
            <a:pPr marL="0" lvl="0" indent="0" eaLnBrk="1" hangingPunct="1"/>
            <a:r>
              <a:rPr lang="zh-CN" altLang="en-US" dirty="0">
                <a:solidFill>
                  <a:schemeClr val="tx1"/>
                </a:solidFill>
              </a:rPr>
              <a:t>      </a:t>
            </a:r>
            <a:endParaRPr lang="en-US" altLang="x-none" b="0" dirty="0">
              <a:solidFill>
                <a:schemeClr val="tx1"/>
              </a:solidFill>
              <a:sym typeface="Wingdings" panose="05000000000000000000" pitchFamily="2" charset="2"/>
            </a:endParaRPr>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p:txBody>
      </p:sp>
      <p:sp>
        <p:nvSpPr>
          <p:cNvPr id="51204" name="Rectangle 6"/>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endParaRPr lang="zh-CN" altLang="en-US" dirty="0">
              <a:effectLst>
                <a:outerShdw blurRad="38100" dist="38100" dir="2700000">
                  <a:srgbClr val="C0C0C0"/>
                </a:outerShdw>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2075" tIns="46038" rIns="92075" bIns="46038" anchor="ctr"/>
          <a:p>
            <a:pPr eaLnBrk="1" hangingPunct="1"/>
            <a:r>
              <a:rPr lang="ja-JP" altLang="en-US">
                <a:effectLst>
                  <a:outerShdw blurRad="38100" dist="38100" dir="2700000">
                    <a:srgbClr val="C0C0C0"/>
                  </a:outerShdw>
                </a:effectLst>
              </a:rPr>
              <a:t>目录</a:t>
            </a:r>
            <a:endParaRPr lang="ja-JP" altLang="en-US">
              <a:effectLst>
                <a:outerShdw blurRad="38100" dist="38100" dir="2700000">
                  <a:srgbClr val="C0C0C0"/>
                </a:outerShdw>
              </a:effectLst>
            </a:endParaRPr>
          </a:p>
        </p:txBody>
      </p:sp>
      <p:sp>
        <p:nvSpPr>
          <p:cNvPr id="11267" name="Rectangle 3"/>
          <p:cNvSpPr>
            <a:spLocks noGrp="1"/>
          </p:cNvSpPr>
          <p:nvPr>
            <p:ph type="body"/>
          </p:nvPr>
        </p:nvSpPr>
        <p:spPr>
          <a:xfrm>
            <a:off x="101600" y="676593"/>
            <a:ext cx="9001125" cy="6480175"/>
          </a:xfrm>
        </p:spPr>
        <p:txBody>
          <a:bodyPr vert="horz" wrap="square" lIns="3600" tIns="3600" rIns="3600" bIns="3600" anchor="t"/>
          <a:p>
            <a:pPr lvl="1" eaLnBrk="1" hangingPunct="1">
              <a:lnSpc>
                <a:spcPct val="75000"/>
              </a:lnSpc>
            </a:pPr>
            <a:endParaRPr lang="en-US" altLang="x-none" sz="1200" dirty="0">
              <a:solidFill>
                <a:schemeClr val="tx1"/>
              </a:solidFill>
            </a:endParaRPr>
          </a:p>
          <a:p>
            <a:pPr eaLnBrk="1" hangingPunct="1">
              <a:lnSpc>
                <a:spcPct val="80000"/>
              </a:lnSpc>
            </a:pPr>
            <a:r>
              <a:rPr lang="en-US" altLang="zh-CN" sz="1200" dirty="0">
                <a:solidFill>
                  <a:schemeClr val="tx1"/>
                </a:solidFill>
                <a:sym typeface="+mn-ea"/>
              </a:rPr>
              <a:t>6</a:t>
            </a:r>
            <a:r>
              <a:rPr lang="zh-CN" altLang="en-US" sz="1200" dirty="0">
                <a:solidFill>
                  <a:schemeClr val="tx1"/>
                </a:solidFill>
                <a:sym typeface="+mn-ea"/>
              </a:rPr>
              <a:t>.   活动图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6.1</a:t>
            </a:r>
            <a:r>
              <a:rPr lang="zh-CN" altLang="en-US" sz="1200" dirty="0">
                <a:solidFill>
                  <a:schemeClr val="tx1"/>
                </a:solidFill>
                <a:sym typeface="+mn-ea"/>
              </a:rPr>
              <a:t>活动图概要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Wingdings" panose="05000000000000000000" pitchFamily="2" charset="2"/>
              </a:rPr>
              <a:t>6.2</a:t>
            </a:r>
            <a:r>
              <a:rPr lang="zh-CN" altLang="en-US" sz="1200" dirty="0">
                <a:solidFill>
                  <a:schemeClr val="tx1"/>
                </a:solidFill>
                <a:sym typeface="+mn-ea"/>
              </a:rPr>
              <a:t>活动图的组成元素</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6.3</a:t>
            </a:r>
            <a:r>
              <a:rPr lang="zh-CN" altLang="en-US" sz="1200" dirty="0">
                <a:solidFill>
                  <a:schemeClr val="tx1"/>
                </a:solidFill>
                <a:sym typeface="+mn-ea"/>
              </a:rPr>
              <a:t>活动图关系</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6.4</a:t>
            </a:r>
            <a:r>
              <a:rPr lang="zh-CN" altLang="en-US" sz="1200" dirty="0">
                <a:solidFill>
                  <a:schemeClr val="tx1"/>
                </a:solidFill>
                <a:sym typeface="+mn-ea"/>
              </a:rPr>
              <a:t>例子</a:t>
            </a:r>
            <a:endParaRPr lang="zh-CN" altLang="en-US" sz="1200" dirty="0">
              <a:solidFill>
                <a:schemeClr val="tx1"/>
              </a:solidFill>
              <a:sym typeface="+mn-ea"/>
            </a:endParaRPr>
          </a:p>
          <a:p>
            <a:pPr lvl="1" eaLnBrk="1" hangingPunct="1">
              <a:lnSpc>
                <a:spcPct val="75000"/>
              </a:lnSpc>
            </a:pPr>
            <a:r>
              <a:rPr lang="en-US" altLang="zh-CN" sz="1200" dirty="0">
                <a:solidFill>
                  <a:schemeClr val="tx1"/>
                </a:solidFill>
              </a:rPr>
              <a:t>6.5</a:t>
            </a:r>
            <a:r>
              <a:rPr lang="zh-CN" altLang="en-US" sz="1200" dirty="0">
                <a:solidFill>
                  <a:schemeClr val="tx1"/>
                </a:solidFill>
              </a:rPr>
              <a:t>活动图建模技术</a:t>
            </a:r>
            <a:endParaRPr lang="zh-CN" altLang="en-US" sz="1200" dirty="0">
              <a:solidFill>
                <a:schemeClr val="tx1"/>
              </a:solidFill>
            </a:endParaRPr>
          </a:p>
          <a:p>
            <a:pPr eaLnBrk="1" hangingPunct="1">
              <a:lnSpc>
                <a:spcPct val="80000"/>
              </a:lnSpc>
            </a:pPr>
            <a:r>
              <a:rPr lang="en-US" altLang="zh-CN" sz="1200" dirty="0">
                <a:solidFill>
                  <a:schemeClr val="tx1"/>
                </a:solidFill>
                <a:sym typeface="+mn-ea"/>
              </a:rPr>
              <a:t>7.</a:t>
            </a:r>
            <a:r>
              <a:rPr lang="zh-CN" altLang="en-US" sz="1200" dirty="0">
                <a:solidFill>
                  <a:schemeClr val="tx1"/>
                </a:solidFill>
                <a:sym typeface="+mn-ea"/>
              </a:rPr>
              <a:t>   顺序图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7.1</a:t>
            </a:r>
            <a:r>
              <a:rPr lang="zh-CN" altLang="en-US" sz="1200" dirty="0">
                <a:solidFill>
                  <a:schemeClr val="tx1"/>
                </a:solidFill>
                <a:sym typeface="+mn-ea"/>
              </a:rPr>
              <a:t>顺序图概要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7.2</a:t>
            </a:r>
            <a:r>
              <a:rPr lang="zh-CN" altLang="en-US" sz="1200" dirty="0">
                <a:solidFill>
                  <a:schemeClr val="tx1"/>
                </a:solidFill>
                <a:sym typeface="+mn-ea"/>
              </a:rPr>
              <a:t>顺序图中的事物及解释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7.3</a:t>
            </a:r>
            <a:r>
              <a:rPr lang="zh-CN" altLang="en-US" sz="1200" dirty="0">
                <a:solidFill>
                  <a:schemeClr val="tx1"/>
                </a:solidFill>
                <a:sym typeface="+mn-ea"/>
              </a:rPr>
              <a:t>顺序图与用例图和类图的关系</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7.4</a:t>
            </a:r>
            <a:r>
              <a:rPr lang="zh-CN" altLang="en-US" sz="1200" dirty="0">
                <a:solidFill>
                  <a:schemeClr val="tx1"/>
                </a:solidFill>
                <a:sym typeface="+mn-ea"/>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7.5</a:t>
            </a:r>
            <a:r>
              <a:rPr lang="zh-CN" altLang="en-US" sz="1200" dirty="0">
                <a:solidFill>
                  <a:schemeClr val="tx1"/>
                </a:solidFill>
              </a:rPr>
              <a:t>顺序图建模技术</a:t>
            </a:r>
            <a:endParaRPr lang="zh-CN" altLang="en-US" sz="1200" dirty="0">
              <a:solidFill>
                <a:schemeClr val="tx1"/>
              </a:solidFill>
            </a:endParaRPr>
          </a:p>
          <a:p>
            <a:pPr eaLnBrk="1" hangingPunct="1">
              <a:lnSpc>
                <a:spcPct val="80000"/>
              </a:lnSpc>
            </a:pPr>
            <a:r>
              <a:rPr lang="en-US" altLang="zh-CN" sz="1200" dirty="0">
                <a:solidFill>
                  <a:schemeClr val="tx1"/>
                </a:solidFill>
                <a:sym typeface="+mn-ea"/>
              </a:rPr>
              <a:t>8</a:t>
            </a:r>
            <a:r>
              <a:rPr lang="zh-CN" altLang="en-US" sz="1200" dirty="0">
                <a:solidFill>
                  <a:schemeClr val="tx1"/>
                </a:solidFill>
                <a:sym typeface="+mn-ea"/>
              </a:rPr>
              <a:t>.  通信图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8.1</a:t>
            </a:r>
            <a:r>
              <a:rPr lang="zh-CN" altLang="en-US" sz="1200" dirty="0">
                <a:solidFill>
                  <a:schemeClr val="tx1"/>
                </a:solidFill>
                <a:sym typeface="+mn-ea"/>
              </a:rPr>
              <a:t>通信图概要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8.2</a:t>
            </a:r>
            <a:r>
              <a:rPr lang="zh-CN" altLang="en-US" sz="1200" dirty="0">
                <a:solidFill>
                  <a:schemeClr val="tx1"/>
                </a:solidFill>
                <a:sym typeface="+mn-ea"/>
              </a:rPr>
              <a:t>通信</a:t>
            </a:r>
            <a:r>
              <a:rPr lang="zh-CN" altLang="en-US" sz="1200" dirty="0">
                <a:solidFill>
                  <a:schemeClr val="tx1"/>
                </a:solidFill>
                <a:sym typeface="+mn-ea"/>
              </a:rPr>
              <a:t>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8.3</a:t>
            </a:r>
            <a:r>
              <a:rPr lang="zh-CN" altLang="en-US" sz="1200" dirty="0">
                <a:solidFill>
                  <a:schemeClr val="tx1"/>
                </a:solidFill>
                <a:sym typeface="+mn-ea"/>
              </a:rPr>
              <a:t>通信</a:t>
            </a:r>
            <a:r>
              <a:rPr lang="zh-CN" altLang="en-US" sz="1200" dirty="0">
                <a:solidFill>
                  <a:schemeClr val="tx1"/>
                </a:solidFill>
                <a:sym typeface="+mn-ea"/>
              </a:rPr>
              <a:t>图中的关系及解释</a:t>
            </a:r>
            <a:endParaRPr lang="zh-CN" altLang="en-US" sz="1200" dirty="0">
              <a:solidFill>
                <a:schemeClr val="tx1"/>
              </a:solidFill>
            </a:endParaRPr>
          </a:p>
          <a:p>
            <a:pPr eaLnBrk="1" hangingPunct="1">
              <a:lnSpc>
                <a:spcPct val="80000"/>
              </a:lnSpc>
            </a:pPr>
            <a:r>
              <a:rPr lang="en-US" altLang="x-none" sz="1200" dirty="0">
                <a:solidFill>
                  <a:schemeClr val="tx1"/>
                </a:solidFill>
              </a:rPr>
              <a:t>            8.4</a:t>
            </a:r>
            <a:r>
              <a:rPr lang="zh-CN" altLang="en-US" sz="1200" dirty="0">
                <a:solidFill>
                  <a:schemeClr val="tx1"/>
                </a:solidFill>
              </a:rPr>
              <a:t>通信图与顺序图的区别</a:t>
            </a:r>
            <a:endParaRPr lang="zh-CN" altLang="en-US" sz="1200" dirty="0">
              <a:solidFill>
                <a:schemeClr val="tx1"/>
              </a:solidFill>
            </a:endParaRPr>
          </a:p>
          <a:p>
            <a:pPr lvl="1" eaLnBrk="1" hangingPunct="1">
              <a:lnSpc>
                <a:spcPct val="75000"/>
              </a:lnSpc>
            </a:pPr>
            <a:r>
              <a:rPr lang="en-US" altLang="x-none" sz="1200" dirty="0">
                <a:solidFill>
                  <a:schemeClr val="tx1"/>
                </a:solidFill>
              </a:rPr>
              <a:t>8.5</a:t>
            </a:r>
            <a:r>
              <a:rPr lang="zh-CN" altLang="en-US" sz="1200" dirty="0">
                <a:solidFill>
                  <a:schemeClr val="tx1"/>
                </a:solidFill>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8.6</a:t>
            </a:r>
            <a:r>
              <a:rPr lang="zh-CN" altLang="en-US" sz="1200" dirty="0">
                <a:solidFill>
                  <a:schemeClr val="tx1"/>
                </a:solidFill>
              </a:rPr>
              <a:t>通信图建模技术</a:t>
            </a:r>
            <a:endParaRPr lang="zh-CN" altLang="en-US" sz="1200" dirty="0">
              <a:solidFill>
                <a:schemeClr val="tx1"/>
              </a:solidFill>
            </a:endParaRPr>
          </a:p>
          <a:p>
            <a:pPr eaLnBrk="1" hangingPunct="1">
              <a:lnSpc>
                <a:spcPct val="80000"/>
              </a:lnSpc>
            </a:pPr>
            <a:r>
              <a:rPr lang="en-US" altLang="zh-CN" sz="1400" dirty="0">
                <a:solidFill>
                  <a:schemeClr val="tx1"/>
                </a:solidFill>
              </a:rPr>
              <a:t>9</a:t>
            </a:r>
            <a:r>
              <a:rPr lang="zh-CN" altLang="en-US" sz="1400" dirty="0">
                <a:solidFill>
                  <a:schemeClr val="tx1"/>
                </a:solidFill>
              </a:rPr>
              <a:t>.   构件图</a:t>
            </a:r>
            <a:endParaRPr lang="zh-CN" altLang="en-US" sz="1400" dirty="0">
              <a:solidFill>
                <a:schemeClr val="tx1"/>
              </a:solidFill>
            </a:endParaRPr>
          </a:p>
          <a:p>
            <a:pPr lvl="1" eaLnBrk="1" hangingPunct="1">
              <a:lnSpc>
                <a:spcPct val="75000"/>
              </a:lnSpc>
            </a:pPr>
            <a:r>
              <a:rPr lang="en-US" altLang="x-none" sz="1200" dirty="0">
                <a:solidFill>
                  <a:schemeClr val="tx1"/>
                </a:solidFill>
              </a:rPr>
              <a:t>9.1</a:t>
            </a:r>
            <a:r>
              <a:rPr lang="zh-CN" altLang="en-US" sz="1200" dirty="0">
                <a:solidFill>
                  <a:schemeClr val="tx1"/>
                </a:solidFill>
              </a:rPr>
              <a:t>构件图概要</a:t>
            </a:r>
            <a:endParaRPr lang="zh-CN" altLang="en-US" sz="1200" dirty="0">
              <a:solidFill>
                <a:schemeClr val="tx1"/>
              </a:solidFill>
            </a:endParaRPr>
          </a:p>
          <a:p>
            <a:pPr lvl="1" eaLnBrk="1" hangingPunct="1">
              <a:lnSpc>
                <a:spcPct val="75000"/>
              </a:lnSpc>
            </a:pPr>
            <a:r>
              <a:rPr lang="en-US" altLang="x-none" sz="1200" dirty="0">
                <a:solidFill>
                  <a:schemeClr val="tx1"/>
                </a:solidFill>
              </a:rPr>
              <a:t>9.2</a:t>
            </a:r>
            <a:r>
              <a:rPr lang="zh-CN" altLang="en-US" sz="1200" dirty="0">
                <a:solidFill>
                  <a:schemeClr val="tx1"/>
                </a:solidFill>
              </a:rPr>
              <a:t>构件图中的事物及解释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9.3</a:t>
            </a:r>
            <a:r>
              <a:rPr lang="zh-CN" altLang="en-US" sz="1200" dirty="0">
                <a:solidFill>
                  <a:schemeClr val="tx1"/>
                </a:solidFill>
              </a:rPr>
              <a:t>构件图中的关系及解释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9.4</a:t>
            </a:r>
            <a:r>
              <a:rPr lang="zh-CN" altLang="en-US" sz="1200" dirty="0">
                <a:solidFill>
                  <a:schemeClr val="tx1"/>
                </a:solidFill>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9.5</a:t>
            </a:r>
            <a:r>
              <a:rPr lang="zh-CN" altLang="en-US" sz="1200" dirty="0">
                <a:solidFill>
                  <a:schemeClr val="tx1"/>
                </a:solidFill>
              </a:rPr>
              <a:t>使用构建图对系统建模</a:t>
            </a:r>
            <a:endParaRPr lang="zh-CN" altLang="en-US" sz="1200" dirty="0">
              <a:solidFill>
                <a:schemeClr val="tx1"/>
              </a:solidFill>
            </a:endParaRPr>
          </a:p>
          <a:p>
            <a:pPr eaLnBrk="1" hangingPunct="1">
              <a:lnSpc>
                <a:spcPct val="80000"/>
              </a:lnSpc>
            </a:pPr>
            <a:r>
              <a:rPr lang="en-US" altLang="zh-CN" sz="1400" dirty="0">
                <a:solidFill>
                  <a:schemeClr val="tx1"/>
                </a:solidFill>
              </a:rPr>
              <a:t>10</a:t>
            </a:r>
            <a:r>
              <a:rPr lang="zh-CN" altLang="en-US" sz="1400" dirty="0">
                <a:solidFill>
                  <a:schemeClr val="tx1"/>
                </a:solidFill>
              </a:rPr>
              <a:t>.  部署图</a:t>
            </a:r>
            <a:endParaRPr lang="zh-CN" altLang="en-US" sz="1400" dirty="0">
              <a:solidFill>
                <a:schemeClr val="tx1"/>
              </a:solidFill>
            </a:endParaRPr>
          </a:p>
          <a:p>
            <a:pPr lvl="1" eaLnBrk="1" hangingPunct="1">
              <a:lnSpc>
                <a:spcPct val="75000"/>
              </a:lnSpc>
            </a:pPr>
            <a:r>
              <a:rPr lang="en-US" altLang="x-none" sz="1200" dirty="0">
                <a:solidFill>
                  <a:schemeClr val="tx1"/>
                </a:solidFill>
              </a:rPr>
              <a:t>10.1</a:t>
            </a:r>
            <a:r>
              <a:rPr lang="zh-CN" altLang="en-US" sz="1200" dirty="0">
                <a:solidFill>
                  <a:schemeClr val="tx1"/>
                </a:solidFill>
              </a:rPr>
              <a:t>部署图概要</a:t>
            </a:r>
            <a:endParaRPr lang="zh-CN" altLang="en-US" sz="1200" dirty="0">
              <a:solidFill>
                <a:schemeClr val="tx1"/>
              </a:solidFill>
            </a:endParaRPr>
          </a:p>
          <a:p>
            <a:pPr lvl="1" eaLnBrk="1" hangingPunct="1">
              <a:lnSpc>
                <a:spcPct val="75000"/>
              </a:lnSpc>
            </a:pPr>
            <a:r>
              <a:rPr lang="en-US" altLang="x-none" sz="1200" dirty="0">
                <a:solidFill>
                  <a:schemeClr val="tx1"/>
                </a:solidFill>
              </a:rPr>
              <a:t>10.2</a:t>
            </a:r>
            <a:r>
              <a:rPr lang="zh-CN" altLang="en-US" sz="1200" dirty="0">
                <a:solidFill>
                  <a:schemeClr val="tx1"/>
                </a:solidFill>
              </a:rPr>
              <a:t>部署图中的事物及解释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10.3</a:t>
            </a:r>
            <a:r>
              <a:rPr lang="zh-CN" altLang="en-US" sz="1200" dirty="0">
                <a:solidFill>
                  <a:schemeClr val="tx1"/>
                </a:solidFill>
              </a:rPr>
              <a:t>部署图中的关系及解释</a:t>
            </a:r>
            <a:endParaRPr lang="zh-CN" altLang="en-US" sz="1200" dirty="0">
              <a:solidFill>
                <a:schemeClr val="tx1"/>
              </a:solidFill>
            </a:endParaRPr>
          </a:p>
          <a:p>
            <a:pPr lvl="1" eaLnBrk="1" hangingPunct="1">
              <a:lnSpc>
                <a:spcPct val="75000"/>
              </a:lnSpc>
            </a:pPr>
            <a:r>
              <a:rPr lang="en-US" altLang="x-none" sz="1200" dirty="0">
                <a:solidFill>
                  <a:schemeClr val="tx1"/>
                </a:solidFill>
              </a:rPr>
              <a:t>10.4</a:t>
            </a:r>
            <a:r>
              <a:rPr lang="zh-CN" altLang="en-US" sz="1200" dirty="0">
                <a:solidFill>
                  <a:schemeClr val="tx1"/>
                </a:solidFill>
              </a:rPr>
              <a:t>部署图的例子</a:t>
            </a:r>
            <a:endParaRPr lang="zh-CN" altLang="en-US" sz="1200" dirty="0">
              <a:solidFill>
                <a:schemeClr val="tx1"/>
              </a:solidFill>
            </a:endParaRPr>
          </a:p>
          <a:p>
            <a:pPr lvl="1" eaLnBrk="1" hangingPunct="1">
              <a:lnSpc>
                <a:spcPct val="75000"/>
              </a:lnSpc>
            </a:pPr>
            <a:r>
              <a:rPr lang="en-US" altLang="x-none" sz="1200" dirty="0">
                <a:solidFill>
                  <a:schemeClr val="tx1"/>
                </a:solidFill>
              </a:rPr>
              <a:t>10.5</a:t>
            </a:r>
            <a:r>
              <a:rPr lang="zh-CN" altLang="en-US" sz="1200" dirty="0">
                <a:solidFill>
                  <a:schemeClr val="tx1"/>
                </a:solidFill>
              </a:rPr>
              <a:t>关于部署图与构件图</a:t>
            </a:r>
            <a:endParaRPr lang="zh-CN" altLang="en-US" sz="1200" dirty="0">
              <a:solidFill>
                <a:schemeClr val="tx1"/>
              </a:solidFill>
            </a:endParaRPr>
          </a:p>
          <a:p>
            <a:pPr lvl="1" eaLnBrk="1" hangingPunct="1">
              <a:lnSpc>
                <a:spcPct val="75000"/>
              </a:lnSpc>
            </a:pPr>
            <a:r>
              <a:rPr lang="en-US" altLang="zh-CN" sz="1200" dirty="0">
                <a:solidFill>
                  <a:schemeClr val="tx1"/>
                </a:solidFill>
              </a:rPr>
              <a:t>10.6</a:t>
            </a:r>
            <a:r>
              <a:rPr lang="zh-CN" altLang="en-US" sz="1200" dirty="0">
                <a:solidFill>
                  <a:schemeClr val="tx1"/>
                </a:solidFill>
              </a:rPr>
              <a:t>部署图的系统建模</a:t>
            </a:r>
            <a:endParaRPr lang="zh-CN" altLang="en-US" sz="1200" dirty="0">
              <a:solidFill>
                <a:schemeClr val="tx1"/>
              </a:solidFill>
            </a:endParaRPr>
          </a:p>
          <a:p>
            <a:pPr eaLnBrk="1" hangingPunct="1">
              <a:lnSpc>
                <a:spcPct val="80000"/>
              </a:lnSpc>
            </a:pPr>
            <a:r>
              <a:rPr lang="zh-CN" altLang="en-US" sz="1400" dirty="0">
                <a:solidFill>
                  <a:schemeClr val="tx1"/>
                </a:solidFill>
              </a:rPr>
              <a:t>     </a:t>
            </a:r>
            <a:endParaRPr lang="zh-CN" altLang="en-US" sz="14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2075" tIns="46038" rIns="92075" bIns="46038" anchor="ctr"/>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a:t>
            </a:r>
            <a:r>
              <a:rPr lang="zh-CN" altLang="en-US" dirty="0">
                <a:effectLst>
                  <a:outerShdw blurRad="38100" dist="38100" dir="2700000">
                    <a:srgbClr val="C0C0C0"/>
                  </a:outerShdw>
                </a:effectLst>
                <a:latin typeface="Times New Roman" panose="02020603050405020304" pitchFamily="2" charset="0"/>
              </a:rPr>
              <a:t>活动图</a:t>
            </a:r>
            <a:endParaRPr lang="ja-JP" altLang="en-US" dirty="0">
              <a:effectLst>
                <a:outerShdw blurRad="38100" dist="38100" dir="2700000">
                  <a:srgbClr val="C0C0C0"/>
                </a:outerShdw>
              </a:effectLst>
              <a:latin typeface="Times New Roman" panose="02020603050405020304" pitchFamily="2" charset="0"/>
            </a:endParaRPr>
          </a:p>
        </p:txBody>
      </p:sp>
      <p:sp>
        <p:nvSpPr>
          <p:cNvPr id="54275" name="Rectangle 3"/>
          <p:cNvSpPr>
            <a:spLocks noGrp="1"/>
          </p:cNvSpPr>
          <p:nvPr>
            <p:ph type="body"/>
          </p:nvPr>
        </p:nvSpPr>
        <p:spPr>
          <a:xfrm>
            <a:off x="228600" y="685800"/>
            <a:ext cx="8686800" cy="2362200"/>
          </a:xfrm>
        </p:spPr>
        <p:txBody>
          <a:bodyPr vert="horz" wrap="square" lIns="3600" tIns="3600" rIns="3600" bIns="3600" anchor="t"/>
          <a:p>
            <a:pPr eaLnBrk="1" hangingPunct="1"/>
            <a:r>
              <a:rPr lang="en-US" altLang="x-none" sz="2000" dirty="0">
                <a:solidFill>
                  <a:schemeClr val="tx1"/>
                </a:solidFill>
              </a:rPr>
              <a:t>6.1  </a:t>
            </a:r>
            <a:r>
              <a:rPr lang="zh-CN" altLang="en-US" sz="2000" dirty="0">
                <a:solidFill>
                  <a:schemeClr val="tx1"/>
                </a:solidFill>
              </a:rPr>
              <a:t>活动图概要</a:t>
            </a:r>
            <a:endParaRPr lang="zh-CN" altLang="en-US" sz="2000" dirty="0">
              <a:solidFill>
                <a:schemeClr val="tx1"/>
              </a:solidFill>
            </a:endParaRP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描述系统的动态行为。</a:t>
            </a:r>
            <a:endParaRPr lang="zh-CN" altLang="en-US" sz="1400" b="0" dirty="0">
              <a:solidFill>
                <a:schemeClr val="tx1"/>
              </a:solidFill>
            </a:endParaRP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包含活动状态</a:t>
            </a:r>
            <a:r>
              <a:rPr lang="en-US" altLang="x-none" sz="1400" b="0" dirty="0">
                <a:solidFill>
                  <a:schemeClr val="tx1"/>
                </a:solidFill>
              </a:rPr>
              <a:t>(ActionState)</a:t>
            </a:r>
            <a:r>
              <a:rPr lang="zh-CN" altLang="en-US" sz="1400" b="0" dirty="0">
                <a:solidFill>
                  <a:schemeClr val="tx1"/>
                </a:solidFill>
              </a:rPr>
              <a:t>，活动状态是指业务用例的一个执行步骤或一个操作，不是普通对象的状态。</a:t>
            </a:r>
            <a:endParaRPr lang="zh-CN" altLang="en-US" sz="1400" b="0" dirty="0">
              <a:solidFill>
                <a:schemeClr val="tx1"/>
              </a:solidFill>
            </a:endParaRP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活动图适合描述在没有外部事件触发的情况下的系统内部的逻辑执行过程；否则，状态图更容易描述。</a:t>
            </a:r>
            <a:endParaRPr lang="zh-CN" altLang="en-US" sz="1400" b="0" dirty="0">
              <a:solidFill>
                <a:schemeClr val="tx1"/>
              </a:solidFill>
            </a:endParaRP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类似于传统意义上的流程图。</a:t>
            </a:r>
            <a:endParaRPr lang="zh-CN" altLang="en-US" sz="1400" b="0" dirty="0">
              <a:solidFill>
                <a:schemeClr val="tx1"/>
              </a:solidFill>
            </a:endParaRP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活动图主要用于：</a:t>
            </a:r>
            <a:endParaRPr lang="zh-CN" altLang="en-US" sz="1400" b="0" dirty="0">
              <a:solidFill>
                <a:schemeClr val="tx1"/>
              </a:solidFill>
            </a:endParaRPr>
          </a:p>
          <a:p>
            <a:pPr lvl="1" eaLnBrk="1" hangingPunct="1"/>
            <a:r>
              <a:rPr lang="en-US" altLang="x-none" sz="1400" b="0" dirty="0">
                <a:solidFill>
                  <a:schemeClr val="tx1"/>
                </a:solidFill>
              </a:rPr>
              <a:t>		</a:t>
            </a:r>
            <a:r>
              <a:rPr lang="zh-CN" altLang="en-US" sz="1400" b="0" dirty="0">
                <a:solidFill>
                  <a:schemeClr val="tx1"/>
                </a:solidFill>
              </a:rPr>
              <a:t>业务建模时</a:t>
            </a:r>
            <a:r>
              <a:rPr lang="en-US" altLang="x-none" sz="1400" b="0" dirty="0">
                <a:solidFill>
                  <a:schemeClr val="tx1"/>
                </a:solidFill>
              </a:rPr>
              <a:t>，</a:t>
            </a:r>
            <a:r>
              <a:rPr lang="zh-CN" altLang="en-US" sz="1400" b="0" dirty="0">
                <a:solidFill>
                  <a:schemeClr val="tx1"/>
                </a:solidFill>
              </a:rPr>
              <a:t>用于详述业务用例</a:t>
            </a:r>
            <a:r>
              <a:rPr lang="en-US" altLang="x-none" sz="1400" b="0" dirty="0">
                <a:solidFill>
                  <a:schemeClr val="tx1"/>
                </a:solidFill>
              </a:rPr>
              <a:t>，</a:t>
            </a:r>
            <a:r>
              <a:rPr lang="zh-CN" altLang="en-US" sz="1400" b="0" dirty="0">
                <a:solidFill>
                  <a:schemeClr val="tx1"/>
                </a:solidFill>
              </a:rPr>
              <a:t>描述一项业务的执行过程；</a:t>
            </a:r>
            <a:endParaRPr lang="zh-CN" altLang="en-US" sz="1400" b="0" dirty="0">
              <a:solidFill>
                <a:schemeClr val="tx1"/>
              </a:solidFill>
            </a:endParaRPr>
          </a:p>
          <a:p>
            <a:pPr lvl="1" eaLnBrk="1" hangingPunct="1"/>
            <a:r>
              <a:rPr lang="en-US" altLang="x-none" sz="1400" b="0" dirty="0">
                <a:solidFill>
                  <a:schemeClr val="tx1"/>
                </a:solidFill>
              </a:rPr>
              <a:t>		</a:t>
            </a:r>
            <a:r>
              <a:rPr lang="zh-CN" altLang="en-US" sz="1400" b="0" dirty="0">
                <a:solidFill>
                  <a:schemeClr val="tx1"/>
                </a:solidFill>
              </a:rPr>
              <a:t>设计时</a:t>
            </a:r>
            <a:r>
              <a:rPr lang="en-US" altLang="x-none" sz="1400" b="0" dirty="0">
                <a:solidFill>
                  <a:schemeClr val="tx1"/>
                </a:solidFill>
              </a:rPr>
              <a:t>，</a:t>
            </a:r>
            <a:r>
              <a:rPr lang="zh-CN" altLang="en-US" sz="1400" b="0" dirty="0">
                <a:solidFill>
                  <a:schemeClr val="tx1"/>
                </a:solidFill>
              </a:rPr>
              <a:t>描述操作的流程。</a:t>
            </a:r>
            <a:endParaRPr lang="zh-CN" altLang="en-US" sz="1400" b="0" dirty="0">
              <a:solidFill>
                <a:schemeClr val="tx1"/>
              </a:solidFill>
            </a:endParaRPr>
          </a:p>
        </p:txBody>
      </p:sp>
      <p:sp>
        <p:nvSpPr>
          <p:cNvPr id="54276" name="Rectangle 4"/>
          <p:cNvSpPr/>
          <p:nvPr/>
        </p:nvSpPr>
        <p:spPr>
          <a:xfrm>
            <a:off x="250825" y="3068638"/>
            <a:ext cx="2411413" cy="304800"/>
          </a:xfrm>
          <a:prstGeom prst="rect">
            <a:avLst/>
          </a:prstGeom>
          <a:noFill/>
          <a:ln w="9525">
            <a:noFill/>
          </a:ln>
        </p:spPr>
        <p:txBody>
          <a:bodyPr lIns="3600" tIns="3600" rIns="3600" bIns="3600"/>
          <a:p>
            <a:pPr marL="285750" indent="-285750">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sym typeface="Wingdings" panose="05000000000000000000" pitchFamily="2" charset="2"/>
              </a:rPr>
              <a:t>6.2</a:t>
            </a:r>
            <a:r>
              <a:rPr lang="zh-CN" altLang="en-US" sz="2000" i="0" dirty="0">
                <a:solidFill>
                  <a:schemeClr val="tx1"/>
                </a:solidFill>
                <a:latin typeface="Times New Roman" panose="02020603050405020304" pitchFamily="2" charset="0"/>
              </a:rPr>
              <a:t>活动图</a:t>
            </a:r>
            <a:r>
              <a:rPr lang="zh-CN" altLang="en-US" sz="2000" i="0" dirty="0">
                <a:solidFill>
                  <a:schemeClr val="tx1"/>
                </a:solidFill>
                <a:latin typeface="Times New Roman" panose="02020603050405020304" pitchFamily="2" charset="0"/>
                <a:sym typeface="Wingdings" panose="05000000000000000000" pitchFamily="2" charset="2"/>
              </a:rPr>
              <a:t>事物</a:t>
            </a:r>
            <a:endParaRPr lang="zh-CN" altLang="en-US" sz="2000" i="0" dirty="0">
              <a:solidFill>
                <a:schemeClr val="tx1"/>
              </a:solidFill>
              <a:latin typeface="Times New Roman" panose="02020603050405020304" pitchFamily="2" charset="0"/>
              <a:sym typeface="Wingdings" panose="05000000000000000000" pitchFamily="2" charset="2"/>
            </a:endParaRPr>
          </a:p>
        </p:txBody>
      </p:sp>
      <p:graphicFrame>
        <p:nvGraphicFramePr>
          <p:cNvPr id="54277" name="表格占位符 54276"/>
          <p:cNvGraphicFramePr/>
          <p:nvPr>
            <p:ph type="tbl"/>
          </p:nvPr>
        </p:nvGraphicFramePr>
        <p:xfrm>
          <a:off x="755650" y="3429000"/>
          <a:ext cx="7315200" cy="2686050"/>
        </p:xfrm>
        <a:graphic>
          <a:graphicData uri="http://schemas.openxmlformats.org/drawingml/2006/table">
            <a:tbl>
              <a:tblPr/>
              <a:tblGrid>
                <a:gridCol w="2074863"/>
                <a:gridCol w="3114675"/>
                <a:gridCol w="2125662"/>
              </a:tblGrid>
              <a:tr h="304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活动 </a:t>
                      </a:r>
                      <a:r>
                        <a:rPr lang="en-US" altLang="x-none" sz="1200" b="0" i="1" dirty="0">
                          <a:solidFill>
                            <a:schemeClr val="tx1"/>
                          </a:solidFill>
                        </a:rPr>
                        <a:t>(ActionState)</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动作的执行</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6388">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起点 </a:t>
                      </a:r>
                      <a:r>
                        <a:rPr lang="en-US" altLang="x-none" sz="1200" b="0" i="1" dirty="0">
                          <a:solidFill>
                            <a:schemeClr val="tx1"/>
                          </a:solidFill>
                        </a:rPr>
                        <a:t>(InitialState)</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活动图的开始</a:t>
                      </a:r>
                      <a:endParaRPr lang="zh-CN" altLang="en-US" sz="12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46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终点</a:t>
                      </a:r>
                      <a:r>
                        <a:rPr lang="en-US" altLang="x-none" sz="1200" b="0" i="1" dirty="0">
                          <a:solidFill>
                            <a:schemeClr val="tx1"/>
                          </a:solidFill>
                        </a:rPr>
                        <a:t>(FinalState) </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活动图的终点</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对象流</a:t>
                      </a:r>
                      <a:r>
                        <a:rPr lang="en-US" altLang="x-none" sz="1200" b="0" i="1" dirty="0">
                          <a:solidFill>
                            <a:schemeClr val="tx1"/>
                          </a:solidFill>
                        </a:rPr>
                        <a:t>(ObjectFlowState)</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活动之间的交换的信息</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2587">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发送信号(</a:t>
                      </a:r>
                      <a:r>
                        <a:rPr lang="en-US" altLang="x-none" sz="1200" b="0" i="1" dirty="0">
                          <a:solidFill>
                            <a:schemeClr val="tx1"/>
                          </a:solidFill>
                        </a:rPr>
                        <a:t>signalSending</a:t>
                      </a:r>
                      <a:r>
                        <a:rPr lang="zh-CN" altLang="en-US" sz="1200" b="0" i="1" dirty="0">
                          <a:solidFill>
                            <a:schemeClr val="tx1"/>
                          </a:solidFill>
                        </a:rPr>
                        <a:t>)</a:t>
                      </a:r>
                      <a:endParaRPr lang="zh-CN" altLang="en-US"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ea typeface="新宋体" panose="02010609030101010101" pitchFamily="1" charset="-122"/>
                        </a:rPr>
                        <a:t>活动过程中发送事件，触发另一活动流程</a:t>
                      </a:r>
                      <a:endParaRPr lang="ja-JP" altLang="en-US" sz="1200" b="0" i="1">
                        <a:solidFill>
                          <a:schemeClr val="tx1"/>
                        </a:solidFill>
                        <a:ea typeface="新宋体" panose="02010609030101010101" pitchFamily="1"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接收信号</a:t>
                      </a:r>
                      <a:r>
                        <a:rPr lang="en-US" altLang="x-none" sz="1200" b="0" i="1" dirty="0">
                          <a:solidFill>
                            <a:schemeClr val="tx1"/>
                          </a:solidFill>
                        </a:rPr>
                        <a:t>(SignalReceipt)</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活动过程中接收事件，接收到信号的活动流程开始执行</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泳道</a:t>
                      </a:r>
                      <a:r>
                        <a:rPr lang="en-US" altLang="x-none" sz="1200" b="0" i="1" dirty="0">
                          <a:solidFill>
                            <a:schemeClr val="tx1"/>
                          </a:solidFill>
                        </a:rPr>
                        <a:t>(SwimLane)</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活动的负责者</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4311" name="Picture 39"/>
          <p:cNvPicPr>
            <a:picLocks noChangeAspect="1"/>
          </p:cNvPicPr>
          <p:nvPr/>
        </p:nvPicPr>
        <p:blipFill>
          <a:blip r:embed="rId1"/>
          <a:stretch>
            <a:fillRect/>
          </a:stretch>
        </p:blipFill>
        <p:spPr>
          <a:xfrm>
            <a:off x="7092950" y="3789363"/>
            <a:ext cx="217488" cy="217487"/>
          </a:xfrm>
          <a:prstGeom prst="rect">
            <a:avLst/>
          </a:prstGeom>
          <a:noFill/>
          <a:ln w="9525">
            <a:noFill/>
          </a:ln>
        </p:spPr>
      </p:pic>
      <p:pic>
        <p:nvPicPr>
          <p:cNvPr id="54312" name="Picture 40"/>
          <p:cNvPicPr>
            <a:picLocks noChangeAspect="1"/>
          </p:cNvPicPr>
          <p:nvPr/>
        </p:nvPicPr>
        <p:blipFill>
          <a:blip r:embed="rId2"/>
          <a:stretch>
            <a:fillRect/>
          </a:stretch>
        </p:blipFill>
        <p:spPr>
          <a:xfrm>
            <a:off x="7092950" y="4149725"/>
            <a:ext cx="217488" cy="217488"/>
          </a:xfrm>
          <a:prstGeom prst="rect">
            <a:avLst/>
          </a:prstGeom>
          <a:noFill/>
          <a:ln w="9525">
            <a:noFill/>
          </a:ln>
        </p:spPr>
      </p:pic>
      <p:pic>
        <p:nvPicPr>
          <p:cNvPr id="54313" name="Picture 41"/>
          <p:cNvPicPr>
            <a:picLocks noChangeAspect="1"/>
          </p:cNvPicPr>
          <p:nvPr/>
        </p:nvPicPr>
        <p:blipFill>
          <a:blip r:embed="rId3"/>
          <a:stretch>
            <a:fillRect/>
          </a:stretch>
        </p:blipFill>
        <p:spPr>
          <a:xfrm>
            <a:off x="6588125" y="3429000"/>
            <a:ext cx="1128713" cy="242888"/>
          </a:xfrm>
          <a:prstGeom prst="rect">
            <a:avLst/>
          </a:prstGeom>
          <a:noFill/>
          <a:ln w="9525">
            <a:noFill/>
          </a:ln>
        </p:spPr>
      </p:pic>
      <p:pic>
        <p:nvPicPr>
          <p:cNvPr id="54314" name="Picture 42"/>
          <p:cNvPicPr>
            <a:picLocks noChangeAspect="1"/>
          </p:cNvPicPr>
          <p:nvPr/>
        </p:nvPicPr>
        <p:blipFill>
          <a:blip r:embed="rId4"/>
          <a:stretch>
            <a:fillRect/>
          </a:stretch>
        </p:blipFill>
        <p:spPr>
          <a:xfrm>
            <a:off x="6732588" y="5734050"/>
            <a:ext cx="908050" cy="282575"/>
          </a:xfrm>
          <a:prstGeom prst="rect">
            <a:avLst/>
          </a:prstGeom>
          <a:noFill/>
          <a:ln w="9525">
            <a:noFill/>
          </a:ln>
        </p:spPr>
      </p:pic>
      <p:pic>
        <p:nvPicPr>
          <p:cNvPr id="54315" name="Picture 43"/>
          <p:cNvPicPr>
            <a:picLocks noChangeAspect="1"/>
          </p:cNvPicPr>
          <p:nvPr/>
        </p:nvPicPr>
        <p:blipFill>
          <a:blip r:embed="rId5"/>
          <a:stretch>
            <a:fillRect/>
          </a:stretch>
        </p:blipFill>
        <p:spPr>
          <a:xfrm>
            <a:off x="6732588" y="4437063"/>
            <a:ext cx="838200" cy="287337"/>
          </a:xfrm>
          <a:prstGeom prst="rect">
            <a:avLst/>
          </a:prstGeom>
          <a:noFill/>
          <a:ln w="9525">
            <a:noFill/>
          </a:ln>
        </p:spPr>
      </p:pic>
      <p:pic>
        <p:nvPicPr>
          <p:cNvPr id="54316" name="Picture 44"/>
          <p:cNvPicPr>
            <a:picLocks noChangeAspect="1"/>
          </p:cNvPicPr>
          <p:nvPr/>
        </p:nvPicPr>
        <p:blipFill>
          <a:blip r:embed="rId6"/>
          <a:stretch>
            <a:fillRect/>
          </a:stretch>
        </p:blipFill>
        <p:spPr>
          <a:xfrm>
            <a:off x="6732588" y="4941888"/>
            <a:ext cx="908050" cy="287337"/>
          </a:xfrm>
          <a:prstGeom prst="rect">
            <a:avLst/>
          </a:prstGeom>
          <a:noFill/>
          <a:ln w="9525">
            <a:noFill/>
          </a:ln>
        </p:spPr>
      </p:pic>
      <p:pic>
        <p:nvPicPr>
          <p:cNvPr id="54317" name="Picture 45"/>
          <p:cNvPicPr>
            <a:picLocks noChangeAspect="1"/>
          </p:cNvPicPr>
          <p:nvPr/>
        </p:nvPicPr>
        <p:blipFill>
          <a:blip r:embed="rId7"/>
          <a:stretch>
            <a:fillRect/>
          </a:stretch>
        </p:blipFill>
        <p:spPr>
          <a:xfrm>
            <a:off x="6732588" y="5300663"/>
            <a:ext cx="831850" cy="3841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44"/>
          <p:cNvSpPr>
            <a:spLocks noGrp="1"/>
          </p:cNvSpPr>
          <p:nvPr>
            <p:ph type="title"/>
          </p:nvPr>
        </p:nvSpPr>
        <p:spPr/>
        <p:txBody>
          <a:bodyPr vert="horz" wrap="square" lIns="92075" tIns="46038" rIns="92075" bIns="46038" anchor="ctr"/>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7155" y="647700"/>
            <a:ext cx="8904605"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800" i="0" dirty="0">
                <a:solidFill>
                  <a:schemeClr val="tx1"/>
                </a:solidFill>
                <a:latin typeface="Times New Roman" panose="02020603050405020304" pitchFamily="2" charset="0"/>
              </a:rPr>
              <a:t>6.5  </a:t>
            </a:r>
            <a:r>
              <a:rPr lang="zh-CN" altLang="en-US" sz="1800" i="0" dirty="0">
                <a:solidFill>
                  <a:schemeClr val="tx1"/>
                </a:solidFill>
                <a:latin typeface="Times New Roman" panose="02020603050405020304" pitchFamily="2" charset="0"/>
                <a:ea typeface="新宋体" panose="02010609030101010101" pitchFamily="1" charset="-122"/>
              </a:rPr>
              <a:t>活动图建模技术</a:t>
            </a:r>
            <a:endParaRPr lang="zh-CN" altLang="en-US" sz="1800" i="0" dirty="0">
              <a:solidFill>
                <a:schemeClr val="tx1"/>
              </a:solidFill>
              <a:latin typeface="Times New Roman" panose="02020603050405020304" pitchFamily="2" charset="0"/>
              <a:ea typeface="新宋体" panose="02010609030101010101" pitchFamily="1" charset="-122"/>
            </a:endParaRPr>
          </a:p>
          <a:p>
            <a:pPr marL="285750" indent="-285750">
              <a:spcBef>
                <a:spcPct val="20000"/>
              </a:spcBef>
              <a:buFont typeface="Wingdings" panose="05000000000000000000" pitchFamily="2" charset="2"/>
              <a:buNone/>
            </a:pPr>
            <a:r>
              <a:rPr lang="en-US" altLang="zh-CN" sz="1800" i="0" dirty="0">
                <a:solidFill>
                  <a:schemeClr val="tx1"/>
                </a:solidFill>
                <a:latin typeface="Times New Roman" panose="02020603050405020304" pitchFamily="2" charset="0"/>
                <a:ea typeface="新宋体" panose="02010609030101010101" pitchFamily="1" charset="-122"/>
              </a:rPr>
              <a:t>	</a:t>
            </a:r>
            <a:r>
              <a:rPr lang="zh-CN" altLang="en-US" sz="1800" b="0" i="0" dirty="0">
                <a:solidFill>
                  <a:schemeClr val="tx1"/>
                </a:solidFill>
                <a:latin typeface="宋体" panose="02010600030101010101" pitchFamily="2" charset="-122"/>
              </a:rPr>
              <a:t>两种方式使用活动图建模</a:t>
            </a:r>
            <a:endParaRPr lang="zh-CN" altLang="en-US" sz="1800" b="0" i="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en-US" altLang="zh-CN" sz="1800" i="0" dirty="0">
                <a:solidFill>
                  <a:schemeClr val="tx1"/>
                </a:solidFill>
                <a:latin typeface="宋体" panose="02010600030101010101" pitchFamily="2" charset="-122"/>
              </a:rPr>
              <a:t>1</a:t>
            </a:r>
            <a:r>
              <a:rPr lang="zh-CN" altLang="en-US" sz="1800" i="0" dirty="0">
                <a:solidFill>
                  <a:schemeClr val="tx1"/>
                </a:solidFill>
                <a:latin typeface="宋体" panose="02010600030101010101" pitchFamily="2" charset="-122"/>
              </a:rPr>
              <a:t>、为工作流建模</a:t>
            </a:r>
            <a:endParaRPr lang="zh-CN" altLang="en-US" sz="1800" i="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1</a:t>
            </a:r>
            <a:r>
              <a:rPr lang="zh-CN" altLang="en-US" sz="1600" b="0" dirty="0">
                <a:solidFill>
                  <a:schemeClr val="tx1"/>
                </a:solidFill>
                <a:latin typeface="宋体" panose="02010600030101010101" pitchFamily="2" charset="-122"/>
              </a:rPr>
              <a:t>）建立焦点，确定活动图所关注的业务流程</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2</a:t>
            </a:r>
            <a:r>
              <a:rPr lang="zh-CN" altLang="en-US" sz="1600" b="0" dirty="0">
                <a:solidFill>
                  <a:schemeClr val="tx1"/>
                </a:solidFill>
                <a:latin typeface="宋体" panose="02010600030101010101" pitchFamily="2" charset="-122"/>
              </a:rPr>
              <a:t>）确定业务流程中的对象</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3</a:t>
            </a:r>
            <a:r>
              <a:rPr lang="zh-CN" altLang="en-US" sz="1600" b="0" dirty="0">
                <a:solidFill>
                  <a:schemeClr val="tx1"/>
                </a:solidFill>
                <a:latin typeface="宋体" panose="02010600030101010101" pitchFamily="2" charset="-122"/>
              </a:rPr>
              <a:t>）确定工作流的起始状态和终止状态，识别工作流初始节点的前置条件和活动终止的后置条件，确定工作流的边界</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4</a:t>
            </a:r>
            <a:r>
              <a:rPr lang="zh-CN" altLang="en-US" sz="1600" b="0" dirty="0">
                <a:solidFill>
                  <a:schemeClr val="tx1"/>
                </a:solidFill>
                <a:latin typeface="宋体" panose="02010600030101010101" pitchFamily="2" charset="-122"/>
              </a:rPr>
              <a:t>）从起始状态（初始节点）开始，说明随着时间发生的动作和活动，并在活动图中把它们表示成活动状态或动作状态（活动节点</a:t>
            </a:r>
            <a:r>
              <a:rPr lang="zh-CN" altLang="en-US" sz="1600" b="0" dirty="0">
                <a:solidFill>
                  <a:schemeClr val="tx1"/>
                </a:solidFill>
                <a:latin typeface="宋体" panose="02010600030101010101" pitchFamily="2" charset="-122"/>
              </a:rPr>
              <a:t>）</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5</a:t>
            </a:r>
            <a:r>
              <a:rPr lang="zh-CN" altLang="en-US" sz="1600" b="0" dirty="0">
                <a:solidFill>
                  <a:schemeClr val="tx1"/>
                </a:solidFill>
                <a:latin typeface="宋体" panose="02010600030101010101" pitchFamily="2" charset="-122"/>
              </a:rPr>
              <a:t>）将复杂的活动或多次出现的活动集合归到一个活动状态节点</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6</a:t>
            </a:r>
            <a:r>
              <a:rPr lang="zh-CN" altLang="en-US" sz="1600" b="0" dirty="0">
                <a:solidFill>
                  <a:schemeClr val="tx1"/>
                </a:solidFill>
                <a:latin typeface="宋体" panose="02010600030101010101" pitchFamily="2" charset="-122"/>
              </a:rPr>
              <a:t>）找出连接这些活动和动作状态节点的转换</a:t>
            </a: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7</a:t>
            </a:r>
            <a:r>
              <a:rPr lang="zh-CN" altLang="en-US" sz="1600" b="0" dirty="0">
                <a:solidFill>
                  <a:schemeClr val="tx1"/>
                </a:solidFill>
                <a:latin typeface="宋体" panose="02010600030101010101" pitchFamily="2" charset="-122"/>
              </a:rPr>
              <a:t>）把涉及到的重要对象加入到活动中</a:t>
            </a:r>
            <a:endParaRPr lang="zh-CN" altLang="en-US" sz="1600" b="0" dirty="0">
              <a:solidFill>
                <a:schemeClr val="tx1"/>
              </a:solidFill>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44"/>
          <p:cNvSpPr>
            <a:spLocks noGrp="1"/>
          </p:cNvSpPr>
          <p:nvPr>
            <p:ph type="title"/>
          </p:nvPr>
        </p:nvSpPr>
        <p:spPr/>
        <p:txBody>
          <a:bodyPr vert="horz" wrap="square" lIns="92075" tIns="46038" rIns="92075" bIns="46038" anchor="ctr"/>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6838" y="647700"/>
            <a:ext cx="5770562"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800" i="0" dirty="0">
                <a:solidFill>
                  <a:schemeClr val="tx1"/>
                </a:solidFill>
                <a:sym typeface="+mn-ea"/>
              </a:rPr>
              <a:t>6.5  </a:t>
            </a:r>
            <a:r>
              <a:rPr lang="zh-CN" altLang="en-US" sz="1800" i="0" dirty="0">
                <a:solidFill>
                  <a:schemeClr val="tx1"/>
                </a:solidFill>
                <a:ea typeface="新宋体" panose="02010609030101010101" pitchFamily="1" charset="-122"/>
                <a:sym typeface="+mn-ea"/>
              </a:rPr>
              <a:t>活动图建模技术</a:t>
            </a:r>
            <a:endParaRPr lang="zh-CN" altLang="en-US" sz="1800" i="0" dirty="0">
              <a:solidFill>
                <a:schemeClr val="tx1"/>
              </a:solidFill>
              <a:latin typeface="Times New Roman" panose="02020603050405020304" pitchFamily="2" charset="0"/>
            </a:endParaRPr>
          </a:p>
        </p:txBody>
      </p:sp>
      <p:sp>
        <p:nvSpPr>
          <p:cNvPr id="3" name="文本框 2"/>
          <p:cNvSpPr txBox="1"/>
          <p:nvPr/>
        </p:nvSpPr>
        <p:spPr>
          <a:xfrm>
            <a:off x="496570" y="1179195"/>
            <a:ext cx="8254365" cy="2974975"/>
          </a:xfrm>
          <a:prstGeom prst="rect">
            <a:avLst/>
          </a:prstGeom>
          <a:noFill/>
        </p:spPr>
        <p:txBody>
          <a:bodyPr wrap="square" rtlCol="0" anchor="t">
            <a:spAutoFit/>
          </a:bodyPr>
          <a:p>
            <a:pPr marL="285750" indent="-285750" algn="l" eaLnBrk="0" hangingPunct="0">
              <a:spcBef>
                <a:spcPct val="20000"/>
              </a:spcBef>
              <a:buFont typeface="Wingdings" panose="05000000000000000000" pitchFamily="2" charset="2"/>
            </a:pPr>
            <a:r>
              <a:rPr lang="en-US" altLang="zh-CN" sz="1800" i="0" dirty="0">
                <a:solidFill>
                  <a:schemeClr val="tx1"/>
                </a:solidFill>
                <a:latin typeface="宋体" panose="02010600030101010101" pitchFamily="2" charset="-122"/>
                <a:ea typeface="+mn-ea"/>
                <a:sym typeface="+mn-ea"/>
              </a:rPr>
              <a:t>2</a:t>
            </a:r>
            <a:r>
              <a:rPr lang="zh-CN" altLang="en-US" sz="1800" i="0" dirty="0">
                <a:solidFill>
                  <a:schemeClr val="tx1"/>
                </a:solidFill>
                <a:latin typeface="宋体" panose="02010600030101010101" pitchFamily="2" charset="-122"/>
                <a:ea typeface="+mn-ea"/>
                <a:sym typeface="+mn-ea"/>
              </a:rPr>
              <a:t>、为对象的操作</a:t>
            </a:r>
            <a:r>
              <a:rPr lang="zh-CN" altLang="en-US" sz="1800" i="0" dirty="0">
                <a:solidFill>
                  <a:schemeClr val="tx1"/>
                </a:solidFill>
                <a:latin typeface="宋体" panose="02010600030101010101" pitchFamily="2" charset="-122"/>
                <a:ea typeface="+mn-ea"/>
                <a:sym typeface="+mn-ea"/>
              </a:rPr>
              <a:t>建模</a:t>
            </a:r>
            <a:endParaRPr lang="zh-CN" altLang="en-US" sz="1800" i="0" dirty="0">
              <a:solidFill>
                <a:schemeClr val="tx1"/>
              </a:solidFill>
              <a:latin typeface="宋体" panose="02010600030101010101" pitchFamily="2" charset="-122"/>
            </a:endParaRPr>
          </a:p>
          <a:p>
            <a:pPr marL="285750" indent="-285750" algn="l" eaLnBrk="0" hangingPunct="0">
              <a:spcBef>
                <a:spcPct val="20000"/>
              </a:spcBef>
              <a:buFont typeface="Wingdings" panose="05000000000000000000" pitchFamily="2" charset="2"/>
            </a:pPr>
            <a:endParaRPr lang="zh-CN" altLang="en-US" sz="1600" b="0" dirty="0">
              <a:solidFill>
                <a:schemeClr val="tx1"/>
              </a:solidFill>
              <a:latin typeface="宋体" panose="02010600030101010101" pitchFamily="2" charset="-122"/>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1</a:t>
            </a:r>
            <a:r>
              <a:rPr lang="zh-CN" altLang="en-US" sz="1600" b="0" dirty="0">
                <a:solidFill>
                  <a:schemeClr val="tx1"/>
                </a:solidFill>
                <a:latin typeface="宋体" panose="02010600030101010101" pitchFamily="2" charset="-122"/>
                <a:ea typeface="+mn-ea"/>
                <a:sym typeface="+mn-ea"/>
              </a:rPr>
              <a:t>）收集操作涉及的抽象概念，包括操作的参数、返回类型、所属类的属性以及某些临近的类</a:t>
            </a:r>
            <a:endParaRPr lang="zh-CN" altLang="en-US" sz="1600" b="0" dirty="0">
              <a:solidFill>
                <a:schemeClr val="tx1"/>
              </a:solidFill>
              <a:latin typeface="宋体" panose="02010600030101010101" pitchFamily="2" charset="-122"/>
              <a:ea typeface="+mn-ea"/>
              <a:sym typeface="+mn-ea"/>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2</a:t>
            </a:r>
            <a:r>
              <a:rPr lang="zh-CN" altLang="en-US" sz="1600" b="0" dirty="0">
                <a:solidFill>
                  <a:schemeClr val="tx1"/>
                </a:solidFill>
                <a:latin typeface="宋体" panose="02010600030101010101" pitchFamily="2" charset="-122"/>
                <a:ea typeface="+mn-ea"/>
                <a:sym typeface="+mn-ea"/>
              </a:rPr>
              <a:t>）识别初始节点的前置任务和活动终点的后置条件</a:t>
            </a:r>
            <a:endParaRPr lang="zh-CN" altLang="en-US" sz="1600" b="0" dirty="0">
              <a:solidFill>
                <a:schemeClr val="tx1"/>
              </a:solidFill>
              <a:latin typeface="宋体" panose="02010600030101010101" pitchFamily="2" charset="-122"/>
              <a:ea typeface="+mn-ea"/>
              <a:sym typeface="+mn-ea"/>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3</a:t>
            </a:r>
            <a:r>
              <a:rPr lang="zh-CN" altLang="en-US" sz="1600" b="0" dirty="0">
                <a:solidFill>
                  <a:schemeClr val="tx1"/>
                </a:solidFill>
                <a:latin typeface="宋体" panose="02010600030101010101" pitchFamily="2" charset="-122"/>
                <a:ea typeface="+mn-ea"/>
                <a:sym typeface="+mn-ea"/>
              </a:rPr>
              <a:t>）初始节点开始，说明随着时间发生的活动，并在图中表示为活动节点</a:t>
            </a:r>
            <a:endParaRPr lang="zh-CN" altLang="en-US" sz="1600" b="0" dirty="0">
              <a:solidFill>
                <a:schemeClr val="tx1"/>
              </a:solidFill>
              <a:latin typeface="宋体" panose="02010600030101010101" pitchFamily="2" charset="-122"/>
              <a:ea typeface="+mn-ea"/>
              <a:sym typeface="+mn-ea"/>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4</a:t>
            </a:r>
            <a:r>
              <a:rPr lang="zh-CN" altLang="en-US" sz="1600" b="0" dirty="0">
                <a:solidFill>
                  <a:schemeClr val="tx1"/>
                </a:solidFill>
                <a:latin typeface="宋体" panose="02010600030101010101" pitchFamily="2" charset="-122"/>
                <a:ea typeface="+mn-ea"/>
                <a:sym typeface="+mn-ea"/>
              </a:rPr>
              <a:t>）可使用分支来说明条件语句及循环语句</a:t>
            </a:r>
            <a:endParaRPr lang="zh-CN" altLang="en-US" sz="1600" b="0" dirty="0">
              <a:solidFill>
                <a:schemeClr val="tx1"/>
              </a:solidFill>
              <a:latin typeface="宋体" panose="02010600030101010101" pitchFamily="2" charset="-122"/>
              <a:ea typeface="+mn-ea"/>
              <a:sym typeface="+mn-ea"/>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5</a:t>
            </a:r>
            <a:r>
              <a:rPr lang="zh-CN" altLang="en-US" sz="1600" b="0" dirty="0">
                <a:solidFill>
                  <a:schemeClr val="tx1"/>
                </a:solidFill>
                <a:latin typeface="宋体" panose="02010600030101010101" pitchFamily="2" charset="-122"/>
                <a:ea typeface="+mn-ea"/>
                <a:sym typeface="+mn-ea"/>
              </a:rPr>
              <a:t>）当操作属于一个主动类，才在必要时使用分岔和汇合来说明并行的控制流程</a:t>
            </a:r>
            <a:endParaRPr lang="zh-CN" altLang="en-US" sz="1600" b="0" dirty="0">
              <a:solidFill>
                <a:schemeClr val="tx1"/>
              </a:solidFill>
              <a:latin typeface="宋体" panose="02010600030101010101" pitchFamily="2" charset="-122"/>
              <a:ea typeface="+mn-ea"/>
              <a:sym typeface="+mn-ea"/>
            </a:endParaRPr>
          </a:p>
          <a:p>
            <a:pPr marL="285750" indent="-285750" algn="l" eaLnBrk="0" hangingPunct="0">
              <a:spcBef>
                <a:spcPct val="20000"/>
              </a:spcBef>
              <a:buFont typeface="Wingdings" panose="05000000000000000000" pitchFamily="2" charset="2"/>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44"/>
          <p:cNvSpPr>
            <a:spLocks noGrp="1"/>
          </p:cNvSpPr>
          <p:nvPr>
            <p:ph type="title"/>
          </p:nvPr>
        </p:nvSpPr>
        <p:spPr/>
        <p:txBody>
          <a:bodyPr vert="horz" wrap="square" lIns="92075" tIns="46038" rIns="92075" bIns="46038" anchor="ctr"/>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6838" y="647700"/>
            <a:ext cx="5770562"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1800" i="0" dirty="0">
                <a:solidFill>
                  <a:schemeClr val="tx1"/>
                </a:solidFill>
                <a:latin typeface="Times New Roman" panose="02020603050405020304" pitchFamily="2" charset="0"/>
              </a:rPr>
              <a:t>6.3  </a:t>
            </a:r>
            <a:r>
              <a:rPr lang="zh-CN" altLang="en-US" sz="1800" i="0" dirty="0">
                <a:solidFill>
                  <a:schemeClr val="tx1"/>
                </a:solidFill>
                <a:latin typeface="Times New Roman" panose="02020603050405020304" pitchFamily="2" charset="0"/>
                <a:ea typeface="新宋体" panose="02010609030101010101" pitchFamily="1" charset="-122"/>
              </a:rPr>
              <a:t>活动图</a:t>
            </a:r>
            <a:r>
              <a:rPr lang="zh-CN" altLang="en-US" sz="1800" i="0" dirty="0">
                <a:solidFill>
                  <a:schemeClr val="tx1"/>
                </a:solidFill>
                <a:latin typeface="Times New Roman" panose="02020603050405020304" pitchFamily="2" charset="0"/>
              </a:rPr>
              <a:t>关系</a:t>
            </a:r>
            <a:endParaRPr lang="zh-CN" altLang="en-US" sz="1800" i="0" dirty="0">
              <a:solidFill>
                <a:schemeClr val="tx1"/>
              </a:solidFill>
              <a:latin typeface="Times New Roman" panose="02020603050405020304" pitchFamily="2" charset="0"/>
            </a:endParaRPr>
          </a:p>
        </p:txBody>
      </p:sp>
      <p:graphicFrame>
        <p:nvGraphicFramePr>
          <p:cNvPr id="55300" name="表格 55299"/>
          <p:cNvGraphicFramePr/>
          <p:nvPr/>
        </p:nvGraphicFramePr>
        <p:xfrm>
          <a:off x="838200" y="990600"/>
          <a:ext cx="7315200" cy="1685925"/>
        </p:xfrm>
        <a:graphic>
          <a:graphicData uri="http://schemas.openxmlformats.org/drawingml/2006/table">
            <a:tbl>
              <a:tblPr/>
              <a:tblGrid>
                <a:gridCol w="2057400"/>
                <a:gridCol w="3124200"/>
                <a:gridCol w="2133600"/>
              </a:tblGrid>
              <a:tr h="4191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迁移</a:t>
                      </a:r>
                      <a:r>
                        <a:rPr lang="en-US" altLang="x-none" sz="1200" b="0" i="1" dirty="0">
                          <a:solidFill>
                            <a:schemeClr val="tx1"/>
                          </a:solidFill>
                        </a:rPr>
                        <a:t>(transition)</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活动的完成与新活动的开始</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分支</a:t>
                      </a:r>
                      <a:r>
                        <a:rPr lang="en-US" altLang="x-none" sz="1200" b="0" i="1" dirty="0">
                          <a:solidFill>
                            <a:schemeClr val="tx1"/>
                          </a:solidFill>
                        </a:rPr>
                        <a:t>(junction point)</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根据条件，控制执行方向</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2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分叉</a:t>
                      </a:r>
                      <a:r>
                        <a:rPr lang="en-US" altLang="x-none" sz="1200" b="0" i="1" dirty="0">
                          <a:solidFill>
                            <a:schemeClr val="tx1"/>
                          </a:solidFill>
                        </a:rPr>
                        <a:t>(fork)</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以下的活动可并发执行</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结合</a:t>
                      </a:r>
                      <a:r>
                        <a:rPr lang="en-US" altLang="x-none" sz="1200" b="0" i="1" dirty="0">
                          <a:solidFill>
                            <a:schemeClr val="tx1"/>
                          </a:solidFill>
                        </a:rPr>
                        <a:t>(join)</a:t>
                      </a:r>
                      <a:endParaRPr lang="en-US" altLang="x-none"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以上的并发活动再此结合</a:t>
                      </a:r>
                      <a:endParaRPr lang="ja-JP" altLang="en-US" sz="12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5322" name="Picture 93"/>
          <p:cNvPicPr>
            <a:picLocks noChangeAspect="1"/>
          </p:cNvPicPr>
          <p:nvPr/>
        </p:nvPicPr>
        <p:blipFill>
          <a:blip r:embed="rId1"/>
          <a:stretch>
            <a:fillRect/>
          </a:stretch>
        </p:blipFill>
        <p:spPr>
          <a:xfrm>
            <a:off x="6877050" y="1412875"/>
            <a:ext cx="457200" cy="320675"/>
          </a:xfrm>
          <a:prstGeom prst="rect">
            <a:avLst/>
          </a:prstGeom>
          <a:noFill/>
          <a:ln w="9525">
            <a:noFill/>
          </a:ln>
        </p:spPr>
      </p:pic>
      <p:pic>
        <p:nvPicPr>
          <p:cNvPr id="55323" name="Picture 94"/>
          <p:cNvPicPr>
            <a:picLocks noChangeAspect="1"/>
          </p:cNvPicPr>
          <p:nvPr/>
        </p:nvPicPr>
        <p:blipFill>
          <a:blip r:embed="rId2"/>
          <a:stretch>
            <a:fillRect/>
          </a:stretch>
        </p:blipFill>
        <p:spPr>
          <a:xfrm>
            <a:off x="6948488" y="1052513"/>
            <a:ext cx="298450" cy="288925"/>
          </a:xfrm>
          <a:prstGeom prst="rect">
            <a:avLst/>
          </a:prstGeom>
          <a:noFill/>
          <a:ln w="9525">
            <a:noFill/>
          </a:ln>
        </p:spPr>
      </p:pic>
      <p:pic>
        <p:nvPicPr>
          <p:cNvPr id="55324" name="Picture 95"/>
          <p:cNvPicPr>
            <a:picLocks noChangeAspect="1"/>
          </p:cNvPicPr>
          <p:nvPr/>
        </p:nvPicPr>
        <p:blipFill>
          <a:blip r:embed="rId3"/>
          <a:stretch>
            <a:fillRect/>
          </a:stretch>
        </p:blipFill>
        <p:spPr>
          <a:xfrm>
            <a:off x="6948488" y="2349500"/>
            <a:ext cx="295275" cy="250825"/>
          </a:xfrm>
          <a:prstGeom prst="rect">
            <a:avLst/>
          </a:prstGeom>
          <a:noFill/>
          <a:ln w="9525">
            <a:noFill/>
          </a:ln>
        </p:spPr>
      </p:pic>
      <p:pic>
        <p:nvPicPr>
          <p:cNvPr id="55325" name="Picture 96"/>
          <p:cNvPicPr>
            <a:picLocks noChangeAspect="1"/>
          </p:cNvPicPr>
          <p:nvPr/>
        </p:nvPicPr>
        <p:blipFill>
          <a:blip r:embed="rId4"/>
          <a:stretch>
            <a:fillRect/>
          </a:stretch>
        </p:blipFill>
        <p:spPr>
          <a:xfrm>
            <a:off x="6948488" y="1844675"/>
            <a:ext cx="304800" cy="269875"/>
          </a:xfrm>
          <a:prstGeom prst="rect">
            <a:avLst/>
          </a:prstGeom>
          <a:noFill/>
          <a:ln w="9525">
            <a:noFill/>
          </a:ln>
        </p:spPr>
      </p:pic>
      <p:pic>
        <p:nvPicPr>
          <p:cNvPr id="55326" name="Picture 108"/>
          <p:cNvPicPr>
            <a:picLocks noChangeAspect="1"/>
          </p:cNvPicPr>
          <p:nvPr/>
        </p:nvPicPr>
        <p:blipFill>
          <a:blip r:embed="rId5"/>
          <a:stretch>
            <a:fillRect/>
          </a:stretch>
        </p:blipFill>
        <p:spPr>
          <a:xfrm>
            <a:off x="4102100" y="2899410"/>
            <a:ext cx="4768215" cy="3577590"/>
          </a:xfrm>
          <a:prstGeom prst="rect">
            <a:avLst/>
          </a:prstGeom>
          <a:noFill/>
          <a:ln w="9525">
            <a:noFill/>
          </a:ln>
        </p:spPr>
      </p:pic>
      <p:sp>
        <p:nvSpPr>
          <p:cNvPr id="55327" name="Rectangle 109"/>
          <p:cNvSpPr>
            <a:spLocks noGrp="1"/>
          </p:cNvSpPr>
          <p:nvPr>
            <p:ph type="body"/>
          </p:nvPr>
        </p:nvSpPr>
        <p:spPr>
          <a:xfrm>
            <a:off x="152400" y="3276600"/>
            <a:ext cx="5334000" cy="2209800"/>
          </a:xfrm>
        </p:spPr>
        <p:txBody>
          <a:bodyPr vert="horz" wrap="square" lIns="3600" tIns="3600" rIns="3600" bIns="3600" anchor="t"/>
          <a:p>
            <a:pPr eaLnBrk="1" hangingPunct="1">
              <a:lnSpc>
                <a:spcPct val="80000"/>
              </a:lnSpc>
            </a:pPr>
            <a:r>
              <a:rPr lang="en-US" altLang="x-none" sz="1600" dirty="0">
                <a:solidFill>
                  <a:schemeClr val="tx1"/>
                </a:solidFill>
              </a:rPr>
              <a:t>6.4   </a:t>
            </a:r>
            <a:r>
              <a:rPr lang="zh-CN" altLang="en-US" sz="1600" dirty="0">
                <a:solidFill>
                  <a:schemeClr val="tx1"/>
                </a:solidFill>
              </a:rPr>
              <a:t>活动图实例</a:t>
            </a:r>
            <a:r>
              <a:rPr lang="zh-CN" altLang="en-US" sz="1200" dirty="0">
                <a:solidFill>
                  <a:schemeClr val="tx1"/>
                </a:solidFill>
              </a:rPr>
              <a:t> </a:t>
            </a:r>
            <a:r>
              <a:rPr lang="zh-CN" altLang="en-US" sz="1200" dirty="0"/>
              <a:t>    </a:t>
            </a:r>
            <a:endParaRPr lang="zh-CN" altLang="en-US" sz="1200" dirty="0"/>
          </a:p>
          <a:p>
            <a:pPr eaLnBrk="1" hangingPunct="1">
              <a:lnSpc>
                <a:spcPct val="80000"/>
              </a:lnSpc>
            </a:pPr>
            <a:r>
              <a:rPr lang="en-US" altLang="x-none" sz="1600" dirty="0"/>
              <a:t>     </a:t>
            </a:r>
            <a:r>
              <a:rPr lang="zh-CN" altLang="en-US" sz="1600" dirty="0">
                <a:solidFill>
                  <a:schemeClr val="tx1"/>
                </a:solidFill>
              </a:rPr>
              <a:t>一般的活动图</a:t>
            </a:r>
            <a:endParaRPr lang="zh-CN" altLang="en-US" sz="1600" dirty="0">
              <a:solidFill>
                <a:schemeClr val="tx1"/>
              </a:solidFill>
            </a:endParaRPr>
          </a:p>
          <a:p>
            <a:pPr eaLnBrk="1" hangingPunct="1">
              <a:lnSpc>
                <a:spcPct val="80000"/>
              </a:lnSpc>
            </a:pPr>
            <a:r>
              <a:rPr lang="ja-JP" altLang="en-US" sz="1200" b="0" dirty="0"/>
              <a:t>           </a:t>
            </a:r>
            <a:r>
              <a:rPr lang="ja-JP" altLang="en-US" sz="1200" b="0" dirty="0">
                <a:solidFill>
                  <a:schemeClr val="tx1"/>
                </a:solidFill>
              </a:rPr>
              <a:t>本活动图描述一个处</a:t>
            </a:r>
            <a:r>
              <a:rPr lang="zh-CN" altLang="en-US" sz="1200" b="0" dirty="0">
                <a:solidFill>
                  <a:schemeClr val="tx1"/>
                </a:solidFill>
              </a:rPr>
              <a:t>理订单的用例执行过</a:t>
            </a:r>
            <a:endParaRPr lang="zh-CN" altLang="en-US" sz="1200" b="0" dirty="0">
              <a:solidFill>
                <a:schemeClr val="tx1"/>
              </a:solidFill>
            </a:endParaRPr>
          </a:p>
          <a:p>
            <a:pPr lvl="1" eaLnBrk="1" hangingPunct="1">
              <a:lnSpc>
                <a:spcPct val="80000"/>
              </a:lnSpc>
            </a:pPr>
            <a:r>
              <a:rPr lang="zh-CN" altLang="en-US" sz="1200" b="0" dirty="0">
                <a:solidFill>
                  <a:schemeClr val="tx1"/>
                </a:solidFill>
              </a:rPr>
              <a:t>(1)执行</a:t>
            </a:r>
            <a:r>
              <a:rPr lang="en-US" altLang="x-none" sz="1200" b="0" dirty="0">
                <a:solidFill>
                  <a:schemeClr val="tx1"/>
                </a:solidFill>
              </a:rPr>
              <a:t>setup order</a:t>
            </a:r>
            <a:endParaRPr lang="en-US" altLang="x-none" sz="1200" b="0" dirty="0">
              <a:solidFill>
                <a:schemeClr val="tx1"/>
              </a:solidFill>
            </a:endParaRPr>
          </a:p>
          <a:p>
            <a:pPr lvl="1" eaLnBrk="1" hangingPunct="1">
              <a:lnSpc>
                <a:spcPct val="80000"/>
              </a:lnSpc>
            </a:pPr>
            <a:r>
              <a:rPr lang="zh-CN" altLang="en-US" sz="1200" b="0" dirty="0">
                <a:solidFill>
                  <a:schemeClr val="tx1"/>
                </a:solidFill>
              </a:rPr>
              <a:t>(2)根据</a:t>
            </a:r>
            <a:r>
              <a:rPr lang="en-US" altLang="x-none" sz="1200" b="0" dirty="0">
                <a:solidFill>
                  <a:schemeClr val="tx1"/>
                </a:solidFill>
              </a:rPr>
              <a:t>order</a:t>
            </a:r>
            <a:r>
              <a:rPr lang="zh-CN" altLang="en-US" sz="1200" b="0" dirty="0">
                <a:solidFill>
                  <a:schemeClr val="tx1"/>
                </a:solidFill>
              </a:rPr>
              <a:t>的类型是执行不同的分支：</a:t>
            </a:r>
            <a:endParaRPr lang="zh-CN" altLang="en-US" sz="1200" b="0" dirty="0">
              <a:solidFill>
                <a:schemeClr val="tx1"/>
              </a:solidFill>
            </a:endParaRPr>
          </a:p>
          <a:p>
            <a:pPr eaLnBrk="1" hangingPunct="1">
              <a:lnSpc>
                <a:spcPct val="80000"/>
              </a:lnSpc>
            </a:pPr>
            <a:r>
              <a:rPr lang="en-US" altLang="x-none" sz="1200" b="0" dirty="0">
                <a:solidFill>
                  <a:schemeClr val="tx1"/>
                </a:solidFill>
              </a:rPr>
              <a:t>             single order：</a:t>
            </a:r>
            <a:r>
              <a:rPr lang="zh-CN" altLang="en-US" sz="1200" b="0" dirty="0">
                <a:solidFill>
                  <a:schemeClr val="tx1"/>
                </a:solidFill>
              </a:rPr>
              <a:t>执行</a:t>
            </a:r>
            <a:r>
              <a:rPr lang="en-US" altLang="x-none" sz="1200" b="0" dirty="0">
                <a:solidFill>
                  <a:schemeClr val="tx1"/>
                </a:solidFill>
              </a:rPr>
              <a:t>assign seat</a:t>
            </a:r>
            <a:r>
              <a:rPr lang="zh-CN" altLang="en-US" sz="1200" b="0" dirty="0">
                <a:solidFill>
                  <a:schemeClr val="tx1"/>
                </a:solidFill>
              </a:rPr>
              <a:t>、</a:t>
            </a:r>
            <a:r>
              <a:rPr lang="en-US" altLang="x-none" sz="1200" b="0" dirty="0">
                <a:solidFill>
                  <a:schemeClr val="tx1"/>
                </a:solidFill>
              </a:rPr>
              <a:t>charge credit card</a:t>
            </a:r>
            <a:endParaRPr lang="en-US" altLang="x-none" sz="1200" b="0" dirty="0">
              <a:solidFill>
                <a:schemeClr val="tx1"/>
              </a:solidFill>
            </a:endParaRPr>
          </a:p>
          <a:p>
            <a:pPr eaLnBrk="1" hangingPunct="1">
              <a:lnSpc>
                <a:spcPct val="80000"/>
              </a:lnSpc>
            </a:pPr>
            <a:r>
              <a:rPr lang="zh-CN" altLang="en-US" sz="1200" b="0" dirty="0">
                <a:solidFill>
                  <a:schemeClr val="tx1"/>
                </a:solidFill>
              </a:rPr>
              <a:t>             </a:t>
            </a:r>
            <a:r>
              <a:rPr lang="en-US" altLang="x-none" sz="1200" b="0" dirty="0">
                <a:solidFill>
                  <a:schemeClr val="tx1"/>
                </a:solidFill>
              </a:rPr>
              <a:t>subscription：</a:t>
            </a:r>
            <a:r>
              <a:rPr lang="zh-CN" altLang="en-US" sz="1200" b="0" dirty="0">
                <a:solidFill>
                  <a:schemeClr val="tx1"/>
                </a:solidFill>
              </a:rPr>
              <a:t>同时执行</a:t>
            </a:r>
            <a:r>
              <a:rPr lang="en-US" altLang="x-none" sz="1200" b="0" dirty="0">
                <a:solidFill>
                  <a:schemeClr val="tx1"/>
                </a:solidFill>
              </a:rPr>
              <a:t>assignseats</a:t>
            </a:r>
            <a:r>
              <a:rPr lang="zh-CN" altLang="en-US" sz="1200" b="0" dirty="0">
                <a:solidFill>
                  <a:schemeClr val="tx1"/>
                </a:solidFill>
              </a:rPr>
              <a:t>、</a:t>
            </a:r>
            <a:r>
              <a:rPr lang="en-US" altLang="x-none" sz="1200" b="0" dirty="0">
                <a:solidFill>
                  <a:schemeClr val="tx1"/>
                </a:solidFill>
              </a:rPr>
              <a:t>debit account</a:t>
            </a:r>
            <a:r>
              <a:rPr lang="zh-CN" altLang="en-US" sz="1200" b="0" dirty="0">
                <a:solidFill>
                  <a:schemeClr val="tx1"/>
                </a:solidFill>
              </a:rPr>
              <a:t>或  </a:t>
            </a:r>
            <a:endParaRPr lang="zh-CN" altLang="en-US" sz="1200" b="0" dirty="0">
              <a:solidFill>
                <a:schemeClr val="tx1"/>
              </a:solidFill>
            </a:endParaRPr>
          </a:p>
          <a:p>
            <a:pPr eaLnBrk="1" hangingPunct="1">
              <a:lnSpc>
                <a:spcPct val="80000"/>
              </a:lnSpc>
            </a:pPr>
            <a:r>
              <a:rPr lang="en-US" altLang="x-none" sz="1200" dirty="0">
                <a:solidFill>
                  <a:schemeClr val="tx1"/>
                </a:solidFill>
              </a:rPr>
              <a:t>                                             award bonus</a:t>
            </a:r>
            <a:endParaRPr lang="en-US" altLang="x-none" sz="1200" dirty="0">
              <a:solidFill>
                <a:schemeClr val="tx1"/>
              </a:solidFill>
            </a:endParaRPr>
          </a:p>
          <a:p>
            <a:pPr eaLnBrk="1" hangingPunct="1">
              <a:lnSpc>
                <a:spcPct val="80000"/>
              </a:lnSpc>
            </a:pPr>
            <a:r>
              <a:rPr lang="zh-CN" altLang="en-US" sz="1200" b="0" dirty="0">
                <a:solidFill>
                  <a:schemeClr val="tx1"/>
                </a:solidFill>
              </a:rPr>
              <a:t>             </a:t>
            </a:r>
            <a:r>
              <a:rPr lang="en-US" altLang="x-none" sz="1200" b="0" dirty="0">
                <a:solidFill>
                  <a:schemeClr val="tx1"/>
                </a:solidFill>
              </a:rPr>
              <a:t>single order</a:t>
            </a:r>
            <a:r>
              <a:rPr lang="zh-CN" altLang="en-US" sz="1200" b="0" dirty="0">
                <a:solidFill>
                  <a:schemeClr val="tx1"/>
                </a:solidFill>
              </a:rPr>
              <a:t>与</a:t>
            </a:r>
            <a:r>
              <a:rPr lang="en-US" altLang="x-none" sz="1200" b="0" dirty="0">
                <a:solidFill>
                  <a:schemeClr val="tx1"/>
                </a:solidFill>
              </a:rPr>
              <a:t>subscription</a:t>
            </a:r>
            <a:r>
              <a:rPr lang="zh-CN" altLang="en-US" sz="1200" b="0" dirty="0">
                <a:solidFill>
                  <a:schemeClr val="tx1"/>
                </a:solidFill>
              </a:rPr>
              <a:t>两步可同时进行</a:t>
            </a:r>
            <a:endParaRPr lang="zh-CN" altLang="en-US" sz="1200" b="0" dirty="0">
              <a:solidFill>
                <a:schemeClr val="tx1"/>
              </a:solidFill>
            </a:endParaRPr>
          </a:p>
          <a:p>
            <a:pPr lvl="1" eaLnBrk="1" hangingPunct="1">
              <a:lnSpc>
                <a:spcPct val="80000"/>
              </a:lnSpc>
            </a:pPr>
            <a:r>
              <a:rPr lang="zh-CN" altLang="en-US" sz="1200" b="0" dirty="0">
                <a:solidFill>
                  <a:schemeClr val="tx1"/>
                </a:solidFill>
              </a:rPr>
              <a:t>(3) 最后</a:t>
            </a:r>
            <a:r>
              <a:rPr lang="en-US" altLang="x-none" sz="1200" b="0" dirty="0">
                <a:solidFill>
                  <a:schemeClr val="tx1"/>
                </a:solidFill>
              </a:rPr>
              <a:t>mail packet</a:t>
            </a:r>
            <a:r>
              <a:rPr lang="zh-CN" altLang="en-US" sz="1200" b="0" dirty="0">
                <a:solidFill>
                  <a:schemeClr val="tx1"/>
                </a:solidFill>
              </a:rPr>
              <a:t>。</a:t>
            </a:r>
            <a:endParaRPr lang="zh-CN" altLang="en-US" sz="1200" b="0" dirty="0">
              <a:solidFill>
                <a:schemeClr val="tx1"/>
              </a:solidFill>
            </a:endParaRPr>
          </a:p>
          <a:p>
            <a:pPr eaLnBrk="1" hangingPunct="1">
              <a:lnSpc>
                <a:spcPct val="80000"/>
              </a:lnSpc>
            </a:pPr>
            <a:endParaRPr lang="zh-CN" altLang="en-US" sz="1200" b="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7.</a:t>
            </a:r>
            <a:r>
              <a:rPr lang="en-US" altLang="ja-JP" b="0" i="0">
                <a:solidFill>
                  <a:srgbClr val="000000"/>
                </a:solidFill>
              </a:rPr>
              <a:t> </a:t>
            </a:r>
            <a:r>
              <a:rPr lang="ja-JP" altLang="en-US">
                <a:effectLst>
                  <a:outerShdw blurRad="38100" dist="38100" dir="2700000">
                    <a:srgbClr val="C0C0C0"/>
                  </a:outerShdw>
                </a:effectLst>
              </a:rPr>
              <a:t>顺序图</a:t>
            </a:r>
            <a:endParaRPr lang="ja-JP" altLang="en-US">
              <a:effectLst>
                <a:outerShdw blurRad="38100" dist="38100" dir="2700000">
                  <a:srgbClr val="C0C0C0"/>
                </a:outerShdw>
              </a:effectLst>
            </a:endParaRPr>
          </a:p>
        </p:txBody>
      </p:sp>
      <p:sp>
        <p:nvSpPr>
          <p:cNvPr id="38916" name="Text Box 4"/>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38918" name="Text Box 10"/>
          <p:cNvSpPr txBox="1"/>
          <p:nvPr/>
        </p:nvSpPr>
        <p:spPr>
          <a:xfrm>
            <a:off x="76200" y="533400"/>
            <a:ext cx="8839200" cy="1840865"/>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7.1 </a:t>
            </a:r>
            <a:r>
              <a:rPr lang="zh-CN" altLang="en-US" sz="2000" i="0" dirty="0">
                <a:solidFill>
                  <a:schemeClr val="tx1"/>
                </a:solidFill>
                <a:latin typeface="Times New Roman" panose="02020603050405020304" pitchFamily="2" charset="0"/>
              </a:rPr>
              <a:t>概要</a:t>
            </a:r>
            <a:endParaRPr lang="zh-CN" altLang="en-US" sz="2000" i="0" dirty="0">
              <a:solidFill>
                <a:schemeClr val="tx1"/>
              </a:solidFill>
              <a:latin typeface="Times New Roman" panose="02020603050405020304" pitchFamily="2" charset="0"/>
            </a:endParaRPr>
          </a:p>
          <a:p>
            <a:pPr marL="671830" lvl="1" indent="-214630" eaLnBrk="1" hangingPunct="1">
              <a:spcBef>
                <a:spcPct val="5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顺序图用来表示用例中的行为顺序。当执行一个用例行为时，顺序图中的每条消息对应了一个类操作或状态机中引起转换的事件。</a:t>
            </a:r>
            <a:endParaRPr lang="zh-CN" altLang="en-US" sz="1400" b="0" i="0" dirty="0">
              <a:solidFill>
                <a:schemeClr val="tx1"/>
              </a:solidFill>
              <a:latin typeface="Times New Roman" panose="02020603050405020304" pitchFamily="2" charset="0"/>
            </a:endParaRP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顺序图展示对象之间的交互，这些交互是指在场景或用例的事件流中发生的。 顺序图属于动态建模。</a:t>
            </a:r>
            <a:r>
              <a:rPr lang="en-US" altLang="x-none" sz="1400" b="0" i="0" dirty="0">
                <a:solidFill>
                  <a:schemeClr val="tx1"/>
                </a:solidFill>
                <a:latin typeface="Times New Roman" panose="02020603050405020304" pitchFamily="2" charset="0"/>
              </a:rPr>
              <a:t> </a:t>
            </a:r>
            <a:endParaRPr lang="en-US" altLang="x-none" sz="1400" b="0" i="0" dirty="0">
              <a:solidFill>
                <a:schemeClr val="tx1"/>
              </a:solidFill>
              <a:latin typeface="Times New Roman" panose="02020603050405020304" pitchFamily="2" charset="0"/>
            </a:endParaRP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顺序图的重点在消息序列上，也就是说，描述消息是如何在对象间发送和接收的。表示了对象之间传送消息的时间顺序。</a:t>
            </a:r>
            <a:endParaRPr lang="zh-CN" altLang="en-US" sz="1400" b="0" i="0" dirty="0">
              <a:solidFill>
                <a:schemeClr val="tx1"/>
              </a:solidFill>
              <a:latin typeface="Times New Roman" panose="02020603050405020304" pitchFamily="2" charset="0"/>
            </a:endParaRP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浏览顺序图的方法是：从上到下查看对象间交换的消息。</a:t>
            </a:r>
            <a:endParaRPr lang="zh-CN" altLang="en-US" sz="1400" b="0" i="0" dirty="0">
              <a:solidFill>
                <a:schemeClr val="tx1"/>
              </a:solidFill>
              <a:latin typeface="Times New Roman" panose="02020603050405020304" pitchFamily="2" charset="0"/>
            </a:endParaRPr>
          </a:p>
        </p:txBody>
      </p:sp>
      <p:sp>
        <p:nvSpPr>
          <p:cNvPr id="38919" name="Text Box 13"/>
          <p:cNvSpPr txBox="1"/>
          <p:nvPr/>
        </p:nvSpPr>
        <p:spPr>
          <a:xfrm>
            <a:off x="76200" y="2438400"/>
            <a:ext cx="5040313"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7.2  </a:t>
            </a:r>
            <a:r>
              <a:rPr lang="zh-CN" altLang="en-US" sz="2000" i="0" dirty="0">
                <a:solidFill>
                  <a:schemeClr val="tx1"/>
                </a:solidFill>
                <a:latin typeface="Times New Roman" panose="02020603050405020304" pitchFamily="2" charset="0"/>
              </a:rPr>
              <a:t>顺序图中的事物及解释</a:t>
            </a:r>
            <a:endParaRPr lang="zh-CN" altLang="en-US" sz="2000" i="0" dirty="0">
              <a:solidFill>
                <a:schemeClr val="tx1"/>
              </a:solidFill>
              <a:latin typeface="Times New Roman" panose="02020603050405020304" pitchFamily="2" charset="0"/>
            </a:endParaRPr>
          </a:p>
        </p:txBody>
      </p:sp>
      <p:graphicFrame>
        <p:nvGraphicFramePr>
          <p:cNvPr id="38920" name="表格 38919"/>
          <p:cNvGraphicFramePr/>
          <p:nvPr/>
        </p:nvGraphicFramePr>
        <p:xfrm>
          <a:off x="609600" y="2819400"/>
          <a:ext cx="8328025" cy="3346450"/>
        </p:xfrm>
        <a:graphic>
          <a:graphicData uri="http://schemas.openxmlformats.org/drawingml/2006/table">
            <a:tbl>
              <a:tblPr/>
              <a:tblGrid>
                <a:gridCol w="839788"/>
                <a:gridCol w="4824412"/>
                <a:gridCol w="2663825"/>
              </a:tblGrid>
              <a:tr h="360363">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事物名称</a:t>
                      </a:r>
                      <a:endParaRPr lang="ja-JP" altLang="en-US" sz="9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解释</a:t>
                      </a:r>
                      <a:endParaRPr lang="ja-JP" altLang="en-US" sz="9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图</a:t>
                      </a:r>
                      <a:endParaRPr lang="ja-JP" altLang="en-US" sz="900" b="0" i="1" dirty="0">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5162">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参与者</a:t>
                      </a:r>
                      <a:endParaRPr lang="ja-JP" altLang="en-US" sz="9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与系统、子系统或类发生交互作用的外部用户</a:t>
                      </a:r>
                      <a:r>
                        <a:rPr lang="en-US" altLang="x-none" sz="900" b="0" i="1" dirty="0">
                          <a:solidFill>
                            <a:schemeClr val="tx1"/>
                          </a:solidFill>
                        </a:rPr>
                        <a:t>(</a:t>
                      </a:r>
                      <a:r>
                        <a:rPr lang="zh-CN" altLang="en-US" sz="900" b="0" i="1" dirty="0">
                          <a:solidFill>
                            <a:schemeClr val="tx1"/>
                          </a:solidFill>
                        </a:rPr>
                        <a:t>参见用例图定义</a:t>
                      </a:r>
                      <a:r>
                        <a:rPr lang="en-US" altLang="x-none" sz="900" b="0" i="1" dirty="0">
                          <a:solidFill>
                            <a:schemeClr val="tx1"/>
                          </a:solidFill>
                        </a:rPr>
                        <a:t>)。</a:t>
                      </a:r>
                      <a:endParaRPr lang="en-US" altLang="x-none" sz="9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对象</a:t>
                      </a:r>
                      <a:endParaRPr lang="ja-JP" altLang="en-US" sz="9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顺序图的横轴上是与序列有关的对象。对象的表示方法是：矩形框中写有对象或类名，且名字下面有下划线。</a:t>
                      </a:r>
                      <a:endParaRPr lang="zh-CN" altLang="en-US" sz="9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生命线</a:t>
                      </a:r>
                      <a:endParaRPr lang="ja-JP" altLang="en-US" sz="9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坐标轴纵向的虚线表示对象在序列中的执行情况(即发送和接收的消息，对象的活动)这条虚线称为对象的“生命线”。</a:t>
                      </a:r>
                      <a:endParaRPr lang="zh-CN" altLang="en-US" sz="9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191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消息符号</a:t>
                      </a:r>
                      <a:endParaRPr lang="ja-JP" altLang="en-US" sz="9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消息用从一个对象的生命线到另一个对象生命线的箭头表示。箭头以时间顺序在图中从上到下排列。</a:t>
                      </a:r>
                      <a:endParaRPr lang="zh-CN" altLang="en-US" sz="9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38946" name="Picture 40"/>
          <p:cNvPicPr>
            <a:picLocks noChangeAspect="1"/>
          </p:cNvPicPr>
          <p:nvPr/>
        </p:nvPicPr>
        <p:blipFill>
          <a:blip r:embed="rId1"/>
          <a:stretch>
            <a:fillRect/>
          </a:stretch>
        </p:blipFill>
        <p:spPr>
          <a:xfrm>
            <a:off x="7092950" y="3213100"/>
            <a:ext cx="955675" cy="477838"/>
          </a:xfrm>
          <a:prstGeom prst="rect">
            <a:avLst/>
          </a:prstGeom>
          <a:noFill/>
          <a:ln w="9525">
            <a:noFill/>
          </a:ln>
        </p:spPr>
      </p:pic>
      <p:pic>
        <p:nvPicPr>
          <p:cNvPr id="38947" name="Picture 41"/>
          <p:cNvPicPr>
            <a:picLocks noChangeAspect="1"/>
          </p:cNvPicPr>
          <p:nvPr/>
        </p:nvPicPr>
        <p:blipFill>
          <a:blip r:embed="rId2"/>
          <a:stretch>
            <a:fillRect/>
          </a:stretch>
        </p:blipFill>
        <p:spPr>
          <a:xfrm>
            <a:off x="7019925" y="3933825"/>
            <a:ext cx="1219200" cy="457200"/>
          </a:xfrm>
          <a:prstGeom prst="rect">
            <a:avLst/>
          </a:prstGeom>
          <a:noFill/>
          <a:ln w="9525">
            <a:noFill/>
          </a:ln>
        </p:spPr>
      </p:pic>
      <p:grpSp>
        <p:nvGrpSpPr>
          <p:cNvPr id="38948" name="组合 38947"/>
          <p:cNvGrpSpPr>
            <a:grpSpLocks noChangeAspect="1"/>
          </p:cNvGrpSpPr>
          <p:nvPr/>
        </p:nvGrpSpPr>
        <p:grpSpPr>
          <a:xfrm>
            <a:off x="7056438" y="4556125"/>
            <a:ext cx="1249362" cy="549275"/>
            <a:chOff x="0" y="0"/>
            <a:chExt cx="787" cy="346"/>
          </a:xfrm>
        </p:grpSpPr>
        <p:pic>
          <p:nvPicPr>
            <p:cNvPr id="38949" name="Picture 43"/>
            <p:cNvPicPr>
              <a:picLocks noChangeAspect="1"/>
            </p:cNvPicPr>
            <p:nvPr/>
          </p:nvPicPr>
          <p:blipFill>
            <a:blip r:embed="rId3"/>
            <a:stretch>
              <a:fillRect/>
            </a:stretch>
          </p:blipFill>
          <p:spPr>
            <a:xfrm>
              <a:off x="709" y="0"/>
              <a:ext cx="78" cy="346"/>
            </a:xfrm>
            <a:prstGeom prst="rect">
              <a:avLst/>
            </a:prstGeom>
            <a:noFill/>
            <a:ln w="9525">
              <a:noFill/>
            </a:ln>
          </p:spPr>
        </p:pic>
        <p:pic>
          <p:nvPicPr>
            <p:cNvPr id="38950" name="Picture 44"/>
            <p:cNvPicPr>
              <a:picLocks noChangeAspect="1"/>
            </p:cNvPicPr>
            <p:nvPr/>
          </p:nvPicPr>
          <p:blipFill>
            <a:blip r:embed="rId4"/>
            <a:stretch>
              <a:fillRect/>
            </a:stretch>
          </p:blipFill>
          <p:spPr>
            <a:xfrm>
              <a:off x="0" y="46"/>
              <a:ext cx="69" cy="290"/>
            </a:xfrm>
            <a:prstGeom prst="rect">
              <a:avLst/>
            </a:prstGeom>
            <a:noFill/>
            <a:ln w="9525">
              <a:noFill/>
            </a:ln>
          </p:spPr>
        </p:pic>
      </p:grpSp>
      <p:pic>
        <p:nvPicPr>
          <p:cNvPr id="38951" name="Picture 45"/>
          <p:cNvPicPr>
            <a:picLocks noChangeAspect="1"/>
          </p:cNvPicPr>
          <p:nvPr/>
        </p:nvPicPr>
        <p:blipFill>
          <a:blip r:embed="rId5"/>
          <a:stretch>
            <a:fillRect/>
          </a:stretch>
        </p:blipFill>
        <p:spPr>
          <a:xfrm>
            <a:off x="6443663" y="5157788"/>
            <a:ext cx="2319337" cy="858837"/>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7.</a:t>
            </a:r>
            <a:r>
              <a:rPr lang="en-US" altLang="ja-JP">
                <a:effectLst>
                  <a:outerShdw blurRad="38100" dist="38100" dir="2700000">
                    <a:srgbClr val="C0C0C0"/>
                  </a:outerShdw>
                </a:effectLst>
              </a:rPr>
              <a:t> </a:t>
            </a:r>
            <a:r>
              <a:rPr lang="ja-JP" altLang="en-US">
                <a:effectLst>
                  <a:outerShdw blurRad="38100" dist="38100" dir="2700000">
                    <a:srgbClr val="C0C0C0"/>
                  </a:outerShdw>
                </a:effectLst>
              </a:rPr>
              <a:t>顺序图</a:t>
            </a:r>
            <a:endParaRPr lang="ja-JP" altLang="en-US">
              <a:effectLst>
                <a:outerShdw blurRad="38100" dist="38100" dir="2700000">
                  <a:srgbClr val="C0C0C0"/>
                </a:outerShdw>
              </a:effectLst>
            </a:endParaRPr>
          </a:p>
        </p:txBody>
      </p:sp>
      <p:sp>
        <p:nvSpPr>
          <p:cNvPr id="39940" name="Text Box 4"/>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pic>
        <p:nvPicPr>
          <p:cNvPr id="39942" name="Picture 53"/>
          <p:cNvPicPr>
            <a:picLocks noChangeAspect="1"/>
          </p:cNvPicPr>
          <p:nvPr/>
        </p:nvPicPr>
        <p:blipFill>
          <a:blip r:embed="rId1"/>
          <a:stretch>
            <a:fillRect/>
          </a:stretch>
        </p:blipFill>
        <p:spPr>
          <a:xfrm>
            <a:off x="106680" y="1389380"/>
            <a:ext cx="8606155" cy="4780915"/>
          </a:xfrm>
          <a:prstGeom prst="rect">
            <a:avLst/>
          </a:prstGeom>
          <a:noFill/>
          <a:ln w="9525">
            <a:noFill/>
          </a:ln>
        </p:spPr>
      </p:pic>
      <p:sp>
        <p:nvSpPr>
          <p:cNvPr id="39943" name="Text Box 54"/>
          <p:cNvSpPr txBox="1"/>
          <p:nvPr/>
        </p:nvSpPr>
        <p:spPr>
          <a:xfrm>
            <a:off x="106363" y="609600"/>
            <a:ext cx="5761037"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7.3  </a:t>
            </a:r>
            <a:r>
              <a:rPr lang="zh-CN" altLang="en-US" sz="2000" i="0" dirty="0">
                <a:solidFill>
                  <a:schemeClr val="tx1"/>
                </a:solidFill>
                <a:latin typeface="Times New Roman" panose="02020603050405020304" pitchFamily="2" charset="0"/>
              </a:rPr>
              <a:t>顺序图与用例图和类图的关系</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2075" tIns="46038" rIns="92075" bIns="46038" anchor="ctr"/>
          <a:p>
            <a:pPr eaLnBrk="1" hangingPunct="1"/>
            <a:r>
              <a:rPr lang="en-US" altLang="x-none" dirty="0">
                <a:effectLst>
                  <a:outerShdw blurRad="38100" dist="38100" dir="2700000">
                    <a:srgbClr val="C0C0C0"/>
                  </a:outerShdw>
                </a:effectLst>
                <a:latin typeface="Times New Roman" panose="02020603050405020304" pitchFamily="2" charset="0"/>
              </a:rPr>
              <a:t>7.</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顺序图</a:t>
            </a:r>
            <a:endParaRPr lang="zh-CN" altLang="en-US" dirty="0">
              <a:effectLst>
                <a:outerShdw blurRad="38100" dist="38100" dir="2700000">
                  <a:srgbClr val="C0C0C0"/>
                </a:outerShdw>
              </a:effectLst>
            </a:endParaRPr>
          </a:p>
        </p:txBody>
      </p:sp>
      <p:sp>
        <p:nvSpPr>
          <p:cNvPr id="40964" name="Text Box 4"/>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0966" name="Text Box 10"/>
          <p:cNvSpPr txBox="1"/>
          <p:nvPr/>
        </p:nvSpPr>
        <p:spPr>
          <a:xfrm>
            <a:off x="103188" y="615950"/>
            <a:ext cx="3097212"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7.4  </a:t>
            </a:r>
            <a:r>
              <a:rPr lang="zh-CN" altLang="en-US" sz="2000" i="0" dirty="0">
                <a:solidFill>
                  <a:schemeClr val="tx1"/>
                </a:solidFill>
                <a:latin typeface="Times New Roman" panose="02020603050405020304" pitchFamily="2" charset="0"/>
              </a:rPr>
              <a:t>顺序图例子</a:t>
            </a:r>
            <a:endParaRPr lang="zh-CN" altLang="en-US" sz="200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1"/>
          <a:stretch>
            <a:fillRect/>
          </a:stretch>
        </p:blipFill>
        <p:spPr>
          <a:xfrm>
            <a:off x="415290" y="1155065"/>
            <a:ext cx="7567295" cy="45478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2075" tIns="46038" rIns="92075" bIns="46038" anchor="ctr"/>
          <a:p>
            <a:pPr eaLnBrk="1" hangingPunct="1"/>
            <a:r>
              <a:rPr lang="en-US" altLang="x-none" dirty="0">
                <a:effectLst>
                  <a:outerShdw blurRad="38100" dist="38100" dir="2700000">
                    <a:srgbClr val="C0C0C0"/>
                  </a:outerShdw>
                </a:effectLst>
                <a:latin typeface="Times New Roman" panose="02020603050405020304" pitchFamily="2" charset="0"/>
              </a:rPr>
              <a:t>7.</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顺序图</a:t>
            </a:r>
            <a:endParaRPr lang="zh-CN" altLang="en-US" dirty="0">
              <a:effectLst>
                <a:outerShdw blurRad="38100" dist="38100" dir="2700000">
                  <a:srgbClr val="C0C0C0"/>
                </a:outerShdw>
              </a:effectLst>
            </a:endParaRPr>
          </a:p>
        </p:txBody>
      </p:sp>
      <p:sp>
        <p:nvSpPr>
          <p:cNvPr id="40964" name="Text Box 4"/>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0966" name="Text Box 10"/>
          <p:cNvSpPr txBox="1"/>
          <p:nvPr/>
        </p:nvSpPr>
        <p:spPr>
          <a:xfrm>
            <a:off x="103188" y="615950"/>
            <a:ext cx="3097212"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7.5 </a:t>
            </a:r>
            <a:r>
              <a:rPr lang="zh-CN" altLang="en-US" sz="2000" i="0" dirty="0">
                <a:solidFill>
                  <a:schemeClr val="tx1"/>
                </a:solidFill>
                <a:latin typeface="Times New Roman" panose="02020603050405020304" pitchFamily="2" charset="0"/>
              </a:rPr>
              <a:t>顺序图建模技术</a:t>
            </a:r>
            <a:endParaRPr lang="zh-CN" altLang="en-US" sz="2000" i="0" dirty="0">
              <a:solidFill>
                <a:schemeClr val="tx1"/>
              </a:solidFill>
              <a:latin typeface="Times New Roman" panose="02020603050405020304" pitchFamily="2" charset="0"/>
            </a:endParaRPr>
          </a:p>
        </p:txBody>
      </p:sp>
      <p:sp>
        <p:nvSpPr>
          <p:cNvPr id="3" name="文本框 2"/>
          <p:cNvSpPr txBox="1"/>
          <p:nvPr/>
        </p:nvSpPr>
        <p:spPr>
          <a:xfrm>
            <a:off x="527685" y="1185545"/>
            <a:ext cx="7860665" cy="4276725"/>
          </a:xfrm>
          <a:prstGeom prst="rect">
            <a:avLst/>
          </a:prstGeom>
          <a:noFill/>
        </p:spPr>
        <p:txBody>
          <a:bodyPr wrap="square" rtlCol="0">
            <a:spAutoFit/>
          </a:bodyPr>
          <a:p>
            <a:r>
              <a:rPr lang="zh-CN" altLang="en-US" sz="1600" i="0">
                <a:solidFill>
                  <a:schemeClr val="tx1"/>
                </a:solidFill>
              </a:rPr>
              <a:t>使用顺序图建模可遵循的策略</a:t>
            </a:r>
            <a:endParaRPr lang="zh-CN" altLang="en-US" sz="1600" i="0">
              <a:solidFill>
                <a:schemeClr val="tx1"/>
              </a:solidFill>
            </a:endParaRPr>
          </a:p>
          <a:p>
            <a:r>
              <a:rPr lang="en-US" altLang="zh-CN" sz="1600" b="0">
                <a:solidFill>
                  <a:schemeClr val="tx1"/>
                </a:solidFill>
              </a:rPr>
              <a:t>1.</a:t>
            </a:r>
            <a:r>
              <a:rPr lang="zh-CN" altLang="en-US" sz="1600" b="0">
                <a:solidFill>
                  <a:schemeClr val="tx1"/>
                </a:solidFill>
              </a:rPr>
              <a:t>设置交互语境</a:t>
            </a:r>
            <a:endParaRPr lang="zh-CN" altLang="en-US" sz="1600" b="0">
              <a:solidFill>
                <a:schemeClr val="tx1"/>
              </a:solidFill>
            </a:endParaRPr>
          </a:p>
          <a:p>
            <a:r>
              <a:rPr lang="en-US" altLang="zh-CN" sz="1600" b="0">
                <a:solidFill>
                  <a:schemeClr val="tx1"/>
                </a:solidFill>
              </a:rPr>
              <a:t>2.</a:t>
            </a:r>
            <a:r>
              <a:rPr lang="zh-CN" altLang="en-US" sz="1600" b="0">
                <a:solidFill>
                  <a:schemeClr val="tx1"/>
                </a:solidFill>
              </a:rPr>
              <a:t>通过识别对象在交互中扮演的角色，根据对象重要性，将其从左到右的方向放置在顺序图中</a:t>
            </a:r>
            <a:endParaRPr lang="zh-CN" altLang="en-US" sz="1600" b="0">
              <a:solidFill>
                <a:schemeClr val="tx1"/>
              </a:solidFill>
            </a:endParaRPr>
          </a:p>
          <a:p>
            <a:r>
              <a:rPr lang="en-US" altLang="zh-CN" sz="1600" b="0">
                <a:solidFill>
                  <a:schemeClr val="tx1"/>
                </a:solidFill>
              </a:rPr>
              <a:t>3.</a:t>
            </a:r>
            <a:r>
              <a:rPr lang="zh-CN" altLang="en-US" sz="1600" b="0">
                <a:solidFill>
                  <a:schemeClr val="tx1"/>
                </a:solidFill>
              </a:rPr>
              <a:t>设置每个对象的生命线</a:t>
            </a:r>
            <a:endParaRPr lang="zh-CN" altLang="en-US" sz="1600" b="0">
              <a:solidFill>
                <a:schemeClr val="tx1"/>
              </a:solidFill>
            </a:endParaRPr>
          </a:p>
          <a:p>
            <a:r>
              <a:rPr lang="en-US" altLang="zh-CN" sz="1600" b="0">
                <a:solidFill>
                  <a:schemeClr val="tx1"/>
                </a:solidFill>
              </a:rPr>
              <a:t>4.</a:t>
            </a:r>
            <a:r>
              <a:rPr lang="zh-CN" altLang="en-US" sz="1600" b="0">
                <a:solidFill>
                  <a:schemeClr val="tx1"/>
                </a:solidFill>
              </a:rPr>
              <a:t>从引起某个交互的信息开始，在生命线之间从上到下的顺序画出随后的信息</a:t>
            </a:r>
            <a:endParaRPr lang="zh-CN" altLang="en-US" sz="1600" b="0">
              <a:solidFill>
                <a:schemeClr val="tx1"/>
              </a:solidFill>
            </a:endParaRPr>
          </a:p>
          <a:p>
            <a:r>
              <a:rPr lang="en-US" altLang="zh-CN" sz="1600" b="0">
                <a:solidFill>
                  <a:schemeClr val="tx1"/>
                </a:solidFill>
              </a:rPr>
              <a:t>5.</a:t>
            </a:r>
            <a:r>
              <a:rPr lang="zh-CN" altLang="en-US" sz="1600" b="0">
                <a:solidFill>
                  <a:schemeClr val="tx1"/>
                </a:solidFill>
              </a:rPr>
              <a:t>设置对象的激活期</a:t>
            </a:r>
            <a:endParaRPr lang="zh-CN" altLang="en-US" sz="1600" b="0">
              <a:solidFill>
                <a:schemeClr val="tx1"/>
              </a:solidFill>
            </a:endParaRPr>
          </a:p>
          <a:p>
            <a:r>
              <a:rPr lang="en-US" altLang="zh-CN" sz="1600" b="0">
                <a:solidFill>
                  <a:schemeClr val="tx1"/>
                </a:solidFill>
              </a:rPr>
              <a:t>6.</a:t>
            </a:r>
            <a:r>
              <a:rPr lang="zh-CN" altLang="en-US" sz="1600" b="0">
                <a:solidFill>
                  <a:schemeClr val="tx1"/>
                </a:solidFill>
              </a:rPr>
              <a:t>可以为消息附上合适的约束</a:t>
            </a:r>
            <a:endParaRPr lang="zh-CN" altLang="en-US" sz="1600" b="0">
              <a:solidFill>
                <a:schemeClr val="tx1"/>
              </a:solidFill>
            </a:endParaRPr>
          </a:p>
          <a:p>
            <a:r>
              <a:rPr lang="en-US" altLang="zh-CN" sz="1600" b="0">
                <a:solidFill>
                  <a:schemeClr val="tx1"/>
                </a:solidFill>
              </a:rPr>
              <a:t>7.</a:t>
            </a:r>
            <a:r>
              <a:rPr lang="zh-CN" altLang="en-US" sz="1600" b="0">
                <a:solidFill>
                  <a:schemeClr val="tx1"/>
                </a:solidFill>
              </a:rPr>
              <a:t>给控制流的每个消息附上前置或后置条件。</a:t>
            </a:r>
            <a:endParaRPr lang="zh-CN" altLang="en-US" sz="1600" b="0">
              <a:solidFill>
                <a:schemeClr val="tx1"/>
              </a:solidFill>
            </a:endParaRPr>
          </a:p>
          <a:p>
            <a:endParaRPr lang="zh-CN" altLang="en-US" sz="1600" b="0">
              <a:solidFill>
                <a:schemeClr val="tx1"/>
              </a:solidFill>
            </a:endParaRPr>
          </a:p>
          <a:p>
            <a:endParaRPr lang="zh-CN" altLang="en-US" sz="1600" b="0" i="0">
              <a:solidFill>
                <a:schemeClr val="tx1"/>
              </a:solidFill>
            </a:endParaRPr>
          </a:p>
          <a:p>
            <a:r>
              <a:rPr lang="zh-CN" altLang="en-US" sz="1600" i="0">
                <a:solidFill>
                  <a:schemeClr val="tx1"/>
                </a:solidFill>
              </a:rPr>
              <a:t>画顺序图步骤</a:t>
            </a:r>
            <a:r>
              <a:rPr lang="zh-CN" altLang="en-US" sz="1600">
                <a:solidFill>
                  <a:schemeClr val="tx1"/>
                </a:solidFill>
              </a:rPr>
              <a:t>：</a:t>
            </a:r>
            <a:endParaRPr lang="zh-CN" altLang="en-US" sz="1600">
              <a:solidFill>
                <a:schemeClr val="tx1"/>
              </a:solidFill>
            </a:endParaRPr>
          </a:p>
          <a:p>
            <a:r>
              <a:rPr lang="en-US" altLang="zh-CN" sz="1600" b="0">
                <a:solidFill>
                  <a:schemeClr val="tx1"/>
                </a:solidFill>
              </a:rPr>
              <a:t>1.</a:t>
            </a:r>
            <a:r>
              <a:rPr lang="zh-CN" altLang="en-US" sz="1600" b="0">
                <a:solidFill>
                  <a:schemeClr val="tx1"/>
                </a:solidFill>
              </a:rPr>
              <a:t>确定交互的范围</a:t>
            </a:r>
            <a:endParaRPr lang="zh-CN" altLang="en-US" sz="1600" b="0">
              <a:solidFill>
                <a:schemeClr val="tx1"/>
              </a:solidFill>
            </a:endParaRPr>
          </a:p>
          <a:p>
            <a:r>
              <a:rPr lang="en-US" altLang="zh-CN" sz="1600" b="0">
                <a:solidFill>
                  <a:schemeClr val="tx1"/>
                </a:solidFill>
              </a:rPr>
              <a:t>2.</a:t>
            </a:r>
            <a:r>
              <a:rPr lang="zh-CN" altLang="en-US" sz="1600" b="0">
                <a:solidFill>
                  <a:schemeClr val="tx1"/>
                </a:solidFill>
              </a:rPr>
              <a:t>确定参与交互过程的活动者与对象</a:t>
            </a:r>
            <a:endParaRPr lang="zh-CN" altLang="en-US" sz="1600" b="0">
              <a:solidFill>
                <a:schemeClr val="tx1"/>
              </a:solidFill>
            </a:endParaRPr>
          </a:p>
          <a:p>
            <a:r>
              <a:rPr lang="en-US" altLang="zh-CN" sz="1600" b="0">
                <a:solidFill>
                  <a:schemeClr val="tx1"/>
                </a:solidFill>
              </a:rPr>
              <a:t>3</a:t>
            </a:r>
            <a:r>
              <a:rPr lang="zh-CN" altLang="en-US" sz="1600" b="0">
                <a:solidFill>
                  <a:schemeClr val="tx1"/>
                </a:solidFill>
              </a:rPr>
              <a:t>、确定活动者、对象的生存周期</a:t>
            </a:r>
            <a:endParaRPr lang="zh-CN" altLang="en-US" sz="1600" b="0">
              <a:solidFill>
                <a:schemeClr val="tx1"/>
              </a:solidFill>
            </a:endParaRPr>
          </a:p>
          <a:p>
            <a:r>
              <a:rPr lang="en-US" altLang="zh-CN" sz="1600" b="0">
                <a:solidFill>
                  <a:schemeClr val="tx1"/>
                </a:solidFill>
              </a:rPr>
              <a:t>4</a:t>
            </a:r>
            <a:r>
              <a:rPr lang="zh-CN" altLang="en-US" sz="1600" b="0">
                <a:solidFill>
                  <a:schemeClr val="tx1"/>
                </a:solidFill>
              </a:rPr>
              <a:t>、确定交互中产生的信息</a:t>
            </a:r>
            <a:endParaRPr lang="zh-CN" altLang="en-US" sz="1600" b="0">
              <a:solidFill>
                <a:schemeClr val="tx1"/>
              </a:solidFill>
            </a:endParaRPr>
          </a:p>
          <a:p>
            <a:r>
              <a:rPr lang="en-US" altLang="zh-CN" sz="1600" b="0">
                <a:solidFill>
                  <a:schemeClr val="tx1"/>
                </a:solidFill>
              </a:rPr>
              <a:t>5</a:t>
            </a:r>
            <a:r>
              <a:rPr lang="zh-CN" altLang="en-US" sz="1600" b="0">
                <a:solidFill>
                  <a:schemeClr val="tx1"/>
                </a:solidFill>
              </a:rPr>
              <a:t>、细化消息的内容</a:t>
            </a:r>
            <a:endParaRPr lang="zh-CN" altLang="en-US" sz="1600" b="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152400" y="593725"/>
            <a:ext cx="1873250"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8.1 </a:t>
            </a:r>
            <a:r>
              <a:rPr lang="zh-CN" altLang="en-US" sz="2000" i="0" dirty="0">
                <a:solidFill>
                  <a:schemeClr val="tx1"/>
                </a:solidFill>
                <a:latin typeface="Times New Roman" panose="02020603050405020304" pitchFamily="2" charset="0"/>
              </a:rPr>
              <a:t>概要</a:t>
            </a:r>
            <a:endParaRPr lang="zh-CN" altLang="en-US" sz="2000" i="0" dirty="0">
              <a:solidFill>
                <a:schemeClr val="tx1"/>
              </a:solidFill>
              <a:latin typeface="Times New Roman" panose="02020603050405020304" pitchFamily="2" charset="0"/>
            </a:endParaRPr>
          </a:p>
        </p:txBody>
      </p:sp>
      <p:sp>
        <p:nvSpPr>
          <p:cNvPr id="44035" name="Rectangle 3"/>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rPr>
              <a:t>8.</a:t>
            </a:r>
            <a:r>
              <a:rPr lang="zh-CN" altLang="en-US">
                <a:effectLst>
                  <a:outerShdw blurRad="38100" dist="38100" dir="2700000">
                    <a:srgbClr val="C0C0C0"/>
                  </a:outerShdw>
                </a:effectLst>
              </a:rPr>
              <a:t>通信</a:t>
            </a:r>
            <a:r>
              <a:rPr lang="ja-JP" altLang="en-US">
                <a:effectLst>
                  <a:outerShdw blurRad="38100" dist="38100" dir="2700000">
                    <a:srgbClr val="C0C0C0"/>
                  </a:outerShdw>
                </a:effectLst>
              </a:rPr>
              <a:t>图</a:t>
            </a:r>
            <a:endParaRPr lang="ja-JP" altLang="en-US">
              <a:effectLst>
                <a:outerShdw blurRad="38100" dist="38100" dir="2700000">
                  <a:srgbClr val="C0C0C0"/>
                </a:outerShdw>
              </a:effectLst>
            </a:endParaRPr>
          </a:p>
        </p:txBody>
      </p:sp>
      <p:sp>
        <p:nvSpPr>
          <p:cNvPr id="44036" name="Rectangle 4"/>
          <p:cNvSpPr>
            <a:spLocks noGrp="1"/>
          </p:cNvSpPr>
          <p:nvPr>
            <p:ph type="body"/>
          </p:nvPr>
        </p:nvSpPr>
        <p:spPr>
          <a:xfrm>
            <a:off x="0" y="990600"/>
            <a:ext cx="8534400" cy="1066800"/>
          </a:xfrm>
        </p:spPr>
        <p:txBody>
          <a:bodyPr vert="horz" wrap="square" lIns="3600" tIns="3600" rIns="3600" bIns="3600" anchor="t"/>
          <a:p>
            <a:pPr lvl="1" eaLnBrk="1" hangingPunct="1"/>
            <a:r>
              <a:rPr lang="zh-CN" altLang="ja-JP" sz="1400" b="0" dirty="0">
                <a:solidFill>
                  <a:schemeClr val="tx1"/>
                </a:solidFill>
              </a:rPr>
              <a:t>通信</a:t>
            </a:r>
            <a:r>
              <a:rPr lang="ja-JP" altLang="en-US" sz="1400" b="0" dirty="0">
                <a:solidFill>
                  <a:schemeClr val="tx1"/>
                </a:solidFill>
              </a:rPr>
              <a:t>图是一种交互图，强调的是发送和接收消息的对象之间</a:t>
            </a:r>
            <a:r>
              <a:rPr lang="zh-CN" altLang="en-US" sz="1400" b="0" dirty="0">
                <a:solidFill>
                  <a:schemeClr val="tx1"/>
                </a:solidFill>
              </a:rPr>
              <a:t>的组织结构，使用通信图来说明系统</a:t>
            </a:r>
            <a:r>
              <a:rPr lang="ja-JP" altLang="en-US" sz="1400" b="0" dirty="0">
                <a:solidFill>
                  <a:schemeClr val="tx1"/>
                </a:solidFill>
              </a:rPr>
              <a:t>的动态</a:t>
            </a:r>
            <a:endParaRPr lang="ja-JP" altLang="en-US" sz="1400" b="0" dirty="0">
              <a:solidFill>
                <a:schemeClr val="tx1"/>
              </a:solidFill>
            </a:endParaRPr>
          </a:p>
          <a:p>
            <a:pPr lvl="1" eaLnBrk="1" hangingPunct="1"/>
            <a:r>
              <a:rPr lang="ja-JP" altLang="en-US" sz="1400" b="0" dirty="0">
                <a:solidFill>
                  <a:schemeClr val="tx1"/>
                </a:solidFill>
              </a:rPr>
              <a:t>情况。 </a:t>
            </a:r>
            <a:endParaRPr lang="ja-JP" altLang="en-US" sz="1400" b="0" dirty="0">
              <a:solidFill>
                <a:schemeClr val="tx1"/>
              </a:solidFill>
            </a:endParaRPr>
          </a:p>
          <a:p>
            <a:pPr lvl="1" eaLnBrk="1" hangingPunct="1"/>
            <a:r>
              <a:rPr lang="zh-CN" altLang="en-US" sz="1400" b="0" dirty="0">
                <a:solidFill>
                  <a:schemeClr val="tx1"/>
                </a:solidFill>
              </a:rPr>
              <a:t>通信图主要描述通信对象间的交互和链接，显示对象、对象间的链接以及对象间如何发送消息。</a:t>
            </a:r>
            <a:endParaRPr lang="zh-CN" altLang="en-US" sz="1400" b="0" dirty="0">
              <a:solidFill>
                <a:schemeClr val="tx1"/>
              </a:solidFill>
            </a:endParaRPr>
          </a:p>
          <a:p>
            <a:pPr lvl="1" eaLnBrk="1" hangingPunct="1"/>
            <a:r>
              <a:rPr lang="zh-CN" altLang="en-US" sz="1400" b="0" dirty="0">
                <a:solidFill>
                  <a:schemeClr val="tx1"/>
                </a:solidFill>
              </a:rPr>
              <a:t>通信图可以表示类</a:t>
            </a:r>
            <a:r>
              <a:rPr lang="ja-JP" altLang="en-US" sz="1400" b="0" dirty="0">
                <a:solidFill>
                  <a:schemeClr val="tx1"/>
                </a:solidFill>
              </a:rPr>
              <a:t>操作的实现。</a:t>
            </a:r>
            <a:endParaRPr lang="ja-JP" altLang="en-US" sz="1400" b="0" dirty="0">
              <a:solidFill>
                <a:schemeClr val="tx1"/>
              </a:solidFill>
            </a:endParaRPr>
          </a:p>
        </p:txBody>
      </p:sp>
      <p:sp>
        <p:nvSpPr>
          <p:cNvPr id="44038" name="Text Box 6"/>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4041" name="Text Box 13"/>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4043" name="Rectangle 19"/>
          <p:cNvSpPr/>
          <p:nvPr/>
        </p:nvSpPr>
        <p:spPr>
          <a:xfrm>
            <a:off x="120650" y="1965325"/>
            <a:ext cx="4679950" cy="398780"/>
          </a:xfrm>
          <a:prstGeom prst="rect">
            <a:avLst/>
          </a:prstGeom>
          <a:noFill/>
          <a:ln w="9525">
            <a:noFill/>
          </a:ln>
        </p:spPr>
        <p:txBody>
          <a:bodyPr>
            <a:spAutoFit/>
          </a:bodyPr>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8.2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Times New Roman" panose="02020603050405020304" pitchFamily="2" charset="0"/>
              </a:rPr>
              <a:t>图中的事物及解释</a:t>
            </a:r>
            <a:endParaRPr lang="zh-CN" altLang="en-US" sz="2000" i="0" dirty="0">
              <a:solidFill>
                <a:schemeClr val="tx1"/>
              </a:solidFill>
              <a:latin typeface="Times New Roman" panose="02020603050405020304" pitchFamily="2" charset="0"/>
            </a:endParaRPr>
          </a:p>
        </p:txBody>
      </p:sp>
      <p:graphicFrame>
        <p:nvGraphicFramePr>
          <p:cNvPr id="44044" name="表格 44043"/>
          <p:cNvGraphicFramePr/>
          <p:nvPr/>
        </p:nvGraphicFramePr>
        <p:xfrm>
          <a:off x="323850" y="2362200"/>
          <a:ext cx="8569325" cy="2082800"/>
        </p:xfrm>
        <a:graphic>
          <a:graphicData uri="http://schemas.openxmlformats.org/drawingml/2006/table">
            <a:tbl>
              <a:tblPr/>
              <a:tblGrid>
                <a:gridCol w="1498600"/>
                <a:gridCol w="4806950"/>
                <a:gridCol w="2263775"/>
              </a:tblGrid>
              <a:tr h="3302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事物名称</a:t>
                      </a:r>
                      <a:endParaRPr lang="ja-JP" altLang="en-US" sz="1400" b="0" i="1">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解释</a:t>
                      </a:r>
                      <a:endParaRPr lang="ja-JP" altLang="en-US" sz="1400" b="0" i="1">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图</a:t>
                      </a:r>
                      <a:endParaRPr lang="ja-JP" altLang="en-US" sz="1400" b="0" i="1">
                        <a:solidFill>
                          <a:schemeClr val="tx1"/>
                        </a:solidFill>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8">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ja-JP" sz="1200" b="0" i="1">
                          <a:solidFill>
                            <a:schemeClr val="tx1"/>
                          </a:solidFill>
                        </a:rPr>
                        <a:t>活动者</a:t>
                      </a:r>
                      <a:endParaRPr lang="zh-CN" altLang="ja-JP" sz="1200" b="0" i="1">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发出主动操作的对象，负责发送初始消息，启动一个操作。</a:t>
                      </a:r>
                      <a:endParaRPr lang="zh-CN" altLang="en-US" sz="12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endParaRPr lang="zh-CN" altLang="en-US" sz="1000" b="0" i="1">
                        <a:solidFill>
                          <a:schemeClr val="tx1"/>
                        </a:solidFill>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864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rPr>
                        <a:t>对象</a:t>
                      </a:r>
                      <a:endParaRPr lang="ja-JP" altLang="en-US" sz="1200" b="0" i="1">
                        <a:solidFill>
                          <a:schemeClr val="tx1"/>
                        </a:solidFill>
                      </a:endParaRPr>
                    </a:p>
                    <a:p>
                      <a:pPr marL="0" lvl="0" indent="0" algn="ctr" eaLnBrk="1" hangingPunct="1">
                        <a:spcBef>
                          <a:spcPct val="20000"/>
                        </a:spcBef>
                        <a:buFont typeface="Wingdings" panose="05000000000000000000" pitchFamily="2" charset="2"/>
                        <a:buNone/>
                      </a:pPr>
                      <a:endParaRPr lang="ja-JP" altLang="en-US" sz="1200" b="0" i="1">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对象是类的实例，负责发送和接收消息，与顺序图中的符号相同，冒号前为对象名，冒号后为类名。</a:t>
                      </a:r>
                      <a:endParaRPr lang="zh-CN" altLang="en-US" sz="12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rPr>
                        <a:t>消息</a:t>
                      </a:r>
                      <a:endParaRPr lang="en-US" altLang="ja-JP" sz="1200" b="0" i="1">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箭头指示消息的流向，从消息的发出者指向接收者。标签对消息作说明，其中，顺序号指出消息的发生顺序，并且指明了消息的嵌套关系；冒号后面是消息的名字。</a:t>
                      </a:r>
                      <a:endParaRPr lang="zh-CN" altLang="en-US" sz="1200" b="0" i="1" dirty="0">
                        <a:solidFill>
                          <a:schemeClr val="tx1"/>
                        </a:solidFill>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44066" name="Picture 34"/>
          <p:cNvPicPr>
            <a:picLocks noChangeAspect="1"/>
          </p:cNvPicPr>
          <p:nvPr/>
        </p:nvPicPr>
        <p:blipFill>
          <a:blip r:embed="rId1">
            <a:grayscl/>
          </a:blip>
          <a:stretch>
            <a:fillRect/>
          </a:stretch>
        </p:blipFill>
        <p:spPr>
          <a:xfrm>
            <a:off x="7315200" y="2743200"/>
            <a:ext cx="990600" cy="609600"/>
          </a:xfrm>
          <a:prstGeom prst="rect">
            <a:avLst/>
          </a:prstGeom>
          <a:noFill/>
          <a:ln w="9525">
            <a:noFill/>
          </a:ln>
        </p:spPr>
      </p:pic>
      <p:pic>
        <p:nvPicPr>
          <p:cNvPr id="44067" name="Picture 86"/>
          <p:cNvPicPr>
            <a:picLocks noChangeAspect="1"/>
          </p:cNvPicPr>
          <p:nvPr/>
        </p:nvPicPr>
        <p:blipFill>
          <a:blip r:embed="rId2">
            <a:biLevel thresh="50000"/>
          </a:blip>
          <a:stretch>
            <a:fillRect/>
          </a:stretch>
        </p:blipFill>
        <p:spPr>
          <a:xfrm>
            <a:off x="7010400" y="3317875"/>
            <a:ext cx="1676400" cy="415925"/>
          </a:xfrm>
          <a:prstGeom prst="rect">
            <a:avLst/>
          </a:prstGeom>
          <a:noFill/>
          <a:ln w="9525">
            <a:noFill/>
          </a:ln>
        </p:spPr>
      </p:pic>
      <p:sp>
        <p:nvSpPr>
          <p:cNvPr id="44068" name="Line 88"/>
          <p:cNvSpPr/>
          <p:nvPr/>
        </p:nvSpPr>
        <p:spPr>
          <a:xfrm>
            <a:off x="7086600" y="4038600"/>
            <a:ext cx="1600200" cy="0"/>
          </a:xfrm>
          <a:prstGeom prst="line">
            <a:avLst/>
          </a:prstGeom>
          <a:ln w="9525" cap="flat" cmpd="sng">
            <a:solidFill>
              <a:schemeClr val="tx1"/>
            </a:solidFill>
            <a:prstDash val="solid"/>
            <a:headEnd type="none" w="med" len="med"/>
            <a:tailEnd type="arrow" w="med" len="med"/>
          </a:ln>
        </p:spPr>
      </p:sp>
      <p:sp>
        <p:nvSpPr>
          <p:cNvPr id="44069" name="Text Box 89"/>
          <p:cNvSpPr txBox="1"/>
          <p:nvPr/>
        </p:nvSpPr>
        <p:spPr>
          <a:xfrm>
            <a:off x="7567930" y="4091305"/>
            <a:ext cx="838200" cy="274638"/>
          </a:xfrm>
          <a:prstGeom prst="rect">
            <a:avLst/>
          </a:prstGeom>
          <a:noFill/>
          <a:ln w="9525">
            <a:noFill/>
          </a:ln>
        </p:spPr>
        <p:txBody>
          <a:bodyPr>
            <a:spAutoFit/>
          </a:bodyPr>
          <a:p>
            <a:pPr>
              <a:spcBef>
                <a:spcPct val="50000"/>
              </a:spcBef>
            </a:pPr>
            <a:r>
              <a:rPr lang="zh-CN" altLang="en-US" sz="1200" b="0" i="0" dirty="0">
                <a:solidFill>
                  <a:schemeClr val="tx1"/>
                </a:solidFill>
                <a:latin typeface="Times New Roman" panose="02020603050405020304" pitchFamily="2" charset="0"/>
              </a:rPr>
              <a:t>标签</a:t>
            </a:r>
            <a:endParaRPr lang="zh-CN" altLang="en-US" sz="1200" b="0" i="0" dirty="0">
              <a:solidFill>
                <a:schemeClr val="tx1"/>
              </a:solidFill>
              <a:latin typeface="Times New Roman" panose="02020603050405020304" pitchFamily="2" charset="0"/>
            </a:endParaRPr>
          </a:p>
        </p:txBody>
      </p:sp>
      <p:sp>
        <p:nvSpPr>
          <p:cNvPr id="44070" name="Rectangle 96"/>
          <p:cNvSpPr/>
          <p:nvPr/>
        </p:nvSpPr>
        <p:spPr>
          <a:xfrm>
            <a:off x="122873" y="4706938"/>
            <a:ext cx="3116580" cy="398780"/>
          </a:xfrm>
          <a:prstGeom prst="rect">
            <a:avLst/>
          </a:prstGeom>
          <a:noFill/>
          <a:ln w="9525">
            <a:noFill/>
          </a:ln>
        </p:spPr>
        <p:txBody>
          <a:bodyPr wrap="none">
            <a:spAutoFit/>
          </a:bodyPr>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8.3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Times New Roman" panose="02020603050405020304" pitchFamily="2" charset="0"/>
              </a:rPr>
              <a:t>图中的关系及解释</a:t>
            </a:r>
            <a:endParaRPr lang="zh-CN" altLang="en-US" sz="2000" i="0" dirty="0">
              <a:solidFill>
                <a:schemeClr val="tx1"/>
              </a:solidFill>
              <a:latin typeface="Times New Roman" panose="02020603050405020304" pitchFamily="2" charset="0"/>
            </a:endParaRPr>
          </a:p>
        </p:txBody>
      </p:sp>
      <p:graphicFrame>
        <p:nvGraphicFramePr>
          <p:cNvPr id="44071" name="表格 44070"/>
          <p:cNvGraphicFramePr/>
          <p:nvPr/>
        </p:nvGraphicFramePr>
        <p:xfrm>
          <a:off x="398463" y="5103813"/>
          <a:ext cx="8516937" cy="992187"/>
        </p:xfrm>
        <a:graphic>
          <a:graphicData uri="http://schemas.openxmlformats.org/drawingml/2006/table">
            <a:tbl>
              <a:tblPr/>
              <a:tblGrid>
                <a:gridCol w="1446213"/>
                <a:gridCol w="4784725"/>
                <a:gridCol w="2286000"/>
              </a:tblGrid>
              <a:tr h="3810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关系名称</a:t>
                      </a:r>
                      <a:endParaRPr lang="zh-CN" altLang="en-US" sz="1200" i="1" dirty="0">
                        <a:solidFill>
                          <a:schemeClr val="tx1"/>
                        </a:solidFill>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解释</a:t>
                      </a:r>
                      <a:endParaRPr lang="zh-CN" altLang="en-US" sz="1200" i="1" dirty="0">
                        <a:solidFill>
                          <a:schemeClr val="tx1"/>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关系实例</a:t>
                      </a:r>
                      <a:endParaRPr lang="zh-CN" altLang="en-US" sz="1200" i="1" dirty="0">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8">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链接</a:t>
                      </a:r>
                      <a:endParaRPr lang="zh-CN" altLang="en-US" sz="1200" b="0" i="1" dirty="0">
                        <a:solidFill>
                          <a:schemeClr val="tx1"/>
                        </a:solidFill>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用线条来表示链接，链接表示两个对象共享一个消息，位于对象之间或参与者与对象之间</a:t>
                      </a:r>
                      <a:endParaRPr lang="zh-CN" altLang="en-US" sz="1200" b="0" i="1" dirty="0">
                        <a:solidFill>
                          <a:schemeClr val="tx1"/>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i="1">
                        <a:solidFill>
                          <a:schemeClr val="tx1"/>
                        </a:solidFill>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Text Box 3"/>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5062" name="Text Box 10"/>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5064" name="Rectangle 52"/>
          <p:cNvSpPr/>
          <p:nvPr/>
        </p:nvSpPr>
        <p:spPr>
          <a:xfrm>
            <a:off x="3492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zh-CN" dirty="0">
                <a:effectLst>
                  <a:outerShdw blurRad="38100" dist="38100" dir="2700000">
                    <a:srgbClr val="C0C0C0"/>
                  </a:outerShdw>
                </a:effectLst>
                <a:latin typeface="宋体" panose="02010600030101010101" pitchFamily="2" charset="-122"/>
                <a:ea typeface="宋体" panose="02010600030101010101" pitchFamily="2" charset="-122"/>
              </a:rPr>
              <a:t>8</a:t>
            </a:r>
            <a:r>
              <a:rPr lang="zh-CN" altLang="en-US" dirty="0">
                <a:effectLst>
                  <a:outerShdw blurRad="38100" dist="38100" dir="2700000">
                    <a:srgbClr val="C0C0C0"/>
                  </a:outerShdw>
                </a:effectLst>
                <a:latin typeface="宋体" panose="02010600030101010101" pitchFamily="2" charset="-122"/>
                <a:ea typeface="宋体" panose="02010600030101010101" pitchFamily="2" charset="-122"/>
              </a:rPr>
              <a:t>. 通信图</a:t>
            </a:r>
            <a:endParaRPr lang="zh-CN" altLang="en-US"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45068" name="Text Box 89"/>
          <p:cNvSpPr txBox="1"/>
          <p:nvPr/>
        </p:nvSpPr>
        <p:spPr>
          <a:xfrm>
            <a:off x="213995" y="2506345"/>
            <a:ext cx="8640763" cy="553085"/>
          </a:xfrm>
          <a:prstGeom prst="rect">
            <a:avLst/>
          </a:prstGeom>
          <a:noFill/>
          <a:ln w="9525">
            <a:noFill/>
          </a:ln>
        </p:spPr>
        <p:txBody>
          <a:bodyPr>
            <a:spAutoFit/>
          </a:bodyPr>
          <a:p>
            <a:pPr>
              <a:buFont typeface="Wingdings" panose="05000000000000000000" pitchFamily="2" charset="2"/>
              <a:buChar char="²"/>
            </a:pPr>
            <a:endParaRPr lang="zh-CN" altLang="en-US" sz="1200" b="0" i="0" dirty="0">
              <a:solidFill>
                <a:srgbClr val="000066"/>
              </a:solidFill>
              <a:latin typeface="Times New Roman" panose="02020603050405020304" pitchFamily="2" charset="0"/>
            </a:endParaRPr>
          </a:p>
          <a:p>
            <a:pPr>
              <a:spcBef>
                <a:spcPct val="50000"/>
              </a:spcBef>
            </a:pPr>
            <a:endParaRPr lang="en-US" altLang="x-none" sz="1200" b="0" i="0" dirty="0">
              <a:solidFill>
                <a:srgbClr val="000066"/>
              </a:solidFill>
              <a:latin typeface="Times New Roman" panose="02020603050405020304" pitchFamily="2" charset="0"/>
            </a:endParaRPr>
          </a:p>
        </p:txBody>
      </p:sp>
      <p:sp>
        <p:nvSpPr>
          <p:cNvPr id="45075" name="Rectangle 98"/>
          <p:cNvSpPr/>
          <p:nvPr/>
        </p:nvSpPr>
        <p:spPr>
          <a:xfrm>
            <a:off x="-107315" y="803275"/>
            <a:ext cx="5036185" cy="398780"/>
          </a:xfrm>
          <a:prstGeom prst="rect">
            <a:avLst/>
          </a:prstGeom>
          <a:noFill/>
          <a:ln w="9525">
            <a:noFill/>
          </a:ln>
        </p:spPr>
        <p:txBody>
          <a:bodyPr wrap="square">
            <a:spAutoFit/>
          </a:bodyPr>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8.4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Arial" panose="020B0604020202020204" pitchFamily="34" charset="0"/>
              </a:rPr>
              <a:t>图与顺序图的区别和联系</a:t>
            </a:r>
            <a:endParaRPr lang="zh-CN" altLang="en-US" sz="2000" i="0" dirty="0">
              <a:solidFill>
                <a:schemeClr val="tx1"/>
              </a:solidFill>
              <a:latin typeface="Arial" panose="020B0604020202020204" pitchFamily="34" charset="0"/>
            </a:endParaRPr>
          </a:p>
        </p:txBody>
      </p:sp>
      <p:sp>
        <p:nvSpPr>
          <p:cNvPr id="45076" name="Text Box 99"/>
          <p:cNvSpPr txBox="1"/>
          <p:nvPr/>
        </p:nvSpPr>
        <p:spPr>
          <a:xfrm>
            <a:off x="213995" y="1286510"/>
            <a:ext cx="8642350" cy="4030980"/>
          </a:xfrm>
          <a:prstGeom prst="rect">
            <a:avLst/>
          </a:prstGeom>
          <a:noFill/>
          <a:ln w="9525">
            <a:noFill/>
          </a:ln>
        </p:spPr>
        <p:txBody>
          <a:bodyPr>
            <a:spAutoFit/>
          </a:bodyPr>
          <a:p>
            <a:r>
              <a:rPr lang="en-US" altLang="x-none" sz="1600" b="0" i="0" dirty="0">
                <a:solidFill>
                  <a:srgbClr val="000066"/>
                </a:solidFill>
                <a:latin typeface="Arial" panose="020B0604020202020204" pitchFamily="34" charset="0"/>
              </a:rPr>
              <a:t>    </a:t>
            </a:r>
            <a:r>
              <a:rPr lang="en-US" altLang="x-none" sz="1600" b="0" i="0" dirty="0">
                <a:solidFill>
                  <a:schemeClr val="tx1"/>
                </a:solidFill>
                <a:latin typeface="Arial" panose="020B0604020202020204" pitchFamily="34" charset="0"/>
              </a:rPr>
              <a:t> </a:t>
            </a:r>
            <a:r>
              <a:rPr lang="zh-CN" altLang="en-US" sz="1600" b="0" i="0" dirty="0">
                <a:solidFill>
                  <a:schemeClr val="tx1"/>
                </a:solidFill>
                <a:latin typeface="Arial" panose="020B0604020202020204" pitchFamily="34" charset="0"/>
              </a:rPr>
              <a:t>顺序图清楚地表示了交互作用中的时间顺序，但没有明确表示对象间的关系。顺序图可以反映对象的生命周期，但是通信图不能。通信图清楚地表示了对象间的关系，但时间顺序必须从顺序号中获得</a:t>
            </a:r>
            <a:endParaRPr lang="zh-CN" altLang="en-US" sz="1600" b="0" i="0" dirty="0">
              <a:solidFill>
                <a:schemeClr val="tx1"/>
              </a:solidFill>
              <a:latin typeface="Arial" panose="020B0604020202020204" pitchFamily="34" charset="0"/>
            </a:endParaRPr>
          </a:p>
          <a:p>
            <a:endParaRPr lang="zh-CN" altLang="en-US" sz="1600" b="0" i="0" dirty="0">
              <a:solidFill>
                <a:schemeClr val="tx1"/>
              </a:solidFill>
              <a:latin typeface="Arial" panose="020B0604020202020204" pitchFamily="34" charset="0"/>
            </a:endParaRPr>
          </a:p>
          <a:p>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1</a:t>
            </a:r>
            <a:r>
              <a:rPr lang="zh-CN" altLang="en-US" sz="1600" b="0" i="0" dirty="0">
                <a:solidFill>
                  <a:schemeClr val="tx1"/>
                </a:solidFill>
                <a:latin typeface="Arial" panose="020B0604020202020204" pitchFamily="34" charset="0"/>
              </a:rPr>
              <a:t>）侧重点不同。顺序图是强调信息的时间顺序的交互图，图像上是一张表，对象沿</a:t>
            </a:r>
            <a:r>
              <a:rPr lang="en-US" altLang="zh-CN" sz="1600" b="0" i="0" dirty="0">
                <a:solidFill>
                  <a:schemeClr val="tx1"/>
                </a:solidFill>
                <a:latin typeface="Arial" panose="020B0604020202020204" pitchFamily="34" charset="0"/>
              </a:rPr>
              <a:t>X</a:t>
            </a:r>
            <a:r>
              <a:rPr lang="zh-CN" altLang="en-US" sz="1600" b="0" i="0" dirty="0">
                <a:solidFill>
                  <a:schemeClr val="tx1"/>
                </a:solidFill>
                <a:latin typeface="Arial" panose="020B0604020202020204" pitchFamily="34" charset="0"/>
              </a:rPr>
              <a:t>轴排列，消息沿</a:t>
            </a:r>
            <a:r>
              <a:rPr lang="en-US" altLang="zh-CN" sz="1600" b="0" i="0" dirty="0">
                <a:solidFill>
                  <a:schemeClr val="tx1"/>
                </a:solidFill>
                <a:latin typeface="Arial" panose="020B0604020202020204" pitchFamily="34" charset="0"/>
              </a:rPr>
              <a:t>Y</a:t>
            </a:r>
            <a:r>
              <a:rPr lang="zh-CN" altLang="en-US" sz="1600" b="0" i="0" dirty="0">
                <a:solidFill>
                  <a:schemeClr val="tx1"/>
                </a:solidFill>
                <a:latin typeface="Arial" panose="020B0604020202020204" pitchFamily="34" charset="0"/>
              </a:rPr>
              <a:t>轴按时间顺序排列；通信图是强调发送和接受消息的对象之间的组织结构的交互图，图形上是定点和狐的结合</a:t>
            </a:r>
            <a:endParaRPr lang="zh-CN" altLang="en-US" sz="1600" b="0" i="0" dirty="0">
              <a:solidFill>
                <a:schemeClr val="tx1"/>
              </a:solidFill>
              <a:latin typeface="Arial" panose="020B0604020202020204" pitchFamily="34" charset="0"/>
            </a:endParaRPr>
          </a:p>
          <a:p>
            <a:endParaRPr lang="zh-CN" altLang="en-US" sz="1600" b="0" i="0" dirty="0">
              <a:solidFill>
                <a:schemeClr val="tx1"/>
              </a:solidFill>
              <a:latin typeface="Arial" panose="020B0604020202020204" pitchFamily="34" charset="0"/>
            </a:endParaRPr>
          </a:p>
          <a:p>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2</a:t>
            </a:r>
            <a:r>
              <a:rPr lang="zh-CN" altLang="en-US" sz="1600" b="0" i="0" dirty="0">
                <a:solidFill>
                  <a:schemeClr val="tx1"/>
                </a:solidFill>
                <a:latin typeface="Arial" panose="020B0604020202020204" pitchFamily="34" charset="0"/>
              </a:rPr>
              <a:t>）顺序图可以反映对象的创建、激活、销毁等生命周期，通信图没有。</a:t>
            </a:r>
            <a:endParaRPr lang="zh-CN" altLang="en-US" sz="1600" b="0" i="0" dirty="0">
              <a:solidFill>
                <a:schemeClr val="tx1"/>
              </a:solidFill>
              <a:latin typeface="Arial" panose="020B0604020202020204" pitchFamily="34" charset="0"/>
            </a:endParaRPr>
          </a:p>
          <a:p>
            <a:endParaRPr lang="zh-CN" altLang="en-US" sz="1600" b="0" i="0" dirty="0">
              <a:solidFill>
                <a:schemeClr val="tx1"/>
              </a:solidFill>
              <a:latin typeface="Arial" panose="020B0604020202020204" pitchFamily="34" charset="0"/>
            </a:endParaRPr>
          </a:p>
          <a:p>
            <a:pPr>
              <a:buFont typeface="Wingdings" panose="05000000000000000000" pitchFamily="2" charset="2"/>
              <a:buNone/>
            </a:pPr>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3</a:t>
            </a:r>
            <a:r>
              <a:rPr lang="zh-CN" altLang="en-US" sz="1600" b="0" i="0" dirty="0">
                <a:solidFill>
                  <a:schemeClr val="tx1"/>
                </a:solidFill>
                <a:latin typeface="Arial" panose="020B0604020202020204" pitchFamily="34" charset="0"/>
              </a:rPr>
              <a:t>）通信图能反映动作路径，消息必须有顺序号，但是顺序图没有。</a:t>
            </a:r>
            <a:endParaRPr lang="zh-CN" altLang="en-US" sz="1600" b="0" i="0" dirty="0">
              <a:solidFill>
                <a:schemeClr val="tx1"/>
              </a:solidFill>
              <a:latin typeface="Arial" panose="020B0604020202020204" pitchFamily="34" charset="0"/>
            </a:endParaRPr>
          </a:p>
          <a:p>
            <a:pPr>
              <a:buFont typeface="Wingdings" panose="05000000000000000000" pitchFamily="2" charset="2"/>
              <a:buNone/>
            </a:pPr>
            <a:endParaRPr lang="zh-CN" altLang="en-US" sz="1600" b="0" i="0" dirty="0">
              <a:solidFill>
                <a:schemeClr val="tx1"/>
              </a:solidFill>
              <a:latin typeface="Arial" panose="020B0604020202020204" pitchFamily="34" charset="0"/>
            </a:endParaRPr>
          </a:p>
          <a:p>
            <a:pPr>
              <a:buFont typeface="Wingdings" panose="05000000000000000000" pitchFamily="2" charset="2"/>
              <a:buNone/>
            </a:pPr>
            <a:r>
              <a:rPr lang="en-US" altLang="zh-CN" sz="1600" b="0" i="0" dirty="0">
                <a:solidFill>
                  <a:schemeClr val="tx1"/>
                </a:solidFill>
                <a:latin typeface="Arial" panose="020B0604020202020204" pitchFamily="34" charset="0"/>
              </a:rPr>
              <a:t>	</a:t>
            </a:r>
            <a:endParaRPr lang="en-US" altLang="zh-CN" sz="1600" b="0" i="0" dirty="0">
              <a:solidFill>
                <a:schemeClr val="tx1"/>
              </a:solidFill>
              <a:latin typeface="Arial" panose="020B0604020202020204" pitchFamily="34" charset="0"/>
            </a:endParaRPr>
          </a:p>
          <a:p>
            <a:pPr>
              <a:buFont typeface="Wingdings" panose="05000000000000000000" pitchFamily="2" charset="2"/>
              <a:buNone/>
            </a:pPr>
            <a:endParaRPr lang="en-US" altLang="zh-CN" sz="1600" b="0" i="0" dirty="0">
              <a:solidFill>
                <a:schemeClr val="tx1"/>
              </a:solidFill>
              <a:latin typeface="Arial" panose="020B0604020202020204" pitchFamily="34" charset="0"/>
            </a:endParaRPr>
          </a:p>
          <a:p>
            <a:pPr>
              <a:buFont typeface="Wingdings" panose="05000000000000000000" pitchFamily="2" charset="2"/>
              <a:buNone/>
            </a:pPr>
            <a:r>
              <a:rPr lang="zh-CN" altLang="en-US" sz="1600" b="0" i="0" dirty="0">
                <a:solidFill>
                  <a:schemeClr val="tx1"/>
                </a:solidFill>
                <a:latin typeface="Arial" panose="020B0604020202020204" pitchFamily="34" charset="0"/>
              </a:rPr>
              <a:t>   在实际应用中，如果需要清楚表示交互中的时间顺序，则用顺序图；如果更注重清楚表示对象之间的关系，则用通信图。顺序常用于表示方案，而通信图用于过程的详细设计。    </a:t>
            </a:r>
            <a:endParaRPr lang="en-US" altLang="x-none" sz="1600" b="0" i="0" dirty="0">
              <a:solidFill>
                <a:schemeClr val="tx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2075" tIns="46038" rIns="92075" bIns="46038" anchor="ctr"/>
          <a:p>
            <a:pPr eaLnBrk="1" hangingPunct="1"/>
            <a:r>
              <a:rPr lang="ja-JP" altLang="en-US">
                <a:effectLst>
                  <a:outerShdw blurRad="38100" dist="38100" dir="2700000">
                    <a:srgbClr val="C0C0C0"/>
                  </a:outerShdw>
                </a:effectLst>
              </a:rPr>
              <a:t>目录</a:t>
            </a:r>
            <a:endParaRPr lang="ja-JP" altLang="en-US">
              <a:effectLst>
                <a:outerShdw blurRad="38100" dist="38100" dir="2700000">
                  <a:srgbClr val="C0C0C0"/>
                </a:outerShdw>
              </a:effectLst>
            </a:endParaRPr>
          </a:p>
        </p:txBody>
      </p:sp>
      <p:sp>
        <p:nvSpPr>
          <p:cNvPr id="11267" name="Rectangle 3"/>
          <p:cNvSpPr>
            <a:spLocks noGrp="1"/>
          </p:cNvSpPr>
          <p:nvPr>
            <p:ph type="body"/>
          </p:nvPr>
        </p:nvSpPr>
        <p:spPr>
          <a:xfrm>
            <a:off x="101600" y="676593"/>
            <a:ext cx="9001125" cy="6480175"/>
          </a:xfrm>
        </p:spPr>
        <p:txBody>
          <a:bodyPr vert="horz" wrap="square" lIns="3600" tIns="3600" rIns="3600" bIns="3600" anchor="t"/>
          <a:p>
            <a:pPr lvl="1" eaLnBrk="1" hangingPunct="1">
              <a:lnSpc>
                <a:spcPct val="75000"/>
              </a:lnSpc>
            </a:pPr>
            <a:endParaRPr lang="en-US" altLang="x-none" sz="1200" dirty="0">
              <a:solidFill>
                <a:schemeClr val="tx1"/>
              </a:solidFill>
            </a:endParaRPr>
          </a:p>
          <a:p>
            <a:pPr eaLnBrk="1" hangingPunct="1">
              <a:lnSpc>
                <a:spcPct val="80000"/>
              </a:lnSpc>
            </a:pPr>
            <a:r>
              <a:rPr lang="en-US" altLang="zh-CN" sz="1200" dirty="0">
                <a:solidFill>
                  <a:schemeClr val="tx1"/>
                </a:solidFill>
                <a:sym typeface="+mn-ea"/>
              </a:rPr>
              <a:t>11</a:t>
            </a:r>
            <a:r>
              <a:rPr lang="zh-CN" altLang="en-US" sz="1200" dirty="0">
                <a:solidFill>
                  <a:schemeClr val="tx1"/>
                </a:solidFill>
                <a:sym typeface="+mn-ea"/>
              </a:rPr>
              <a:t>.   包图</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11.1</a:t>
            </a:r>
            <a:r>
              <a:rPr lang="zh-CN" altLang="en-US" sz="1200" dirty="0">
                <a:solidFill>
                  <a:schemeClr val="tx1"/>
                </a:solidFill>
                <a:sym typeface="+mn-ea"/>
              </a:rPr>
              <a:t>包图</a:t>
            </a:r>
            <a:r>
              <a:rPr lang="zh-CN" altLang="en-US" sz="1200" dirty="0">
                <a:solidFill>
                  <a:schemeClr val="tx1"/>
                </a:solidFill>
                <a:sym typeface="+mn-ea"/>
              </a:rPr>
              <a:t>概要</a:t>
            </a:r>
            <a:endParaRPr lang="zh-CN" altLang="en-US" sz="1200" dirty="0">
              <a:solidFill>
                <a:schemeClr val="tx1"/>
              </a:solidFill>
              <a:sym typeface="+mn-ea"/>
            </a:endParaRPr>
          </a:p>
          <a:p>
            <a:pPr lvl="1" eaLnBrk="1" hangingPunct="1">
              <a:lnSpc>
                <a:spcPct val="75000"/>
              </a:lnSpc>
            </a:pPr>
            <a:r>
              <a:rPr lang="en-US" altLang="zh-CN" sz="1200" dirty="0">
                <a:solidFill>
                  <a:schemeClr val="tx1"/>
                </a:solidFill>
                <a:sym typeface="+mn-ea"/>
              </a:rPr>
              <a:t>11</a:t>
            </a:r>
            <a:r>
              <a:rPr lang="en-US" altLang="x-none" sz="1200" dirty="0">
                <a:solidFill>
                  <a:schemeClr val="tx1"/>
                </a:solidFill>
                <a:sym typeface="Wingdings" panose="05000000000000000000" pitchFamily="2" charset="2"/>
              </a:rPr>
              <a:t>.2</a:t>
            </a:r>
            <a:r>
              <a:rPr lang="zh-CN" altLang="en-US" sz="1200" dirty="0">
                <a:solidFill>
                  <a:schemeClr val="tx1"/>
                </a:solidFill>
                <a:sym typeface="Wingdings" panose="05000000000000000000" pitchFamily="2" charset="2"/>
              </a:rPr>
              <a:t>包之间的关系</a:t>
            </a:r>
            <a:endParaRPr lang="zh-CN" altLang="en-US" sz="1200" dirty="0">
              <a:solidFill>
                <a:schemeClr val="tx1"/>
              </a:solidFill>
              <a:sym typeface="Wingdings" panose="05000000000000000000" pitchFamily="2" charset="2"/>
            </a:endParaRPr>
          </a:p>
          <a:p>
            <a:pPr lvl="1" eaLnBrk="1" hangingPunct="1">
              <a:lnSpc>
                <a:spcPct val="75000"/>
              </a:lnSpc>
            </a:pPr>
            <a:r>
              <a:rPr lang="en-US" altLang="zh-CN" sz="1200" dirty="0">
                <a:solidFill>
                  <a:schemeClr val="tx1"/>
                </a:solidFill>
                <a:sym typeface="+mn-ea"/>
              </a:rPr>
              <a:t>11.3</a:t>
            </a:r>
            <a:r>
              <a:rPr lang="zh-CN" altLang="en-US" sz="1200" dirty="0">
                <a:solidFill>
                  <a:schemeClr val="tx1"/>
                </a:solidFill>
                <a:sym typeface="+mn-ea"/>
              </a:rPr>
              <a:t>包图建模技术</a:t>
            </a:r>
            <a:endParaRPr lang="zh-CN" altLang="en-US" sz="1200" dirty="0">
              <a:solidFill>
                <a:schemeClr val="tx1"/>
              </a:solidFill>
              <a:sym typeface="+mn-ea"/>
            </a:endParaRPr>
          </a:p>
          <a:p>
            <a:pPr eaLnBrk="1" hangingPunct="1">
              <a:lnSpc>
                <a:spcPct val="80000"/>
              </a:lnSpc>
            </a:pPr>
            <a:r>
              <a:rPr lang="en-US" altLang="zh-CN" sz="1200" dirty="0">
                <a:solidFill>
                  <a:schemeClr val="tx1"/>
                </a:solidFill>
                <a:sym typeface="+mn-ea"/>
              </a:rPr>
              <a:t>12.</a:t>
            </a:r>
            <a:r>
              <a:rPr lang="zh-CN" altLang="en-US" sz="1200" dirty="0">
                <a:solidFill>
                  <a:schemeClr val="tx1"/>
                </a:solidFill>
                <a:sym typeface="+mn-ea"/>
              </a:rPr>
              <a:t>   组合结构</a:t>
            </a:r>
            <a:r>
              <a:rPr lang="zh-CN" altLang="en-US" sz="1200" dirty="0">
                <a:solidFill>
                  <a:schemeClr val="tx1"/>
                </a:solidFill>
                <a:sym typeface="+mn-ea"/>
              </a:rPr>
              <a:t>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12.1</a:t>
            </a:r>
            <a:r>
              <a:rPr lang="zh-CN" altLang="en-US" sz="1200" dirty="0">
                <a:solidFill>
                  <a:schemeClr val="tx1"/>
                </a:solidFill>
                <a:sym typeface="+mn-ea"/>
              </a:rPr>
              <a:t>组合结构图</a:t>
            </a:r>
            <a:r>
              <a:rPr lang="zh-CN" altLang="en-US" sz="1200" dirty="0">
                <a:solidFill>
                  <a:schemeClr val="tx1"/>
                </a:solidFill>
                <a:sym typeface="+mn-ea"/>
              </a:rPr>
              <a:t>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12.2</a:t>
            </a:r>
            <a:r>
              <a:rPr lang="zh-CN" altLang="en-US" sz="1200" dirty="0">
                <a:solidFill>
                  <a:schemeClr val="tx1"/>
                </a:solidFill>
                <a:sym typeface="+mn-ea"/>
              </a:rPr>
              <a:t>基本元素</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sym typeface="+mn-ea"/>
              </a:rPr>
              <a:t>12.3</a:t>
            </a:r>
            <a:r>
              <a:rPr lang="zh-CN" altLang="en-US" sz="1200" dirty="0">
                <a:solidFill>
                  <a:schemeClr val="tx1"/>
                </a:solidFill>
                <a:sym typeface="+mn-ea"/>
              </a:rPr>
              <a:t>组合</a:t>
            </a:r>
            <a:r>
              <a:rPr lang="zh-CN" altLang="en-US" sz="1200" dirty="0">
                <a:solidFill>
                  <a:schemeClr val="tx1"/>
                </a:solidFill>
                <a:sym typeface="+mn-ea"/>
              </a:rPr>
              <a:t>结构图建模技术</a:t>
            </a:r>
            <a:endParaRPr lang="zh-CN" altLang="en-US" sz="1200" dirty="0">
              <a:solidFill>
                <a:schemeClr val="tx1"/>
              </a:solidFill>
              <a:sym typeface="+mn-ea"/>
            </a:endParaRPr>
          </a:p>
          <a:p>
            <a:pPr eaLnBrk="1" hangingPunct="1">
              <a:lnSpc>
                <a:spcPct val="80000"/>
              </a:lnSpc>
            </a:pPr>
            <a:r>
              <a:rPr lang="en-US" altLang="zh-CN" sz="1200" dirty="0">
                <a:solidFill>
                  <a:schemeClr val="tx1"/>
                </a:solidFill>
                <a:sym typeface="+mn-ea"/>
              </a:rPr>
              <a:t>13</a:t>
            </a:r>
            <a:r>
              <a:rPr lang="zh-CN" altLang="en-US" sz="1200" dirty="0">
                <a:solidFill>
                  <a:schemeClr val="tx1"/>
                </a:solidFill>
                <a:sym typeface="+mn-ea"/>
              </a:rPr>
              <a:t>.  定时</a:t>
            </a:r>
            <a:r>
              <a:rPr lang="zh-CN" altLang="en-US" sz="1200" dirty="0">
                <a:solidFill>
                  <a:schemeClr val="tx1"/>
                </a:solidFill>
                <a:sym typeface="+mn-ea"/>
              </a:rPr>
              <a:t>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13.1</a:t>
            </a:r>
            <a:r>
              <a:rPr lang="zh-CN" altLang="en-US" sz="1200" dirty="0">
                <a:solidFill>
                  <a:schemeClr val="tx1"/>
                </a:solidFill>
                <a:sym typeface="+mn-ea"/>
              </a:rPr>
              <a:t>定时图</a:t>
            </a:r>
            <a:r>
              <a:rPr lang="zh-CN" altLang="en-US" sz="1200" dirty="0">
                <a:solidFill>
                  <a:schemeClr val="tx1"/>
                </a:solidFill>
                <a:sym typeface="+mn-ea"/>
              </a:rPr>
              <a:t>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13.2</a:t>
            </a:r>
            <a:r>
              <a:rPr lang="zh-CN" altLang="en-US" sz="1200" dirty="0">
                <a:solidFill>
                  <a:schemeClr val="tx1"/>
                </a:solidFill>
                <a:sym typeface="+mn-ea"/>
              </a:rPr>
              <a:t>基本元素</a:t>
            </a:r>
            <a:endParaRPr lang="zh-CN" altLang="en-US" sz="1200" dirty="0">
              <a:solidFill>
                <a:schemeClr val="tx1"/>
              </a:solidFill>
              <a:sym typeface="+mn-ea"/>
            </a:endParaRPr>
          </a:p>
          <a:p>
            <a:pPr lvl="1" eaLnBrk="1" hangingPunct="1">
              <a:lnSpc>
                <a:spcPct val="75000"/>
              </a:lnSpc>
            </a:pPr>
            <a:r>
              <a:rPr lang="en-US" altLang="x-none" sz="1200" dirty="0">
                <a:solidFill>
                  <a:schemeClr val="tx1"/>
                </a:solidFill>
              </a:rPr>
              <a:t>13.</a:t>
            </a:r>
            <a:r>
              <a:rPr lang="en-US" sz="1200" dirty="0">
                <a:solidFill>
                  <a:schemeClr val="tx1"/>
                </a:solidFill>
              </a:rPr>
              <a:t>3</a:t>
            </a:r>
            <a:r>
              <a:rPr lang="zh-CN" altLang="en-US" sz="1200" dirty="0">
                <a:solidFill>
                  <a:schemeClr val="tx1"/>
                </a:solidFill>
              </a:rPr>
              <a:t>定时图建模技术</a:t>
            </a:r>
            <a:endParaRPr lang="zh-CN" altLang="en-US" sz="1200" dirty="0">
              <a:solidFill>
                <a:schemeClr val="tx1"/>
              </a:solidFill>
            </a:endParaRPr>
          </a:p>
          <a:p>
            <a:pPr eaLnBrk="1" hangingPunct="1">
              <a:lnSpc>
                <a:spcPct val="80000"/>
              </a:lnSpc>
            </a:pPr>
            <a:r>
              <a:rPr lang="en-US" altLang="zh-CN" sz="1400" dirty="0">
                <a:solidFill>
                  <a:schemeClr val="tx1"/>
                </a:solidFill>
              </a:rPr>
              <a:t>14</a:t>
            </a:r>
            <a:r>
              <a:rPr lang="zh-CN" altLang="en-US" sz="1400" dirty="0">
                <a:solidFill>
                  <a:schemeClr val="tx1"/>
                </a:solidFill>
              </a:rPr>
              <a:t>.   交互概览</a:t>
            </a:r>
            <a:r>
              <a:rPr lang="zh-CN" altLang="en-US" sz="1400" dirty="0">
                <a:solidFill>
                  <a:schemeClr val="tx1"/>
                </a:solidFill>
              </a:rPr>
              <a:t>图</a:t>
            </a:r>
            <a:endParaRPr lang="zh-CN" altLang="en-US" sz="1400" dirty="0">
              <a:solidFill>
                <a:schemeClr val="tx1"/>
              </a:solidFill>
            </a:endParaRPr>
          </a:p>
          <a:p>
            <a:pPr lvl="1" eaLnBrk="1" hangingPunct="1">
              <a:lnSpc>
                <a:spcPct val="75000"/>
              </a:lnSpc>
            </a:pPr>
            <a:r>
              <a:rPr lang="en-US" altLang="x-none" sz="1200" dirty="0">
                <a:solidFill>
                  <a:schemeClr val="tx1"/>
                </a:solidFill>
              </a:rPr>
              <a:t>14.1</a:t>
            </a:r>
            <a:r>
              <a:rPr lang="zh-CN" altLang="en-US" sz="1200" dirty="0">
                <a:solidFill>
                  <a:schemeClr val="tx1"/>
                </a:solidFill>
              </a:rPr>
              <a:t>交互概览图</a:t>
            </a:r>
            <a:r>
              <a:rPr lang="zh-CN" altLang="en-US" sz="1200" dirty="0">
                <a:solidFill>
                  <a:schemeClr val="tx1"/>
                </a:solidFill>
              </a:rPr>
              <a:t>概要</a:t>
            </a:r>
            <a:endParaRPr lang="zh-CN" altLang="en-US" sz="1200" dirty="0">
              <a:solidFill>
                <a:schemeClr val="tx1"/>
              </a:solidFill>
            </a:endParaRPr>
          </a:p>
          <a:p>
            <a:pPr lvl="1" eaLnBrk="1" hangingPunct="1">
              <a:lnSpc>
                <a:spcPct val="75000"/>
              </a:lnSpc>
            </a:pPr>
            <a:r>
              <a:rPr lang="en-US" altLang="x-none" sz="1200" dirty="0">
                <a:solidFill>
                  <a:schemeClr val="tx1"/>
                </a:solidFill>
              </a:rPr>
              <a:t>14.2</a:t>
            </a:r>
            <a:r>
              <a:rPr lang="zh-CN" altLang="en-US" sz="1200" dirty="0">
                <a:solidFill>
                  <a:schemeClr val="tx1"/>
                </a:solidFill>
              </a:rPr>
              <a:t>基本元素</a:t>
            </a:r>
            <a:endParaRPr lang="zh-CN" altLang="en-US" sz="1200" dirty="0">
              <a:solidFill>
                <a:schemeClr val="tx1"/>
              </a:solidFill>
            </a:endParaRPr>
          </a:p>
          <a:p>
            <a:pPr lvl="1" eaLnBrk="1" hangingPunct="1">
              <a:lnSpc>
                <a:spcPct val="75000"/>
              </a:lnSpc>
            </a:pPr>
            <a:r>
              <a:rPr lang="en-US" altLang="zh-CN" sz="1200" dirty="0">
                <a:solidFill>
                  <a:schemeClr val="tx1"/>
                </a:solidFill>
              </a:rPr>
              <a:t>14.3</a:t>
            </a:r>
            <a:r>
              <a:rPr lang="zh-CN" altLang="en-US" sz="1200" dirty="0">
                <a:solidFill>
                  <a:schemeClr val="tx1"/>
                </a:solidFill>
              </a:rPr>
              <a:t>交互概况图建模技术</a:t>
            </a: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eaLnBrk="1" hangingPunct="1">
              <a:lnSpc>
                <a:spcPct val="80000"/>
              </a:lnSpc>
            </a:pP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eaLnBrk="1" hangingPunct="1">
              <a:lnSpc>
                <a:spcPct val="80000"/>
              </a:lnSpc>
            </a:pPr>
            <a:r>
              <a:rPr lang="zh-CN" altLang="en-US" sz="1400" dirty="0">
                <a:solidFill>
                  <a:schemeClr val="tx1"/>
                </a:solidFill>
              </a:rPr>
              <a:t>     </a:t>
            </a:r>
            <a:endParaRPr lang="zh-CN" altLang="en-US" sz="14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Text Box 3"/>
          <p:cNvSpPr txBox="1"/>
          <p:nvPr/>
        </p:nvSpPr>
        <p:spPr>
          <a:xfrm>
            <a:off x="4041775" y="6553200"/>
            <a:ext cx="1066800" cy="304800"/>
          </a:xfrm>
          <a:prstGeom prst="rect">
            <a:avLst/>
          </a:prstGeom>
          <a:noFill/>
          <a:ln w="9525">
            <a:noFill/>
          </a:ln>
        </p:spPr>
        <p:txBody>
          <a:bodyPr>
            <a:spAutoFit/>
          </a:bodyPr>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fld>
            <a:r>
              <a:rPr lang="en-US" altLang="x-none" sz="1400" b="0" i="0" dirty="0">
                <a:solidFill>
                  <a:srgbClr val="3B499F"/>
                </a:solidFill>
                <a:latin typeface="Arial" panose="020B0604020202020204" pitchFamily="34" charset="0"/>
                <a:ea typeface="MS PGothic" panose="020B0600070205080204" pitchFamily="2" charset="-128"/>
              </a:rPr>
              <a:t> -</a:t>
            </a:r>
            <a:endParaRPr lang="en-US" altLang="x-none" sz="1400" b="0" i="0" dirty="0">
              <a:solidFill>
                <a:srgbClr val="3B499F"/>
              </a:solidFill>
              <a:latin typeface="Arial" panose="020B0604020202020204" pitchFamily="34" charset="0"/>
              <a:ea typeface="MS PGothic" panose="020B0600070205080204" pitchFamily="2" charset="-128"/>
            </a:endParaRPr>
          </a:p>
        </p:txBody>
      </p:sp>
      <p:sp>
        <p:nvSpPr>
          <p:cNvPr id="46085" name="Rectangle 14"/>
          <p:cNvSpPr/>
          <p:nvPr/>
        </p:nvSpPr>
        <p:spPr>
          <a:xfrm>
            <a:off x="185579" y="609600"/>
            <a:ext cx="1840230" cy="398780"/>
          </a:xfrm>
          <a:prstGeom prst="rect">
            <a:avLst/>
          </a:prstGeom>
          <a:noFill/>
          <a:ln w="9525">
            <a:noFill/>
          </a:ln>
        </p:spPr>
        <p:txBody>
          <a:bodyPr wrap="none">
            <a:spAutoFit/>
          </a:bodyPr>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8.5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Arial" panose="020B0604020202020204" pitchFamily="34" charset="0"/>
              </a:rPr>
              <a:t>图例子</a:t>
            </a:r>
            <a:endParaRPr lang="zh-CN" altLang="en-US" sz="2000" i="0" dirty="0">
              <a:solidFill>
                <a:schemeClr val="tx1"/>
              </a:solidFill>
              <a:latin typeface="Arial" panose="020B0604020202020204" pitchFamily="34" charset="0"/>
            </a:endParaRPr>
          </a:p>
        </p:txBody>
      </p:sp>
      <p:sp>
        <p:nvSpPr>
          <p:cNvPr id="46086" name="Text Box 15"/>
          <p:cNvSpPr txBox="1"/>
          <p:nvPr/>
        </p:nvSpPr>
        <p:spPr>
          <a:xfrm>
            <a:off x="555625" y="914400"/>
            <a:ext cx="6149975" cy="368300"/>
          </a:xfrm>
          <a:prstGeom prst="rect">
            <a:avLst/>
          </a:prstGeom>
          <a:noFill/>
          <a:ln w="9525">
            <a:noFill/>
          </a:ln>
        </p:spPr>
        <p:txBody>
          <a:bodyPr>
            <a:spAutoFit/>
          </a:bodyPr>
          <a:p>
            <a:pPr>
              <a:spcBef>
                <a:spcPct val="50000"/>
              </a:spcBef>
            </a:pPr>
            <a:r>
              <a:rPr lang="zh-CN" altLang="en-US" sz="1800" b="0" i="0" dirty="0">
                <a:solidFill>
                  <a:schemeClr val="tx1"/>
                </a:solidFill>
                <a:latin typeface="Times New Roman" panose="02020603050405020304" pitchFamily="2" charset="0"/>
              </a:rPr>
              <a:t>打印操作的通信图</a:t>
            </a:r>
            <a:endParaRPr lang="zh-CN" altLang="en-US" sz="1800" b="0" i="0" dirty="0">
              <a:solidFill>
                <a:schemeClr val="tx1"/>
              </a:solidFill>
              <a:latin typeface="Times New Roman" panose="02020603050405020304" pitchFamily="2" charset="0"/>
            </a:endParaRPr>
          </a:p>
        </p:txBody>
      </p:sp>
      <p:sp>
        <p:nvSpPr>
          <p:cNvPr id="46087" name="Rectangle 16"/>
          <p:cNvSpPr/>
          <p:nvPr/>
        </p:nvSpPr>
        <p:spPr>
          <a:xfrm>
            <a:off x="3492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p>
            <a:r>
              <a:rPr lang="en-US" altLang="zh-CN" dirty="0">
                <a:effectLst>
                  <a:outerShdw blurRad="38100" dist="38100" dir="2700000">
                    <a:srgbClr val="C0C0C0"/>
                  </a:outerShdw>
                </a:effectLst>
                <a:latin typeface="宋体" panose="02010600030101010101" pitchFamily="2" charset="-122"/>
                <a:ea typeface="宋体" panose="02010600030101010101" pitchFamily="2" charset="-122"/>
              </a:rPr>
              <a:t>8</a:t>
            </a:r>
            <a:r>
              <a:rPr lang="zh-CN" altLang="en-US" dirty="0">
                <a:effectLst>
                  <a:outerShdw blurRad="38100" dist="38100" dir="2700000">
                    <a:srgbClr val="C0C0C0"/>
                  </a:outerShdw>
                </a:effectLst>
                <a:latin typeface="宋体" panose="02010600030101010101" pitchFamily="2" charset="-122"/>
                <a:ea typeface="宋体" panose="02010600030101010101" pitchFamily="2" charset="-122"/>
              </a:rPr>
              <a:t>. 通信图</a:t>
            </a:r>
            <a:endParaRPr lang="zh-CN" altLang="en-US" dirty="0">
              <a:effectLst>
                <a:outerShdw blurRad="38100" dist="38100" dir="2700000">
                  <a:srgbClr val="C0C0C0"/>
                </a:outerShdw>
              </a:effectLst>
              <a:latin typeface="宋体" panose="02010600030101010101" pitchFamily="2" charset="-122"/>
              <a:ea typeface="宋体" panose="02010600030101010101" pitchFamily="2" charset="-122"/>
            </a:endParaRPr>
          </a:p>
        </p:txBody>
      </p:sp>
      <p:pic>
        <p:nvPicPr>
          <p:cNvPr id="46088" name="Picture 17"/>
          <p:cNvPicPr>
            <a:picLocks noChangeAspect="1"/>
          </p:cNvPicPr>
          <p:nvPr/>
        </p:nvPicPr>
        <p:blipFill>
          <a:blip r:embed="rId1"/>
          <a:stretch>
            <a:fillRect/>
          </a:stretch>
        </p:blipFill>
        <p:spPr>
          <a:xfrm>
            <a:off x="457200" y="1308100"/>
            <a:ext cx="5050155" cy="4011295"/>
          </a:xfrm>
          <a:prstGeom prst="rect">
            <a:avLst/>
          </a:prstGeom>
          <a:noFill/>
          <a:ln w="9525">
            <a:noFill/>
          </a:ln>
        </p:spPr>
      </p:pic>
      <p:sp>
        <p:nvSpPr>
          <p:cNvPr id="46089" name="AutoShape 20"/>
          <p:cNvSpPr/>
          <p:nvPr/>
        </p:nvSpPr>
        <p:spPr>
          <a:xfrm>
            <a:off x="5995670" y="1925955"/>
            <a:ext cx="2971800" cy="1142365"/>
          </a:xfrm>
          <a:prstGeom prst="wedgeRoundRectCallout">
            <a:avLst>
              <a:gd name="adj1" fmla="val -70245"/>
              <a:gd name="adj2" fmla="val 48176"/>
              <a:gd name="adj3" fmla="val 16667"/>
            </a:avLst>
          </a:prstGeom>
          <a:solidFill>
            <a:schemeClr val="bg1"/>
          </a:solidFill>
          <a:ln w="9525" cap="flat" cmpd="sng">
            <a:solidFill>
              <a:schemeClr val="tx1"/>
            </a:solidFill>
            <a:prstDash val="solid"/>
            <a:miter/>
            <a:headEnd type="none" w="med" len="med"/>
            <a:tailEnd type="none" w="med" len="med"/>
          </a:ln>
        </p:spPr>
        <p:txBody>
          <a:bodyPr/>
          <a:p>
            <a:r>
              <a:rPr lang="en-US" altLang="x-none" sz="1400" b="0" i="0" dirty="0">
                <a:solidFill>
                  <a:schemeClr val="tx1"/>
                </a:solidFill>
                <a:latin typeface="Times New Roman" panose="02020603050405020304" pitchFamily="2" charset="0"/>
              </a:rPr>
              <a:t>actor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Computer</a:t>
            </a:r>
            <a:r>
              <a:rPr lang="zh-CN" altLang="en-US" sz="1400" b="0" i="0" dirty="0">
                <a:solidFill>
                  <a:schemeClr val="tx1"/>
                </a:solidFill>
                <a:latin typeface="Times New Roman" panose="02020603050405020304" pitchFamily="2" charset="0"/>
              </a:rPr>
              <a:t>，</a:t>
            </a:r>
            <a:r>
              <a:rPr lang="en-US" altLang="x-none" sz="1400" b="0" i="0" dirty="0">
                <a:solidFill>
                  <a:schemeClr val="tx1"/>
                </a:solidFill>
                <a:latin typeface="Times New Roman" panose="02020603050405020304" pitchFamily="2" charset="0"/>
              </a:rPr>
              <a:t>Computer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PrintServer</a:t>
            </a:r>
            <a:r>
              <a:rPr lang="zh-CN" altLang="en-US" sz="1400" b="0" i="0" dirty="0">
                <a:solidFill>
                  <a:schemeClr val="tx1"/>
                </a:solidFill>
                <a:latin typeface="Times New Roman" panose="02020603050405020304" pitchFamily="2" charset="0"/>
              </a:rPr>
              <a:t>，如果打印机空闲，</a:t>
            </a:r>
            <a:r>
              <a:rPr lang="en-US" altLang="x-none" sz="1400" b="0" i="0" dirty="0">
                <a:solidFill>
                  <a:schemeClr val="tx1"/>
                </a:solidFill>
                <a:latin typeface="Times New Roman" panose="02020603050405020304" pitchFamily="2" charset="0"/>
              </a:rPr>
              <a:t>PrintServer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printer</a:t>
            </a:r>
            <a:endParaRPr lang="en-US" altLang="x-none" sz="1400" b="0" i="0" dirty="0">
              <a:solidFill>
                <a:schemeClr val="tx1"/>
              </a:solidFill>
              <a:latin typeface="Times New Roman" panose="020206030504050203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endParaRPr lang="ja-JP" altLang="en-US">
              <a:solidFill>
                <a:schemeClr val="tx1"/>
              </a:solidFill>
              <a:effectLst>
                <a:outerShdw blurRad="38100" dist="38100" dir="2700000">
                  <a:srgbClr val="C0C0C0"/>
                </a:outerShdw>
              </a:effectLst>
            </a:endParaRPr>
          </a:p>
        </p:txBody>
      </p:sp>
      <p:sp>
        <p:nvSpPr>
          <p:cNvPr id="58371" name="Rectangle 3"/>
          <p:cNvSpPr>
            <a:spLocks noGrp="1"/>
          </p:cNvSpPr>
          <p:nvPr>
            <p:ph type="body"/>
          </p:nvPr>
        </p:nvSpPr>
        <p:spPr>
          <a:xfrm>
            <a:off x="141288" y="981075"/>
            <a:ext cx="8534400" cy="990600"/>
          </a:xfrm>
        </p:spPr>
        <p:txBody>
          <a:bodyPr vert="horz" wrap="square" lIns="3600" tIns="3600" rIns="3600" bIns="3600" anchor="t"/>
          <a:p>
            <a:pPr lvl="1" eaLnBrk="1" hangingPunct="1">
              <a:buFont typeface="Times New Roman" panose="02020603050405020304" pitchFamily="2" charset="0"/>
              <a:buChar char="–"/>
            </a:pPr>
            <a:r>
              <a:rPr lang="ja-JP" altLang="en-US" sz="1600" b="0">
                <a:solidFill>
                  <a:schemeClr val="tx1"/>
                </a:solidFill>
              </a:rPr>
              <a:t>构件图用于静态建模，是表示构件类型的组织以及各种构件之间依赖关系的图。</a:t>
            </a:r>
            <a:endParaRPr lang="ja-JP" altLang="en-US" sz="1600" b="0">
              <a:solidFill>
                <a:schemeClr val="tx1"/>
              </a:solidFill>
            </a:endParaRPr>
          </a:p>
          <a:p>
            <a:pPr lvl="1" eaLnBrk="1" hangingPunct="1">
              <a:buFont typeface="Times New Roman" panose="02020603050405020304" pitchFamily="2" charset="0"/>
              <a:buChar char="–"/>
            </a:pPr>
            <a:r>
              <a:rPr lang="ja-JP" altLang="en-US" sz="1600" b="0">
                <a:solidFill>
                  <a:schemeClr val="tx1"/>
                </a:solidFill>
              </a:rPr>
              <a:t>构件图通过对构件间依赖关系的描述来估计对系统构件的修改给系统可能带来的影响。</a:t>
            </a:r>
            <a:endParaRPr lang="ja-JP" altLang="en-US" sz="1600" b="0">
              <a:solidFill>
                <a:schemeClr val="tx1"/>
              </a:solidFill>
            </a:endParaRPr>
          </a:p>
        </p:txBody>
      </p:sp>
      <p:sp>
        <p:nvSpPr>
          <p:cNvPr id="58372" name="Rectangle 4"/>
          <p:cNvSpPr/>
          <p:nvPr/>
        </p:nvSpPr>
        <p:spPr>
          <a:xfrm>
            <a:off x="152400" y="1752600"/>
            <a:ext cx="8534400" cy="346075"/>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9.2  </a:t>
            </a:r>
            <a:r>
              <a:rPr lang="zh-CN" altLang="en-US" sz="2000" i="0" dirty="0">
                <a:solidFill>
                  <a:schemeClr val="tx1"/>
                </a:solidFill>
                <a:latin typeface="Times New Roman" panose="02020603050405020304" pitchFamily="2" charset="0"/>
              </a:rPr>
              <a:t>构件图中的事物及解释</a:t>
            </a:r>
            <a:endParaRPr lang="zh-CN" altLang="en-US" sz="2000" i="0" dirty="0">
              <a:solidFill>
                <a:schemeClr val="tx1"/>
              </a:solidFill>
              <a:latin typeface="Times New Roman" panose="02020603050405020304" pitchFamily="2" charset="0"/>
            </a:endParaRPr>
          </a:p>
          <a:p>
            <a:pPr marL="285750" indent="-285750">
              <a:spcBef>
                <a:spcPct val="20000"/>
              </a:spcBef>
              <a:buFont typeface="Wingdings" panose="05000000000000000000" pitchFamily="2" charset="2"/>
              <a:buChar char="n"/>
            </a:pPr>
            <a:endParaRPr lang="zh-CN" altLang="en-US" sz="2000" i="0" dirty="0">
              <a:solidFill>
                <a:schemeClr val="tx1"/>
              </a:solidFill>
              <a:latin typeface="Times New Roman" panose="02020603050405020304" pitchFamily="2" charset="0"/>
            </a:endParaRPr>
          </a:p>
        </p:txBody>
      </p:sp>
      <p:graphicFrame>
        <p:nvGraphicFramePr>
          <p:cNvPr id="58373" name="表格 58372"/>
          <p:cNvGraphicFramePr/>
          <p:nvPr/>
        </p:nvGraphicFramePr>
        <p:xfrm>
          <a:off x="635000" y="2111375"/>
          <a:ext cx="8051800" cy="1676400"/>
        </p:xfrm>
        <a:graphic>
          <a:graphicData uri="http://schemas.openxmlformats.org/drawingml/2006/table">
            <a:tbl>
              <a:tblPr/>
              <a:tblGrid>
                <a:gridCol w="1538288"/>
                <a:gridCol w="4062412"/>
                <a:gridCol w="2451100"/>
              </a:tblGrid>
              <a:tr h="3619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事物名称</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含义</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图例</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构件</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cs typeface="Times New Roman" panose="02020603050405020304" pitchFamily="2" charset="0"/>
                        </a:rPr>
                        <a:t>指系统中可替换的物理部分，构件名字</a:t>
                      </a:r>
                      <a:r>
                        <a:rPr lang="en-US" altLang="x-none" sz="1200" b="0" i="1" dirty="0">
                          <a:solidFill>
                            <a:schemeClr val="tx1"/>
                          </a:solidFill>
                          <a:cs typeface="Times New Roman" panose="02020603050405020304" pitchFamily="2" charset="0"/>
                        </a:rPr>
                        <a:t>(</a:t>
                      </a:r>
                      <a:r>
                        <a:rPr lang="zh-CN" altLang="en-US" sz="1200" b="0" i="1" dirty="0">
                          <a:solidFill>
                            <a:schemeClr val="tx1"/>
                          </a:solidFill>
                          <a:cs typeface="Times New Roman" panose="02020603050405020304" pitchFamily="2" charset="0"/>
                        </a:rPr>
                        <a:t>如图中的</a:t>
                      </a:r>
                      <a:r>
                        <a:rPr lang="en-US" altLang="x-none" sz="1200" b="0" i="1" dirty="0">
                          <a:solidFill>
                            <a:schemeClr val="tx1"/>
                          </a:solidFill>
                          <a:cs typeface="Times New Roman" panose="02020603050405020304" pitchFamily="2" charset="0"/>
                        </a:rPr>
                        <a:t>Dictionary)</a:t>
                      </a:r>
                      <a:r>
                        <a:rPr lang="zh-CN" altLang="en-US" sz="1200" b="0" i="1" dirty="0">
                          <a:solidFill>
                            <a:schemeClr val="tx1"/>
                          </a:solidFill>
                          <a:cs typeface="Times New Roman" panose="02020603050405020304" pitchFamily="2" charset="0"/>
                        </a:rPr>
                        <a:t>标在矩形中，提供了一组接口的实现。</a:t>
                      </a:r>
                      <a:endParaRPr lang="zh-CN" altLang="en-US" sz="1200" b="0" i="1" dirty="0">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接口</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外部可访问到的服务 </a:t>
                      </a:r>
                      <a:r>
                        <a:rPr lang="en-US" altLang="x-none" sz="1200" b="0" i="1" dirty="0">
                          <a:solidFill>
                            <a:schemeClr val="tx1"/>
                          </a:solidFill>
                        </a:rPr>
                        <a:t>(</a:t>
                      </a:r>
                      <a:r>
                        <a:rPr lang="zh-CN" altLang="en-US" sz="1200" b="0" i="1" dirty="0">
                          <a:solidFill>
                            <a:schemeClr val="tx1"/>
                          </a:solidFill>
                        </a:rPr>
                        <a:t>如图中的</a:t>
                      </a:r>
                      <a:r>
                        <a:rPr lang="en-US" altLang="x-none" sz="1200" b="0" i="1" dirty="0">
                          <a:solidFill>
                            <a:schemeClr val="tx1"/>
                          </a:solidFill>
                        </a:rPr>
                        <a:t>Spell-check)</a:t>
                      </a:r>
                      <a:r>
                        <a:rPr lang="zh-CN" altLang="en-US" sz="1200" b="0" i="1" dirty="0">
                          <a:solidFill>
                            <a:schemeClr val="tx1"/>
                          </a:solidFill>
                        </a:rPr>
                        <a:t>。</a:t>
                      </a:r>
                      <a:endParaRPr lang="zh-CN" altLang="en-US"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构件实例</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节点实例上的构件的一个实例，冒号后是该构件实例的名字</a:t>
                      </a:r>
                      <a:r>
                        <a:rPr lang="en-US" altLang="x-none" sz="1200" b="0" i="1" dirty="0">
                          <a:solidFill>
                            <a:schemeClr val="tx1"/>
                          </a:solidFill>
                        </a:rPr>
                        <a:t>(</a:t>
                      </a:r>
                      <a:r>
                        <a:rPr lang="zh-CN" altLang="en-US" sz="1200" b="0" i="1" dirty="0">
                          <a:solidFill>
                            <a:schemeClr val="tx1"/>
                          </a:solidFill>
                        </a:rPr>
                        <a:t>如图中的</a:t>
                      </a:r>
                      <a:r>
                        <a:rPr lang="en-US" altLang="x-none" sz="1200" b="0" i="1" dirty="0">
                          <a:solidFill>
                            <a:schemeClr val="tx1"/>
                          </a:solidFill>
                        </a:rPr>
                        <a:t>RoutingList)</a:t>
                      </a:r>
                      <a:r>
                        <a:rPr lang="zh-CN" altLang="en-US" sz="1200" b="0" i="1" dirty="0">
                          <a:solidFill>
                            <a:schemeClr val="tx1"/>
                          </a:solidFill>
                        </a:rPr>
                        <a:t>。</a:t>
                      </a:r>
                      <a:endParaRPr lang="zh-CN" altLang="en-US"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58395" name="组合 58394"/>
          <p:cNvGrpSpPr>
            <a:grpSpLocks noChangeAspect="1"/>
          </p:cNvGrpSpPr>
          <p:nvPr/>
        </p:nvGrpSpPr>
        <p:grpSpPr>
          <a:xfrm>
            <a:off x="6732588" y="3411538"/>
            <a:ext cx="1408112" cy="304800"/>
            <a:chOff x="0" y="0"/>
            <a:chExt cx="1571" cy="544"/>
          </a:xfrm>
        </p:grpSpPr>
        <p:sp>
          <p:nvSpPr>
            <p:cNvPr id="58396" name="AutoShape 28"/>
            <p:cNvSpPr>
              <a:spLocks noChangeAspect="1" noTextEdit="1"/>
            </p:cNvSpPr>
            <p:nvPr/>
          </p:nvSpPr>
          <p:spPr>
            <a:xfrm>
              <a:off x="0" y="0"/>
              <a:ext cx="1571" cy="544"/>
            </a:xfrm>
            <a:prstGeom prst="rect">
              <a:avLst/>
            </a:prstGeom>
            <a:noFill/>
            <a:ln w="9525">
              <a:noFill/>
            </a:ln>
          </p:spPr>
          <p:txBody>
            <a:bodyPr/>
            <a:p>
              <a:endParaRPr lang="zh-CN" altLang="en-US"/>
            </a:p>
          </p:txBody>
        </p:sp>
        <p:pic>
          <p:nvPicPr>
            <p:cNvPr id="58397" name="Picture 29" descr="13-61"/>
            <p:cNvPicPr>
              <a:picLocks noChangeAspect="1"/>
            </p:cNvPicPr>
            <p:nvPr/>
          </p:nvPicPr>
          <p:blipFill>
            <a:blip r:embed="rId1"/>
            <a:srcRect l="51648" t="23450" r="16473" b="47285"/>
            <a:stretch>
              <a:fillRect/>
            </a:stretch>
          </p:blipFill>
          <p:spPr>
            <a:xfrm>
              <a:off x="0" y="0"/>
              <a:ext cx="1571" cy="544"/>
            </a:xfrm>
            <a:prstGeom prst="rect">
              <a:avLst/>
            </a:prstGeom>
            <a:noFill/>
            <a:ln w="9525">
              <a:noFill/>
            </a:ln>
          </p:spPr>
        </p:pic>
      </p:grpSp>
      <p:grpSp>
        <p:nvGrpSpPr>
          <p:cNvPr id="58398" name="组合 58397"/>
          <p:cNvGrpSpPr>
            <a:grpSpLocks noChangeAspect="1"/>
          </p:cNvGrpSpPr>
          <p:nvPr/>
        </p:nvGrpSpPr>
        <p:grpSpPr>
          <a:xfrm>
            <a:off x="6804025" y="2997200"/>
            <a:ext cx="1258888" cy="228600"/>
            <a:chOff x="0" y="0"/>
            <a:chExt cx="1498" cy="326"/>
          </a:xfrm>
        </p:grpSpPr>
        <p:sp>
          <p:nvSpPr>
            <p:cNvPr id="58399" name="AutoShape 31"/>
            <p:cNvSpPr>
              <a:spLocks noChangeAspect="1" noTextEdit="1"/>
            </p:cNvSpPr>
            <p:nvPr/>
          </p:nvSpPr>
          <p:spPr>
            <a:xfrm>
              <a:off x="0" y="0"/>
              <a:ext cx="1498" cy="326"/>
            </a:xfrm>
            <a:prstGeom prst="rect">
              <a:avLst/>
            </a:prstGeom>
            <a:noFill/>
            <a:ln w="9525">
              <a:noFill/>
            </a:ln>
          </p:spPr>
          <p:txBody>
            <a:bodyPr/>
            <a:p>
              <a:endParaRPr lang="zh-CN" altLang="en-US"/>
            </a:p>
          </p:txBody>
        </p:sp>
        <p:pic>
          <p:nvPicPr>
            <p:cNvPr id="58400" name="Picture 32" descr="13-60"/>
            <p:cNvPicPr>
              <a:picLocks noChangeAspect="1"/>
            </p:cNvPicPr>
            <p:nvPr/>
          </p:nvPicPr>
          <p:blipFill>
            <a:blip r:embed="rId2"/>
            <a:srcRect l="71954" t="10898" b="70993"/>
            <a:stretch>
              <a:fillRect/>
            </a:stretch>
          </p:blipFill>
          <p:spPr>
            <a:xfrm>
              <a:off x="0" y="0"/>
              <a:ext cx="1498" cy="326"/>
            </a:xfrm>
            <a:prstGeom prst="rect">
              <a:avLst/>
            </a:prstGeom>
            <a:noFill/>
            <a:ln w="9525">
              <a:noFill/>
            </a:ln>
          </p:spPr>
        </p:pic>
      </p:grpSp>
      <p:grpSp>
        <p:nvGrpSpPr>
          <p:cNvPr id="58401" name="组合 58400"/>
          <p:cNvGrpSpPr>
            <a:grpSpLocks noChangeAspect="1"/>
          </p:cNvGrpSpPr>
          <p:nvPr/>
        </p:nvGrpSpPr>
        <p:grpSpPr>
          <a:xfrm>
            <a:off x="6804025" y="2590800"/>
            <a:ext cx="1258888" cy="304800"/>
            <a:chOff x="0" y="0"/>
            <a:chExt cx="2150" cy="804"/>
          </a:xfrm>
        </p:grpSpPr>
        <p:sp>
          <p:nvSpPr>
            <p:cNvPr id="58402" name="AutoShape 34"/>
            <p:cNvSpPr>
              <a:spLocks noChangeAspect="1" noTextEdit="1"/>
            </p:cNvSpPr>
            <p:nvPr/>
          </p:nvSpPr>
          <p:spPr>
            <a:xfrm>
              <a:off x="0" y="0"/>
              <a:ext cx="2150" cy="804"/>
            </a:xfrm>
            <a:prstGeom prst="rect">
              <a:avLst/>
            </a:prstGeom>
            <a:noFill/>
            <a:ln w="9525">
              <a:noFill/>
            </a:ln>
          </p:spPr>
          <p:txBody>
            <a:bodyPr/>
            <a:p>
              <a:endParaRPr lang="zh-CN" altLang="en-US"/>
            </a:p>
          </p:txBody>
        </p:sp>
        <p:pic>
          <p:nvPicPr>
            <p:cNvPr id="58403" name="Picture 35" descr="13-60"/>
            <p:cNvPicPr>
              <a:picLocks noChangeAspect="1"/>
            </p:cNvPicPr>
            <p:nvPr/>
          </p:nvPicPr>
          <p:blipFill>
            <a:blip r:embed="rId2"/>
            <a:srcRect l="1152" t="6786" r="50000" b="39151"/>
            <a:stretch>
              <a:fillRect/>
            </a:stretch>
          </p:blipFill>
          <p:spPr>
            <a:xfrm>
              <a:off x="0" y="0"/>
              <a:ext cx="2150" cy="804"/>
            </a:xfrm>
            <a:prstGeom prst="rect">
              <a:avLst/>
            </a:prstGeom>
            <a:noFill/>
            <a:ln w="9525">
              <a:noFill/>
            </a:ln>
          </p:spPr>
        </p:pic>
      </p:grpSp>
      <p:sp>
        <p:nvSpPr>
          <p:cNvPr id="58404" name="Rectangle 36"/>
          <p:cNvSpPr/>
          <p:nvPr/>
        </p:nvSpPr>
        <p:spPr>
          <a:xfrm>
            <a:off x="620713" y="3962400"/>
            <a:ext cx="8218487" cy="457200"/>
          </a:xfrm>
          <a:prstGeom prst="rect">
            <a:avLst/>
          </a:prstGeom>
          <a:noFill/>
          <a:ln w="9525">
            <a:noFill/>
          </a:ln>
        </p:spPr>
        <p:txBody>
          <a:bodyPr/>
          <a:p>
            <a:pPr>
              <a:lnSpc>
                <a:spcPct val="80000"/>
              </a:lnSpc>
              <a:spcBef>
                <a:spcPct val="20000"/>
              </a:spcBef>
              <a:buFont typeface="Wingdings" panose="05000000000000000000" pitchFamily="2" charset="2"/>
              <a:buNone/>
            </a:pPr>
            <a:r>
              <a:rPr lang="zh-CN" altLang="en-US" sz="1200" b="0" i="0" u="sng" dirty="0">
                <a:solidFill>
                  <a:schemeClr val="tx1"/>
                </a:solidFill>
                <a:latin typeface="Times New Roman" panose="02020603050405020304" pitchFamily="2" charset="0"/>
              </a:rPr>
              <a:t>可替换的物理部分</a:t>
            </a:r>
            <a:r>
              <a:rPr lang="zh-CN" altLang="en-US" sz="1200" b="0" i="0" dirty="0">
                <a:solidFill>
                  <a:schemeClr val="tx1"/>
                </a:solidFill>
                <a:latin typeface="Times New Roman" panose="02020603050405020304" pitchFamily="2" charset="0"/>
              </a:rPr>
              <a:t>包括软件代码、脚本或命令行文件，也可以表示运行时的对象，文档，数据库等。</a:t>
            </a:r>
            <a:endParaRPr lang="zh-CN" altLang="en-US" sz="1200" b="0" i="0" dirty="0">
              <a:solidFill>
                <a:schemeClr val="tx1"/>
              </a:solidFill>
              <a:latin typeface="Times New Roman" panose="02020603050405020304" pitchFamily="2" charset="0"/>
            </a:endParaRPr>
          </a:p>
          <a:p>
            <a:pPr>
              <a:lnSpc>
                <a:spcPct val="105000"/>
              </a:lnSpc>
              <a:spcBef>
                <a:spcPct val="20000"/>
              </a:spcBef>
              <a:buFont typeface="Wingdings" panose="05000000000000000000" pitchFamily="2" charset="2"/>
              <a:buNone/>
            </a:pPr>
            <a:r>
              <a:rPr lang="zh-CN" altLang="en-US" sz="1200" b="0" i="0" u="sng" dirty="0">
                <a:solidFill>
                  <a:schemeClr val="tx1"/>
                </a:solidFill>
                <a:latin typeface="Times New Roman" panose="02020603050405020304" pitchFamily="2" charset="0"/>
              </a:rPr>
              <a:t>节点</a:t>
            </a:r>
            <a:r>
              <a:rPr lang="en-US" altLang="x-none" sz="1200" b="0" i="0" u="sng" dirty="0">
                <a:solidFill>
                  <a:schemeClr val="tx1"/>
                </a:solidFill>
                <a:latin typeface="Times New Roman" panose="02020603050405020304" pitchFamily="2" charset="0"/>
              </a:rPr>
              <a:t>(node)</a:t>
            </a:r>
            <a:r>
              <a:rPr lang="zh-CN" altLang="en-US" sz="1200" b="0" i="0" dirty="0">
                <a:solidFill>
                  <a:schemeClr val="tx1"/>
                </a:solidFill>
                <a:latin typeface="Times New Roman" panose="02020603050405020304" pitchFamily="2" charset="0"/>
              </a:rPr>
              <a:t>是运行时的物理对象，代表一个计算机资源。具体请参见教程“部署图</a:t>
            </a:r>
            <a:r>
              <a:rPr lang="en-US" altLang="x-none" sz="1200" b="0" i="0" dirty="0">
                <a:solidFill>
                  <a:schemeClr val="tx1"/>
                </a:solidFill>
                <a:latin typeface="Times New Roman" panose="02020603050405020304" pitchFamily="2" charset="0"/>
              </a:rPr>
              <a:t>(deployment diagram)”</a:t>
            </a:r>
            <a:r>
              <a:rPr lang="zh-CN" altLang="en-US" sz="1200" b="0" i="0" dirty="0">
                <a:solidFill>
                  <a:schemeClr val="tx1"/>
                </a:solidFill>
                <a:latin typeface="Times New Roman" panose="02020603050405020304" pitchFamily="2" charset="0"/>
              </a:rPr>
              <a:t>部分</a:t>
            </a:r>
            <a:r>
              <a:rPr lang="zh-CN" altLang="en-US" sz="1200" b="0" i="0" dirty="0">
                <a:solidFill>
                  <a:srgbClr val="000066"/>
                </a:solidFill>
                <a:latin typeface="Times New Roman" panose="02020603050405020304" pitchFamily="2" charset="0"/>
              </a:rPr>
              <a:t>。</a:t>
            </a:r>
            <a:endParaRPr lang="zh-CN" altLang="en-US" sz="1200" b="0" i="0" dirty="0">
              <a:solidFill>
                <a:srgbClr val="000066"/>
              </a:solidFill>
              <a:latin typeface="Times New Roman" panose="02020603050405020304" pitchFamily="2" charset="0"/>
            </a:endParaRPr>
          </a:p>
          <a:p>
            <a:pPr>
              <a:lnSpc>
                <a:spcPct val="80000"/>
              </a:lnSpc>
              <a:spcBef>
                <a:spcPct val="20000"/>
              </a:spcBef>
              <a:buFont typeface="Wingdings" panose="05000000000000000000" pitchFamily="2" charset="2"/>
              <a:buNone/>
            </a:pPr>
            <a:endParaRPr lang="zh-CN" altLang="en-US" sz="1200" b="0" i="0" dirty="0">
              <a:solidFill>
                <a:srgbClr val="000066"/>
              </a:solidFill>
              <a:latin typeface="Times New Roman" panose="02020603050405020304" pitchFamily="2" charset="0"/>
            </a:endParaRPr>
          </a:p>
        </p:txBody>
      </p:sp>
      <p:sp>
        <p:nvSpPr>
          <p:cNvPr id="58405" name="Rectangle 37"/>
          <p:cNvSpPr/>
          <p:nvPr/>
        </p:nvSpPr>
        <p:spPr>
          <a:xfrm>
            <a:off x="152400" y="4572000"/>
            <a:ext cx="8534400" cy="304800"/>
          </a:xfrm>
          <a:prstGeom prst="rect">
            <a:avLst/>
          </a:prstGeom>
          <a:noFill/>
          <a:ln w="9525">
            <a:noFill/>
          </a:ln>
        </p:spPr>
        <p:txBody>
          <a:bodyPr lIns="3600" tIns="3600" rIns="3600" bIns="3600"/>
          <a:p>
            <a:pPr marL="285750" indent="-285750">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9.3  </a:t>
            </a:r>
            <a:r>
              <a:rPr lang="zh-CN" altLang="en-US" sz="2000" i="0" dirty="0">
                <a:solidFill>
                  <a:schemeClr val="tx1"/>
                </a:solidFill>
                <a:latin typeface="Times New Roman" panose="02020603050405020304" pitchFamily="2" charset="0"/>
              </a:rPr>
              <a:t>构件图中的关系及解释</a:t>
            </a:r>
            <a:endParaRPr lang="zh-CN" altLang="en-US" sz="2000" i="0" dirty="0">
              <a:solidFill>
                <a:schemeClr val="tx1"/>
              </a:solidFill>
              <a:latin typeface="Times New Roman" panose="02020603050405020304" pitchFamily="2" charset="0"/>
            </a:endParaRPr>
          </a:p>
        </p:txBody>
      </p:sp>
      <p:graphicFrame>
        <p:nvGraphicFramePr>
          <p:cNvPr id="58406" name="表格 58405"/>
          <p:cNvGraphicFramePr/>
          <p:nvPr/>
        </p:nvGraphicFramePr>
        <p:xfrm>
          <a:off x="684213" y="4965700"/>
          <a:ext cx="7608887" cy="939800"/>
        </p:xfrm>
        <a:graphic>
          <a:graphicData uri="http://schemas.openxmlformats.org/drawingml/2006/table">
            <a:tbl>
              <a:tblPr/>
              <a:tblGrid>
                <a:gridCol w="1201738"/>
                <a:gridCol w="3816350"/>
                <a:gridCol w="2590800"/>
              </a:tblGrid>
              <a:tr h="274638">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关系名称</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含义</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图例</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3687">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实现关系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构件向外提供的服务。</a:t>
                      </a:r>
                      <a:endParaRPr lang="ja-JP"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1475">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依赖关系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构件依赖外部提供的服务</a:t>
                      </a:r>
                      <a:r>
                        <a:rPr lang="en-US" altLang="x-none" sz="1200" b="0" i="1" dirty="0">
                          <a:solidFill>
                            <a:schemeClr val="tx1"/>
                          </a:solidFill>
                        </a:rPr>
                        <a:t>(</a:t>
                      </a:r>
                      <a:r>
                        <a:rPr lang="zh-CN" altLang="en-US" sz="1200" b="0" i="1" dirty="0">
                          <a:solidFill>
                            <a:schemeClr val="tx1"/>
                          </a:solidFill>
                        </a:rPr>
                        <a:t>由构件到接口</a:t>
                      </a:r>
                      <a:r>
                        <a:rPr lang="en-US" altLang="x-none" sz="1200" b="0" i="1" dirty="0">
                          <a:solidFill>
                            <a:schemeClr val="tx1"/>
                          </a:solidFill>
                        </a:rPr>
                        <a:t>)</a:t>
                      </a:r>
                      <a:r>
                        <a:rPr lang="zh-CN" altLang="en-US" sz="1200" b="0" i="1" dirty="0">
                          <a:solidFill>
                            <a:schemeClr val="tx1"/>
                          </a:solidFill>
                        </a:rPr>
                        <a:t>。</a:t>
                      </a:r>
                      <a:endParaRPr lang="zh-CN" altLang="en-US"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58424" name="组合 58423"/>
          <p:cNvGrpSpPr/>
          <p:nvPr/>
        </p:nvGrpSpPr>
        <p:grpSpPr>
          <a:xfrm>
            <a:off x="6156325" y="5516563"/>
            <a:ext cx="2087563" cy="409575"/>
            <a:chOff x="0" y="0"/>
            <a:chExt cx="6545" cy="1234"/>
          </a:xfrm>
        </p:grpSpPr>
        <p:sp>
          <p:nvSpPr>
            <p:cNvPr id="58425" name="AutoShape 60"/>
            <p:cNvSpPr>
              <a:spLocks noChangeAspect="1" noTextEdit="1"/>
            </p:cNvSpPr>
            <p:nvPr/>
          </p:nvSpPr>
          <p:spPr>
            <a:xfrm>
              <a:off x="0" y="0"/>
              <a:ext cx="6545" cy="1234"/>
            </a:xfrm>
            <a:prstGeom prst="rect">
              <a:avLst/>
            </a:prstGeom>
            <a:noFill/>
            <a:ln w="9525">
              <a:noFill/>
            </a:ln>
          </p:spPr>
          <p:txBody>
            <a:bodyPr/>
            <a:p>
              <a:endParaRPr lang="zh-CN" altLang="en-US"/>
            </a:p>
          </p:txBody>
        </p:sp>
        <p:sp>
          <p:nvSpPr>
            <p:cNvPr id="58426" name="Line 61"/>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grpSp>
        <p:nvGrpSpPr>
          <p:cNvPr id="58427" name="组合 58426"/>
          <p:cNvGrpSpPr/>
          <p:nvPr/>
        </p:nvGrpSpPr>
        <p:grpSpPr>
          <a:xfrm>
            <a:off x="5940425" y="5151438"/>
            <a:ext cx="2592388" cy="438150"/>
            <a:chOff x="0" y="0"/>
            <a:chExt cx="1980" cy="360"/>
          </a:xfrm>
        </p:grpSpPr>
        <p:sp>
          <p:nvSpPr>
            <p:cNvPr id="58428" name="AutoShape 63"/>
            <p:cNvSpPr>
              <a:spLocks noChangeAspect="1" noTextEdit="1"/>
            </p:cNvSpPr>
            <p:nvPr/>
          </p:nvSpPr>
          <p:spPr>
            <a:xfrm>
              <a:off x="0" y="0"/>
              <a:ext cx="1980" cy="360"/>
            </a:xfrm>
            <a:prstGeom prst="rect">
              <a:avLst/>
            </a:prstGeom>
            <a:noFill/>
            <a:ln w="9525">
              <a:noFill/>
            </a:ln>
          </p:spPr>
          <p:txBody>
            <a:bodyPr/>
            <a:p>
              <a:endParaRPr lang="zh-CN" altLang="en-US"/>
            </a:p>
          </p:txBody>
        </p:sp>
        <p:sp>
          <p:nvSpPr>
            <p:cNvPr id="58429" name="Line 64"/>
            <p:cNvSpPr/>
            <p:nvPr/>
          </p:nvSpPr>
          <p:spPr>
            <a:xfrm>
              <a:off x="180" y="179"/>
              <a:ext cx="1440" cy="1"/>
            </a:xfrm>
            <a:prstGeom prst="line">
              <a:avLst/>
            </a:prstGeom>
            <a:ln w="28575" cap="flat" cmpd="sng">
              <a:solidFill>
                <a:srgbClr val="000000"/>
              </a:solidFill>
              <a:prstDash val="solid"/>
              <a:headEnd type="none" w="med" len="med"/>
              <a:tailEnd type="none" w="med" len="med"/>
            </a:ln>
          </p:spPr>
        </p:sp>
      </p:grpSp>
      <p:sp>
        <p:nvSpPr>
          <p:cNvPr id="58430" name="Rectangle 65"/>
          <p:cNvSpPr/>
          <p:nvPr/>
        </p:nvSpPr>
        <p:spPr>
          <a:xfrm>
            <a:off x="73025" y="549275"/>
            <a:ext cx="1903730" cy="398780"/>
          </a:xfrm>
          <a:prstGeom prst="rect">
            <a:avLst/>
          </a:prstGeom>
          <a:noFill/>
          <a:ln w="9525">
            <a:noFill/>
          </a:ln>
        </p:spPr>
        <p:txBody>
          <a:bodyPr wrap="none">
            <a:spAutoFit/>
          </a:bodyPr>
          <a:p>
            <a:r>
              <a:rPr lang="en-US" altLang="x-none" sz="2000" i="0" dirty="0">
                <a:solidFill>
                  <a:schemeClr val="tx1"/>
                </a:solidFill>
                <a:latin typeface="Times New Roman" panose="02020603050405020304" pitchFamily="2" charset="0"/>
              </a:rPr>
              <a:t>9.1  </a:t>
            </a:r>
            <a:r>
              <a:rPr lang="zh-CN" altLang="en-US" sz="2000" i="0" dirty="0">
                <a:solidFill>
                  <a:schemeClr val="tx1"/>
                </a:solidFill>
                <a:latin typeface="Times New Roman" panose="02020603050405020304" pitchFamily="2" charset="0"/>
              </a:rPr>
              <a:t>构件图概要</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endParaRPr lang="ja-JP" altLang="en-US">
              <a:solidFill>
                <a:schemeClr val="tx1"/>
              </a:solidFill>
              <a:effectLst>
                <a:outerShdw blurRad="38100" dist="38100" dir="2700000">
                  <a:srgbClr val="C0C0C0"/>
                </a:outerShdw>
              </a:effectLst>
            </a:endParaRPr>
          </a:p>
        </p:txBody>
      </p:sp>
      <p:sp>
        <p:nvSpPr>
          <p:cNvPr id="59395" name="Rectangle 4"/>
          <p:cNvSpPr/>
          <p:nvPr/>
        </p:nvSpPr>
        <p:spPr>
          <a:xfrm>
            <a:off x="468313" y="1052513"/>
            <a:ext cx="7632700" cy="625475"/>
          </a:xfrm>
          <a:prstGeom prst="rect">
            <a:avLst/>
          </a:prstGeom>
          <a:noFill/>
          <a:ln w="9525">
            <a:noFill/>
          </a:ln>
        </p:spPr>
        <p:txBody>
          <a:bodyPr/>
          <a:p>
            <a:pPr>
              <a:spcBef>
                <a:spcPct val="20000"/>
              </a:spcBef>
              <a:buFont typeface="Times New Roman" panose="02020603050405020304" pitchFamily="2" charset="0"/>
              <a:buNone/>
            </a:pPr>
            <a:r>
              <a:rPr lang="zh-CN" altLang="en-US" sz="1400" i="0" dirty="0">
                <a:solidFill>
                  <a:schemeClr val="tx1"/>
                </a:solidFill>
                <a:latin typeface="Times New Roman" panose="02020603050405020304" pitchFamily="2" charset="0"/>
              </a:rPr>
              <a:t>实例1.</a:t>
            </a:r>
            <a:endParaRPr lang="zh-CN" altLang="en-US" sz="140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r>
              <a:rPr lang="zh-CN" altLang="en-US" sz="1400" b="0" i="0" dirty="0">
                <a:solidFill>
                  <a:schemeClr val="tx1"/>
                </a:solidFill>
                <a:latin typeface="Times New Roman" panose="02020603050405020304" pitchFamily="2" charset="0"/>
              </a:rPr>
              <a:t>图中的构件名称是</a:t>
            </a:r>
            <a:r>
              <a:rPr lang="en-US" altLang="x-none" sz="1400" b="0" i="0" dirty="0">
                <a:solidFill>
                  <a:schemeClr val="tx1"/>
                </a:solidFill>
                <a:latin typeface="Times New Roman" panose="02020603050405020304" pitchFamily="2" charset="0"/>
              </a:rPr>
              <a:t>Dictionary</a:t>
            </a:r>
            <a:r>
              <a:rPr lang="zh-CN" altLang="en-US" sz="1400" b="0" i="0" dirty="0">
                <a:solidFill>
                  <a:schemeClr val="tx1"/>
                </a:solidFill>
                <a:latin typeface="Times New Roman" panose="02020603050405020304" pitchFamily="2" charset="0"/>
              </a:rPr>
              <a:t>字典。</a:t>
            </a: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r>
              <a:rPr lang="zh-CN" altLang="en-US" sz="1400" b="0" i="0" dirty="0">
                <a:solidFill>
                  <a:schemeClr val="tx1"/>
                </a:solidFill>
                <a:latin typeface="Times New Roman" panose="02020603050405020304" pitchFamily="2" charset="0"/>
              </a:rPr>
              <a:t>该构件向外提供两个接口，即两个服务</a:t>
            </a:r>
            <a:r>
              <a:rPr lang="en-US" altLang="x-none" sz="1400" b="0" i="0" dirty="0">
                <a:solidFill>
                  <a:schemeClr val="tx1"/>
                </a:solidFill>
                <a:latin typeface="Times New Roman" panose="02020603050405020304" pitchFamily="2" charset="0"/>
              </a:rPr>
              <a:t>Spell-check</a:t>
            </a:r>
            <a:r>
              <a:rPr lang="zh-CN" altLang="en-US" sz="1400" b="0" i="0" dirty="0">
                <a:solidFill>
                  <a:schemeClr val="tx1"/>
                </a:solidFill>
                <a:latin typeface="Times New Roman" panose="02020603050405020304" pitchFamily="2" charset="0"/>
              </a:rPr>
              <a:t>拼写检查、</a:t>
            </a:r>
            <a:r>
              <a:rPr lang="en-US" altLang="x-none" sz="1400" b="0" i="0" dirty="0">
                <a:solidFill>
                  <a:schemeClr val="tx1"/>
                </a:solidFill>
                <a:latin typeface="Times New Roman" panose="02020603050405020304" pitchFamily="2" charset="0"/>
              </a:rPr>
              <a:t>Synonyms</a:t>
            </a:r>
            <a:r>
              <a:rPr lang="zh-CN" altLang="en-US" sz="1400" b="0" i="0" dirty="0">
                <a:solidFill>
                  <a:schemeClr val="tx1"/>
                </a:solidFill>
                <a:latin typeface="Times New Roman" panose="02020603050405020304" pitchFamily="2" charset="0"/>
              </a:rPr>
              <a:t>同义词。</a:t>
            </a:r>
            <a:endParaRPr lang="zh-CN" altLang="en-US" sz="1400" b="0" i="0" dirty="0">
              <a:solidFill>
                <a:schemeClr val="tx1"/>
              </a:solidFill>
              <a:latin typeface="Times New Roman" panose="02020603050405020304" pitchFamily="2" charset="0"/>
            </a:endParaRPr>
          </a:p>
        </p:txBody>
      </p:sp>
      <p:pic>
        <p:nvPicPr>
          <p:cNvPr id="59396" name="Picture 5" descr="13-60"/>
          <p:cNvPicPr>
            <a:picLocks noChangeAspect="1"/>
          </p:cNvPicPr>
          <p:nvPr/>
        </p:nvPicPr>
        <p:blipFill>
          <a:blip r:embed="rId1"/>
          <a:stretch>
            <a:fillRect/>
          </a:stretch>
        </p:blipFill>
        <p:spPr>
          <a:xfrm>
            <a:off x="1295400" y="2120900"/>
            <a:ext cx="4495800" cy="1379538"/>
          </a:xfrm>
          <a:prstGeom prst="rect">
            <a:avLst/>
          </a:prstGeom>
          <a:noFill/>
          <a:ln w="9525">
            <a:noFill/>
          </a:ln>
        </p:spPr>
      </p:pic>
      <p:sp>
        <p:nvSpPr>
          <p:cNvPr id="59397" name="Rectangle 6"/>
          <p:cNvSpPr/>
          <p:nvPr/>
        </p:nvSpPr>
        <p:spPr>
          <a:xfrm>
            <a:off x="990600" y="3945890"/>
            <a:ext cx="3457575" cy="1219200"/>
          </a:xfrm>
          <a:prstGeom prst="rect">
            <a:avLst/>
          </a:prstGeom>
          <a:noFill/>
          <a:ln w="9525">
            <a:noFill/>
          </a:ln>
        </p:spPr>
        <p:txBody>
          <a:bodyPr/>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图中“</a:t>
            </a:r>
            <a:r>
              <a:rPr lang="en-US" altLang="x-none" sz="1400" b="0" i="0" dirty="0">
                <a:solidFill>
                  <a:schemeClr val="tx1"/>
                </a:solidFill>
                <a:latin typeface="Times New Roman" panose="02020603050405020304" pitchFamily="2" charset="0"/>
              </a:rPr>
              <a:t>Planner</a:t>
            </a:r>
            <a:r>
              <a:rPr lang="zh-CN" altLang="en-US" sz="1400" b="0" i="0" dirty="0">
                <a:solidFill>
                  <a:schemeClr val="tx1"/>
                </a:solidFill>
                <a:latin typeface="Times New Roman" panose="02020603050405020304" pitchFamily="2" charset="0"/>
              </a:rPr>
              <a:t>计划者”构件向外提供一个“</a:t>
            </a:r>
            <a:r>
              <a:rPr lang="en-US" altLang="x-none" sz="1400" b="0" i="0" dirty="0">
                <a:solidFill>
                  <a:schemeClr val="tx1"/>
                </a:solidFill>
                <a:latin typeface="Times New Roman" panose="02020603050405020304" pitchFamily="2" charset="0"/>
              </a:rPr>
              <a:t>update</a:t>
            </a:r>
            <a:r>
              <a:rPr lang="zh-CN" altLang="en-US" sz="1400" b="0" i="0" dirty="0">
                <a:solidFill>
                  <a:schemeClr val="tx1"/>
                </a:solidFill>
                <a:latin typeface="Times New Roman" panose="02020603050405020304" pitchFamily="2" charset="0"/>
              </a:rPr>
              <a:t>更新”接口服务。</a:t>
            </a: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同时，该构件要求外部接口提供一个“</a:t>
            </a:r>
            <a:r>
              <a:rPr lang="en-US" altLang="x-none" sz="1400" b="0" i="0" dirty="0">
                <a:solidFill>
                  <a:schemeClr val="tx1"/>
                </a:solidFill>
                <a:latin typeface="Times New Roman" panose="02020603050405020304" pitchFamily="2" charset="0"/>
              </a:rPr>
              <a:t>Reservations</a:t>
            </a:r>
            <a:r>
              <a:rPr lang="zh-CN" altLang="en-US" sz="1400" b="0" i="0" dirty="0">
                <a:solidFill>
                  <a:schemeClr val="tx1"/>
                </a:solidFill>
                <a:latin typeface="Times New Roman" panose="02020603050405020304" pitchFamily="2" charset="0"/>
              </a:rPr>
              <a:t>预定”服务。</a:t>
            </a:r>
            <a:endParaRPr lang="zh-CN" altLang="en-US" sz="1400" b="0" i="0" dirty="0">
              <a:solidFill>
                <a:schemeClr val="tx1"/>
              </a:solidFill>
              <a:latin typeface="Times New Roman" panose="02020603050405020304" pitchFamily="2" charset="0"/>
            </a:endParaRPr>
          </a:p>
        </p:txBody>
      </p:sp>
      <p:pic>
        <p:nvPicPr>
          <p:cNvPr id="59398" name="Picture 7" descr="13-64"/>
          <p:cNvPicPr>
            <a:picLocks noChangeAspect="1"/>
          </p:cNvPicPr>
          <p:nvPr/>
        </p:nvPicPr>
        <p:blipFill>
          <a:blip r:embed="rId2"/>
          <a:stretch>
            <a:fillRect/>
          </a:stretch>
        </p:blipFill>
        <p:spPr>
          <a:xfrm>
            <a:off x="5003800" y="3449638"/>
            <a:ext cx="3530600" cy="2211387"/>
          </a:xfrm>
          <a:prstGeom prst="rect">
            <a:avLst/>
          </a:prstGeom>
          <a:noFill/>
          <a:ln w="9525">
            <a:noFill/>
          </a:ln>
        </p:spPr>
      </p:pic>
      <p:sp>
        <p:nvSpPr>
          <p:cNvPr id="59399" name="Text Box 8"/>
          <p:cNvSpPr txBox="1"/>
          <p:nvPr/>
        </p:nvSpPr>
        <p:spPr>
          <a:xfrm>
            <a:off x="533400" y="3505200"/>
            <a:ext cx="4114800" cy="306705"/>
          </a:xfrm>
          <a:prstGeom prst="rect">
            <a:avLst/>
          </a:prstGeom>
          <a:noFill/>
          <a:ln w="9525">
            <a:noFill/>
          </a:ln>
        </p:spPr>
        <p:txBody>
          <a:bodyPr>
            <a:spAutoFit/>
          </a:bodyPr>
          <a:p>
            <a:pPr>
              <a:spcBef>
                <a:spcPct val="50000"/>
              </a:spcBef>
            </a:pPr>
            <a:r>
              <a:rPr lang="zh-CN" altLang="en-US" sz="1400" i="0" dirty="0">
                <a:solidFill>
                  <a:schemeClr val="tx1"/>
                </a:solidFill>
                <a:latin typeface="Times New Roman" panose="02020603050405020304" pitchFamily="2" charset="0"/>
              </a:rPr>
              <a:t>实例2.</a:t>
            </a:r>
            <a:endParaRPr lang="zh-CN" altLang="en-US" sz="1400" i="0" dirty="0">
              <a:solidFill>
                <a:schemeClr val="tx1"/>
              </a:solidFill>
              <a:latin typeface="Times New Roman" panose="02020603050405020304" pitchFamily="2" charset="0"/>
            </a:endParaRPr>
          </a:p>
        </p:txBody>
      </p:sp>
      <p:sp>
        <p:nvSpPr>
          <p:cNvPr id="59400" name="Rectangle 9"/>
          <p:cNvSpPr/>
          <p:nvPr/>
        </p:nvSpPr>
        <p:spPr>
          <a:xfrm>
            <a:off x="0" y="668338"/>
            <a:ext cx="2159000" cy="398780"/>
          </a:xfrm>
          <a:prstGeom prst="rect">
            <a:avLst/>
          </a:prstGeom>
          <a:noFill/>
          <a:ln w="9525">
            <a:noFill/>
          </a:ln>
        </p:spPr>
        <p:txBody>
          <a:bodyPr wrap="none">
            <a:spAutoFit/>
          </a:bodyPr>
          <a:p>
            <a:r>
              <a:rPr lang="en-US" altLang="x-none" sz="2000" i="0" dirty="0">
                <a:solidFill>
                  <a:schemeClr val="tx1"/>
                </a:solidFill>
                <a:latin typeface="Times New Roman" panose="02020603050405020304" pitchFamily="2" charset="0"/>
              </a:rPr>
              <a:t>9.4  </a:t>
            </a:r>
            <a:r>
              <a:rPr lang="zh-CN" altLang="en-US" sz="2000" i="0" dirty="0">
                <a:solidFill>
                  <a:schemeClr val="tx1"/>
                </a:solidFill>
                <a:latin typeface="Times New Roman" panose="02020603050405020304" pitchFamily="2" charset="0"/>
              </a:rPr>
              <a:t>构件图的例子</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endParaRPr lang="ja-JP" altLang="en-US">
              <a:solidFill>
                <a:schemeClr val="tx1"/>
              </a:solidFill>
              <a:effectLst>
                <a:outerShdw blurRad="38100" dist="38100" dir="2700000">
                  <a:srgbClr val="C0C0C0"/>
                </a:outerShdw>
              </a:effectLst>
            </a:endParaRPr>
          </a:p>
        </p:txBody>
      </p:sp>
      <p:sp>
        <p:nvSpPr>
          <p:cNvPr id="59395" name="Rectangle 4"/>
          <p:cNvSpPr/>
          <p:nvPr/>
        </p:nvSpPr>
        <p:spPr>
          <a:xfrm>
            <a:off x="345123" y="1067118"/>
            <a:ext cx="7632700" cy="625475"/>
          </a:xfrm>
          <a:prstGeom prst="rect">
            <a:avLst/>
          </a:prstGeom>
          <a:noFill/>
          <a:ln w="9525">
            <a:noFill/>
          </a:ln>
        </p:spPr>
        <p:txBody>
          <a:bodyPr/>
          <a:p>
            <a:pPr>
              <a:spcBef>
                <a:spcPct val="20000"/>
              </a:spcBef>
              <a:buFont typeface="Times New Roman" panose="02020603050405020304" pitchFamily="2" charset="0"/>
              <a:buNone/>
            </a:pPr>
            <a:r>
              <a:rPr lang="zh-CN" altLang="en-US" sz="2000" i="0" dirty="0">
                <a:solidFill>
                  <a:schemeClr val="tx1"/>
                </a:solidFill>
                <a:latin typeface="Times New Roman" panose="02020603050405020304" pitchFamily="2" charset="0"/>
              </a:rPr>
              <a:t>步骤</a:t>
            </a:r>
            <a:r>
              <a:rPr lang="zh-CN" sz="1600" b="0" i="0" dirty="0">
                <a:solidFill>
                  <a:schemeClr val="tx1"/>
                </a:solidFill>
                <a:sym typeface="+mn-ea"/>
              </a:rPr>
              <a:t>（</a:t>
            </a:r>
            <a:r>
              <a:rPr lang="en-US" altLang="zh-CN" sz="1600" b="0" i="0" dirty="0">
                <a:solidFill>
                  <a:schemeClr val="tx1"/>
                </a:solidFill>
                <a:sym typeface="+mn-ea"/>
              </a:rPr>
              <a:t>1</a:t>
            </a:r>
            <a:r>
              <a:rPr lang="zh-CN" sz="1600" b="0" i="0" dirty="0">
                <a:solidFill>
                  <a:schemeClr val="tx1"/>
                </a:solidFill>
                <a:sym typeface="+mn-ea"/>
              </a:rPr>
              <a:t>）对系统中的组件建模（</a:t>
            </a:r>
            <a:r>
              <a:rPr lang="en-US" altLang="zh-CN" sz="1600" b="0" i="0" dirty="0">
                <a:solidFill>
                  <a:schemeClr val="tx1"/>
                </a:solidFill>
                <a:sym typeface="+mn-ea"/>
              </a:rPr>
              <a:t>2</a:t>
            </a:r>
            <a:r>
              <a:rPr lang="zh-CN" sz="1600" b="0" i="0" dirty="0">
                <a:solidFill>
                  <a:schemeClr val="tx1"/>
                </a:solidFill>
                <a:sym typeface="+mn-ea"/>
              </a:rPr>
              <a:t>）定义相关组件提供的借口（</a:t>
            </a:r>
            <a:r>
              <a:rPr lang="en-US" altLang="zh-CN" sz="1600" b="0" i="0" dirty="0">
                <a:solidFill>
                  <a:schemeClr val="tx1"/>
                </a:solidFill>
                <a:sym typeface="+mn-ea"/>
              </a:rPr>
              <a:t>3</a:t>
            </a:r>
            <a:r>
              <a:rPr lang="zh-CN" sz="1600" b="0" i="0" dirty="0">
                <a:solidFill>
                  <a:schemeClr val="tx1"/>
                </a:solidFill>
                <a:sym typeface="+mn-ea"/>
              </a:rPr>
              <a:t>）对它们间的关系建模（</a:t>
            </a:r>
            <a:r>
              <a:rPr lang="en-US" altLang="zh-CN" sz="1600" b="0" i="0" dirty="0">
                <a:solidFill>
                  <a:schemeClr val="tx1"/>
                </a:solidFill>
                <a:sym typeface="+mn-ea"/>
              </a:rPr>
              <a:t>4</a:t>
            </a:r>
            <a:r>
              <a:rPr lang="zh-CN" sz="1600" b="0" i="0" dirty="0">
                <a:solidFill>
                  <a:schemeClr val="tx1"/>
                </a:solidFill>
                <a:sym typeface="+mn-ea"/>
              </a:rPr>
              <a:t>）对建模结果进行精化和细化</a:t>
            </a:r>
            <a:endParaRPr lang="zh-CN" sz="1600" b="0" i="0" dirty="0">
              <a:solidFill>
                <a:schemeClr val="tx1"/>
              </a:solidFill>
              <a:sym typeface="+mn-ea"/>
            </a:endParaRPr>
          </a:p>
          <a:p>
            <a:pPr>
              <a:spcBef>
                <a:spcPct val="20000"/>
              </a:spcBef>
              <a:buFont typeface="Times New Roman" panose="02020603050405020304" pitchFamily="2" charset="0"/>
              <a:buNone/>
            </a:pPr>
            <a:endParaRPr lang="zh-CN" sz="16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endParaRPr lang="zh-CN" altLang="en-US" sz="200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endParaRPr lang="zh-CN" altLang="en-US" sz="1400" b="0" i="0" dirty="0">
              <a:solidFill>
                <a:schemeClr val="tx1"/>
              </a:solidFill>
              <a:latin typeface="Times New Roman" panose="02020603050405020304" pitchFamily="2" charset="0"/>
            </a:endParaRPr>
          </a:p>
        </p:txBody>
      </p:sp>
      <p:sp>
        <p:nvSpPr>
          <p:cNvPr id="59397" name="Rectangle 6"/>
          <p:cNvSpPr/>
          <p:nvPr/>
        </p:nvSpPr>
        <p:spPr>
          <a:xfrm>
            <a:off x="1051560" y="2023745"/>
            <a:ext cx="3457575" cy="1219200"/>
          </a:xfrm>
          <a:prstGeom prst="rect">
            <a:avLst/>
          </a:prstGeom>
          <a:noFill/>
          <a:ln w="9525">
            <a:noFill/>
          </a:ln>
        </p:spPr>
        <p:txBody>
          <a:bodyPr/>
          <a:p>
            <a:pPr>
              <a:spcBef>
                <a:spcPct val="20000"/>
              </a:spcBef>
              <a:buFont typeface="Times New Roman" panose="02020603050405020304" pitchFamily="2" charset="0"/>
              <a:buNone/>
            </a:pPr>
            <a:endParaRPr lang="zh-CN" sz="1800" b="0" i="0" dirty="0">
              <a:solidFill>
                <a:schemeClr val="tx1"/>
              </a:solidFill>
              <a:latin typeface="Times New Roman" panose="02020603050405020304" pitchFamily="2" charset="0"/>
            </a:endParaRPr>
          </a:p>
        </p:txBody>
      </p:sp>
      <p:sp>
        <p:nvSpPr>
          <p:cNvPr id="59399" name="Text Box 8"/>
          <p:cNvSpPr txBox="1"/>
          <p:nvPr/>
        </p:nvSpPr>
        <p:spPr>
          <a:xfrm>
            <a:off x="524510" y="3505200"/>
            <a:ext cx="4114800" cy="306705"/>
          </a:xfrm>
          <a:prstGeom prst="rect">
            <a:avLst/>
          </a:prstGeom>
          <a:noFill/>
          <a:ln w="9525">
            <a:noFill/>
          </a:ln>
        </p:spPr>
        <p:txBody>
          <a:bodyPr>
            <a:spAutoFit/>
          </a:bodyPr>
          <a:p>
            <a:pPr>
              <a:spcBef>
                <a:spcPct val="50000"/>
              </a:spcBef>
            </a:pPr>
            <a:endParaRPr lang="zh-CN" altLang="en-US" sz="1400" i="0" dirty="0">
              <a:solidFill>
                <a:schemeClr val="tx1"/>
              </a:solidFill>
              <a:latin typeface="Times New Roman" panose="02020603050405020304" pitchFamily="2" charset="0"/>
            </a:endParaRPr>
          </a:p>
        </p:txBody>
      </p:sp>
      <p:sp>
        <p:nvSpPr>
          <p:cNvPr id="59400" name="Rectangle 9"/>
          <p:cNvSpPr/>
          <p:nvPr/>
        </p:nvSpPr>
        <p:spPr>
          <a:xfrm>
            <a:off x="0" y="668338"/>
            <a:ext cx="3180080" cy="398780"/>
          </a:xfrm>
          <a:prstGeom prst="rect">
            <a:avLst/>
          </a:prstGeom>
          <a:noFill/>
          <a:ln w="9525">
            <a:noFill/>
          </a:ln>
        </p:spPr>
        <p:txBody>
          <a:bodyPr wrap="none">
            <a:spAutoFit/>
          </a:bodyPr>
          <a:p>
            <a:r>
              <a:rPr lang="en-US" altLang="x-none" sz="2000" i="0" dirty="0">
                <a:solidFill>
                  <a:schemeClr val="tx1"/>
                </a:solidFill>
                <a:latin typeface="Times New Roman" panose="02020603050405020304" pitchFamily="2" charset="0"/>
              </a:rPr>
              <a:t>9.5  </a:t>
            </a:r>
            <a:r>
              <a:rPr lang="zh-CN" altLang="en-US" sz="2000" i="0" dirty="0">
                <a:solidFill>
                  <a:schemeClr val="tx1"/>
                </a:solidFill>
                <a:latin typeface="Times New Roman" panose="02020603050405020304" pitchFamily="2" charset="0"/>
              </a:rPr>
              <a:t>使用构建图对系统建模</a:t>
            </a:r>
            <a:endParaRPr lang="zh-CN" altLang="en-US" sz="2000" i="0" dirty="0">
              <a:solidFill>
                <a:schemeClr val="tx1"/>
              </a:solidFill>
              <a:latin typeface="Times New Roman" panose="02020603050405020304" pitchFamily="2" charset="0"/>
            </a:endParaRPr>
          </a:p>
        </p:txBody>
      </p:sp>
      <p:sp>
        <p:nvSpPr>
          <p:cNvPr id="2" name="文本框 1"/>
          <p:cNvSpPr txBox="1"/>
          <p:nvPr/>
        </p:nvSpPr>
        <p:spPr>
          <a:xfrm>
            <a:off x="198120" y="1852295"/>
            <a:ext cx="5979795" cy="2799715"/>
          </a:xfrm>
          <a:prstGeom prst="rect">
            <a:avLst/>
          </a:prstGeom>
          <a:noFill/>
        </p:spPr>
        <p:txBody>
          <a:bodyPr wrap="square" rtlCol="0">
            <a:spAutoFit/>
          </a:bodyPr>
          <a:p>
            <a:endParaRPr lang="zh-CN" altLang="en-US" sz="2800">
              <a:solidFill>
                <a:schemeClr val="tx1"/>
              </a:solidFill>
            </a:endParaRPr>
          </a:p>
          <a:p>
            <a:r>
              <a:rPr lang="zh-CN" altLang="en-US" sz="2800">
                <a:solidFill>
                  <a:schemeClr val="tx1"/>
                </a:solidFill>
              </a:rPr>
              <a:t>构建图</a:t>
            </a:r>
            <a:r>
              <a:rPr lang="zh-CN" altLang="en-US" sz="2800">
                <a:solidFill>
                  <a:schemeClr val="tx1"/>
                </a:solidFill>
              </a:rPr>
              <a:t>使用方式</a:t>
            </a:r>
            <a:endParaRPr lang="zh-CN" altLang="en-US" sz="2800">
              <a:solidFill>
                <a:schemeClr val="tx1"/>
              </a:solidFill>
            </a:endParaRPr>
          </a:p>
          <a:p>
            <a:endParaRPr lang="zh-CN" altLang="en-US" sz="2400">
              <a:solidFill>
                <a:schemeClr val="tx1"/>
              </a:solidFill>
            </a:endParaRPr>
          </a:p>
          <a:p>
            <a:r>
              <a:rPr lang="zh-CN" altLang="en-US" sz="2400">
                <a:solidFill>
                  <a:schemeClr val="tx1"/>
                </a:solidFill>
              </a:rPr>
              <a:t>（</a:t>
            </a:r>
            <a:r>
              <a:rPr lang="en-US" altLang="zh-CN" sz="2400">
                <a:solidFill>
                  <a:schemeClr val="tx1"/>
                </a:solidFill>
              </a:rPr>
              <a:t>1</a:t>
            </a:r>
            <a:r>
              <a:rPr lang="zh-CN" altLang="en-US" sz="2400">
                <a:solidFill>
                  <a:schemeClr val="tx1"/>
                </a:solidFill>
              </a:rPr>
              <a:t>）对源代码建模</a:t>
            </a:r>
            <a:endParaRPr lang="zh-CN" altLang="en-US" sz="2400">
              <a:solidFill>
                <a:schemeClr val="tx1"/>
              </a:solidFill>
            </a:endParaRPr>
          </a:p>
          <a:p>
            <a:r>
              <a:rPr lang="zh-CN" altLang="en-US" sz="2400">
                <a:solidFill>
                  <a:schemeClr val="tx1"/>
                </a:solidFill>
              </a:rPr>
              <a:t>（</a:t>
            </a:r>
            <a:r>
              <a:rPr lang="en-US" altLang="zh-CN" sz="2400">
                <a:solidFill>
                  <a:schemeClr val="tx1"/>
                </a:solidFill>
              </a:rPr>
              <a:t>2</a:t>
            </a:r>
            <a:r>
              <a:rPr lang="zh-CN" altLang="en-US" sz="2400">
                <a:solidFill>
                  <a:schemeClr val="tx1"/>
                </a:solidFill>
              </a:rPr>
              <a:t>）对可执行体的发布建模</a:t>
            </a:r>
            <a:endParaRPr lang="zh-CN" altLang="en-US" sz="2400">
              <a:solidFill>
                <a:schemeClr val="tx1"/>
              </a:solidFill>
            </a:endParaRPr>
          </a:p>
          <a:p>
            <a:r>
              <a:rPr lang="zh-CN" altLang="en-US" sz="2400">
                <a:solidFill>
                  <a:schemeClr val="tx1"/>
                </a:solidFill>
              </a:rPr>
              <a:t>（</a:t>
            </a:r>
            <a:r>
              <a:rPr lang="en-US" altLang="zh-CN" sz="2400">
                <a:solidFill>
                  <a:schemeClr val="tx1"/>
                </a:solidFill>
              </a:rPr>
              <a:t>3</a:t>
            </a:r>
            <a:r>
              <a:rPr lang="zh-CN" altLang="en-US" sz="2400">
                <a:solidFill>
                  <a:schemeClr val="tx1"/>
                </a:solidFill>
              </a:rPr>
              <a:t>）对物理数据库建模、</a:t>
            </a:r>
            <a:endParaRPr lang="zh-CN" altLang="en-US" sz="2400">
              <a:solidFill>
                <a:schemeClr val="tx1"/>
              </a:solidFill>
            </a:endParaRPr>
          </a:p>
          <a:p>
            <a:r>
              <a:rPr lang="zh-CN" altLang="en-US" sz="2400">
                <a:solidFill>
                  <a:schemeClr val="tx1"/>
                </a:solidFill>
              </a:rPr>
              <a:t>（</a:t>
            </a:r>
            <a:r>
              <a:rPr lang="en-US" altLang="zh-CN" sz="2400">
                <a:solidFill>
                  <a:schemeClr val="tx1"/>
                </a:solidFill>
              </a:rPr>
              <a:t>4</a:t>
            </a:r>
            <a:r>
              <a:rPr lang="zh-CN" altLang="en-US" sz="2400">
                <a:solidFill>
                  <a:schemeClr val="tx1"/>
                </a:solidFill>
              </a:rPr>
              <a:t>）对可适应的系统建模</a:t>
            </a:r>
            <a:endParaRPr lang="zh-CN" altLang="en-US" sz="240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endParaRPr lang="ja-JP" altLang="en-US">
              <a:solidFill>
                <a:schemeClr val="tx1"/>
              </a:solidFill>
              <a:effectLst>
                <a:outerShdw blurRad="38100" dist="38100" dir="2700000">
                  <a:srgbClr val="C0C0C0"/>
                </a:outerShdw>
              </a:effectLst>
            </a:endParaRPr>
          </a:p>
        </p:txBody>
      </p:sp>
      <p:sp>
        <p:nvSpPr>
          <p:cNvPr id="62467" name="Rectangle 4"/>
          <p:cNvSpPr/>
          <p:nvPr/>
        </p:nvSpPr>
        <p:spPr>
          <a:xfrm>
            <a:off x="152400" y="1981200"/>
            <a:ext cx="8534400" cy="3810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10.2  </a:t>
            </a:r>
            <a:r>
              <a:rPr lang="zh-CN" altLang="en-US" sz="2000" i="0" dirty="0">
                <a:solidFill>
                  <a:schemeClr val="tx1"/>
                </a:solidFill>
                <a:latin typeface="Times New Roman" panose="02020603050405020304" pitchFamily="2" charset="0"/>
              </a:rPr>
              <a:t>部署图中的事物及解释</a:t>
            </a:r>
            <a:endParaRPr lang="zh-CN" altLang="en-US" sz="2000" i="0" dirty="0">
              <a:solidFill>
                <a:schemeClr val="tx1"/>
              </a:solidFill>
              <a:latin typeface="Times New Roman" panose="02020603050405020304" pitchFamily="2" charset="0"/>
            </a:endParaRPr>
          </a:p>
        </p:txBody>
      </p:sp>
      <p:sp>
        <p:nvSpPr>
          <p:cNvPr id="62468" name="Line 5"/>
          <p:cNvSpPr/>
          <p:nvPr/>
        </p:nvSpPr>
        <p:spPr>
          <a:xfrm>
            <a:off x="5053013" y="4071938"/>
            <a:ext cx="1587" cy="1587"/>
          </a:xfrm>
          <a:prstGeom prst="line">
            <a:avLst/>
          </a:prstGeom>
          <a:ln w="12700" cap="rnd" cmpd="sng">
            <a:solidFill>
              <a:srgbClr val="000000"/>
            </a:solidFill>
            <a:prstDash val="solid"/>
            <a:headEnd type="none" w="med" len="med"/>
            <a:tailEnd type="none" w="med" len="med"/>
          </a:ln>
        </p:spPr>
      </p:sp>
      <p:sp>
        <p:nvSpPr>
          <p:cNvPr id="62469" name="Line 6"/>
          <p:cNvSpPr/>
          <p:nvPr/>
        </p:nvSpPr>
        <p:spPr>
          <a:xfrm>
            <a:off x="5053013" y="4529138"/>
            <a:ext cx="1587" cy="1587"/>
          </a:xfrm>
          <a:prstGeom prst="line">
            <a:avLst/>
          </a:prstGeom>
          <a:ln w="12700" cap="rnd" cmpd="sng">
            <a:solidFill>
              <a:srgbClr val="000000"/>
            </a:solidFill>
            <a:prstDash val="solid"/>
            <a:headEnd type="none" w="med" len="med"/>
            <a:tailEnd type="none" w="med" len="med"/>
          </a:ln>
        </p:spPr>
      </p:sp>
      <p:graphicFrame>
        <p:nvGraphicFramePr>
          <p:cNvPr id="62470" name="表格 62469"/>
          <p:cNvGraphicFramePr/>
          <p:nvPr/>
        </p:nvGraphicFramePr>
        <p:xfrm>
          <a:off x="533400" y="2362200"/>
          <a:ext cx="8229600" cy="3586163"/>
        </p:xfrm>
        <a:graphic>
          <a:graphicData uri="http://schemas.openxmlformats.org/drawingml/2006/table">
            <a:tbl>
              <a:tblPr/>
              <a:tblGrid>
                <a:gridCol w="1752600"/>
                <a:gridCol w="3643313"/>
                <a:gridCol w="2833687"/>
              </a:tblGrid>
              <a:tr h="3937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事物名称</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解释</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图例</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637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节点</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节点用一长方体表示，长方体中左上角的文字是节点的名字 (如图中的</a:t>
                      </a:r>
                      <a:r>
                        <a:rPr lang="en-US" altLang="x-none" sz="1200" b="0" i="1" dirty="0">
                          <a:solidFill>
                            <a:schemeClr val="tx1"/>
                          </a:solidFill>
                        </a:rPr>
                        <a:t>Joe’sMachine:PC</a:t>
                      </a:r>
                      <a:r>
                        <a:rPr lang="zh-CN" altLang="en-US" sz="1200" b="0" i="1" dirty="0">
                          <a:solidFill>
                            <a:schemeClr val="tx1"/>
                          </a:solidFill>
                        </a:rPr>
                        <a:t>) 。</a:t>
                      </a:r>
                      <a:endParaRPr lang="zh-CN" altLang="en-US" sz="1200" b="0" i="1" dirty="0">
                        <a:solidFill>
                          <a:schemeClr val="tx1"/>
                        </a:solidFill>
                      </a:endParaRPr>
                    </a:p>
                    <a:p>
                      <a:pPr marL="0" lvl="0" indent="0" eaLnBrk="1" hangingPunct="1">
                        <a:spcBef>
                          <a:spcPct val="20000"/>
                        </a:spcBef>
                        <a:buFont typeface="Wingdings" panose="05000000000000000000" pitchFamily="2" charset="2"/>
                        <a:buNone/>
                      </a:pPr>
                      <a:r>
                        <a:rPr lang="zh-CN" altLang="en-US" sz="1200" b="0" i="1" dirty="0">
                          <a:solidFill>
                            <a:schemeClr val="tx1"/>
                          </a:solidFill>
                        </a:rPr>
                        <a:t>节点代表一个至少有存储空间和执行能力的计算资源。</a:t>
                      </a:r>
                      <a:endParaRPr lang="zh-CN" altLang="en-US" sz="1200" b="0" i="1" dirty="0">
                        <a:solidFill>
                          <a:schemeClr val="tx1"/>
                        </a:solidFill>
                      </a:endParaRPr>
                    </a:p>
                    <a:p>
                      <a:pPr marL="0" lvl="0" indent="0" eaLnBrk="1" hangingPunct="1">
                        <a:spcBef>
                          <a:spcPct val="20000"/>
                        </a:spcBef>
                        <a:buFont typeface="Wingdings" panose="05000000000000000000" pitchFamily="2" charset="2"/>
                        <a:buNone/>
                      </a:pPr>
                      <a:r>
                        <a:rPr lang="zh-CN" altLang="en-US" sz="1200" b="0" i="1" dirty="0">
                          <a:solidFill>
                            <a:schemeClr val="tx1"/>
                          </a:solidFill>
                        </a:rPr>
                        <a:t>节点包括计算设备和(至少商业模型中的)人力资源或者机械处理资源，可以用描述符或实例代表。</a:t>
                      </a:r>
                      <a:endParaRPr lang="zh-CN" altLang="en-US" sz="1200" b="0" i="1" dirty="0">
                        <a:solidFill>
                          <a:schemeClr val="tx1"/>
                        </a:solidFill>
                      </a:endParaRPr>
                    </a:p>
                    <a:p>
                      <a:pPr marL="0" lvl="0" indent="0" eaLnBrk="1" hangingPunct="1">
                        <a:spcBef>
                          <a:spcPct val="20000"/>
                        </a:spcBef>
                        <a:buFont typeface="Wingdings" panose="05000000000000000000" pitchFamily="2" charset="2"/>
                        <a:buNone/>
                      </a:pPr>
                      <a:r>
                        <a:rPr lang="zh-CN" altLang="en-US" sz="1200" b="0" i="1" dirty="0">
                          <a:solidFill>
                            <a:schemeClr val="tx1"/>
                          </a:solidFill>
                        </a:rPr>
                        <a:t>节点定义了运行时对象和构件实例(如图中的</a:t>
                      </a:r>
                      <a:r>
                        <a:rPr lang="en-US" altLang="x-none" sz="1200" b="0" i="1" dirty="0">
                          <a:solidFill>
                            <a:schemeClr val="tx1"/>
                          </a:solidFill>
                        </a:rPr>
                        <a:t>Planner</a:t>
                      </a:r>
                      <a:r>
                        <a:rPr lang="zh-CN" altLang="en-US" sz="1200" b="0" i="1" dirty="0">
                          <a:solidFill>
                            <a:schemeClr val="tx1"/>
                          </a:solidFill>
                        </a:rPr>
                        <a:t>构件实例)驻留的位置。</a:t>
                      </a:r>
                      <a:endParaRPr lang="zh-CN" altLang="en-US"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8163">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构件</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cs typeface="Times New Roman" panose="02020603050405020304" pitchFamily="2" charset="0"/>
                        </a:rPr>
                        <a:t>系统中可替换的物理部分。</a:t>
                      </a:r>
                      <a:endParaRPr lang="ja-JP" altLang="en-US" sz="1200" b="0" i="1">
                        <a:solidFill>
                          <a:schemeClr val="tx1"/>
                        </a:solidFill>
                        <a:ea typeface="Times New Roman" panose="02020603050405020304" pitchFamily="2" charset="0"/>
                        <a:cs typeface="Times New Roman" panose="02020603050405020304" pitchFamily="2" charset="0"/>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接口</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外部可访问的服务。</a:t>
                      </a:r>
                      <a:endParaRPr lang="ja-JP"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构件实例</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构件的一个实例。</a:t>
                      </a:r>
                      <a:endParaRPr lang="ja-JP"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2496" name="组合 62495"/>
          <p:cNvGrpSpPr>
            <a:grpSpLocks noChangeAspect="1"/>
          </p:cNvGrpSpPr>
          <p:nvPr/>
        </p:nvGrpSpPr>
        <p:grpSpPr>
          <a:xfrm>
            <a:off x="6497638" y="4508500"/>
            <a:ext cx="1427162" cy="368300"/>
            <a:chOff x="0" y="0"/>
            <a:chExt cx="2150" cy="804"/>
          </a:xfrm>
        </p:grpSpPr>
        <p:sp>
          <p:nvSpPr>
            <p:cNvPr id="62497" name="AutoShape 35"/>
            <p:cNvSpPr>
              <a:spLocks noChangeAspect="1" noTextEdit="1"/>
            </p:cNvSpPr>
            <p:nvPr/>
          </p:nvSpPr>
          <p:spPr>
            <a:xfrm>
              <a:off x="0" y="0"/>
              <a:ext cx="2150" cy="804"/>
            </a:xfrm>
            <a:prstGeom prst="rect">
              <a:avLst/>
            </a:prstGeom>
            <a:noFill/>
            <a:ln w="9525">
              <a:noFill/>
            </a:ln>
          </p:spPr>
          <p:txBody>
            <a:bodyPr/>
            <a:p>
              <a:endParaRPr lang="zh-CN" altLang="en-US"/>
            </a:p>
          </p:txBody>
        </p:sp>
        <p:pic>
          <p:nvPicPr>
            <p:cNvPr id="62498" name="Picture 36" descr="13-60"/>
            <p:cNvPicPr>
              <a:picLocks noChangeAspect="1"/>
            </p:cNvPicPr>
            <p:nvPr/>
          </p:nvPicPr>
          <p:blipFill>
            <a:blip r:embed="rId1"/>
            <a:srcRect l="1152" t="6786" r="50000" b="39151"/>
            <a:stretch>
              <a:fillRect/>
            </a:stretch>
          </p:blipFill>
          <p:spPr>
            <a:xfrm>
              <a:off x="0" y="0"/>
              <a:ext cx="2150" cy="804"/>
            </a:xfrm>
            <a:prstGeom prst="rect">
              <a:avLst/>
            </a:prstGeom>
            <a:noFill/>
            <a:ln w="9525">
              <a:noFill/>
            </a:ln>
          </p:spPr>
        </p:pic>
      </p:grpSp>
      <p:pic>
        <p:nvPicPr>
          <p:cNvPr id="62499" name="Picture 37"/>
          <p:cNvPicPr>
            <a:picLocks noChangeAspect="1"/>
          </p:cNvPicPr>
          <p:nvPr/>
        </p:nvPicPr>
        <p:blipFill>
          <a:blip r:embed="rId2"/>
          <a:stretch>
            <a:fillRect/>
          </a:stretch>
        </p:blipFill>
        <p:spPr>
          <a:xfrm>
            <a:off x="6243638" y="3078163"/>
            <a:ext cx="2138362" cy="858837"/>
          </a:xfrm>
          <a:prstGeom prst="rect">
            <a:avLst/>
          </a:prstGeom>
          <a:noFill/>
          <a:ln w="9525">
            <a:noFill/>
          </a:ln>
        </p:spPr>
      </p:pic>
      <p:grpSp>
        <p:nvGrpSpPr>
          <p:cNvPr id="62500" name="组合 62499"/>
          <p:cNvGrpSpPr>
            <a:grpSpLocks noChangeAspect="1"/>
          </p:cNvGrpSpPr>
          <p:nvPr/>
        </p:nvGrpSpPr>
        <p:grpSpPr>
          <a:xfrm>
            <a:off x="6607175" y="5021263"/>
            <a:ext cx="1393825" cy="312737"/>
            <a:chOff x="0" y="0"/>
            <a:chExt cx="1498" cy="326"/>
          </a:xfrm>
        </p:grpSpPr>
        <p:sp>
          <p:nvSpPr>
            <p:cNvPr id="62501" name="AutoShape 39"/>
            <p:cNvSpPr>
              <a:spLocks noChangeAspect="1" noTextEdit="1"/>
            </p:cNvSpPr>
            <p:nvPr/>
          </p:nvSpPr>
          <p:spPr>
            <a:xfrm>
              <a:off x="0" y="0"/>
              <a:ext cx="1498" cy="326"/>
            </a:xfrm>
            <a:prstGeom prst="rect">
              <a:avLst/>
            </a:prstGeom>
            <a:noFill/>
            <a:ln w="9525">
              <a:noFill/>
            </a:ln>
          </p:spPr>
          <p:txBody>
            <a:bodyPr/>
            <a:p>
              <a:endParaRPr lang="zh-CN" altLang="en-US"/>
            </a:p>
          </p:txBody>
        </p:sp>
        <p:pic>
          <p:nvPicPr>
            <p:cNvPr id="62502" name="Picture 40" descr="13-60"/>
            <p:cNvPicPr>
              <a:picLocks noChangeAspect="1"/>
            </p:cNvPicPr>
            <p:nvPr/>
          </p:nvPicPr>
          <p:blipFill>
            <a:blip r:embed="rId1"/>
            <a:srcRect l="71954" t="10898" b="70993"/>
            <a:stretch>
              <a:fillRect/>
            </a:stretch>
          </p:blipFill>
          <p:spPr>
            <a:xfrm>
              <a:off x="0" y="0"/>
              <a:ext cx="1498" cy="326"/>
            </a:xfrm>
            <a:prstGeom prst="rect">
              <a:avLst/>
            </a:prstGeom>
            <a:noFill/>
            <a:ln w="9525">
              <a:noFill/>
            </a:ln>
          </p:spPr>
        </p:pic>
      </p:grpSp>
      <p:grpSp>
        <p:nvGrpSpPr>
          <p:cNvPr id="62503" name="组合 62502"/>
          <p:cNvGrpSpPr>
            <a:grpSpLocks noChangeAspect="1"/>
          </p:cNvGrpSpPr>
          <p:nvPr/>
        </p:nvGrpSpPr>
        <p:grpSpPr>
          <a:xfrm>
            <a:off x="6600825" y="5445125"/>
            <a:ext cx="1323975" cy="473075"/>
            <a:chOff x="0" y="0"/>
            <a:chExt cx="1571" cy="544"/>
          </a:xfrm>
        </p:grpSpPr>
        <p:sp>
          <p:nvSpPr>
            <p:cNvPr id="62504" name="AutoShape 42"/>
            <p:cNvSpPr>
              <a:spLocks noChangeAspect="1" noTextEdit="1"/>
            </p:cNvSpPr>
            <p:nvPr/>
          </p:nvSpPr>
          <p:spPr>
            <a:xfrm>
              <a:off x="0" y="0"/>
              <a:ext cx="1571" cy="544"/>
            </a:xfrm>
            <a:prstGeom prst="rect">
              <a:avLst/>
            </a:prstGeom>
            <a:noFill/>
            <a:ln w="9525">
              <a:noFill/>
            </a:ln>
          </p:spPr>
          <p:txBody>
            <a:bodyPr/>
            <a:p>
              <a:endParaRPr lang="zh-CN" altLang="en-US"/>
            </a:p>
          </p:txBody>
        </p:sp>
        <p:pic>
          <p:nvPicPr>
            <p:cNvPr id="62505" name="Picture 43" descr="13-61"/>
            <p:cNvPicPr>
              <a:picLocks noChangeAspect="1"/>
            </p:cNvPicPr>
            <p:nvPr/>
          </p:nvPicPr>
          <p:blipFill>
            <a:blip r:embed="rId3"/>
            <a:srcRect l="51648" t="23450" r="16473" b="47285"/>
            <a:stretch>
              <a:fillRect/>
            </a:stretch>
          </p:blipFill>
          <p:spPr>
            <a:xfrm>
              <a:off x="0" y="0"/>
              <a:ext cx="1571" cy="544"/>
            </a:xfrm>
            <a:prstGeom prst="rect">
              <a:avLst/>
            </a:prstGeom>
            <a:noFill/>
            <a:ln w="9525">
              <a:noFill/>
            </a:ln>
          </p:spPr>
        </p:pic>
      </p:grpSp>
      <p:sp>
        <p:nvSpPr>
          <p:cNvPr id="62506" name="Text Box 44"/>
          <p:cNvSpPr txBox="1"/>
          <p:nvPr/>
        </p:nvSpPr>
        <p:spPr>
          <a:xfrm>
            <a:off x="468313" y="950913"/>
            <a:ext cx="8135937" cy="953135"/>
          </a:xfrm>
          <a:prstGeom prst="rect">
            <a:avLst/>
          </a:prstGeom>
          <a:noFill/>
          <a:ln w="9525">
            <a:noFill/>
          </a:ln>
        </p:spPr>
        <p:txBody>
          <a:bodyPr>
            <a:spAutoFit/>
          </a:bodyPr>
          <a:p>
            <a:pPr lvl="1" eaLnBrk="1" hangingPunct="1"/>
            <a:r>
              <a:rPr lang="zh-CN" altLang="en-US" sz="1400" b="0" i="0" dirty="0">
                <a:solidFill>
                  <a:schemeClr val="tx1"/>
                </a:solidFill>
                <a:latin typeface="Times New Roman" panose="02020603050405020304" pitchFamily="2" charset="0"/>
              </a:rPr>
              <a:t>部署图用于静态建模，是表示运行时过程节点结构、构件实例及其对象结构的图。</a:t>
            </a:r>
            <a:endParaRPr lang="zh-CN" altLang="en-US" sz="1400" b="0" i="0" dirty="0">
              <a:solidFill>
                <a:schemeClr val="tx1"/>
              </a:solidFill>
              <a:latin typeface="Times New Roman" panose="02020603050405020304" pitchFamily="2" charset="0"/>
            </a:endParaRPr>
          </a:p>
          <a:p>
            <a:pPr lvl="1" eaLnBrk="1" hangingPunct="1"/>
            <a:r>
              <a:rPr lang="zh-CN" altLang="en-US" sz="1400" b="0" i="0" dirty="0">
                <a:solidFill>
                  <a:schemeClr val="tx1"/>
                </a:solidFill>
                <a:latin typeface="Times New Roman" panose="02020603050405020304" pitchFamily="2" charset="0"/>
              </a:rPr>
              <a:t>如果含有依赖关系的构件实例放置在不同节点上，部署视图可以展示出执行过程中的瓶颈。</a:t>
            </a:r>
            <a:endParaRPr lang="zh-CN" altLang="en-US" sz="1400" b="0" i="0" dirty="0">
              <a:solidFill>
                <a:schemeClr val="tx1"/>
              </a:solidFill>
              <a:latin typeface="Times New Roman" panose="02020603050405020304" pitchFamily="2" charset="0"/>
            </a:endParaRPr>
          </a:p>
          <a:p>
            <a:pPr lvl="1" eaLnBrk="1" hangingPunct="1"/>
            <a:r>
              <a:rPr lang="zh-CN" altLang="en-US" sz="1400" b="0" i="0" dirty="0">
                <a:solidFill>
                  <a:schemeClr val="tx1"/>
                </a:solidFill>
                <a:latin typeface="Times New Roman" panose="02020603050405020304" pitchFamily="2" charset="0"/>
              </a:rPr>
              <a:t>部署图的两种表现形式：实例层部署图和描述层部署图</a:t>
            </a:r>
            <a:r>
              <a:rPr lang="en-US" altLang="x-none" sz="1400" b="0" i="0" dirty="0">
                <a:solidFill>
                  <a:schemeClr val="tx1"/>
                </a:solidFill>
                <a:latin typeface="Times New Roman" panose="02020603050405020304" pitchFamily="2" charset="0"/>
              </a:rPr>
              <a:t>(</a:t>
            </a:r>
            <a:r>
              <a:rPr lang="zh-CN" altLang="en-US" sz="1400" b="0" i="0" dirty="0">
                <a:solidFill>
                  <a:schemeClr val="tx1"/>
                </a:solidFill>
                <a:latin typeface="Times New Roman" panose="02020603050405020304" pitchFamily="2" charset="0"/>
              </a:rPr>
              <a:t>会在后面的实例中给出</a:t>
            </a:r>
            <a:r>
              <a:rPr lang="en-US" altLang="x-none" sz="1400" b="0" i="0" dirty="0">
                <a:solidFill>
                  <a:schemeClr val="tx1"/>
                </a:solidFill>
                <a:latin typeface="Times New Roman" panose="02020603050405020304" pitchFamily="2" charset="0"/>
              </a:rPr>
              <a:t>)。</a:t>
            </a:r>
            <a:endParaRPr lang="en-US" altLang="x-none" sz="1400" b="0" i="0" dirty="0">
              <a:solidFill>
                <a:schemeClr val="tx1"/>
              </a:solidFill>
              <a:latin typeface="Times New Roman" panose="02020603050405020304" pitchFamily="2" charset="0"/>
            </a:endParaRPr>
          </a:p>
          <a:p>
            <a:endParaRPr lang="en-US" altLang="x-none" sz="1400" b="0" i="0" dirty="0">
              <a:solidFill>
                <a:schemeClr val="tx1"/>
              </a:solidFill>
              <a:latin typeface="Times New Roman" panose="02020603050405020304" pitchFamily="2" charset="0"/>
              <a:ea typeface="MS PGothic" panose="020B0600070205080204" pitchFamily="2" charset="-128"/>
            </a:endParaRPr>
          </a:p>
        </p:txBody>
      </p:sp>
      <p:sp>
        <p:nvSpPr>
          <p:cNvPr id="62507" name="Rectangle 46"/>
          <p:cNvSpPr/>
          <p:nvPr/>
        </p:nvSpPr>
        <p:spPr>
          <a:xfrm>
            <a:off x="65088" y="620713"/>
            <a:ext cx="196723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10.1 </a:t>
            </a:r>
            <a:r>
              <a:rPr lang="zh-CN" altLang="en-US" sz="2000" i="0" dirty="0">
                <a:solidFill>
                  <a:schemeClr val="tx1"/>
                </a:solidFill>
                <a:latin typeface="Times New Roman" panose="02020603050405020304" pitchFamily="2" charset="0"/>
              </a:rPr>
              <a:t>部署图概要</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92075" tIns="46038" rIns="92075" bIns="46038" anchor="ctr"/>
          <a:p>
            <a:pPr defTabSz="0" eaLnBrk="1" hangingPunct="1">
              <a:tabLst>
                <a:tab pos="82550" algn="l"/>
              </a:tabLst>
            </a:pPr>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endParaRPr lang="ja-JP" altLang="en-US">
              <a:solidFill>
                <a:schemeClr val="tx1"/>
              </a:solidFill>
              <a:effectLst>
                <a:outerShdw blurRad="38100" dist="38100" dir="2700000">
                  <a:srgbClr val="C0C0C0"/>
                </a:outerShdw>
              </a:effectLst>
            </a:endParaRPr>
          </a:p>
        </p:txBody>
      </p:sp>
      <p:sp>
        <p:nvSpPr>
          <p:cNvPr id="63491" name="Line 4"/>
          <p:cNvSpPr/>
          <p:nvPr/>
        </p:nvSpPr>
        <p:spPr>
          <a:xfrm>
            <a:off x="5026025" y="2451100"/>
            <a:ext cx="0" cy="0"/>
          </a:xfrm>
          <a:prstGeom prst="line">
            <a:avLst/>
          </a:prstGeom>
          <a:ln w="12700" cap="rnd" cmpd="sng">
            <a:solidFill>
              <a:srgbClr val="000000"/>
            </a:solidFill>
            <a:prstDash val="solid"/>
            <a:headEnd type="none" w="med" len="med"/>
            <a:tailEnd type="none" w="med" len="med"/>
          </a:ln>
        </p:spPr>
      </p:sp>
      <p:sp>
        <p:nvSpPr>
          <p:cNvPr id="63492" name="Line 5"/>
          <p:cNvSpPr/>
          <p:nvPr/>
        </p:nvSpPr>
        <p:spPr>
          <a:xfrm>
            <a:off x="5026025" y="2908300"/>
            <a:ext cx="0" cy="0"/>
          </a:xfrm>
          <a:prstGeom prst="line">
            <a:avLst/>
          </a:prstGeom>
          <a:ln w="12700" cap="rnd" cmpd="sng">
            <a:solidFill>
              <a:srgbClr val="000000"/>
            </a:solidFill>
            <a:prstDash val="solid"/>
            <a:headEnd type="none" w="med" len="med"/>
            <a:tailEnd type="none" w="med" len="med"/>
          </a:ln>
        </p:spPr>
      </p:sp>
      <p:graphicFrame>
        <p:nvGraphicFramePr>
          <p:cNvPr id="63493" name="表格 63492"/>
          <p:cNvGraphicFramePr/>
          <p:nvPr/>
        </p:nvGraphicFramePr>
        <p:xfrm>
          <a:off x="506413" y="990600"/>
          <a:ext cx="8256587" cy="2133600"/>
        </p:xfrm>
        <a:graphic>
          <a:graphicData uri="http://schemas.openxmlformats.org/drawingml/2006/table">
            <a:tbl>
              <a:tblPr/>
              <a:tblGrid>
                <a:gridCol w="1296988"/>
                <a:gridCol w="4287837"/>
                <a:gridCol w="2671763"/>
              </a:tblGrid>
              <a:tr h="4254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关系名称</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解释</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图例</a:t>
                      </a:r>
                      <a:endParaRPr lang="ja-JP"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实现关系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构件向外提供服务。</a:t>
                      </a:r>
                      <a:endParaRPr lang="ja-JP"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en-US" altLang="x-none" sz="800" b="0" i="1" dirty="0">
                          <a:solidFill>
                            <a:schemeClr val="tx1"/>
                          </a:solidFill>
                        </a:rPr>
                        <a:t>(</a:t>
                      </a:r>
                      <a:r>
                        <a:rPr lang="zh-CN" altLang="en-US" sz="1000" b="0" i="1" dirty="0">
                          <a:solidFill>
                            <a:schemeClr val="tx1"/>
                          </a:solidFill>
                        </a:rPr>
                        <a:t>节点内</a:t>
                      </a:r>
                      <a:r>
                        <a:rPr lang="en-US" altLang="x-none" sz="1000" b="0" i="1" dirty="0">
                          <a:solidFill>
                            <a:schemeClr val="tx1"/>
                          </a:solidFill>
                        </a:rPr>
                        <a:t>)</a:t>
                      </a:r>
                      <a:endParaRPr lang="en-US" altLang="x-none" sz="10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依赖关系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构件依赖外部提供的服务</a:t>
                      </a:r>
                      <a:r>
                        <a:rPr lang="en-US" altLang="x-none" sz="1200" b="0" i="1" dirty="0">
                          <a:solidFill>
                            <a:schemeClr val="tx1"/>
                          </a:solidFill>
                        </a:rPr>
                        <a:t>(</a:t>
                      </a:r>
                      <a:r>
                        <a:rPr lang="zh-CN" altLang="en-US" sz="1200" b="0" i="1" dirty="0">
                          <a:solidFill>
                            <a:schemeClr val="tx1"/>
                          </a:solidFill>
                        </a:rPr>
                        <a:t>由构件到接口</a:t>
                      </a:r>
                      <a:r>
                        <a:rPr lang="en-US" altLang="x-none" sz="1200" b="0" i="1" dirty="0">
                          <a:solidFill>
                            <a:schemeClr val="tx1"/>
                          </a:solidFill>
                        </a:rPr>
                        <a:t>)。</a:t>
                      </a:r>
                      <a:endParaRPr lang="en-US" altLang="x-none"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关联关系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通信关联。</a:t>
                      </a:r>
                      <a:endParaRPr lang="ja-JP" altLang="en-US" sz="12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en-US" altLang="x-none" sz="1000" b="0" i="1" dirty="0">
                          <a:solidFill>
                            <a:schemeClr val="tx1"/>
                          </a:solidFill>
                        </a:rPr>
                        <a:t>(</a:t>
                      </a:r>
                      <a:r>
                        <a:rPr lang="zh-CN" altLang="en-US" sz="1000" b="0" i="1" dirty="0">
                          <a:solidFill>
                            <a:schemeClr val="tx1"/>
                          </a:solidFill>
                        </a:rPr>
                        <a:t>节点间</a:t>
                      </a:r>
                      <a:r>
                        <a:rPr lang="en-US" altLang="x-none" sz="1000" b="0" i="1" dirty="0">
                          <a:solidFill>
                            <a:schemeClr val="tx1"/>
                          </a:solidFill>
                        </a:rPr>
                        <a:t>)</a:t>
                      </a:r>
                      <a:endParaRPr lang="en-US" altLang="x-none" sz="10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其他关系</a:t>
                      </a:r>
                      <a:endParaRPr lang="ja-JP" altLang="en-US" sz="1200" b="0" i="1">
                        <a:solidFill>
                          <a:schemeClr val="tx1"/>
                        </a:solidFill>
                        <a:effectLst>
                          <a:outerShdw blurRad="38100" dist="38100" dir="2700000">
                            <a:srgbClr val="C0C0C0"/>
                          </a:outerShdw>
                        </a:effectLst>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rPr>
                        <a:t>对象的移动</a:t>
                      </a:r>
                      <a:r>
                        <a:rPr lang="en-US" altLang="x-none" sz="1200" b="0" i="1" dirty="0">
                          <a:solidFill>
                            <a:schemeClr val="tx1"/>
                          </a:solidFill>
                        </a:rPr>
                        <a:t>(</a:t>
                      </a:r>
                      <a:r>
                        <a:rPr lang="zh-CN" altLang="en-US" sz="1200" b="0" i="1" dirty="0">
                          <a:solidFill>
                            <a:schemeClr val="tx1"/>
                          </a:solidFill>
                        </a:rPr>
                        <a:t>一个位置到另一个位置</a:t>
                      </a:r>
                      <a:r>
                        <a:rPr lang="en-US" altLang="x-none" sz="1200" b="0" i="1" dirty="0">
                          <a:solidFill>
                            <a:schemeClr val="tx1"/>
                          </a:solidFill>
                        </a:rPr>
                        <a:t>)。</a:t>
                      </a:r>
                      <a:endParaRPr lang="en-US" altLang="x-none" sz="1200" b="0" i="1" dirty="0">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b="0" i="1">
                        <a:solidFill>
                          <a:schemeClr val="tx1"/>
                        </a:solidFill>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3519" name="组合 63518"/>
          <p:cNvGrpSpPr/>
          <p:nvPr/>
        </p:nvGrpSpPr>
        <p:grpSpPr>
          <a:xfrm>
            <a:off x="6705600" y="1905000"/>
            <a:ext cx="2087563" cy="409575"/>
            <a:chOff x="0" y="0"/>
            <a:chExt cx="6545" cy="1234"/>
          </a:xfrm>
        </p:grpSpPr>
        <p:sp>
          <p:nvSpPr>
            <p:cNvPr id="63520" name="AutoShape 33"/>
            <p:cNvSpPr>
              <a:spLocks noChangeAspect="1" noTextEdit="1"/>
            </p:cNvSpPr>
            <p:nvPr/>
          </p:nvSpPr>
          <p:spPr>
            <a:xfrm>
              <a:off x="0" y="0"/>
              <a:ext cx="6545" cy="1234"/>
            </a:xfrm>
            <a:prstGeom prst="rect">
              <a:avLst/>
            </a:prstGeom>
            <a:noFill/>
            <a:ln w="9525">
              <a:noFill/>
            </a:ln>
          </p:spPr>
          <p:txBody>
            <a:bodyPr/>
            <a:p>
              <a:endParaRPr lang="zh-CN" altLang="en-US"/>
            </a:p>
          </p:txBody>
        </p:sp>
        <p:sp>
          <p:nvSpPr>
            <p:cNvPr id="63521" name="Line 34"/>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grpSp>
        <p:nvGrpSpPr>
          <p:cNvPr id="63522" name="组合 63521"/>
          <p:cNvGrpSpPr/>
          <p:nvPr/>
        </p:nvGrpSpPr>
        <p:grpSpPr>
          <a:xfrm>
            <a:off x="6705600" y="2667000"/>
            <a:ext cx="2087563" cy="439738"/>
            <a:chOff x="0" y="0"/>
            <a:chExt cx="1315" cy="277"/>
          </a:xfrm>
        </p:grpSpPr>
        <p:grpSp>
          <p:nvGrpSpPr>
            <p:cNvPr id="63523" name="组合 63522"/>
            <p:cNvGrpSpPr/>
            <p:nvPr/>
          </p:nvGrpSpPr>
          <p:grpSpPr>
            <a:xfrm>
              <a:off x="0" y="0"/>
              <a:ext cx="1315" cy="258"/>
              <a:chOff x="0" y="0"/>
              <a:chExt cx="6545" cy="1234"/>
            </a:xfrm>
          </p:grpSpPr>
          <p:sp>
            <p:nvSpPr>
              <p:cNvPr id="63524" name="AutoShape 37"/>
              <p:cNvSpPr>
                <a:spLocks noChangeAspect="1" noTextEdit="1"/>
              </p:cNvSpPr>
              <p:nvPr/>
            </p:nvSpPr>
            <p:spPr>
              <a:xfrm>
                <a:off x="0" y="0"/>
                <a:ext cx="6545" cy="1234"/>
              </a:xfrm>
              <a:prstGeom prst="rect">
                <a:avLst/>
              </a:prstGeom>
              <a:noFill/>
              <a:ln w="9525">
                <a:noFill/>
              </a:ln>
            </p:spPr>
            <p:txBody>
              <a:bodyPr/>
              <a:p>
                <a:endParaRPr lang="zh-CN" altLang="en-US"/>
              </a:p>
            </p:txBody>
          </p:sp>
          <p:sp>
            <p:nvSpPr>
              <p:cNvPr id="63525" name="Line 38"/>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pic>
          <p:nvPicPr>
            <p:cNvPr id="63526" name="Picture 39"/>
            <p:cNvPicPr>
              <a:picLocks noChangeAspect="1"/>
            </p:cNvPicPr>
            <p:nvPr/>
          </p:nvPicPr>
          <p:blipFill>
            <a:blip r:embed="rId1"/>
            <a:stretch>
              <a:fillRect/>
            </a:stretch>
          </p:blipFill>
          <p:spPr>
            <a:xfrm>
              <a:off x="317" y="181"/>
              <a:ext cx="432" cy="96"/>
            </a:xfrm>
            <a:prstGeom prst="rect">
              <a:avLst/>
            </a:prstGeom>
            <a:noFill/>
            <a:ln w="9525">
              <a:noFill/>
            </a:ln>
          </p:spPr>
        </p:pic>
      </p:grpSp>
      <p:grpSp>
        <p:nvGrpSpPr>
          <p:cNvPr id="63527" name="组合 63526"/>
          <p:cNvGrpSpPr/>
          <p:nvPr/>
        </p:nvGrpSpPr>
        <p:grpSpPr>
          <a:xfrm>
            <a:off x="6553200" y="2228850"/>
            <a:ext cx="2520950" cy="438150"/>
            <a:chOff x="0" y="0"/>
            <a:chExt cx="1980" cy="360"/>
          </a:xfrm>
        </p:grpSpPr>
        <p:sp>
          <p:nvSpPr>
            <p:cNvPr id="63528" name="AutoShape 41"/>
            <p:cNvSpPr>
              <a:spLocks noChangeAspect="1" noTextEdit="1"/>
            </p:cNvSpPr>
            <p:nvPr/>
          </p:nvSpPr>
          <p:spPr>
            <a:xfrm>
              <a:off x="0" y="0"/>
              <a:ext cx="1980" cy="360"/>
            </a:xfrm>
            <a:prstGeom prst="rect">
              <a:avLst/>
            </a:prstGeom>
            <a:noFill/>
            <a:ln w="9525">
              <a:noFill/>
            </a:ln>
          </p:spPr>
          <p:txBody>
            <a:bodyPr/>
            <a:p>
              <a:endParaRPr lang="zh-CN" altLang="en-US"/>
            </a:p>
          </p:txBody>
        </p:sp>
        <p:sp>
          <p:nvSpPr>
            <p:cNvPr id="63529" name="Line 42"/>
            <p:cNvSpPr/>
            <p:nvPr/>
          </p:nvSpPr>
          <p:spPr>
            <a:xfrm>
              <a:off x="180" y="179"/>
              <a:ext cx="1440" cy="1"/>
            </a:xfrm>
            <a:prstGeom prst="line">
              <a:avLst/>
            </a:prstGeom>
            <a:ln w="28575" cap="flat" cmpd="sng">
              <a:solidFill>
                <a:srgbClr val="000000"/>
              </a:solidFill>
              <a:prstDash val="solid"/>
              <a:headEnd type="none" w="med" len="med"/>
              <a:tailEnd type="none" w="med" len="med"/>
            </a:ln>
          </p:spPr>
        </p:sp>
      </p:grpSp>
      <p:grpSp>
        <p:nvGrpSpPr>
          <p:cNvPr id="63530" name="组合 63529"/>
          <p:cNvGrpSpPr/>
          <p:nvPr/>
        </p:nvGrpSpPr>
        <p:grpSpPr>
          <a:xfrm>
            <a:off x="6553200" y="1447800"/>
            <a:ext cx="2520950" cy="438150"/>
            <a:chOff x="0" y="0"/>
            <a:chExt cx="1980" cy="360"/>
          </a:xfrm>
        </p:grpSpPr>
        <p:sp>
          <p:nvSpPr>
            <p:cNvPr id="63531" name="AutoShape 44"/>
            <p:cNvSpPr>
              <a:spLocks noChangeAspect="1" noTextEdit="1"/>
            </p:cNvSpPr>
            <p:nvPr/>
          </p:nvSpPr>
          <p:spPr>
            <a:xfrm>
              <a:off x="0" y="0"/>
              <a:ext cx="1980" cy="360"/>
            </a:xfrm>
            <a:prstGeom prst="rect">
              <a:avLst/>
            </a:prstGeom>
            <a:noFill/>
            <a:ln w="9525">
              <a:noFill/>
            </a:ln>
          </p:spPr>
          <p:txBody>
            <a:bodyPr/>
            <a:p>
              <a:endParaRPr lang="zh-CN" altLang="en-US"/>
            </a:p>
          </p:txBody>
        </p:sp>
        <p:sp>
          <p:nvSpPr>
            <p:cNvPr id="63532" name="Line 45"/>
            <p:cNvSpPr/>
            <p:nvPr/>
          </p:nvSpPr>
          <p:spPr>
            <a:xfrm>
              <a:off x="180" y="179"/>
              <a:ext cx="1440" cy="1"/>
            </a:xfrm>
            <a:prstGeom prst="line">
              <a:avLst/>
            </a:prstGeom>
            <a:ln w="28575" cap="flat" cmpd="sng">
              <a:solidFill>
                <a:srgbClr val="000000"/>
              </a:solidFill>
              <a:prstDash val="solid"/>
              <a:headEnd type="none" w="med" len="med"/>
              <a:tailEnd type="none" w="med" len="med"/>
            </a:ln>
          </p:spPr>
        </p:sp>
      </p:grpSp>
      <p:sp>
        <p:nvSpPr>
          <p:cNvPr id="63533" name="Rectangle 46"/>
          <p:cNvSpPr/>
          <p:nvPr/>
        </p:nvSpPr>
        <p:spPr>
          <a:xfrm>
            <a:off x="76200" y="3505200"/>
            <a:ext cx="8534400" cy="609600"/>
          </a:xfrm>
          <a:prstGeom prst="rect">
            <a:avLst/>
          </a:prstGeom>
          <a:noFill/>
          <a:ln w="9525">
            <a:noFill/>
          </a:ln>
        </p:spPr>
        <p:txBody>
          <a:bodyPr lIns="3600" tIns="3600" rIns="3600" bIns="3600"/>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10.4 </a:t>
            </a:r>
            <a:r>
              <a:rPr lang="zh-CN" altLang="en-US" sz="2000" i="0" dirty="0">
                <a:solidFill>
                  <a:schemeClr val="tx1"/>
                </a:solidFill>
                <a:latin typeface="Times New Roman" panose="02020603050405020304" pitchFamily="2" charset="0"/>
              </a:rPr>
              <a:t>部署图的例子</a:t>
            </a:r>
            <a:endParaRPr lang="zh-CN" altLang="en-US" sz="200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zh-CN" altLang="en-US" sz="1600" i="0" dirty="0">
                <a:solidFill>
                  <a:schemeClr val="tx1"/>
                </a:solidFill>
                <a:latin typeface="Times New Roman" panose="02020603050405020304" pitchFamily="2" charset="0"/>
              </a:rPr>
              <a:t>实例  实例层部署图</a:t>
            </a:r>
            <a:endParaRPr lang="zh-CN" altLang="en-US" sz="1600" i="0" dirty="0">
              <a:solidFill>
                <a:schemeClr val="tx1"/>
              </a:solidFill>
              <a:latin typeface="Times New Roman" panose="02020603050405020304" pitchFamily="2" charset="0"/>
            </a:endParaRPr>
          </a:p>
        </p:txBody>
      </p:sp>
      <p:sp>
        <p:nvSpPr>
          <p:cNvPr id="63534" name="Rectangle 47"/>
          <p:cNvSpPr/>
          <p:nvPr/>
        </p:nvSpPr>
        <p:spPr>
          <a:xfrm>
            <a:off x="468313" y="4365625"/>
            <a:ext cx="3671887" cy="1676400"/>
          </a:xfrm>
          <a:prstGeom prst="rect">
            <a:avLst/>
          </a:prstGeom>
          <a:noFill/>
          <a:ln w="9525">
            <a:noFill/>
          </a:ln>
        </p:spPr>
        <p:txBody>
          <a:bodyPr/>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实例层部署图描述各节点和它们之间的连接。</a:t>
            </a: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本图中的信息与上张描述层部署图中的内容是相互对应的。</a:t>
            </a: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图中的关系是各个节点之间存在的通信关系。</a:t>
            </a:r>
            <a:endParaRPr lang="zh-CN" altLang="en-US" sz="1400" b="0" i="0" dirty="0">
              <a:solidFill>
                <a:schemeClr val="tx1"/>
              </a:solidFill>
              <a:latin typeface="Times New Roman" panose="02020603050405020304" pitchFamily="2" charset="0"/>
            </a:endParaRPr>
          </a:p>
        </p:txBody>
      </p:sp>
      <p:pic>
        <p:nvPicPr>
          <p:cNvPr id="63535" name="Picture 48" descr="3-9"/>
          <p:cNvPicPr>
            <a:picLocks noChangeAspect="1"/>
          </p:cNvPicPr>
          <p:nvPr/>
        </p:nvPicPr>
        <p:blipFill>
          <a:blip r:embed="rId2"/>
          <a:stretch>
            <a:fillRect/>
          </a:stretch>
        </p:blipFill>
        <p:spPr>
          <a:xfrm>
            <a:off x="4025900" y="3733800"/>
            <a:ext cx="4508500" cy="2590800"/>
          </a:xfrm>
          <a:prstGeom prst="rect">
            <a:avLst/>
          </a:prstGeom>
          <a:noFill/>
          <a:ln w="9525">
            <a:noFill/>
          </a:ln>
        </p:spPr>
      </p:pic>
      <p:sp>
        <p:nvSpPr>
          <p:cNvPr id="63536" name="Rectangle 50"/>
          <p:cNvSpPr/>
          <p:nvPr/>
        </p:nvSpPr>
        <p:spPr>
          <a:xfrm>
            <a:off x="11113" y="620713"/>
            <a:ext cx="3243580" cy="368300"/>
          </a:xfrm>
          <a:prstGeom prst="rect">
            <a:avLst/>
          </a:prstGeom>
          <a:noFill/>
          <a:ln w="9525">
            <a:noFill/>
          </a:ln>
        </p:spPr>
        <p:txBody>
          <a:bodyPr wrap="none">
            <a:spAutoFit/>
          </a:bodyPr>
          <a:p>
            <a:pPr>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10.3 </a:t>
            </a:r>
            <a:r>
              <a:rPr lang="zh-CN" altLang="en-US" sz="2000" i="0" dirty="0">
                <a:solidFill>
                  <a:schemeClr val="tx1"/>
                </a:solidFill>
                <a:latin typeface="Times New Roman" panose="02020603050405020304" pitchFamily="2" charset="0"/>
              </a:rPr>
              <a:t>部署图中的关系及解释</a:t>
            </a:r>
            <a:endParaRPr lang="zh-CN" altLang="en-US" sz="2000" i="0" dirty="0">
              <a:solidFill>
                <a:schemeClr val="tx1"/>
              </a:solidFill>
              <a:latin typeface="Times New Roman" panose="02020603050405020304"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305181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10.5  </a:t>
            </a:r>
            <a:r>
              <a:rPr lang="zh-CN" altLang="en-US" sz="2000" i="0" dirty="0">
                <a:solidFill>
                  <a:schemeClr val="tx1"/>
                </a:solidFill>
                <a:latin typeface="Times New Roman" panose="02020603050405020304" pitchFamily="2" charset="0"/>
              </a:rPr>
              <a:t>关于部署图与构件图</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2659062"/>
          </a:xfrm>
          <a:prstGeom prst="rect">
            <a:avLst/>
          </a:prstGeom>
          <a:noFill/>
          <a:ln w="9525">
            <a:noFill/>
          </a:ln>
        </p:spPr>
        <p:txBody>
          <a:bodyPr>
            <a:spAutoFit/>
          </a:bodyPr>
          <a:p>
            <a:r>
              <a:rPr lang="zh-CN" altLang="en-US" sz="1600" b="0" i="0" dirty="0">
                <a:solidFill>
                  <a:schemeClr val="tx1"/>
                </a:solidFill>
                <a:latin typeface="Times New Roman" panose="02020603050405020304" pitchFamily="2" charset="0"/>
              </a:rPr>
              <a:t>部署图与构件图相同的构成元素：</a:t>
            </a:r>
            <a:endParaRPr lang="zh-CN" altLang="en-US" sz="1600" b="0" i="0" dirty="0">
              <a:solidFill>
                <a:schemeClr val="tx1"/>
              </a:solidFill>
              <a:latin typeface="Times New Roman" panose="02020603050405020304" pitchFamily="2" charset="0"/>
            </a:endParaRPr>
          </a:p>
          <a:p>
            <a:r>
              <a:rPr lang="ja-JP" altLang="en-US" sz="1600" b="0" i="0" dirty="0">
                <a:solidFill>
                  <a:schemeClr val="tx1"/>
                </a:solidFill>
                <a:latin typeface="Times New Roman" panose="02020603050405020304" pitchFamily="2" charset="0"/>
                <a:ea typeface="MS PGothic" panose="020B0600070205080204" pitchFamily="2" charset="-128"/>
              </a:rPr>
              <a:t>　　　</a:t>
            </a:r>
            <a:r>
              <a:rPr lang="zh-CN" altLang="en-US" sz="1600" b="0" i="0" dirty="0">
                <a:solidFill>
                  <a:schemeClr val="tx1"/>
                </a:solidFill>
                <a:latin typeface="Times New Roman" panose="02020603050405020304" pitchFamily="2" charset="0"/>
              </a:rPr>
              <a:t>构件、接口、构件实例、构件向外提供服务、构件要求外部提供的服务。</a:t>
            </a:r>
            <a:endParaRPr lang="zh-CN" altLang="en-US" sz="1600" b="0" i="0" dirty="0">
              <a:solidFill>
                <a:schemeClr val="tx1"/>
              </a:solidFill>
              <a:latin typeface="Times New Roman" panose="02020603050405020304" pitchFamily="2" charset="0"/>
            </a:endParaRPr>
          </a:p>
          <a:p>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部署图与</a:t>
            </a:r>
            <a:r>
              <a:rPr lang="zh-CN" altLang="en-US" sz="1600" b="0" i="0" dirty="0">
                <a:solidFill>
                  <a:schemeClr val="tx1"/>
                </a:solidFill>
                <a:effectLst>
                  <a:outerShdw blurRad="38100" dist="38100" dir="2700000">
                    <a:srgbClr val="C0C0C0"/>
                  </a:outerShdw>
                </a:effectLst>
                <a:latin typeface="Times New Roman" panose="02020603050405020304" pitchFamily="2" charset="0"/>
              </a:rPr>
              <a:t>构件图</a:t>
            </a:r>
            <a:r>
              <a:rPr lang="zh-CN" altLang="en-US" sz="1600" b="0" i="0" dirty="0">
                <a:solidFill>
                  <a:schemeClr val="tx1"/>
                </a:solidFill>
                <a:latin typeface="Times New Roman" panose="02020603050405020304" pitchFamily="2" charset="0"/>
              </a:rPr>
              <a:t>的关系：</a:t>
            </a:r>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	部署图表现构件实例；</a:t>
            </a:r>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	构件图表现构件类型的定义。</a:t>
            </a:r>
            <a:endParaRPr lang="zh-CN" altLang="en-US" sz="1600" b="0" i="0" dirty="0">
              <a:solidFill>
                <a:schemeClr val="tx1"/>
              </a:solidFill>
              <a:latin typeface="Times New Roman" panose="02020603050405020304" pitchFamily="2" charset="0"/>
            </a:endParaRPr>
          </a:p>
          <a:p>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	部署图偏向于描述构件在节点中运行时的状态，描述了构件运行的环境；</a:t>
            </a:r>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	构件图偏向于描述构件之间相互依赖支持的基本关系。</a:t>
            </a:r>
            <a:endParaRPr lang="zh-CN" altLang="en-US" sz="1600" b="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b="0" i="0" dirty="0">
              <a:solidFill>
                <a:schemeClr val="tx1"/>
              </a:solidFill>
              <a:latin typeface="Times New Roman" panose="02020603050405020304"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203073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10.6  </a:t>
            </a:r>
            <a:r>
              <a:rPr lang="zh-CN" altLang="en-US" sz="2000" i="0" dirty="0">
                <a:solidFill>
                  <a:schemeClr val="tx1"/>
                </a:solidFill>
                <a:latin typeface="Times New Roman" panose="02020603050405020304" pitchFamily="2" charset="0"/>
              </a:rPr>
              <a:t>部署图建模</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2553335"/>
          </a:xfrm>
          <a:prstGeom prst="rect">
            <a:avLst/>
          </a:prstGeom>
          <a:noFill/>
          <a:ln w="9525">
            <a:noFill/>
          </a:ln>
        </p:spPr>
        <p:txBody>
          <a:bodyPr>
            <a:spAutoFit/>
          </a:bodyPr>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对系统静态部署视图建模时，通常以下列三种方式</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1</a:t>
            </a:r>
            <a:r>
              <a:rPr lang="zh-CN" altLang="en-US" sz="1600" i="0" dirty="0">
                <a:solidFill>
                  <a:schemeClr val="tx1"/>
                </a:solidFill>
                <a:latin typeface="Times New Roman" panose="02020603050405020304" pitchFamily="2" charset="0"/>
              </a:rPr>
              <a:t>）对嵌入式系统建模</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2</a:t>
            </a:r>
            <a:r>
              <a:rPr lang="zh-CN" altLang="en-US" sz="1600" i="0" dirty="0">
                <a:solidFill>
                  <a:schemeClr val="tx1"/>
                </a:solidFill>
                <a:latin typeface="Times New Roman" panose="02020603050405020304" pitchFamily="2" charset="0"/>
              </a:rPr>
              <a:t>）对客户</a:t>
            </a:r>
            <a:r>
              <a:rPr lang="en-US" altLang="zh-CN" sz="1600" i="0" dirty="0">
                <a:solidFill>
                  <a:schemeClr val="tx1"/>
                </a:solidFill>
                <a:latin typeface="Times New Roman" panose="02020603050405020304" pitchFamily="2" charset="0"/>
              </a:rPr>
              <a:t>/</a:t>
            </a:r>
            <a:r>
              <a:rPr lang="zh-CN" altLang="en-US" sz="1600" i="0" dirty="0">
                <a:solidFill>
                  <a:schemeClr val="tx1"/>
                </a:solidFill>
                <a:latin typeface="Times New Roman" panose="02020603050405020304" pitchFamily="2" charset="0"/>
              </a:rPr>
              <a:t>服务器系统建模</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3</a:t>
            </a:r>
            <a:r>
              <a:rPr lang="zh-CN" altLang="en-US" sz="1600" i="0" dirty="0">
                <a:solidFill>
                  <a:schemeClr val="tx1"/>
                </a:solidFill>
                <a:latin typeface="Times New Roman" panose="02020603050405020304" pitchFamily="2" charset="0"/>
              </a:rPr>
              <a:t>）对全布式系统建模</a:t>
            </a:r>
            <a:endParaRPr lang="zh-CN" altLang="en-US" sz="1600" i="0" dirty="0">
              <a:solidFill>
                <a:schemeClr val="tx1"/>
              </a:solidFill>
              <a:latin typeface="Times New Roman" panose="02020603050405020304"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11. </a:t>
            </a:r>
            <a:r>
              <a:rPr lang="zh-CN" altLang="en-US">
                <a:solidFill>
                  <a:schemeClr val="tx1"/>
                </a:solidFill>
                <a:effectLst>
                  <a:outerShdw blurRad="38100" dist="38100" dir="2700000">
                    <a:srgbClr val="C0C0C0"/>
                  </a:outerShdw>
                </a:effectLst>
              </a:rPr>
              <a:t>包</a:t>
            </a:r>
            <a:r>
              <a:rPr lang="ja-JP" altLang="en-US">
                <a:solidFill>
                  <a:schemeClr val="tx1"/>
                </a:solidFill>
                <a:effectLst>
                  <a:outerShdw blurRad="38100" dist="38100" dir="2700000">
                    <a:srgbClr val="C0C0C0"/>
                  </a:outerShdw>
                </a:effectLst>
              </a:rPr>
              <a:t>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1760855"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11.1  </a:t>
            </a:r>
            <a:r>
              <a:rPr lang="zh-CN" altLang="en-US" sz="2000" i="0" dirty="0">
                <a:solidFill>
                  <a:schemeClr val="tx1"/>
                </a:solidFill>
                <a:latin typeface="Times New Roman" panose="02020603050405020304" pitchFamily="2" charset="0"/>
              </a:rPr>
              <a:t>包图概述</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1568450"/>
          </a:xfrm>
          <a:prstGeom prst="rect">
            <a:avLst/>
          </a:prstGeom>
          <a:noFill/>
          <a:ln w="9525">
            <a:noFill/>
          </a:ln>
        </p:spPr>
        <p:txBody>
          <a:bodyPr>
            <a:spAutoFit/>
          </a:bodyPr>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包是一种把元素组织到一起的通用机制，可以嵌套在其他包中。包图用于描述包与包之间的关系。包图描绘模型元素在包内的组织和依赖关系，包括包的导入和包扩展。它们还提供相应命名空间的可视化。</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endParaRPr lang="en-US" altLang="zh-CN" sz="1600" i="0" dirty="0">
              <a:solidFill>
                <a:schemeClr val="tx1"/>
              </a:solidFill>
              <a:latin typeface="Times New Roman" panose="02020603050405020304" pitchFamily="2" charset="0"/>
            </a:endParaRPr>
          </a:p>
        </p:txBody>
      </p:sp>
      <p:sp>
        <p:nvSpPr>
          <p:cNvPr id="5" name="文本框 4"/>
          <p:cNvSpPr txBox="1"/>
          <p:nvPr/>
        </p:nvSpPr>
        <p:spPr>
          <a:xfrm>
            <a:off x="153035" y="2110740"/>
            <a:ext cx="8009255" cy="1876425"/>
          </a:xfrm>
          <a:prstGeom prst="rect">
            <a:avLst/>
          </a:prstGeom>
          <a:noFill/>
        </p:spPr>
        <p:txBody>
          <a:bodyPr wrap="none" rtlCol="0" anchor="t">
            <a:spAutoFit/>
          </a:bodyPr>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r>
              <a:rPr lang="en-US" altLang="x-none" sz="2000" i="0" dirty="0">
                <a:solidFill>
                  <a:schemeClr val="tx1"/>
                </a:solidFill>
                <a:sym typeface="+mn-ea"/>
              </a:rPr>
              <a:t>11.2  包</a:t>
            </a:r>
            <a:r>
              <a:rPr lang="zh-CN" altLang="en-US" sz="2000" i="0" dirty="0">
                <a:solidFill>
                  <a:schemeClr val="tx1"/>
                </a:solidFill>
                <a:sym typeface="+mn-ea"/>
              </a:rPr>
              <a:t>之间的关系</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引入关系：一个包中的类可以被另一个指定包中的类引用</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泛化关系：表示一个包继承另一个包的全部内容</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嵌套关系</a:t>
            </a:r>
            <a:r>
              <a:rPr lang="en-US" altLang="zh-CN" sz="2000" i="0" dirty="0">
                <a:solidFill>
                  <a:schemeClr val="tx1"/>
                </a:solidFill>
                <a:sym typeface="+mn-ea"/>
              </a:rPr>
              <a:t>:</a:t>
            </a:r>
            <a:r>
              <a:rPr lang="zh-CN" altLang="en-US" sz="2000" i="0" dirty="0">
                <a:solidFill>
                  <a:schemeClr val="tx1"/>
                </a:solidFill>
                <a:sym typeface="+mn-ea"/>
              </a:rPr>
              <a:t>一个包可以包含多个子包，构成包的嵌套层次结构</a:t>
            </a:r>
            <a:endParaRPr lang="zh-CN" altLang="en-US" sz="2000" i="0" dirty="0">
              <a:solidFill>
                <a:schemeClr val="tx1"/>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11. </a:t>
            </a:r>
            <a:r>
              <a:rPr lang="zh-CN" altLang="en-US">
                <a:solidFill>
                  <a:schemeClr val="tx1"/>
                </a:solidFill>
                <a:effectLst>
                  <a:outerShdw blurRad="38100" dist="38100" dir="2700000">
                    <a:srgbClr val="C0C0C0"/>
                  </a:outerShdw>
                </a:effectLst>
              </a:rPr>
              <a:t>包</a:t>
            </a:r>
            <a:r>
              <a:rPr lang="ja-JP" altLang="en-US">
                <a:solidFill>
                  <a:schemeClr val="tx1"/>
                </a:solidFill>
                <a:effectLst>
                  <a:outerShdw blurRad="38100" dist="38100" dir="2700000">
                    <a:srgbClr val="C0C0C0"/>
                  </a:outerShdw>
                </a:effectLst>
              </a:rPr>
              <a:t>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1760855"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11.3  </a:t>
            </a:r>
            <a:r>
              <a:rPr lang="zh-CN" altLang="en-US" sz="2000" i="0" dirty="0">
                <a:solidFill>
                  <a:schemeClr val="tx1"/>
                </a:solidFill>
                <a:latin typeface="Times New Roman" panose="02020603050405020304" pitchFamily="2" charset="0"/>
              </a:rPr>
              <a:t>包图建模</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4431030"/>
          </a:xfrm>
          <a:prstGeom prst="rect">
            <a:avLst/>
          </a:prstGeom>
          <a:noFill/>
          <a:ln w="9525">
            <a:noFill/>
          </a:ln>
        </p:spPr>
        <p:txBody>
          <a:bodyPr>
            <a:spAutoFit/>
          </a:bodyPr>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技巧：</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1.</a:t>
            </a:r>
            <a:r>
              <a:rPr lang="zh-CN" altLang="en-US" sz="1800" i="0" dirty="0">
                <a:solidFill>
                  <a:schemeClr val="tx1"/>
                </a:solidFill>
                <a:latin typeface="Times New Roman" panose="02020603050405020304" pitchFamily="2" charset="0"/>
              </a:rPr>
              <a:t>两种组包</a:t>
            </a:r>
            <a:r>
              <a:rPr lang="zh-CN" altLang="en-US" sz="1800" i="0" dirty="0">
                <a:solidFill>
                  <a:schemeClr val="tx1"/>
                </a:solidFill>
                <a:latin typeface="Times New Roman" panose="02020603050405020304" pitchFamily="2" charset="0"/>
              </a:rPr>
              <a:t>方式</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a:t>
            </a:r>
            <a:r>
              <a:rPr lang="en-US" altLang="zh-CN" sz="1800" i="0" dirty="0">
                <a:solidFill>
                  <a:schemeClr val="tx1"/>
                </a:solidFill>
                <a:latin typeface="Times New Roman" panose="02020603050405020304" pitchFamily="2" charset="0"/>
              </a:rPr>
              <a:t>1</a:t>
            </a:r>
            <a:r>
              <a:rPr lang="zh-CN" altLang="en-US" sz="1800" i="0" dirty="0">
                <a:solidFill>
                  <a:schemeClr val="tx1"/>
                </a:solidFill>
                <a:latin typeface="Times New Roman" panose="02020603050405020304" pitchFamily="2" charset="0"/>
              </a:rPr>
              <a:t>）根据系统分层架构组包；</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a:t>
            </a:r>
            <a:r>
              <a:rPr lang="en-US" altLang="zh-CN" sz="1800" i="0" dirty="0">
                <a:solidFill>
                  <a:schemeClr val="tx1"/>
                </a:solidFill>
                <a:latin typeface="Times New Roman" panose="02020603050405020304" pitchFamily="2" charset="0"/>
              </a:rPr>
              <a:t>2</a:t>
            </a:r>
            <a:r>
              <a:rPr lang="zh-CN" altLang="en-US" sz="1800" i="0" dirty="0">
                <a:solidFill>
                  <a:schemeClr val="tx1"/>
                </a:solidFill>
                <a:latin typeface="Times New Roman" panose="02020603050405020304" pitchFamily="2" charset="0"/>
              </a:rPr>
              <a:t>）根据系统业务功能模块组包</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2.</a:t>
            </a:r>
            <a:r>
              <a:rPr lang="zh-CN" altLang="en-US" sz="1800" i="0" dirty="0">
                <a:solidFill>
                  <a:schemeClr val="tx1"/>
                </a:solidFill>
                <a:latin typeface="Times New Roman" panose="02020603050405020304" pitchFamily="2" charset="0"/>
              </a:rPr>
              <a:t>参照类之间的关系确定包之间的关系</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3.</a:t>
            </a:r>
            <a:r>
              <a:rPr lang="zh-CN" altLang="en-US" sz="1800" i="0" dirty="0">
                <a:solidFill>
                  <a:schemeClr val="tx1"/>
                </a:solidFill>
                <a:latin typeface="Times New Roman" panose="02020603050405020304" pitchFamily="2" charset="0"/>
              </a:rPr>
              <a:t>减少包的嵌套层次，一半不超过</a:t>
            </a:r>
            <a:r>
              <a:rPr lang="en-US" altLang="zh-CN" sz="1800" i="0" dirty="0">
                <a:solidFill>
                  <a:schemeClr val="tx1"/>
                </a:solidFill>
                <a:latin typeface="Times New Roman" panose="02020603050405020304" pitchFamily="2" charset="0"/>
              </a:rPr>
              <a:t>3</a:t>
            </a:r>
            <a:r>
              <a:rPr lang="zh-CN" altLang="en-US" sz="1800" i="0" dirty="0">
                <a:solidFill>
                  <a:schemeClr val="tx1"/>
                </a:solidFill>
                <a:latin typeface="Times New Roman" panose="02020603050405020304" pitchFamily="2" charset="0"/>
              </a:rPr>
              <a:t>层</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4.</a:t>
            </a:r>
            <a:r>
              <a:rPr lang="zh-CN" altLang="en-US" sz="1800" i="0" dirty="0">
                <a:solidFill>
                  <a:schemeClr val="tx1"/>
                </a:solidFill>
                <a:latin typeface="Times New Roman" panose="02020603050405020304" pitchFamily="2" charset="0"/>
              </a:rPr>
              <a:t>子包控制在</a:t>
            </a:r>
            <a:r>
              <a:rPr lang="en-US" altLang="zh-CN" sz="1800" i="0" dirty="0">
                <a:solidFill>
                  <a:schemeClr val="tx1"/>
                </a:solidFill>
                <a:latin typeface="Times New Roman" panose="02020603050405020304" pitchFamily="2" charset="0"/>
              </a:rPr>
              <a:t>7±2</a:t>
            </a:r>
            <a:r>
              <a:rPr lang="zh-CN" altLang="en-US" sz="1800" i="0" dirty="0">
                <a:solidFill>
                  <a:schemeClr val="tx1"/>
                </a:solidFill>
                <a:latin typeface="Times New Roman" panose="02020603050405020304" pitchFamily="2" charset="0"/>
              </a:rPr>
              <a:t>个</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5.</a:t>
            </a:r>
            <a:r>
              <a:rPr lang="zh-CN" altLang="en-US" sz="1800" i="0" dirty="0">
                <a:solidFill>
                  <a:schemeClr val="tx1"/>
                </a:solidFill>
                <a:latin typeface="Times New Roman" panose="02020603050405020304" pitchFamily="2" charset="0"/>
              </a:rPr>
              <a:t>如果包有若干相同组成部分，可以合并</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6.</a:t>
            </a:r>
            <a:r>
              <a:rPr lang="zh-CN" altLang="en-US" sz="1800" i="0" dirty="0">
                <a:solidFill>
                  <a:schemeClr val="tx1"/>
                </a:solidFill>
                <a:latin typeface="Times New Roman" panose="02020603050405020304" pitchFamily="2" charset="0"/>
              </a:rPr>
              <a:t>通过包图来体现系统的分层结构</a:t>
            </a:r>
            <a:endParaRPr lang="zh-CN" altLang="en-US" sz="18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endParaRPr lang="en-US" altLang="zh-CN" sz="1600" i="0" dirty="0">
              <a:solidFill>
                <a:schemeClr val="tx1"/>
              </a:solidFill>
              <a:latin typeface="Times New Roman" panose="02020603050405020304" pitchFamily="2" charset="0"/>
            </a:endParaRPr>
          </a:p>
        </p:txBody>
      </p:sp>
      <p:sp>
        <p:nvSpPr>
          <p:cNvPr id="5" name="文本框 4"/>
          <p:cNvSpPr txBox="1"/>
          <p:nvPr/>
        </p:nvSpPr>
        <p:spPr>
          <a:xfrm>
            <a:off x="153035" y="2110740"/>
            <a:ext cx="309880" cy="768350"/>
          </a:xfrm>
          <a:prstGeom prst="rect">
            <a:avLst/>
          </a:prstGeom>
          <a:noFill/>
        </p:spPr>
        <p:txBody>
          <a:bodyPr wrap="none" rtlCol="0" anchor="t">
            <a:spAutoFit/>
          </a:bodyPr>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endParaRPr lang="zh-CN" altLang="en-US" sz="2000" i="0" dirty="0">
              <a:solidFill>
                <a:schemeClr val="tx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0" y="0"/>
            <a:ext cx="9067800" cy="504825"/>
          </a:xfrm>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endParaRPr lang="ja-JP" altLang="en-US">
              <a:effectLst>
                <a:outerShdw blurRad="38100" dist="38100" dir="2700000">
                  <a:srgbClr val="C0C0C0"/>
                </a:outerShdw>
              </a:effectLst>
            </a:endParaRPr>
          </a:p>
        </p:txBody>
      </p:sp>
      <p:sp>
        <p:nvSpPr>
          <p:cNvPr id="12291" name="Rectangle 3"/>
          <p:cNvSpPr>
            <a:spLocks noGrp="1"/>
          </p:cNvSpPr>
          <p:nvPr>
            <p:ph type="body"/>
          </p:nvPr>
        </p:nvSpPr>
        <p:spPr>
          <a:xfrm>
            <a:off x="179388" y="620713"/>
            <a:ext cx="8534400" cy="5688012"/>
          </a:xfrm>
        </p:spPr>
        <p:txBody>
          <a:bodyPr vert="horz" wrap="square" lIns="3600" tIns="3600" rIns="3600" bIns="3600" anchor="t"/>
          <a:p>
            <a:pPr marL="570230" indent="-570230" eaLnBrk="1" hangingPunct="1"/>
            <a:r>
              <a:rPr lang="en-US" altLang="x-none" b="1" dirty="0">
                <a:solidFill>
                  <a:schemeClr val="tx1"/>
                </a:solidFill>
              </a:rPr>
              <a:t>1.1</a:t>
            </a:r>
            <a:r>
              <a:rPr lang="ja-JP" altLang="en-US" b="1" dirty="0">
                <a:solidFill>
                  <a:schemeClr val="tx1"/>
                </a:solidFill>
                <a:ea typeface="MS PGothic" panose="020B0600070205080204" pitchFamily="2" charset="-128"/>
              </a:rPr>
              <a:t>　</a:t>
            </a:r>
            <a:r>
              <a:rPr lang="zh-CN" altLang="en-US" b="1" dirty="0">
                <a:solidFill>
                  <a:schemeClr val="tx1"/>
                </a:solidFill>
              </a:rPr>
              <a:t>前言</a:t>
            </a:r>
            <a:endParaRPr lang="zh-CN" altLang="en-US" b="1" dirty="0">
              <a:solidFill>
                <a:schemeClr val="tx1"/>
              </a:solidFill>
            </a:endParaRPr>
          </a:p>
          <a:p>
            <a:pPr marL="570230" indent="-570230" eaLnBrk="1" hangingPunct="1"/>
            <a:r>
              <a:rPr lang="zh-CN" altLang="en-US" dirty="0">
                <a:solidFill>
                  <a:schemeClr val="tx1"/>
                </a:solidFill>
              </a:rPr>
              <a:t>         </a:t>
            </a:r>
            <a:r>
              <a:rPr lang="zh-CN" altLang="en-US" sz="1600" dirty="0">
                <a:solidFill>
                  <a:schemeClr val="tx1"/>
                </a:solidFill>
              </a:rPr>
              <a:t>该</a:t>
            </a:r>
            <a:r>
              <a:rPr lang="en-US" altLang="zh-CN" dirty="0">
                <a:solidFill>
                  <a:schemeClr val="tx1"/>
                </a:solidFill>
              </a:rPr>
              <a:t>ppt</a:t>
            </a:r>
            <a:r>
              <a:rPr lang="zh-CN" altLang="en-US" sz="1600" dirty="0">
                <a:solidFill>
                  <a:schemeClr val="tx1"/>
                </a:solidFill>
              </a:rPr>
              <a:t>对</a:t>
            </a:r>
            <a:r>
              <a:rPr lang="en-US" altLang="x-none" sz="1600" dirty="0">
                <a:solidFill>
                  <a:schemeClr val="tx1"/>
                </a:solidFill>
              </a:rPr>
              <a:t>UML</a:t>
            </a:r>
            <a:r>
              <a:rPr lang="zh-CN" altLang="en-US" sz="1600" dirty="0">
                <a:solidFill>
                  <a:schemeClr val="tx1"/>
                </a:solidFill>
              </a:rPr>
              <a:t>各种模型图的构成和功能进行介绍。</a:t>
            </a:r>
            <a:endParaRPr lang="zh-CN" altLang="en-US" sz="1600" dirty="0">
              <a:solidFill>
                <a:schemeClr val="tx1"/>
              </a:solidFill>
            </a:endParaRPr>
          </a:p>
          <a:p>
            <a:pPr marL="570230" indent="-570230" eaLnBrk="1" hangingPunct="1"/>
            <a:r>
              <a:rPr lang="en-US" altLang="x-none" b="1" dirty="0">
                <a:solidFill>
                  <a:schemeClr val="tx1"/>
                </a:solidFill>
              </a:rPr>
              <a:t>1.2</a:t>
            </a:r>
            <a:r>
              <a:rPr lang="ja-JP" altLang="en-US" b="1" dirty="0">
                <a:solidFill>
                  <a:schemeClr val="tx1"/>
                </a:solidFill>
                <a:ea typeface="MS PGothic" panose="020B0600070205080204" pitchFamily="2" charset="-128"/>
              </a:rPr>
              <a:t>　</a:t>
            </a:r>
            <a:r>
              <a:rPr lang="en-US" altLang="x-none" b="1" dirty="0">
                <a:solidFill>
                  <a:schemeClr val="tx1"/>
                </a:solidFill>
              </a:rPr>
              <a:t>UML</a:t>
            </a:r>
            <a:r>
              <a:rPr lang="zh-CN" altLang="en-US" b="1" dirty="0">
                <a:solidFill>
                  <a:schemeClr val="tx1"/>
                </a:solidFill>
              </a:rPr>
              <a:t>概述</a:t>
            </a:r>
            <a:endParaRPr lang="zh-CN" altLang="en-US" b="1" dirty="0">
              <a:solidFill>
                <a:schemeClr val="tx1"/>
              </a:solidFill>
            </a:endParaRPr>
          </a:p>
          <a:p>
            <a:pPr marL="1046480" lvl="1" indent="-285750" eaLnBrk="1" hangingPunct="1"/>
            <a:r>
              <a:rPr lang="en-US" altLang="x-none" b="1" dirty="0">
                <a:solidFill>
                  <a:schemeClr val="tx1"/>
                </a:solidFill>
              </a:rPr>
              <a:t>1.2.1 UML</a:t>
            </a:r>
            <a:r>
              <a:rPr lang="zh-CN" altLang="en-US" b="1" dirty="0">
                <a:solidFill>
                  <a:schemeClr val="tx1"/>
                </a:solidFill>
              </a:rPr>
              <a:t>简介</a:t>
            </a:r>
            <a:endParaRPr lang="zh-CN" altLang="en-US" b="1" dirty="0">
              <a:solidFill>
                <a:schemeClr val="tx1"/>
              </a:solidFill>
            </a:endParaRPr>
          </a:p>
          <a:p>
            <a:pPr marL="1046480" lvl="1" indent="-285750" eaLnBrk="1" hangingPunct="1"/>
            <a:r>
              <a:rPr lang="en-US" altLang="x-none" dirty="0">
                <a:solidFill>
                  <a:schemeClr val="tx1"/>
                </a:solidFill>
              </a:rPr>
              <a:t>     </a:t>
            </a:r>
            <a:r>
              <a:rPr lang="en-US" altLang="x-none" sz="1600" dirty="0">
                <a:solidFill>
                  <a:schemeClr val="tx1"/>
                </a:solidFill>
              </a:rPr>
              <a:t>UML (Unified Modeling Language)</a:t>
            </a:r>
            <a:r>
              <a:rPr lang="zh-CN" altLang="en-US" sz="1600" dirty="0">
                <a:solidFill>
                  <a:schemeClr val="tx1"/>
                </a:solidFill>
              </a:rPr>
              <a:t>为面向对象软件设计提供统一的、标准的、可视化的建模语言。适用于描述以用例为驱动，以体系结构为中心的软件设计的全过程。</a:t>
            </a:r>
            <a:endParaRPr lang="zh-CN" altLang="en-US" sz="1600" dirty="0">
              <a:solidFill>
                <a:schemeClr val="tx1"/>
              </a:solidFill>
            </a:endParaRPr>
          </a:p>
          <a:p>
            <a:pPr marL="1046480" lvl="1" indent="-285750" eaLnBrk="1" hangingPunct="1"/>
            <a:r>
              <a:rPr lang="ja-JP" altLang="en-US" sz="1600" dirty="0">
                <a:solidFill>
                  <a:schemeClr val="tx1"/>
                </a:solidFill>
              </a:rPr>
              <a:t>    </a:t>
            </a:r>
            <a:r>
              <a:rPr lang="en-US" altLang="x-none" sz="1600" dirty="0">
                <a:solidFill>
                  <a:schemeClr val="tx1"/>
                </a:solidFill>
              </a:rPr>
              <a:t> UML</a:t>
            </a:r>
            <a:r>
              <a:rPr lang="ja-JP" altLang="en-US" sz="1600" dirty="0">
                <a:solidFill>
                  <a:schemeClr val="tx1"/>
                </a:solidFill>
              </a:rPr>
              <a:t>的定义包括</a:t>
            </a:r>
            <a:r>
              <a:rPr lang="en-US" altLang="x-none" sz="1600" dirty="0">
                <a:solidFill>
                  <a:schemeClr val="tx1"/>
                </a:solidFill>
              </a:rPr>
              <a:t>UML</a:t>
            </a:r>
            <a:r>
              <a:rPr lang="ja-JP" altLang="en-US" sz="1600" dirty="0">
                <a:solidFill>
                  <a:schemeClr val="tx1"/>
                </a:solidFill>
              </a:rPr>
              <a:t>语义和</a:t>
            </a:r>
            <a:r>
              <a:rPr lang="en-US" altLang="x-none" sz="1600" dirty="0">
                <a:solidFill>
                  <a:schemeClr val="tx1"/>
                </a:solidFill>
              </a:rPr>
              <a:t>UML</a:t>
            </a:r>
            <a:r>
              <a:rPr lang="ja-JP" altLang="en-US" sz="1600" dirty="0">
                <a:solidFill>
                  <a:schemeClr val="tx1"/>
                </a:solidFill>
              </a:rPr>
              <a:t>表示法两个部分。 </a:t>
            </a:r>
            <a:endParaRPr lang="ja-JP" altLang="en-US" sz="1600" dirty="0">
              <a:solidFill>
                <a:schemeClr val="tx1"/>
              </a:solidFill>
            </a:endParaRPr>
          </a:p>
          <a:p>
            <a:pPr marL="1046480" lvl="1" indent="-285750" eaLnBrk="1" hangingPunct="1"/>
            <a:r>
              <a:rPr lang="ja-JP" altLang="en-US" sz="1600" dirty="0">
                <a:solidFill>
                  <a:schemeClr val="tx1"/>
                </a:solidFill>
              </a:rPr>
              <a:t>　 </a:t>
            </a:r>
            <a:r>
              <a:rPr lang="en-US" altLang="x-none" sz="1600" b="1" dirty="0">
                <a:solidFill>
                  <a:schemeClr val="tx1"/>
                </a:solidFill>
              </a:rPr>
              <a:t>(1) UML</a:t>
            </a:r>
            <a:r>
              <a:rPr lang="zh-CN" altLang="en-US" sz="1600" b="1" dirty="0">
                <a:solidFill>
                  <a:schemeClr val="tx1"/>
                </a:solidFill>
              </a:rPr>
              <a:t>语义</a:t>
            </a:r>
            <a:r>
              <a:rPr lang="zh-CN" altLang="en-US" sz="1600" dirty="0">
                <a:solidFill>
                  <a:schemeClr val="tx1"/>
                </a:solidFill>
              </a:rPr>
              <a:t>：</a:t>
            </a:r>
            <a:r>
              <a:rPr lang="en-US" altLang="x-none" sz="1600" dirty="0">
                <a:solidFill>
                  <a:schemeClr val="tx1"/>
                </a:solidFill>
              </a:rPr>
              <a:t>UML</a:t>
            </a:r>
            <a:r>
              <a:rPr lang="zh-CN" altLang="en-US" sz="1600" dirty="0">
                <a:solidFill>
                  <a:schemeClr val="tx1"/>
                </a:solidFill>
              </a:rPr>
              <a:t>对语义的描述</a:t>
            </a:r>
            <a:r>
              <a:rPr lang="ja-JP" altLang="en-US" sz="1600" dirty="0">
                <a:solidFill>
                  <a:schemeClr val="tx1"/>
                </a:solidFill>
              </a:rPr>
              <a:t>使开发者能在语义上取得一致</a:t>
            </a:r>
            <a:r>
              <a:rPr lang="zh-CN" altLang="en-US" sz="1600" dirty="0">
                <a:solidFill>
                  <a:schemeClr val="tx1"/>
                </a:solidFill>
              </a:rPr>
              <a:t>认识，</a:t>
            </a:r>
            <a:r>
              <a:rPr lang="ja-JP" altLang="en-US" sz="1600" dirty="0">
                <a:solidFill>
                  <a:schemeClr val="tx1"/>
                </a:solidFill>
              </a:rPr>
              <a:t>消除了因人</a:t>
            </a:r>
            <a:endParaRPr lang="ja-JP" altLang="en-US" sz="1600" dirty="0">
              <a:solidFill>
                <a:schemeClr val="tx1"/>
              </a:solidFill>
            </a:endParaRPr>
          </a:p>
          <a:p>
            <a:pPr marL="1046480" lvl="1" indent="-285750" eaLnBrk="1" hangingPunct="1"/>
            <a:r>
              <a:rPr lang="ja-JP" altLang="en-US" sz="1600" dirty="0">
                <a:solidFill>
                  <a:schemeClr val="tx1"/>
                </a:solidFill>
              </a:rPr>
              <a:t>                   而异的表达方法所造成的影响。 </a:t>
            </a:r>
            <a:endParaRPr lang="ja-JP" altLang="en-US" sz="1600" dirty="0">
              <a:solidFill>
                <a:schemeClr val="tx1"/>
              </a:solidFill>
            </a:endParaRPr>
          </a:p>
          <a:p>
            <a:pPr marL="1046480" lvl="1" indent="-285750" eaLnBrk="1" hangingPunct="1"/>
            <a:r>
              <a:rPr lang="ja-JP" altLang="en-US" sz="1600" dirty="0">
                <a:solidFill>
                  <a:schemeClr val="tx1"/>
                </a:solidFill>
              </a:rPr>
              <a:t>　 </a:t>
            </a:r>
            <a:r>
              <a:rPr lang="en-US" altLang="x-none" sz="1600" b="1" dirty="0">
                <a:solidFill>
                  <a:schemeClr val="tx1"/>
                </a:solidFill>
              </a:rPr>
              <a:t>(2) UML</a:t>
            </a:r>
            <a:r>
              <a:rPr lang="ja-JP" altLang="en-US" sz="1600" b="1" dirty="0">
                <a:solidFill>
                  <a:schemeClr val="tx1"/>
                </a:solidFill>
              </a:rPr>
              <a:t>表示法</a:t>
            </a:r>
            <a:r>
              <a:rPr lang="zh-CN" altLang="en-US" sz="1600" dirty="0">
                <a:solidFill>
                  <a:schemeClr val="tx1"/>
                </a:solidFill>
              </a:rPr>
              <a:t>：</a:t>
            </a:r>
            <a:r>
              <a:rPr lang="en-US" altLang="x-none" sz="1600" dirty="0">
                <a:solidFill>
                  <a:schemeClr val="tx1"/>
                </a:solidFill>
              </a:rPr>
              <a:t>UML</a:t>
            </a:r>
            <a:r>
              <a:rPr lang="ja-JP" altLang="en-US" sz="1600" dirty="0">
                <a:solidFill>
                  <a:schemeClr val="tx1"/>
                </a:solidFill>
              </a:rPr>
              <a:t>表示法定义</a:t>
            </a:r>
            <a:r>
              <a:rPr lang="en-US" altLang="x-none" sz="1600" dirty="0">
                <a:solidFill>
                  <a:schemeClr val="tx1"/>
                </a:solidFill>
              </a:rPr>
              <a:t>UML</a:t>
            </a:r>
            <a:r>
              <a:rPr lang="ja-JP" altLang="en-US" sz="1600" dirty="0">
                <a:solidFill>
                  <a:schemeClr val="tx1"/>
                </a:solidFill>
              </a:rPr>
              <a:t>符号的表示法</a:t>
            </a:r>
            <a:r>
              <a:rPr lang="zh-CN" altLang="en-US" sz="1600" dirty="0">
                <a:solidFill>
                  <a:schemeClr val="tx1"/>
                </a:solidFill>
              </a:rPr>
              <a:t>，</a:t>
            </a:r>
            <a:r>
              <a:rPr lang="ja-JP" altLang="en-US" sz="1600" dirty="0">
                <a:solidFill>
                  <a:schemeClr val="tx1"/>
                </a:solidFill>
              </a:rPr>
              <a:t>为开发者或开发工具使用这</a:t>
            </a:r>
            <a:endParaRPr lang="ja-JP" altLang="en-US" sz="1600" dirty="0">
              <a:solidFill>
                <a:schemeClr val="tx1"/>
              </a:solidFill>
            </a:endParaRPr>
          </a:p>
          <a:p>
            <a:pPr marL="1046480" lvl="1" indent="-285750" eaLnBrk="1" hangingPunct="1"/>
            <a:r>
              <a:rPr lang="ja-JP" altLang="en-US" sz="1600" dirty="0">
                <a:solidFill>
                  <a:schemeClr val="tx1"/>
                </a:solidFill>
              </a:rPr>
              <a:t>                   些图形符号和文本语法为系统建模提供了标准。</a:t>
            </a:r>
            <a:endParaRPr lang="ja-JP" altLang="en-US" sz="1600" dirty="0">
              <a:solidFill>
                <a:schemeClr val="tx1"/>
              </a:solidFill>
            </a:endParaRPr>
          </a:p>
          <a:p>
            <a:pPr marL="1046480" lvl="1" indent="-285750" eaLnBrk="1" hangingPunct="1"/>
            <a:r>
              <a:rPr lang="en-US" altLang="x-none" b="1" dirty="0">
                <a:solidFill>
                  <a:schemeClr val="tx1"/>
                </a:solidFill>
              </a:rPr>
              <a:t>1.2.2 UML</a:t>
            </a:r>
            <a:r>
              <a:rPr lang="zh-CN" altLang="en-US" b="1" dirty="0">
                <a:solidFill>
                  <a:schemeClr val="tx1"/>
                </a:solidFill>
              </a:rPr>
              <a:t>模型图的构成</a:t>
            </a:r>
            <a:endParaRPr lang="zh-CN" altLang="en-US" b="1" dirty="0">
              <a:solidFill>
                <a:schemeClr val="tx1"/>
              </a:solidFill>
            </a:endParaRPr>
          </a:p>
          <a:p>
            <a:pPr marL="1046480" lvl="1" indent="-285750" eaLnBrk="1" hangingPunct="1">
              <a:lnSpc>
                <a:spcPct val="105000"/>
              </a:lnSpc>
              <a:spcBef>
                <a:spcPct val="0"/>
              </a:spcBef>
            </a:pPr>
            <a:r>
              <a:rPr lang="zh-CN" altLang="en-US" dirty="0">
                <a:solidFill>
                  <a:schemeClr val="tx1"/>
                </a:solidFill>
              </a:rPr>
              <a:t>    </a:t>
            </a:r>
            <a:r>
              <a:rPr lang="zh-CN" altLang="en-US" sz="1600" b="1" dirty="0">
                <a:solidFill>
                  <a:schemeClr val="tx1"/>
                </a:solidFill>
              </a:rPr>
              <a:t>事物(</a:t>
            </a:r>
            <a:r>
              <a:rPr lang="en-US" altLang="x-none" sz="1600" b="1" dirty="0">
                <a:solidFill>
                  <a:schemeClr val="tx1"/>
                </a:solidFill>
              </a:rPr>
              <a:t>Things)</a:t>
            </a:r>
            <a:r>
              <a:rPr lang="en-US" altLang="x-none" sz="1600" dirty="0">
                <a:solidFill>
                  <a:schemeClr val="tx1"/>
                </a:solidFill>
              </a:rPr>
              <a:t>：UML</a:t>
            </a:r>
            <a:r>
              <a:rPr lang="zh-CN" altLang="en-US" sz="1600" dirty="0">
                <a:solidFill>
                  <a:schemeClr val="tx1"/>
                </a:solidFill>
              </a:rPr>
              <a:t>模型中最基本的构成元素，是具有代表性的成分的抽象</a:t>
            </a:r>
            <a:endParaRPr lang="zh-CN" altLang="en-US" sz="1600" dirty="0">
              <a:solidFill>
                <a:schemeClr val="tx1"/>
              </a:solidFill>
            </a:endParaRPr>
          </a:p>
          <a:p>
            <a:pPr marL="1046480" lvl="1" indent="-285750" eaLnBrk="1" hangingPunct="1">
              <a:lnSpc>
                <a:spcPct val="105000"/>
              </a:lnSpc>
              <a:spcBef>
                <a:spcPct val="0"/>
              </a:spcBef>
            </a:pPr>
            <a:r>
              <a:rPr lang="zh-CN" altLang="en-US" sz="1600" dirty="0">
                <a:solidFill>
                  <a:schemeClr val="tx1"/>
                </a:solidFill>
              </a:rPr>
              <a:t>     </a:t>
            </a:r>
            <a:r>
              <a:rPr lang="zh-CN" altLang="en-US" sz="1600" b="1" dirty="0">
                <a:solidFill>
                  <a:schemeClr val="tx1"/>
                </a:solidFill>
              </a:rPr>
              <a:t>关系(</a:t>
            </a:r>
            <a:r>
              <a:rPr lang="en-US" altLang="x-none" sz="1600" b="1" dirty="0">
                <a:solidFill>
                  <a:schemeClr val="tx1"/>
                </a:solidFill>
              </a:rPr>
              <a:t>Relationships)</a:t>
            </a:r>
            <a:r>
              <a:rPr lang="en-US" altLang="x-none" sz="1600" dirty="0">
                <a:solidFill>
                  <a:schemeClr val="tx1"/>
                </a:solidFill>
              </a:rPr>
              <a:t>：</a:t>
            </a:r>
            <a:r>
              <a:rPr lang="zh-CN" altLang="en-US" sz="1600" dirty="0">
                <a:solidFill>
                  <a:schemeClr val="tx1"/>
                </a:solidFill>
              </a:rPr>
              <a:t>关系把事物紧密联系在一起</a:t>
            </a:r>
            <a:endParaRPr lang="zh-CN" altLang="en-US" sz="1600" dirty="0">
              <a:solidFill>
                <a:schemeClr val="tx1"/>
              </a:solidFill>
            </a:endParaRPr>
          </a:p>
          <a:p>
            <a:pPr marL="1046480" lvl="1" indent="-285750" eaLnBrk="1" hangingPunct="1">
              <a:lnSpc>
                <a:spcPct val="105000"/>
              </a:lnSpc>
              <a:spcBef>
                <a:spcPct val="0"/>
              </a:spcBef>
              <a:buClrTx/>
            </a:pPr>
            <a:r>
              <a:rPr lang="zh-CN" altLang="en-US" sz="1600" dirty="0">
                <a:solidFill>
                  <a:schemeClr val="tx1"/>
                </a:solidFill>
              </a:rPr>
              <a:t>     </a:t>
            </a:r>
            <a:r>
              <a:rPr lang="zh-CN" altLang="en-US" sz="1600" b="1" dirty="0">
                <a:solidFill>
                  <a:schemeClr val="tx1"/>
                </a:solidFill>
              </a:rPr>
              <a:t>图(</a:t>
            </a:r>
            <a:r>
              <a:rPr lang="en-US" altLang="x-none" sz="1600" b="1" dirty="0">
                <a:solidFill>
                  <a:schemeClr val="tx1"/>
                </a:solidFill>
              </a:rPr>
              <a:t>Diagrams )</a:t>
            </a:r>
            <a:r>
              <a:rPr lang="en-US" altLang="x-none" sz="1600" dirty="0">
                <a:solidFill>
                  <a:schemeClr val="tx1"/>
                </a:solidFill>
              </a:rPr>
              <a:t>：</a:t>
            </a:r>
            <a:r>
              <a:rPr lang="zh-CN" altLang="en-US" sz="1600" dirty="0">
                <a:solidFill>
                  <a:schemeClr val="tx1"/>
                </a:solidFill>
              </a:rPr>
              <a:t>图是事物和关系的可视化表示</a:t>
            </a:r>
            <a:endParaRPr lang="zh-CN" altLang="en-US" sz="16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12. </a:t>
            </a:r>
            <a:r>
              <a:rPr lang="zh-CN" altLang="en-US">
                <a:solidFill>
                  <a:schemeClr val="tx1"/>
                </a:solidFill>
                <a:effectLst>
                  <a:outerShdw blurRad="38100" dist="38100" dir="2700000">
                    <a:srgbClr val="C0C0C0"/>
                  </a:outerShdw>
                </a:effectLst>
              </a:rPr>
              <a:t>组合结构</a:t>
            </a:r>
            <a:r>
              <a:rPr lang="ja-JP" altLang="en-US">
                <a:solidFill>
                  <a:schemeClr val="tx1"/>
                </a:solidFill>
                <a:effectLst>
                  <a:outerShdw blurRad="38100" dist="38100" dir="2700000">
                    <a:srgbClr val="C0C0C0"/>
                  </a:outerShdw>
                </a:effectLst>
              </a:rPr>
              <a:t>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254127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12.1  </a:t>
            </a:r>
            <a:r>
              <a:rPr lang="zh-CN" altLang="en-US" sz="2000" i="0" dirty="0">
                <a:solidFill>
                  <a:schemeClr val="tx1"/>
                </a:solidFill>
                <a:latin typeface="Times New Roman" panose="02020603050405020304" pitchFamily="2" charset="0"/>
              </a:rPr>
              <a:t>组合结构图</a:t>
            </a:r>
            <a:r>
              <a:rPr lang="zh-CN" altLang="en-US" sz="2000" i="0" dirty="0">
                <a:solidFill>
                  <a:schemeClr val="tx1"/>
                </a:solidFill>
                <a:latin typeface="Times New Roman" panose="02020603050405020304" pitchFamily="2" charset="0"/>
              </a:rPr>
              <a:t>概述</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1814830"/>
          </a:xfrm>
          <a:prstGeom prst="rect">
            <a:avLst/>
          </a:prstGeom>
          <a:noFill/>
          <a:ln w="9525">
            <a:noFill/>
          </a:ln>
        </p:spPr>
        <p:txBody>
          <a:bodyPr>
            <a:spAutoFit/>
          </a:bodyPr>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组合结构图将每一个类放在一个整体中，从类的内部结构来审视一个类。组合结构图反映类、接口或组件（和它们的属性）来描述功能内部的合作。其中，类是作为部件或运行时执行特定角色的实例而被访问的。组合结构中，所有连接部件提供所需的借口是通过部件的端口来维持的。</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endParaRPr lang="en-US" altLang="zh-CN" sz="1600" i="0" dirty="0">
              <a:solidFill>
                <a:schemeClr val="tx1"/>
              </a:solidFill>
              <a:latin typeface="Times New Roman" panose="02020603050405020304" pitchFamily="2" charset="0"/>
            </a:endParaRPr>
          </a:p>
        </p:txBody>
      </p:sp>
      <p:sp>
        <p:nvSpPr>
          <p:cNvPr id="5" name="文本框 4"/>
          <p:cNvSpPr txBox="1"/>
          <p:nvPr/>
        </p:nvSpPr>
        <p:spPr>
          <a:xfrm>
            <a:off x="153035" y="2110740"/>
            <a:ext cx="8474075" cy="3796030"/>
          </a:xfrm>
          <a:prstGeom prst="rect">
            <a:avLst/>
          </a:prstGeom>
          <a:noFill/>
        </p:spPr>
        <p:txBody>
          <a:bodyPr wrap="square" rtlCol="0" anchor="t">
            <a:spAutoFit/>
          </a:bodyPr>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r>
              <a:rPr lang="en-US" altLang="x-none" sz="2000" i="0" dirty="0">
                <a:solidFill>
                  <a:schemeClr val="tx1"/>
                </a:solidFill>
                <a:sym typeface="+mn-ea"/>
              </a:rPr>
              <a:t>12.2  </a:t>
            </a:r>
            <a:r>
              <a:rPr lang="zh-CN" altLang="en-US" sz="2000" i="0" dirty="0">
                <a:solidFill>
                  <a:schemeClr val="tx1"/>
                </a:solidFill>
                <a:sym typeface="+mn-ea"/>
              </a:rPr>
              <a:t>基本元素</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部件：表示描述事物所拥有的内部成分</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连接件：表示部件之间的关系</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端口</a:t>
            </a:r>
            <a:r>
              <a:rPr lang="en-US" altLang="zh-CN" sz="2000" i="0" dirty="0">
                <a:solidFill>
                  <a:schemeClr val="tx1"/>
                </a:solidFill>
                <a:sym typeface="+mn-ea"/>
              </a:rPr>
              <a:t>:</a:t>
            </a:r>
            <a:r>
              <a:rPr lang="zh-CN" altLang="en-US" sz="2000" i="0" dirty="0">
                <a:solidFill>
                  <a:schemeClr val="tx1"/>
                </a:solidFill>
                <a:sym typeface="+mn-ea"/>
              </a:rPr>
              <a:t>表示部件和外部环境的交互点</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12.3 </a:t>
            </a:r>
            <a:r>
              <a:rPr lang="zh-CN" altLang="en-US" sz="2000" i="0" dirty="0">
                <a:solidFill>
                  <a:schemeClr val="tx1"/>
                </a:solidFill>
                <a:sym typeface="+mn-ea"/>
              </a:rPr>
              <a:t>建模技巧</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1800" i="0" dirty="0">
                <a:solidFill>
                  <a:schemeClr val="tx1"/>
                </a:solidFill>
                <a:sym typeface="+mn-ea"/>
              </a:rPr>
              <a:t>1.</a:t>
            </a:r>
            <a:r>
              <a:rPr lang="zh-CN" altLang="en-US" sz="1800" i="0" dirty="0">
                <a:solidFill>
                  <a:schemeClr val="tx1"/>
                </a:solidFill>
                <a:sym typeface="+mn-ea"/>
              </a:rPr>
              <a:t>组合结构图所能够表达的信息，使用组合或这聚合也能够表示，只是一种新的表达形式。</a:t>
            </a:r>
            <a:endParaRPr lang="zh-CN" altLang="en-US" sz="1800" i="0" dirty="0">
              <a:solidFill>
                <a:schemeClr val="tx1"/>
              </a:solidFill>
              <a:sym typeface="+mn-ea"/>
            </a:endParaRPr>
          </a:p>
          <a:p>
            <a:pPr algn="l">
              <a:spcBef>
                <a:spcPct val="20000"/>
              </a:spcBef>
              <a:buFont typeface="Wingdings" panose="05000000000000000000" pitchFamily="2" charset="2"/>
              <a:buNone/>
            </a:pPr>
            <a:r>
              <a:rPr lang="en-US" altLang="zh-CN" sz="1800" i="0" dirty="0">
                <a:solidFill>
                  <a:schemeClr val="tx1"/>
                </a:solidFill>
                <a:sym typeface="+mn-ea"/>
              </a:rPr>
              <a:t>2.</a:t>
            </a:r>
            <a:r>
              <a:rPr lang="zh-CN" altLang="en-US" sz="1800" i="0" dirty="0">
                <a:solidFill>
                  <a:schemeClr val="tx1"/>
                </a:solidFill>
                <a:sym typeface="+mn-ea"/>
              </a:rPr>
              <a:t>组合结构图可以表示一个类的内部成员对象之间的相互关系，是对传统类图的一个补充</a:t>
            </a:r>
            <a:endParaRPr lang="zh-CN" altLang="en-US" sz="1800" i="0" dirty="0">
              <a:solidFill>
                <a:schemeClr val="tx1"/>
              </a:solidFill>
              <a:sym typeface="+mn-ea"/>
            </a:endParaRPr>
          </a:p>
          <a:p>
            <a:pPr algn="l">
              <a:spcBef>
                <a:spcPct val="20000"/>
              </a:spcBef>
              <a:buFont typeface="Wingdings" panose="05000000000000000000" pitchFamily="2" charset="2"/>
              <a:buNone/>
            </a:pPr>
            <a:r>
              <a:rPr lang="en-US" altLang="zh-CN" sz="1800" i="0" dirty="0">
                <a:solidFill>
                  <a:schemeClr val="tx1"/>
                </a:solidFill>
                <a:sym typeface="+mn-ea"/>
              </a:rPr>
              <a:t>3.</a:t>
            </a:r>
            <a:r>
              <a:rPr lang="zh-CN" altLang="en-US" sz="1800" i="0" dirty="0">
                <a:solidFill>
                  <a:schemeClr val="tx1"/>
                </a:solidFill>
                <a:sym typeface="+mn-ea"/>
              </a:rPr>
              <a:t>组合结构图适用于表示含有内部类的类与外部接口之间的相互关系</a:t>
            </a:r>
            <a:endParaRPr lang="zh-CN" altLang="en-US" sz="1800" i="0" dirty="0">
              <a:solidFill>
                <a:schemeClr val="tx1"/>
              </a:solidFill>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13. </a:t>
            </a:r>
            <a:r>
              <a:rPr lang="zh-CN" altLang="en-US">
                <a:solidFill>
                  <a:schemeClr val="tx1"/>
                </a:solidFill>
                <a:effectLst>
                  <a:outerShdw blurRad="38100" dist="38100" dir="2700000">
                    <a:srgbClr val="C0C0C0"/>
                  </a:outerShdw>
                </a:effectLst>
              </a:rPr>
              <a:t>定时</a:t>
            </a:r>
            <a:r>
              <a:rPr lang="ja-JP" altLang="en-US">
                <a:solidFill>
                  <a:schemeClr val="tx1"/>
                </a:solidFill>
                <a:effectLst>
                  <a:outerShdw blurRad="38100" dist="38100" dir="2700000">
                    <a:srgbClr val="C0C0C0"/>
                  </a:outerShdw>
                </a:effectLst>
              </a:rPr>
              <a:t>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692150"/>
            <a:ext cx="203073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13.1  </a:t>
            </a:r>
            <a:r>
              <a:rPr lang="zh-CN" altLang="en-US" sz="2000" i="0" dirty="0">
                <a:solidFill>
                  <a:schemeClr val="tx1"/>
                </a:solidFill>
                <a:latin typeface="Times New Roman" panose="02020603050405020304" pitchFamily="2" charset="0"/>
              </a:rPr>
              <a:t>定时图</a:t>
            </a:r>
            <a:r>
              <a:rPr lang="zh-CN" altLang="en-US" sz="2000" i="0" dirty="0">
                <a:solidFill>
                  <a:schemeClr val="tx1"/>
                </a:solidFill>
                <a:latin typeface="Times New Roman" panose="02020603050405020304" pitchFamily="2" charset="0"/>
              </a:rPr>
              <a:t>概述</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1568450"/>
          </a:xfrm>
          <a:prstGeom prst="rect">
            <a:avLst/>
          </a:prstGeom>
          <a:noFill/>
          <a:ln w="9525">
            <a:noFill/>
          </a:ln>
        </p:spPr>
        <p:txBody>
          <a:bodyPr>
            <a:spAutoFit/>
          </a:bodyPr>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定时图采用一种带数字刻度的时间轴来精确地描述消息的顺序，允许可视化地表示每条生命线的状态变化，当需要对实时事件进行定义时，定时图可以很好地满足要求。其焦点集中于生命线内部以及它们之间沿着时间轴的条件变化。</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endParaRPr lang="en-US" altLang="zh-CN" sz="1600" i="0" dirty="0">
              <a:solidFill>
                <a:schemeClr val="tx1"/>
              </a:solidFill>
              <a:latin typeface="Times New Roman" panose="02020603050405020304" pitchFamily="2" charset="0"/>
            </a:endParaRPr>
          </a:p>
        </p:txBody>
      </p:sp>
      <p:sp>
        <p:nvSpPr>
          <p:cNvPr id="5" name="文本框 4"/>
          <p:cNvSpPr txBox="1"/>
          <p:nvPr/>
        </p:nvSpPr>
        <p:spPr>
          <a:xfrm>
            <a:off x="156210" y="1885950"/>
            <a:ext cx="8474075" cy="3611245"/>
          </a:xfrm>
          <a:prstGeom prst="rect">
            <a:avLst/>
          </a:prstGeom>
          <a:noFill/>
        </p:spPr>
        <p:txBody>
          <a:bodyPr wrap="square" rtlCol="0" anchor="t">
            <a:spAutoFit/>
          </a:bodyPr>
          <a:p>
            <a:pPr algn="l">
              <a:spcBef>
                <a:spcPct val="20000"/>
              </a:spcBef>
              <a:buFont typeface="Wingdings" panose="05000000000000000000" pitchFamily="2" charset="2"/>
              <a:buNone/>
            </a:pPr>
            <a:r>
              <a:rPr lang="en-US" altLang="x-none" sz="2000" i="0" dirty="0">
                <a:solidFill>
                  <a:schemeClr val="tx1"/>
                </a:solidFill>
                <a:sym typeface="+mn-ea"/>
              </a:rPr>
              <a:t>13.2  </a:t>
            </a:r>
            <a:r>
              <a:rPr lang="zh-CN" altLang="en-US" sz="2000" i="0" dirty="0">
                <a:solidFill>
                  <a:schemeClr val="tx1"/>
                </a:solidFill>
                <a:sym typeface="+mn-ea"/>
              </a:rPr>
              <a:t>基本元素</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生命线：一条生命线，反映处于活跃状态的对象实体</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状态：对象实体随时间变化所处的状态</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事件：改变对象状态所激发的动作</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4.</a:t>
            </a:r>
            <a:r>
              <a:rPr lang="zh-CN" altLang="en-US" sz="2000" i="0" dirty="0">
                <a:solidFill>
                  <a:schemeClr val="tx1"/>
                </a:solidFill>
                <a:sym typeface="+mn-ea"/>
              </a:rPr>
              <a:t>时间：水平方向的时间标度</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5.</a:t>
            </a:r>
            <a:r>
              <a:rPr lang="zh-CN" altLang="en-US" sz="2000" i="0" dirty="0">
                <a:solidFill>
                  <a:schemeClr val="tx1"/>
                </a:solidFill>
                <a:sym typeface="+mn-ea"/>
              </a:rPr>
              <a:t>时序约束：状态持续时间的间隔要求</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13.3 </a:t>
            </a:r>
            <a:r>
              <a:rPr lang="zh-CN" altLang="en-US" sz="2000" i="0" dirty="0">
                <a:solidFill>
                  <a:schemeClr val="tx1"/>
                </a:solidFill>
                <a:sym typeface="+mn-ea"/>
              </a:rPr>
              <a:t>定时图建模</a:t>
            </a:r>
            <a:r>
              <a:rPr lang="zh-CN" altLang="en-US" sz="2000" i="0" dirty="0">
                <a:solidFill>
                  <a:schemeClr val="tx1"/>
                </a:solidFill>
                <a:sym typeface="+mn-ea"/>
              </a:rPr>
              <a:t>技巧</a:t>
            </a:r>
            <a:endParaRPr lang="zh-CN" altLang="en-US" sz="20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用于描述系统中某些局部对象的交互情况</a:t>
            </a:r>
            <a:endParaRPr lang="zh-CN" altLang="en-US" sz="18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1</a:t>
            </a:r>
            <a:r>
              <a:rPr lang="zh-CN" altLang="en-US" sz="1800" i="0" dirty="0">
                <a:solidFill>
                  <a:schemeClr val="tx1"/>
                </a:solidFill>
                <a:sym typeface="+mn-ea"/>
              </a:rPr>
              <a:t>）状态的变化</a:t>
            </a:r>
            <a:endParaRPr lang="zh-CN" altLang="en-US" sz="18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2</a:t>
            </a:r>
            <a:r>
              <a:rPr lang="zh-CN" altLang="en-US" sz="1800" i="0" dirty="0">
                <a:solidFill>
                  <a:schemeClr val="tx1"/>
                </a:solidFill>
                <a:sym typeface="+mn-ea"/>
              </a:rPr>
              <a:t>）值的变化</a:t>
            </a:r>
            <a:endParaRPr lang="zh-CN" altLang="en-US" sz="1800" i="0" dirty="0">
              <a:solidFill>
                <a:schemeClr val="tx1"/>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2075" tIns="46038" rIns="92075" bIns="46038" anchor="ctr"/>
          <a:p>
            <a:pPr eaLnBrk="1" hangingPunct="1"/>
            <a:r>
              <a:rPr lang="en-US" altLang="ja-JP">
                <a:solidFill>
                  <a:schemeClr val="tx1"/>
                </a:solidFill>
                <a:effectLst>
                  <a:outerShdw blurRad="38100" dist="38100" dir="2700000">
                    <a:srgbClr val="C0C0C0"/>
                  </a:outerShdw>
                </a:effectLst>
              </a:rPr>
              <a:t>14. </a:t>
            </a:r>
            <a:r>
              <a:rPr lang="zh-CN" altLang="en-US">
                <a:solidFill>
                  <a:schemeClr val="tx1"/>
                </a:solidFill>
                <a:effectLst>
                  <a:outerShdw blurRad="38100" dist="38100" dir="2700000">
                    <a:srgbClr val="C0C0C0"/>
                  </a:outerShdw>
                </a:effectLst>
              </a:rPr>
              <a:t>交互概览</a:t>
            </a:r>
            <a:r>
              <a:rPr lang="ja-JP" altLang="en-US">
                <a:solidFill>
                  <a:schemeClr val="tx1"/>
                </a:solidFill>
                <a:effectLst>
                  <a:outerShdw blurRad="38100" dist="38100" dir="2700000">
                    <a:srgbClr val="C0C0C0"/>
                  </a:outerShdw>
                </a:effectLst>
              </a:rPr>
              <a:t>图</a:t>
            </a:r>
            <a:endParaRPr lang="ja-JP" altLang="en-US">
              <a:solidFill>
                <a:schemeClr val="tx1"/>
              </a:solidFill>
              <a:effectLst>
                <a:outerShdw blurRad="38100" dist="38100" dir="2700000">
                  <a:srgbClr val="C0C0C0"/>
                </a:outerShdw>
              </a:effectLst>
            </a:endParaRPr>
          </a:p>
        </p:txBody>
      </p:sp>
      <p:sp>
        <p:nvSpPr>
          <p:cNvPr id="65539" name="Rectangle 4"/>
          <p:cNvSpPr/>
          <p:nvPr/>
        </p:nvSpPr>
        <p:spPr>
          <a:xfrm>
            <a:off x="34925" y="727075"/>
            <a:ext cx="2541270" cy="398780"/>
          </a:xfrm>
          <a:prstGeom prst="rect">
            <a:avLst/>
          </a:prstGeom>
          <a:noFill/>
          <a:ln w="9525">
            <a:noFill/>
          </a:ln>
        </p:spPr>
        <p:txBody>
          <a:bodyPr wrap="none">
            <a:spAutoFit/>
          </a:bodyPr>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14.1  </a:t>
            </a:r>
            <a:r>
              <a:rPr lang="zh-CN" altLang="en-US" sz="2000" i="0" dirty="0">
                <a:solidFill>
                  <a:schemeClr val="tx1"/>
                </a:solidFill>
                <a:latin typeface="Times New Roman" panose="02020603050405020304" pitchFamily="2" charset="0"/>
              </a:rPr>
              <a:t>交互概览图</a:t>
            </a:r>
            <a:r>
              <a:rPr lang="zh-CN" altLang="en-US" sz="2000" i="0" dirty="0">
                <a:solidFill>
                  <a:schemeClr val="tx1"/>
                </a:solidFill>
                <a:latin typeface="Times New Roman" panose="02020603050405020304" pitchFamily="2" charset="0"/>
              </a:rPr>
              <a:t>概述</a:t>
            </a:r>
            <a:endParaRPr lang="zh-CN" altLang="en-US" sz="2000" i="0" dirty="0">
              <a:solidFill>
                <a:schemeClr val="tx1"/>
              </a:solidFill>
              <a:latin typeface="Times New Roman" panose="02020603050405020304" pitchFamily="2" charset="0"/>
            </a:endParaRPr>
          </a:p>
        </p:txBody>
      </p:sp>
      <p:sp>
        <p:nvSpPr>
          <p:cNvPr id="65540" name="Rectangle 5"/>
          <p:cNvSpPr/>
          <p:nvPr/>
        </p:nvSpPr>
        <p:spPr>
          <a:xfrm>
            <a:off x="468313" y="1125538"/>
            <a:ext cx="7848600" cy="1568450"/>
          </a:xfrm>
          <a:prstGeom prst="rect">
            <a:avLst/>
          </a:prstGeom>
          <a:noFill/>
          <a:ln w="9525">
            <a:noFill/>
          </a:ln>
        </p:spPr>
        <p:txBody>
          <a:bodyPr>
            <a:spAutoFit/>
          </a:bodyPr>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交互概览图是交互图与活动图的混合物，可以理解为细化的活动图，在其中的互动都通过一些小型的顺序图表示；也可理解为利用标明控制流的活动图分结果的顺序图。</a:t>
            </a: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endParaRPr lang="en-US" altLang="zh-CN" sz="1600" i="0" dirty="0">
              <a:solidFill>
                <a:schemeClr val="tx1"/>
              </a:solidFill>
              <a:latin typeface="Times New Roman" panose="02020603050405020304" pitchFamily="2" charset="0"/>
            </a:endParaRPr>
          </a:p>
        </p:txBody>
      </p:sp>
      <p:sp>
        <p:nvSpPr>
          <p:cNvPr id="5" name="文本框 4"/>
          <p:cNvSpPr txBox="1"/>
          <p:nvPr/>
        </p:nvSpPr>
        <p:spPr>
          <a:xfrm>
            <a:off x="156210" y="1885950"/>
            <a:ext cx="8474075" cy="3204845"/>
          </a:xfrm>
          <a:prstGeom prst="rect">
            <a:avLst/>
          </a:prstGeom>
          <a:noFill/>
        </p:spPr>
        <p:txBody>
          <a:bodyPr wrap="square" rtlCol="0" anchor="t">
            <a:spAutoFit/>
          </a:bodyPr>
          <a:p>
            <a:pPr algn="l">
              <a:spcBef>
                <a:spcPct val="20000"/>
              </a:spcBef>
              <a:buFont typeface="Wingdings" panose="05000000000000000000" pitchFamily="2" charset="2"/>
              <a:buNone/>
            </a:pPr>
            <a:r>
              <a:rPr lang="en-US" altLang="x-none" sz="2000" i="0" dirty="0">
                <a:solidFill>
                  <a:schemeClr val="tx1"/>
                </a:solidFill>
                <a:sym typeface="+mn-ea"/>
              </a:rPr>
              <a:t>14.2  </a:t>
            </a:r>
            <a:r>
              <a:rPr lang="zh-CN" altLang="en-US" sz="2000" i="0" dirty="0">
                <a:solidFill>
                  <a:schemeClr val="tx1"/>
                </a:solidFill>
                <a:sym typeface="+mn-ea"/>
              </a:rPr>
              <a:t>基本元素</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活动图元素：状态、转移、分支、分叉和汇合、泳道、对象流</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顺序图元素：角色、对象、生命线、激活期、消息</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	</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14.3 </a:t>
            </a:r>
            <a:r>
              <a:rPr lang="zh-CN" altLang="en-US" sz="2000" i="0" dirty="0">
                <a:solidFill>
                  <a:schemeClr val="tx1"/>
                </a:solidFill>
                <a:sym typeface="+mn-ea"/>
              </a:rPr>
              <a:t>交互概览图</a:t>
            </a:r>
            <a:r>
              <a:rPr lang="zh-CN" altLang="en-US" sz="2000" i="0" dirty="0">
                <a:solidFill>
                  <a:schemeClr val="tx1"/>
                </a:solidFill>
                <a:sym typeface="+mn-ea"/>
              </a:rPr>
              <a:t>建模技巧</a:t>
            </a:r>
            <a:endParaRPr lang="zh-CN" altLang="en-US" sz="2000" i="0" dirty="0">
              <a:solidFill>
                <a:schemeClr val="tx1"/>
              </a:solidFill>
              <a:sym typeface="+mn-ea"/>
            </a:endParaRPr>
          </a:p>
          <a:p>
            <a:pPr algn="l">
              <a:spcBef>
                <a:spcPct val="20000"/>
              </a:spcBef>
              <a:buFont typeface="Wingdings" panose="05000000000000000000" pitchFamily="2" charset="2"/>
              <a:buNone/>
            </a:pPr>
            <a:endParaRPr lang="zh-CN" altLang="en-US" sz="18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1</a:t>
            </a:r>
            <a:r>
              <a:rPr lang="zh-CN" altLang="en-US" sz="1800" i="0" dirty="0">
                <a:solidFill>
                  <a:schemeClr val="tx1"/>
                </a:solidFill>
                <a:sym typeface="+mn-ea"/>
              </a:rPr>
              <a:t>）使用活动图描绘主线，使用顺序图描述细节</a:t>
            </a:r>
            <a:endParaRPr lang="zh-CN" altLang="en-US" sz="18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2</a:t>
            </a:r>
            <a:r>
              <a:rPr lang="zh-CN" altLang="en-US" sz="1800" i="0" dirty="0">
                <a:solidFill>
                  <a:schemeClr val="tx1"/>
                </a:solidFill>
                <a:sym typeface="+mn-ea"/>
              </a:rPr>
              <a:t>）包含顺序图的表示法及活动图的判断和分支表示法</a:t>
            </a:r>
            <a:endParaRPr lang="zh-CN" altLang="en-US" sz="1800" i="0" dirty="0">
              <a:solidFill>
                <a:schemeClr val="tx1"/>
              </a:solidFill>
              <a:sym typeface="+mn-ea"/>
            </a:endParaRPr>
          </a:p>
          <a:p>
            <a:pPr algn="l">
              <a:spcBef>
                <a:spcPct val="20000"/>
              </a:spcBef>
              <a:buFont typeface="Wingdings" panose="05000000000000000000" pitchFamily="2" charset="2"/>
              <a:buNone/>
            </a:pPr>
            <a:endParaRPr lang="zh-CN" altLang="en-US" sz="1800" i="0" dirty="0">
              <a:solidFill>
                <a:schemeClr val="tx1"/>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5" y="-51435"/>
            <a:ext cx="9145270" cy="6881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endParaRPr lang="ja-JP" altLang="en-US">
              <a:effectLst>
                <a:outerShdw blurRad="38100" dist="38100" dir="2700000">
                  <a:srgbClr val="C0C0C0"/>
                </a:outerShdw>
              </a:effectLst>
            </a:endParaRPr>
          </a:p>
        </p:txBody>
      </p:sp>
      <p:sp>
        <p:nvSpPr>
          <p:cNvPr id="13315" name="Rectangle 3"/>
          <p:cNvSpPr>
            <a:spLocks noGrp="1"/>
          </p:cNvSpPr>
          <p:nvPr>
            <p:ph type="body"/>
          </p:nvPr>
        </p:nvSpPr>
        <p:spPr>
          <a:xfrm>
            <a:off x="120650" y="762000"/>
            <a:ext cx="8718550" cy="5038725"/>
          </a:xfrm>
        </p:spPr>
        <p:txBody>
          <a:bodyPr vert="horz" wrap="square" lIns="3600" tIns="3600" rIns="3600" bIns="3600" anchor="t"/>
          <a:p>
            <a:pPr eaLnBrk="1" hangingPunct="1"/>
            <a:r>
              <a:rPr lang="en-US" altLang="x-none" b="1" dirty="0">
                <a:solidFill>
                  <a:schemeClr val="tx1"/>
                </a:solidFill>
              </a:rPr>
              <a:t>1.3</a:t>
            </a:r>
            <a:r>
              <a:rPr lang="ja-JP" altLang="en-US" b="1" dirty="0">
                <a:solidFill>
                  <a:schemeClr val="tx1"/>
                </a:solidFill>
                <a:ea typeface="MS PGothic" panose="020B0600070205080204" pitchFamily="2" charset="-128"/>
              </a:rPr>
              <a:t>　</a:t>
            </a:r>
            <a:r>
              <a:rPr lang="en-US" altLang="x-none" sz="1800" b="1" dirty="0">
                <a:solidFill>
                  <a:schemeClr val="tx1"/>
                </a:solidFill>
              </a:rPr>
              <a:t>UML</a:t>
            </a:r>
            <a:r>
              <a:rPr lang="zh-CN" altLang="en-US" sz="1800" b="1" dirty="0">
                <a:solidFill>
                  <a:schemeClr val="tx1"/>
                </a:solidFill>
              </a:rPr>
              <a:t>事物</a:t>
            </a:r>
            <a:endParaRPr lang="zh-CN" altLang="en-US" sz="1800" b="1" dirty="0">
              <a:solidFill>
                <a:schemeClr val="tx1"/>
              </a:solidFill>
            </a:endParaRPr>
          </a:p>
          <a:p>
            <a:pPr lvl="1" indent="0" eaLnBrk="1" hangingPunct="1"/>
            <a:r>
              <a:rPr lang="en-US" altLang="x-none" sz="1400" dirty="0">
                <a:solidFill>
                  <a:schemeClr val="tx1"/>
                </a:solidFill>
              </a:rPr>
              <a:t> UML</a:t>
            </a:r>
            <a:r>
              <a:rPr lang="zh-CN" altLang="en-US" sz="1400" dirty="0">
                <a:solidFill>
                  <a:schemeClr val="tx1"/>
                </a:solidFill>
              </a:rPr>
              <a:t>包含4种事物</a:t>
            </a:r>
            <a:r>
              <a:rPr lang="zh-CN" altLang="en-US" sz="1600" dirty="0">
                <a:solidFill>
                  <a:schemeClr val="tx1"/>
                </a:solidFill>
              </a:rPr>
              <a:t>：</a:t>
            </a:r>
            <a:r>
              <a:rPr lang="zh-CN" altLang="en-US" sz="1400" dirty="0">
                <a:solidFill>
                  <a:schemeClr val="tx1"/>
                </a:solidFill>
              </a:rPr>
              <a:t>构件事物 行为事物   分组事物  注释事物</a:t>
            </a:r>
            <a:endParaRPr lang="zh-CN" altLang="en-US" sz="1400" dirty="0">
              <a:solidFill>
                <a:schemeClr val="tx1"/>
              </a:solidFill>
            </a:endParaRPr>
          </a:p>
          <a:p>
            <a:pPr lvl="1" indent="0" eaLnBrk="1" hangingPunct="1"/>
            <a:r>
              <a:rPr lang="en-US" altLang="x-none" sz="1600" b="1" dirty="0">
                <a:solidFill>
                  <a:schemeClr val="tx1"/>
                </a:solidFill>
              </a:rPr>
              <a:t>1.3.1</a:t>
            </a:r>
            <a:r>
              <a:rPr lang="ja-JP" altLang="en-US" sz="1600" b="1" dirty="0">
                <a:solidFill>
                  <a:schemeClr val="tx1"/>
                </a:solidFill>
              </a:rPr>
              <a:t>　</a:t>
            </a:r>
            <a:r>
              <a:rPr lang="zh-CN" altLang="en-US" sz="1600" b="1" dirty="0">
                <a:solidFill>
                  <a:schemeClr val="tx1"/>
                </a:solidFill>
              </a:rPr>
              <a:t>构件事物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模型的静态部分，描述概念或物理元素</a:t>
            </a:r>
            <a:endParaRPr lang="zh-CN" altLang="en-US" sz="1600" dirty="0">
              <a:solidFill>
                <a:schemeClr val="tx1"/>
              </a:solidFill>
            </a:endParaRPr>
          </a:p>
          <a:p>
            <a:pPr lvl="1" indent="0" eaLnBrk="1" hangingPunct="1"/>
            <a:r>
              <a:rPr lang="zh-CN" altLang="en-US" sz="1600" dirty="0">
                <a:solidFill>
                  <a:schemeClr val="tx1"/>
                </a:solidFill>
              </a:rPr>
              <a:t>   它包括以下几种：</a:t>
            </a:r>
            <a:endParaRPr lang="zh-CN" altLang="en-US" sz="16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类</a:t>
            </a:r>
            <a:r>
              <a:rPr lang="zh-CN" altLang="en-US" sz="1400" dirty="0">
                <a:solidFill>
                  <a:schemeClr val="tx1"/>
                </a:solidFill>
              </a:rPr>
              <a:t>：具有相同属性相同操作 相同关系相同语义的对象的描述</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接口</a:t>
            </a:r>
            <a:r>
              <a:rPr lang="zh-CN" altLang="en-US" sz="1400" dirty="0">
                <a:solidFill>
                  <a:schemeClr val="tx1"/>
                </a:solidFill>
              </a:rPr>
              <a:t>：描述元素的外部可见行为，即服务集合的定义说明</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协作</a:t>
            </a:r>
            <a:r>
              <a:rPr lang="zh-CN" altLang="en-US" sz="1400" dirty="0">
                <a:solidFill>
                  <a:schemeClr val="tx1"/>
                </a:solidFill>
              </a:rPr>
              <a:t>：描述了一组事物间的相互作用的集合</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用例</a:t>
            </a:r>
            <a:r>
              <a:rPr lang="zh-CN" altLang="en-US" sz="1400" dirty="0">
                <a:solidFill>
                  <a:schemeClr val="tx1"/>
                </a:solidFill>
              </a:rPr>
              <a:t>：代表一个系统或系统的一部分行为，是一组动作序列的集合</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构件</a:t>
            </a:r>
            <a:r>
              <a:rPr lang="zh-CN" altLang="en-US" sz="1400" dirty="0">
                <a:solidFill>
                  <a:schemeClr val="tx1"/>
                </a:solidFill>
              </a:rPr>
              <a:t>：系统中物理存在，可替换的部件</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节点</a:t>
            </a:r>
            <a:r>
              <a:rPr lang="zh-CN" altLang="en-US" sz="1400" dirty="0">
                <a:solidFill>
                  <a:schemeClr val="tx1"/>
                </a:solidFill>
              </a:rPr>
              <a:t>：运行时存在的物理元素</a:t>
            </a:r>
            <a:endParaRPr lang="zh-CN" altLang="en-US" sz="1400" dirty="0">
              <a:solidFill>
                <a:schemeClr val="tx1"/>
              </a:solidFill>
            </a:endParaRPr>
          </a:p>
          <a:p>
            <a:pPr lvl="1" indent="0" eaLnBrk="1" hangingPunct="1"/>
            <a:r>
              <a:rPr lang="zh-CN" altLang="en-US" sz="1400" dirty="0">
                <a:solidFill>
                  <a:schemeClr val="tx1"/>
                </a:solidFill>
              </a:rPr>
              <a:t>        另外，参与者、信号应用、文档库、页表等都是上述基本事物的变体</a:t>
            </a:r>
            <a:endParaRPr lang="zh-CN" altLang="en-US" sz="1400" dirty="0">
              <a:solidFill>
                <a:schemeClr val="tx1"/>
              </a:solidFill>
            </a:endParaRPr>
          </a:p>
          <a:p>
            <a:pPr lvl="1" indent="0" eaLnBrk="1" hangingPunct="1"/>
            <a:r>
              <a:rPr lang="en-US" altLang="x-none" sz="1600" b="1" dirty="0">
                <a:solidFill>
                  <a:schemeClr val="tx1"/>
                </a:solidFill>
              </a:rPr>
              <a:t>1.3.2</a:t>
            </a:r>
            <a:r>
              <a:rPr lang="ja-JP" altLang="en-US" sz="1600" b="1" dirty="0">
                <a:solidFill>
                  <a:schemeClr val="tx1"/>
                </a:solidFill>
              </a:rPr>
              <a:t>　</a:t>
            </a:r>
            <a:r>
              <a:rPr lang="zh-CN" altLang="en-US" sz="1600" b="1" dirty="0">
                <a:solidFill>
                  <a:schemeClr val="tx1"/>
                </a:solidFill>
              </a:rPr>
              <a:t>行为事物</a:t>
            </a:r>
            <a:r>
              <a:rPr lang="zh-CN" altLang="en-US" sz="1600" dirty="0">
                <a:solidFill>
                  <a:schemeClr val="tx1"/>
                </a:solidFill>
              </a:rPr>
              <a:t>：</a:t>
            </a:r>
            <a:r>
              <a:rPr lang="en-US" altLang="x-none" sz="1600" dirty="0">
                <a:solidFill>
                  <a:schemeClr val="tx1"/>
                </a:solidFill>
              </a:rPr>
              <a:t>UML</a:t>
            </a:r>
            <a:r>
              <a:rPr lang="zh-CN" altLang="en-US" sz="1600" dirty="0">
                <a:solidFill>
                  <a:schemeClr val="tx1"/>
                </a:solidFill>
              </a:rPr>
              <a:t>模型图的动态部分，描述跨越空间和时间的行为</a:t>
            </a:r>
            <a:endParaRPr lang="zh-CN" altLang="en-US" sz="16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交互</a:t>
            </a:r>
            <a:r>
              <a:rPr lang="zh-CN" altLang="en-US" sz="1400" dirty="0">
                <a:solidFill>
                  <a:schemeClr val="tx1"/>
                </a:solidFill>
              </a:rPr>
              <a:t>：实现某功能的一组构件事物之间的消息的集合，涉及消息、动作序列、链接</a:t>
            </a:r>
            <a:endParaRPr lang="zh-CN" altLang="en-US" sz="14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状态机</a:t>
            </a:r>
            <a:r>
              <a:rPr lang="zh-CN" altLang="en-US" sz="1400" dirty="0">
                <a:solidFill>
                  <a:schemeClr val="tx1"/>
                </a:solidFill>
              </a:rPr>
              <a:t>：描述事物或交互在生命周期内响应事件所经历的状态序列</a:t>
            </a:r>
            <a:endParaRPr lang="zh-CN" altLang="en-US" sz="1400" dirty="0">
              <a:solidFill>
                <a:schemeClr val="tx1"/>
              </a:solidFill>
            </a:endParaRPr>
          </a:p>
          <a:p>
            <a:pPr lvl="1" indent="0" eaLnBrk="1" hangingPunct="1"/>
            <a:r>
              <a:rPr lang="en-US" altLang="x-none" sz="1600" b="1" dirty="0">
                <a:solidFill>
                  <a:schemeClr val="tx1"/>
                </a:solidFill>
              </a:rPr>
              <a:t>1.3.3</a:t>
            </a:r>
            <a:r>
              <a:rPr lang="ja-JP" altLang="en-US" sz="1600" b="1" dirty="0">
                <a:solidFill>
                  <a:schemeClr val="tx1"/>
                </a:solidFill>
              </a:rPr>
              <a:t>　</a:t>
            </a:r>
            <a:r>
              <a:rPr lang="zh-CN" altLang="en-US" sz="1600" b="1" dirty="0">
                <a:solidFill>
                  <a:schemeClr val="tx1"/>
                </a:solidFill>
              </a:rPr>
              <a:t>分组事物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模型图的组织部分，描述事物的组织结构</a:t>
            </a:r>
            <a:endParaRPr lang="zh-CN" altLang="en-US" sz="16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包</a:t>
            </a:r>
            <a:r>
              <a:rPr lang="zh-CN" altLang="en-US" sz="1400" dirty="0">
                <a:solidFill>
                  <a:schemeClr val="tx1"/>
                </a:solidFill>
              </a:rPr>
              <a:t>：把元素组织成组的机制</a:t>
            </a:r>
            <a:endParaRPr lang="zh-CN" altLang="en-US" sz="1400" dirty="0">
              <a:solidFill>
                <a:schemeClr val="tx1"/>
              </a:solidFill>
            </a:endParaRPr>
          </a:p>
          <a:p>
            <a:pPr lvl="1" indent="0" eaLnBrk="1" hangingPunct="1"/>
            <a:r>
              <a:rPr lang="en-US" altLang="x-none" sz="1600" b="1" dirty="0">
                <a:solidFill>
                  <a:schemeClr val="tx1"/>
                </a:solidFill>
              </a:rPr>
              <a:t>1.3.4</a:t>
            </a:r>
            <a:r>
              <a:rPr lang="ja-JP" altLang="en-US" sz="1600" b="1" dirty="0">
                <a:solidFill>
                  <a:schemeClr val="tx1"/>
                </a:solidFill>
              </a:rPr>
              <a:t>　</a:t>
            </a:r>
            <a:r>
              <a:rPr lang="zh-CN" altLang="en-US" sz="1600" b="1" dirty="0">
                <a:solidFill>
                  <a:schemeClr val="tx1"/>
                </a:solidFill>
              </a:rPr>
              <a:t>注释事物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模型的解释部分，用来对模型中的元素进行说明，解释</a:t>
            </a:r>
            <a:endParaRPr lang="zh-CN" altLang="en-US" sz="1600" dirty="0">
              <a:solidFill>
                <a:schemeClr val="tx1"/>
              </a:solidFill>
            </a:endParaRPr>
          </a:p>
          <a:p>
            <a:pPr lvl="2" eaLnBrk="1" hangingPunct="1">
              <a:buFont typeface="Times New Roman" panose="02020603050405020304" pitchFamily="2" charset="0"/>
              <a:buChar char="•"/>
            </a:pPr>
            <a:r>
              <a:rPr lang="zh-CN" altLang="en-US" sz="1400" b="1" dirty="0">
                <a:solidFill>
                  <a:schemeClr val="tx1"/>
                </a:solidFill>
              </a:rPr>
              <a:t>注解</a:t>
            </a:r>
            <a:r>
              <a:rPr lang="zh-CN" altLang="en-US" sz="1400" dirty="0">
                <a:solidFill>
                  <a:schemeClr val="tx1"/>
                </a:solidFill>
              </a:rPr>
              <a:t>：对元素进行约束或解释的简单符号</a:t>
            </a:r>
            <a:endParaRPr lang="zh-CN" altLang="en-US"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endParaRPr lang="ja-JP" altLang="en-US">
              <a:effectLst>
                <a:outerShdw blurRad="38100" dist="38100" dir="2700000">
                  <a:srgbClr val="C0C0C0"/>
                </a:outerShdw>
              </a:effectLst>
            </a:endParaRPr>
          </a:p>
        </p:txBody>
      </p:sp>
      <p:sp>
        <p:nvSpPr>
          <p:cNvPr id="14339" name="Rectangle 3"/>
          <p:cNvSpPr>
            <a:spLocks noGrp="1"/>
          </p:cNvSpPr>
          <p:nvPr>
            <p:ph type="body"/>
          </p:nvPr>
        </p:nvSpPr>
        <p:spPr/>
        <p:txBody>
          <a:bodyPr vert="horz" wrap="square" lIns="3600" tIns="3600" rIns="3600" bIns="3600" anchor="t"/>
          <a:p>
            <a:pPr eaLnBrk="1" hangingPunct="1"/>
            <a:r>
              <a:rPr lang="en-US" altLang="x-none" sz="1800" b="1" dirty="0">
                <a:solidFill>
                  <a:schemeClr val="tx1"/>
                </a:solidFill>
              </a:rPr>
              <a:t>1.4 UML</a:t>
            </a:r>
            <a:r>
              <a:rPr lang="zh-CN" altLang="en-US" sz="1800" b="1" dirty="0">
                <a:solidFill>
                  <a:schemeClr val="tx1"/>
                </a:solidFill>
              </a:rPr>
              <a:t>关系</a:t>
            </a:r>
            <a:endParaRPr lang="zh-CN" altLang="en-US" sz="1800" b="1" dirty="0">
              <a:solidFill>
                <a:schemeClr val="tx1"/>
              </a:solidFill>
            </a:endParaRPr>
          </a:p>
          <a:p>
            <a:pPr lvl="1" indent="0" eaLnBrk="1" hangingPunct="1"/>
            <a:r>
              <a:rPr lang="en-US" altLang="x-none" sz="1600" b="1" dirty="0">
                <a:solidFill>
                  <a:schemeClr val="tx1"/>
                </a:solidFill>
              </a:rPr>
              <a:t>1.4.1</a:t>
            </a:r>
            <a:r>
              <a:rPr lang="zh-CN" altLang="en-US" sz="1600" b="1" dirty="0">
                <a:solidFill>
                  <a:schemeClr val="tx1"/>
                </a:solidFill>
              </a:rPr>
              <a:t>依赖</a:t>
            </a:r>
            <a:endParaRPr lang="zh-CN" altLang="en-US" sz="1600" b="1" dirty="0">
              <a:solidFill>
                <a:schemeClr val="tx1"/>
              </a:solidFill>
            </a:endParaRPr>
          </a:p>
          <a:p>
            <a:pPr lvl="1" indent="0" eaLnBrk="1" hangingPunct="1"/>
            <a:r>
              <a:rPr lang="zh-CN" altLang="en-US" sz="1600" dirty="0">
                <a:solidFill>
                  <a:schemeClr val="tx1"/>
                </a:solidFill>
              </a:rPr>
              <a:t>   </a:t>
            </a:r>
            <a:r>
              <a:rPr lang="zh-CN" altLang="en-US" sz="1400" dirty="0">
                <a:solidFill>
                  <a:schemeClr val="tx1"/>
                </a:solidFill>
              </a:rPr>
              <a:t>依赖</a:t>
            </a:r>
            <a:r>
              <a:rPr lang="en-US" altLang="x-none" sz="1400" dirty="0">
                <a:solidFill>
                  <a:schemeClr val="tx1"/>
                </a:solidFill>
              </a:rPr>
              <a:t>(dependency)</a:t>
            </a:r>
            <a:r>
              <a:rPr lang="zh-CN" altLang="en-US" sz="1400" dirty="0">
                <a:solidFill>
                  <a:schemeClr val="tx1"/>
                </a:solidFill>
              </a:rPr>
              <a:t>是两个事物之间的语义关系，其中一个事物(独立事物)发生变化，</a:t>
            </a:r>
            <a:endParaRPr lang="zh-CN" altLang="en-US" sz="1400" dirty="0">
              <a:solidFill>
                <a:schemeClr val="tx1"/>
              </a:solidFill>
            </a:endParaRPr>
          </a:p>
          <a:p>
            <a:pPr lvl="1" indent="0" eaLnBrk="1" hangingPunct="1"/>
            <a:r>
              <a:rPr lang="zh-CN" altLang="en-US" sz="1400" dirty="0">
                <a:solidFill>
                  <a:schemeClr val="tx1"/>
                </a:solidFill>
              </a:rPr>
              <a:t>   会影响到另一个事物(依赖事物)的语义</a:t>
            </a:r>
            <a:endParaRPr lang="zh-CN" altLang="en-US" sz="1400" dirty="0">
              <a:solidFill>
                <a:schemeClr val="tx1"/>
              </a:solidFill>
            </a:endParaRPr>
          </a:p>
          <a:p>
            <a:pPr lvl="1" indent="0" eaLnBrk="1" hangingPunct="1"/>
            <a:r>
              <a:rPr lang="en-US" altLang="x-none" sz="1600" b="1" dirty="0">
                <a:solidFill>
                  <a:schemeClr val="tx1"/>
                </a:solidFill>
              </a:rPr>
              <a:t>1.4.2</a:t>
            </a:r>
            <a:r>
              <a:rPr lang="zh-CN" altLang="en-US" sz="1600" b="1" dirty="0">
                <a:solidFill>
                  <a:schemeClr val="tx1"/>
                </a:solidFill>
              </a:rPr>
              <a:t>关联</a:t>
            </a:r>
            <a:endParaRPr lang="zh-CN" altLang="en-US" sz="1600" b="1" dirty="0">
              <a:solidFill>
                <a:schemeClr val="tx1"/>
              </a:solidFill>
            </a:endParaRPr>
          </a:p>
          <a:p>
            <a:pPr lvl="1" indent="0" eaLnBrk="1" hangingPunct="1"/>
            <a:r>
              <a:rPr lang="zh-CN" altLang="en-US" sz="1600" dirty="0">
                <a:solidFill>
                  <a:schemeClr val="tx1"/>
                </a:solidFill>
              </a:rPr>
              <a:t>   </a:t>
            </a:r>
            <a:r>
              <a:rPr lang="zh-CN" altLang="en-US" sz="1400" dirty="0">
                <a:solidFill>
                  <a:schemeClr val="tx1"/>
                </a:solidFill>
              </a:rPr>
              <a:t>关联</a:t>
            </a:r>
            <a:r>
              <a:rPr lang="en-US" altLang="x-none" sz="1400" dirty="0">
                <a:solidFill>
                  <a:schemeClr val="tx1"/>
                </a:solidFill>
              </a:rPr>
              <a:t>(association)</a:t>
            </a:r>
            <a:r>
              <a:rPr lang="zh-CN" altLang="en-US" sz="1400" dirty="0">
                <a:solidFill>
                  <a:schemeClr val="tx1"/>
                </a:solidFill>
              </a:rPr>
              <a:t>是一种结构关系</a:t>
            </a:r>
            <a:r>
              <a:rPr lang="en-US" altLang="x-none" sz="1400" dirty="0">
                <a:solidFill>
                  <a:schemeClr val="tx1"/>
                </a:solidFill>
              </a:rPr>
              <a:t>，</a:t>
            </a:r>
            <a:r>
              <a:rPr lang="zh-CN" altLang="en-US" sz="1400" dirty="0">
                <a:solidFill>
                  <a:schemeClr val="tx1"/>
                </a:solidFill>
              </a:rPr>
              <a:t>它指明一个事物的对象与另一个事物的对象间</a:t>
            </a:r>
            <a:endParaRPr lang="zh-CN" altLang="en-US" sz="1400" dirty="0">
              <a:solidFill>
                <a:schemeClr val="tx1"/>
              </a:solidFill>
            </a:endParaRPr>
          </a:p>
          <a:p>
            <a:pPr lvl="1" indent="0" eaLnBrk="1" hangingPunct="1"/>
            <a:r>
              <a:rPr lang="zh-CN" altLang="en-US" sz="1400" dirty="0">
                <a:solidFill>
                  <a:schemeClr val="tx1"/>
                </a:solidFill>
              </a:rPr>
              <a:t>   的联系</a:t>
            </a:r>
            <a:endParaRPr lang="zh-CN" altLang="en-US" sz="1400" dirty="0">
              <a:solidFill>
                <a:schemeClr val="tx1"/>
              </a:solidFill>
            </a:endParaRPr>
          </a:p>
          <a:p>
            <a:pPr lvl="1" indent="0" eaLnBrk="1" hangingPunct="1"/>
            <a:r>
              <a:rPr lang="en-US" altLang="x-none" sz="1600" b="1" dirty="0">
                <a:solidFill>
                  <a:schemeClr val="tx1"/>
                </a:solidFill>
              </a:rPr>
              <a:t>1.4.3</a:t>
            </a:r>
            <a:r>
              <a:rPr lang="zh-CN" altLang="en-US" sz="1600" b="1" dirty="0">
                <a:solidFill>
                  <a:schemeClr val="tx1"/>
                </a:solidFill>
              </a:rPr>
              <a:t>泛化</a:t>
            </a:r>
            <a:endParaRPr lang="zh-CN" altLang="en-US" sz="1600" b="1" dirty="0">
              <a:solidFill>
                <a:schemeClr val="tx1"/>
              </a:solidFill>
            </a:endParaRPr>
          </a:p>
          <a:p>
            <a:pPr lvl="1" indent="0" eaLnBrk="1" hangingPunct="1"/>
            <a:r>
              <a:rPr lang="zh-CN" altLang="en-US" sz="1600" dirty="0">
                <a:solidFill>
                  <a:schemeClr val="tx1"/>
                </a:solidFill>
              </a:rPr>
              <a:t>    </a:t>
            </a:r>
            <a:r>
              <a:rPr lang="zh-CN" altLang="en-US" sz="1400" dirty="0">
                <a:solidFill>
                  <a:schemeClr val="tx1"/>
                </a:solidFill>
              </a:rPr>
              <a:t>泛化</a:t>
            </a:r>
            <a:r>
              <a:rPr lang="en-US" altLang="x-none" sz="1400" dirty="0">
                <a:solidFill>
                  <a:schemeClr val="tx1"/>
                </a:solidFill>
              </a:rPr>
              <a:t>(generalization)</a:t>
            </a:r>
            <a:r>
              <a:rPr lang="zh-CN" altLang="en-US" sz="1400" dirty="0">
                <a:solidFill>
                  <a:schemeClr val="tx1"/>
                </a:solidFill>
              </a:rPr>
              <a:t>是一种特殊</a:t>
            </a:r>
            <a:r>
              <a:rPr lang="en-US" altLang="x-none" sz="1400" dirty="0">
                <a:solidFill>
                  <a:schemeClr val="tx1"/>
                </a:solidFill>
              </a:rPr>
              <a:t>/</a:t>
            </a:r>
            <a:r>
              <a:rPr lang="zh-CN" altLang="en-US" sz="1400" dirty="0">
                <a:solidFill>
                  <a:schemeClr val="tx1"/>
                </a:solidFill>
              </a:rPr>
              <a:t>一般的关系。也可以看作是常说的继承关系</a:t>
            </a:r>
            <a:endParaRPr lang="zh-CN" altLang="en-US" sz="1400" dirty="0">
              <a:solidFill>
                <a:schemeClr val="tx1"/>
              </a:solidFill>
            </a:endParaRPr>
          </a:p>
          <a:p>
            <a:pPr lvl="1" indent="0" eaLnBrk="1" hangingPunct="1"/>
            <a:r>
              <a:rPr lang="en-US" altLang="x-none" sz="1600" b="1" dirty="0">
                <a:solidFill>
                  <a:schemeClr val="tx1"/>
                </a:solidFill>
              </a:rPr>
              <a:t>1.4.4</a:t>
            </a:r>
            <a:r>
              <a:rPr lang="zh-CN" altLang="en-US" sz="1600" b="1" dirty="0">
                <a:solidFill>
                  <a:schemeClr val="tx1"/>
                </a:solidFill>
              </a:rPr>
              <a:t>实现</a:t>
            </a:r>
            <a:endParaRPr lang="zh-CN" altLang="en-US" sz="1600" b="1" dirty="0">
              <a:solidFill>
                <a:schemeClr val="tx1"/>
              </a:solidFill>
            </a:endParaRPr>
          </a:p>
          <a:p>
            <a:pPr lvl="1" indent="0" eaLnBrk="1" hangingPunct="1"/>
            <a:r>
              <a:rPr lang="zh-CN" altLang="en-US" sz="1600" dirty="0">
                <a:solidFill>
                  <a:schemeClr val="tx1"/>
                </a:solidFill>
              </a:rPr>
              <a:t>    </a:t>
            </a:r>
            <a:r>
              <a:rPr lang="zh-CN" altLang="en-US" sz="1400" dirty="0">
                <a:solidFill>
                  <a:schemeClr val="tx1"/>
                </a:solidFill>
              </a:rPr>
              <a:t>实现</a:t>
            </a:r>
            <a:r>
              <a:rPr lang="en-US" altLang="x-none" sz="1400" dirty="0">
                <a:solidFill>
                  <a:schemeClr val="tx1"/>
                </a:solidFill>
              </a:rPr>
              <a:t>(realization)</a:t>
            </a:r>
            <a:r>
              <a:rPr lang="zh-CN" altLang="en-US" sz="1400" dirty="0">
                <a:solidFill>
                  <a:schemeClr val="tx1"/>
                </a:solidFill>
              </a:rPr>
              <a:t>是类元之间的语义关系，其中的一个类元指定了由另一个类元保    </a:t>
            </a:r>
            <a:endParaRPr lang="zh-CN" altLang="en-US" sz="1400" dirty="0">
              <a:solidFill>
                <a:schemeClr val="tx1"/>
              </a:solidFill>
            </a:endParaRPr>
          </a:p>
          <a:p>
            <a:pPr lvl="1" indent="0" eaLnBrk="1" hangingPunct="1"/>
            <a:r>
              <a:rPr lang="zh-CN" altLang="en-US" sz="1400" dirty="0">
                <a:solidFill>
                  <a:schemeClr val="tx1"/>
                </a:solidFill>
              </a:rPr>
              <a:t>    证执行的契约</a:t>
            </a:r>
            <a:endParaRPr lang="zh-CN" altLang="en-US"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endParaRPr lang="ja-JP" altLang="en-US">
              <a:effectLst>
                <a:outerShdw blurRad="38100" dist="38100" dir="2700000">
                  <a:srgbClr val="C0C0C0"/>
                </a:outerShdw>
              </a:effectLst>
            </a:endParaRPr>
          </a:p>
        </p:txBody>
      </p:sp>
      <p:sp>
        <p:nvSpPr>
          <p:cNvPr id="15363" name="Rectangle 10"/>
          <p:cNvSpPr>
            <a:spLocks noGrp="1"/>
          </p:cNvSpPr>
          <p:nvPr>
            <p:ph type="body" sz="half"/>
          </p:nvPr>
        </p:nvSpPr>
        <p:spPr>
          <a:xfrm>
            <a:off x="120650" y="692150"/>
            <a:ext cx="4381500" cy="755650"/>
          </a:xfrm>
        </p:spPr>
        <p:txBody>
          <a:bodyPr vert="horz" wrap="square" lIns="3600" tIns="3600" rIns="3600" bIns="3600" anchor="t"/>
          <a:lstStyle>
            <a:lvl1pPr lvl="0">
              <a:defRPr sz="1800"/>
            </a:lvl1pPr>
            <a:lvl2pPr lvl="1">
              <a:defRPr sz="1600"/>
            </a:lvl2pPr>
            <a:lvl3pPr lvl="2">
              <a:defRPr sz="1400"/>
            </a:lvl3pPr>
            <a:lvl4pPr lvl="3">
              <a:defRPr sz="1800"/>
            </a:lvl4pPr>
            <a:lvl5pPr lvl="4">
              <a:defRPr sz="1800"/>
            </a:lvl5pPr>
          </a:lstStyle>
          <a:p>
            <a:pPr marL="0" lvl="0" indent="0" eaLnBrk="1" hangingPunct="1"/>
            <a:r>
              <a:rPr lang="en-US" altLang="x-none" b="1" dirty="0">
                <a:solidFill>
                  <a:schemeClr val="tx1"/>
                </a:solidFill>
              </a:rPr>
              <a:t>1.5</a:t>
            </a:r>
            <a:r>
              <a:rPr lang="zh-CN" altLang="en-US" b="1" dirty="0">
                <a:solidFill>
                  <a:schemeClr val="tx1"/>
                </a:solidFill>
              </a:rPr>
              <a:t> </a:t>
            </a:r>
            <a:r>
              <a:rPr lang="en-US" altLang="x-none" b="1" dirty="0">
                <a:solidFill>
                  <a:schemeClr val="tx1"/>
                </a:solidFill>
              </a:rPr>
              <a:t>UML</a:t>
            </a:r>
            <a:r>
              <a:rPr lang="zh-CN" altLang="en-US" b="1" dirty="0">
                <a:solidFill>
                  <a:schemeClr val="tx1"/>
                </a:solidFill>
              </a:rPr>
              <a:t>视图</a:t>
            </a:r>
            <a:endParaRPr lang="zh-CN" altLang="en-US" b="1" dirty="0">
              <a:solidFill>
                <a:schemeClr val="tx1"/>
              </a:solidFill>
            </a:endParaRPr>
          </a:p>
          <a:p>
            <a:pPr lvl="1" indent="0" eaLnBrk="1" hangingPunct="1"/>
            <a:endParaRPr lang="en-US" altLang="x-none" sz="1400" b="1" dirty="0">
              <a:solidFill>
                <a:schemeClr val="tx1"/>
              </a:solidFill>
              <a:ea typeface="华文宋体" panose="02010600040101010101" pitchFamily="2" charset="-122"/>
            </a:endParaRPr>
          </a:p>
        </p:txBody>
      </p:sp>
      <p:sp>
        <p:nvSpPr>
          <p:cNvPr id="3" name="文本框 2"/>
          <p:cNvSpPr txBox="1"/>
          <p:nvPr/>
        </p:nvSpPr>
        <p:spPr>
          <a:xfrm>
            <a:off x="469900" y="1237615"/>
            <a:ext cx="7905115" cy="3692525"/>
          </a:xfrm>
          <a:prstGeom prst="rect">
            <a:avLst/>
          </a:prstGeom>
          <a:noFill/>
        </p:spPr>
        <p:txBody>
          <a:bodyPr wrap="square" rtlCol="0">
            <a:spAutoFit/>
          </a:bodyPr>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）用例视图：主要强调从系统的外部参与者（主要是用户）的角度所看到的或需要的系统功能。</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）逻辑视图：主要是从系统的静态结构和动态行为角度显示如何时限系统的功能。</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）并发视图：显示了系统的并发性，并解决在并发系统中存在的通信问题和同步问题。</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4</a:t>
            </a:r>
            <a:r>
              <a:rPr lang="zh-CN" altLang="en-US" sz="1800" b="0" i="0">
                <a:solidFill>
                  <a:schemeClr val="tx1"/>
                </a:solidFill>
              </a:rPr>
              <a:t>）组件视图：组件视图显示代码组件的组织结构。</a:t>
            </a:r>
            <a:endParaRPr lang="zh-CN" altLang="en-US" sz="1800" b="0" i="0">
              <a:solidFill>
                <a:schemeClr val="tx1"/>
              </a:solidFill>
            </a:endParaRP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5</a:t>
            </a:r>
            <a:r>
              <a:rPr lang="zh-CN" altLang="en-US" sz="1800" b="0" i="0">
                <a:solidFill>
                  <a:schemeClr val="tx1"/>
                </a:solidFill>
              </a:rPr>
              <a:t>）配置视图：主要描述了系统具体如何进行部署。部署指的是将系统配置到由计算机和设备组成的物理结构上。</a:t>
            </a:r>
            <a:endParaRPr lang="zh-CN" altLang="en-US" sz="1800" b="0" i="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2075" tIns="46038" rIns="92075" bIns="46038" anchor="ctr"/>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endParaRPr lang="ja-JP" altLang="en-US">
              <a:effectLst>
                <a:outerShdw blurRad="38100" dist="38100" dir="2700000">
                  <a:srgbClr val="C0C0C0"/>
                </a:outerShdw>
              </a:effectLst>
            </a:endParaRPr>
          </a:p>
        </p:txBody>
      </p:sp>
      <p:sp>
        <p:nvSpPr>
          <p:cNvPr id="17411" name="Rectangle 7"/>
          <p:cNvSpPr>
            <a:spLocks noGrp="1"/>
          </p:cNvSpPr>
          <p:nvPr>
            <p:ph type="body" sz="half"/>
          </p:nvPr>
        </p:nvSpPr>
        <p:spPr>
          <a:xfrm>
            <a:off x="120650" y="655638"/>
            <a:ext cx="4381500" cy="755650"/>
          </a:xfrm>
        </p:spPr>
        <p:txBody>
          <a:bodyPr vert="horz" wrap="square" lIns="3600" tIns="3600" rIns="3600" bIns="3600" anchor="t"/>
          <a:lstStyle>
            <a:lvl1pPr lvl="0">
              <a:defRPr sz="1800"/>
            </a:lvl1pPr>
            <a:lvl2pPr lvl="1">
              <a:defRPr sz="1600"/>
            </a:lvl2pPr>
            <a:lvl3pPr lvl="2">
              <a:defRPr sz="1400"/>
            </a:lvl3pPr>
            <a:lvl4pPr lvl="3">
              <a:defRPr sz="1800"/>
            </a:lvl4pPr>
            <a:lvl5pPr lvl="4">
              <a:defRPr sz="1800"/>
            </a:lvl5pPr>
          </a:lstStyle>
          <a:p>
            <a:pPr marL="0" lvl="0" indent="0" eaLnBrk="1" hangingPunct="1"/>
            <a:r>
              <a:rPr lang="en-US" altLang="x-none" b="1" dirty="0">
                <a:solidFill>
                  <a:schemeClr val="tx1"/>
                </a:solidFill>
              </a:rPr>
              <a:t>1.5</a:t>
            </a:r>
            <a:r>
              <a:rPr lang="zh-CN" altLang="en-US" b="1" dirty="0">
                <a:solidFill>
                  <a:schemeClr val="tx1"/>
                </a:solidFill>
              </a:rPr>
              <a:t> 各</a:t>
            </a:r>
            <a:r>
              <a:rPr lang="en-US" altLang="x-none" b="1" dirty="0">
                <a:solidFill>
                  <a:schemeClr val="tx1"/>
                </a:solidFill>
              </a:rPr>
              <a:t>UML</a:t>
            </a:r>
            <a:r>
              <a:rPr lang="zh-CN" altLang="en-US" b="1" dirty="0">
                <a:solidFill>
                  <a:schemeClr val="tx1"/>
                </a:solidFill>
              </a:rPr>
              <a:t>图</a:t>
            </a:r>
            <a:endParaRPr lang="en-US" altLang="x-none" b="1" dirty="0">
              <a:solidFill>
                <a:schemeClr val="tx1"/>
              </a:solidFill>
              <a:ea typeface="华文宋体" panose="02010600040101010101" pitchFamily="2" charset="-122"/>
            </a:endParaRPr>
          </a:p>
        </p:txBody>
      </p:sp>
      <p:sp>
        <p:nvSpPr>
          <p:cNvPr id="2" name="文本框 1"/>
          <p:cNvSpPr txBox="1"/>
          <p:nvPr/>
        </p:nvSpPr>
        <p:spPr>
          <a:xfrm>
            <a:off x="747395" y="1038225"/>
            <a:ext cx="7178675" cy="645160"/>
          </a:xfrm>
          <a:prstGeom prst="rect">
            <a:avLst/>
          </a:prstGeom>
          <a:noFill/>
        </p:spPr>
        <p:txBody>
          <a:bodyPr wrap="square" rtlCol="0">
            <a:spAutoFit/>
          </a:bodyPr>
          <a:p>
            <a:r>
              <a:rPr lang="zh-CN" altLang="en-US" sz="1800">
                <a:solidFill>
                  <a:schemeClr val="tx1"/>
                </a:solidFill>
              </a:rPr>
              <a:t>包括：用例图、类图、对象图、状态机图、活动图、顺序图、通信图、构建图、部署图、包图、组合结构图、交互概览</a:t>
            </a:r>
            <a:r>
              <a:rPr lang="zh-CN" altLang="en-US" sz="1800">
                <a:solidFill>
                  <a:schemeClr val="tx1"/>
                </a:solidFill>
              </a:rPr>
              <a:t>图和时间图。</a:t>
            </a:r>
            <a:endParaRPr lang="zh-CN" altLang="en-US" sz="1800">
              <a:solidFill>
                <a:schemeClr val="tx1"/>
              </a:solidFill>
            </a:endParaRPr>
          </a:p>
        </p:txBody>
      </p:sp>
      <p:sp>
        <p:nvSpPr>
          <p:cNvPr id="3" name="文本框 2"/>
          <p:cNvSpPr txBox="1"/>
          <p:nvPr/>
        </p:nvSpPr>
        <p:spPr>
          <a:xfrm>
            <a:off x="330835" y="1809750"/>
            <a:ext cx="1783080" cy="398780"/>
          </a:xfrm>
          <a:prstGeom prst="rect">
            <a:avLst/>
          </a:prstGeom>
          <a:noFill/>
        </p:spPr>
        <p:txBody>
          <a:bodyPr wrap="square" rtlCol="0">
            <a:spAutoFit/>
          </a:bodyPr>
          <a:p>
            <a:r>
              <a:rPr lang="zh-CN" altLang="en-US" sz="2000" i="0">
                <a:solidFill>
                  <a:schemeClr val="tx1"/>
                </a:solidFill>
              </a:rPr>
              <a:t>分类</a:t>
            </a:r>
            <a:endParaRPr lang="zh-CN" altLang="en-US" sz="2000" i="0">
              <a:solidFill>
                <a:schemeClr val="tx1"/>
              </a:solidFill>
            </a:endParaRPr>
          </a:p>
        </p:txBody>
      </p:sp>
      <p:sp>
        <p:nvSpPr>
          <p:cNvPr id="4" name="文本框 3"/>
          <p:cNvSpPr txBox="1"/>
          <p:nvPr/>
        </p:nvSpPr>
        <p:spPr>
          <a:xfrm>
            <a:off x="539115" y="2406650"/>
            <a:ext cx="7910830" cy="2891790"/>
          </a:xfrm>
          <a:prstGeom prst="rect">
            <a:avLst/>
          </a:prstGeom>
          <a:noFill/>
        </p:spPr>
        <p:txBody>
          <a:bodyPr wrap="square" rtlCol="0">
            <a:spAutoFit/>
          </a:bodyPr>
          <a:p>
            <a:r>
              <a:rPr lang="en-US" altLang="zh-CN" sz="1800" b="0" i="0">
                <a:solidFill>
                  <a:schemeClr val="tx1"/>
                </a:solidFill>
              </a:rPr>
              <a:t>                </a:t>
            </a:r>
            <a:r>
              <a:rPr lang="zh-CN" altLang="en-US" sz="1800" b="0" i="0">
                <a:solidFill>
                  <a:schemeClr val="tx1"/>
                </a:solidFill>
              </a:rPr>
              <a:t>类型                                                                包含</a:t>
            </a:r>
            <a:endParaRPr lang="zh-CN" altLang="en-US" sz="1800" b="0" i="0">
              <a:solidFill>
                <a:schemeClr val="tx1"/>
              </a:solidFill>
            </a:endParaRPr>
          </a:p>
          <a:p>
            <a:r>
              <a:rPr lang="en-US" altLang="zh-CN" sz="1800" b="0" i="0">
                <a:solidFill>
                  <a:schemeClr val="tx1"/>
                </a:solidFill>
              </a:rPr>
              <a:t>	 </a:t>
            </a:r>
            <a:endParaRPr lang="en-US" altLang="zh-CN" sz="1800" b="0" i="0">
              <a:solidFill>
                <a:schemeClr val="tx1"/>
              </a:solidFill>
            </a:endParaRPr>
          </a:p>
          <a:p>
            <a:r>
              <a:rPr lang="en-US" altLang="zh-CN" sz="1800" b="0" i="0">
                <a:solidFill>
                  <a:schemeClr val="tx1"/>
                </a:solidFill>
              </a:rPr>
              <a:t>	</a:t>
            </a:r>
            <a:r>
              <a:rPr lang="zh-CN" altLang="en-US" sz="1600" b="0" i="0">
                <a:solidFill>
                  <a:schemeClr val="tx1"/>
                </a:solidFill>
              </a:rPr>
              <a:t>静态图                                                 类图、对象图、包图、组合结构图</a:t>
            </a:r>
            <a:endParaRPr lang="zh-CN" altLang="en-US" sz="1600" b="0" i="0">
              <a:solidFill>
                <a:schemeClr val="tx1"/>
              </a:solidFill>
            </a:endParaRPr>
          </a:p>
          <a:p>
            <a:r>
              <a:rPr lang="en-US" altLang="zh-CN" sz="1600" b="0" i="0">
                <a:solidFill>
                  <a:schemeClr val="tx1"/>
                </a:solidFill>
              </a:rPr>
              <a:t>	</a:t>
            </a:r>
            <a:endParaRPr lang="en-US" altLang="zh-CN" sz="1600" b="0" i="0">
              <a:solidFill>
                <a:schemeClr val="tx1"/>
              </a:solidFill>
            </a:endParaRPr>
          </a:p>
          <a:p>
            <a:r>
              <a:rPr lang="en-US" altLang="zh-CN" sz="1600" b="0" i="0">
                <a:solidFill>
                  <a:schemeClr val="tx1"/>
                </a:solidFill>
              </a:rPr>
              <a:t>	</a:t>
            </a:r>
            <a:r>
              <a:rPr lang="zh-CN" altLang="en-US" sz="1600" b="0" i="0">
                <a:solidFill>
                  <a:schemeClr val="tx1"/>
                </a:solidFill>
              </a:rPr>
              <a:t>行为图                                                 状态机图、活动图</a:t>
            </a:r>
            <a:endParaRPr lang="zh-CN" altLang="en-US" sz="1600" b="0" i="0">
              <a:solidFill>
                <a:schemeClr val="tx1"/>
              </a:solidFill>
            </a:endParaRPr>
          </a:p>
          <a:p>
            <a:r>
              <a:rPr lang="en-US" altLang="zh-CN" sz="1600" b="0" i="0">
                <a:solidFill>
                  <a:schemeClr val="tx1"/>
                </a:solidFill>
              </a:rPr>
              <a:t>	</a:t>
            </a:r>
            <a:endParaRPr lang="en-US" altLang="zh-CN" sz="1600" b="0" i="0">
              <a:solidFill>
                <a:schemeClr val="tx1"/>
              </a:solidFill>
            </a:endParaRPr>
          </a:p>
          <a:p>
            <a:r>
              <a:rPr lang="en-US" altLang="zh-CN" sz="1600" b="0" i="0">
                <a:solidFill>
                  <a:schemeClr val="tx1"/>
                </a:solidFill>
              </a:rPr>
              <a:t>	</a:t>
            </a:r>
            <a:r>
              <a:rPr lang="zh-CN" altLang="en-US" sz="1600" b="0" i="0">
                <a:solidFill>
                  <a:schemeClr val="tx1"/>
                </a:solidFill>
              </a:rPr>
              <a:t>用例图                                                 用例图</a:t>
            </a:r>
            <a:endParaRPr lang="zh-CN" altLang="en-US" sz="1600" b="0" i="0">
              <a:solidFill>
                <a:schemeClr val="tx1"/>
              </a:solidFill>
            </a:endParaRPr>
          </a:p>
          <a:p>
            <a:r>
              <a:rPr lang="en-US" altLang="zh-CN" sz="1600" b="0" i="0">
                <a:solidFill>
                  <a:schemeClr val="tx1"/>
                </a:solidFill>
              </a:rPr>
              <a:t>	</a:t>
            </a:r>
            <a:endParaRPr lang="en-US" altLang="zh-CN" sz="1600" b="0" i="0">
              <a:solidFill>
                <a:schemeClr val="tx1"/>
              </a:solidFill>
            </a:endParaRPr>
          </a:p>
          <a:p>
            <a:r>
              <a:rPr lang="en-US" altLang="zh-CN" sz="1600" b="0" i="0">
                <a:solidFill>
                  <a:schemeClr val="tx1"/>
                </a:solidFill>
              </a:rPr>
              <a:t>	</a:t>
            </a:r>
            <a:r>
              <a:rPr lang="zh-CN" altLang="en-US" sz="1600" b="0" i="0">
                <a:solidFill>
                  <a:schemeClr val="tx1"/>
                </a:solidFill>
              </a:rPr>
              <a:t>交互图                                                 顺序图、通信图、时间图、交互概况图</a:t>
            </a:r>
            <a:endParaRPr lang="zh-CN" altLang="en-US" sz="1600" b="0" i="0">
              <a:solidFill>
                <a:schemeClr val="tx1"/>
              </a:solidFill>
            </a:endParaRPr>
          </a:p>
          <a:p>
            <a:r>
              <a:rPr lang="en-US" altLang="zh-CN" sz="1600" b="0" i="0">
                <a:solidFill>
                  <a:schemeClr val="tx1"/>
                </a:solidFill>
              </a:rPr>
              <a:t>	</a:t>
            </a:r>
            <a:endParaRPr lang="en-US" altLang="zh-CN" sz="1600" b="0" i="0">
              <a:solidFill>
                <a:schemeClr val="tx1"/>
              </a:solidFill>
            </a:endParaRPr>
          </a:p>
          <a:p>
            <a:r>
              <a:rPr lang="en-US" altLang="zh-CN" sz="1600" b="0" i="0">
                <a:solidFill>
                  <a:schemeClr val="tx1"/>
                </a:solidFill>
              </a:rPr>
              <a:t>	</a:t>
            </a:r>
            <a:r>
              <a:rPr lang="zh-CN" altLang="en-US" sz="1600" b="0" i="0">
                <a:solidFill>
                  <a:schemeClr val="tx1"/>
                </a:solidFill>
              </a:rPr>
              <a:t>实现图                                                 构建图、部署图</a:t>
            </a:r>
            <a:endParaRPr lang="zh-CN" altLang="en-US" sz="1600" b="0" i="0">
              <a:solidFill>
                <a:schemeClr val="tx1"/>
              </a:solidFill>
            </a:endParaRPr>
          </a:p>
        </p:txBody>
      </p:sp>
      <p:cxnSp>
        <p:nvCxnSpPr>
          <p:cNvPr id="5" name="直接连接符 4"/>
          <p:cNvCxnSpPr/>
          <p:nvPr/>
        </p:nvCxnSpPr>
        <p:spPr>
          <a:xfrm flipV="1">
            <a:off x="712470" y="2781300"/>
            <a:ext cx="7891780" cy="57785"/>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738505" y="2348865"/>
            <a:ext cx="7722235" cy="400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504825" y="5281295"/>
            <a:ext cx="7955915" cy="203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標準デザイン">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14987</Words>
  <Application>WPS 演示</Application>
  <PresentationFormat>全屏显示(4:3)</PresentationFormat>
  <Paragraphs>1232</Paragraphs>
  <Slides>53</Slides>
  <Notes>62</Notes>
  <HiddenSlides>0</HiddenSlides>
  <MMClips>0</MMClips>
  <ScaleCrop>false</ScaleCrop>
  <HeadingPairs>
    <vt:vector size="8" baseType="variant">
      <vt:variant>
        <vt:lpstr>已用的字体</vt:lpstr>
      </vt:variant>
      <vt:variant>
        <vt:i4>16</vt:i4>
      </vt:variant>
      <vt:variant>
        <vt:lpstr>主题</vt:lpstr>
      </vt:variant>
      <vt:variant>
        <vt:i4>7</vt:i4>
      </vt:variant>
      <vt:variant>
        <vt:lpstr>嵌入 OLE 服务器</vt:lpstr>
      </vt:variant>
      <vt:variant>
        <vt:i4>1</vt:i4>
      </vt:variant>
      <vt:variant>
        <vt:lpstr>幻灯片标题</vt:lpstr>
      </vt:variant>
      <vt:variant>
        <vt:i4>53</vt:i4>
      </vt:variant>
    </vt:vector>
  </HeadingPairs>
  <TitlesOfParts>
    <vt:vector size="77" baseType="lpstr">
      <vt:lpstr>Arial</vt:lpstr>
      <vt:lpstr>宋体</vt:lpstr>
      <vt:lpstr>Wingdings</vt:lpstr>
      <vt:lpstr>Times New Roman</vt:lpstr>
      <vt:lpstr>MS PGothic</vt:lpstr>
      <vt:lpstr>华文宋体</vt:lpstr>
      <vt:lpstr>微软雅黑</vt:lpstr>
      <vt:lpstr>Arial Unicode MS</vt:lpstr>
      <vt:lpstr>Garamond</vt:lpstr>
      <vt:lpstr>Trebuchet MS</vt:lpstr>
      <vt:lpstr>MS 明朝</vt:lpstr>
      <vt:lpstr>新宋体</vt:lpstr>
      <vt:lpstr>Segoe Print</vt:lpstr>
      <vt:lpstr>华文中宋</vt:lpstr>
      <vt:lpstr>楷体</vt:lpstr>
      <vt:lpstr>华文仿宋</vt:lpstr>
      <vt:lpstr>標準デザイン</vt:lpstr>
      <vt:lpstr>1_UML</vt:lpstr>
      <vt:lpstr>UML</vt:lpstr>
      <vt:lpstr>4_UML</vt:lpstr>
      <vt:lpstr>5_UML</vt:lpstr>
      <vt:lpstr>3_UML</vt:lpstr>
      <vt:lpstr>1_標準デザイン</vt:lpstr>
      <vt:lpstr>Word.Picture.8</vt:lpstr>
      <vt:lpstr>PowerPoint 演示文稿</vt:lpstr>
      <vt:lpstr>目录</vt:lpstr>
      <vt:lpstr>目录</vt:lpstr>
      <vt:lpstr>目录</vt:lpstr>
      <vt:lpstr>1. 前言</vt:lpstr>
      <vt:lpstr>1. 前言</vt:lpstr>
      <vt:lpstr>1. 前言</vt:lpstr>
      <vt:lpstr>1. 前言</vt:lpstr>
      <vt:lpstr>1. 前言</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活动图</vt:lpstr>
      <vt:lpstr>6. 活动图</vt:lpstr>
      <vt:lpstr>6. 活动图</vt:lpstr>
      <vt:lpstr>6. 活动图</vt:lpstr>
      <vt:lpstr>7. 顺序图</vt:lpstr>
      <vt:lpstr>7. 顺序图</vt:lpstr>
      <vt:lpstr>7. 顺序图</vt:lpstr>
      <vt:lpstr>7. 顺序图</vt:lpstr>
      <vt:lpstr>8.通信图</vt:lpstr>
      <vt:lpstr>PowerPoint 演示文稿</vt:lpstr>
      <vt:lpstr>PowerPoint 演示文稿</vt:lpstr>
      <vt:lpstr>9. 构件图</vt:lpstr>
      <vt:lpstr>9. 构件图</vt:lpstr>
      <vt:lpstr>9. 构件图</vt:lpstr>
      <vt:lpstr>10. 部署图</vt:lpstr>
      <vt:lpstr>10. 部署图</vt:lpstr>
      <vt:lpstr>10. 部署图</vt:lpstr>
      <vt:lpstr>10. 部署图</vt:lpstr>
      <vt:lpstr>10. 部署图</vt:lpstr>
      <vt:lpstr>11. 包图</vt:lpstr>
      <vt:lpstr>11. 包图</vt:lpstr>
      <vt:lpstr>12. 组合结构图</vt:lpstr>
      <vt:lpstr>12. 定时图</vt:lpstr>
      <vt:lpstr>PowerPoint 演示文稿</vt:lpstr>
    </vt:vector>
  </TitlesOfParts>
  <Company>NEC-CAS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20091001-2106</dc:creator>
  <cp:lastModifiedBy>Slx</cp:lastModifiedBy>
  <cp:revision>784</cp:revision>
  <dcterms:created xsi:type="dcterms:W3CDTF">2005-10-12T07:05:00Z</dcterms:created>
  <dcterms:modified xsi:type="dcterms:W3CDTF">2017-10-29T07:38:53Z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