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</p:sldMasterIdLst>
  <p:sldIdLst>
    <p:sldId id="256" r:id="rId5"/>
    <p:sldId id="276" r:id="rId6"/>
    <p:sldId id="259" r:id="rId7"/>
    <p:sldId id="268" r:id="rId8"/>
    <p:sldId id="278" r:id="rId9"/>
    <p:sldId id="280" r:id="rId10"/>
    <p:sldId id="261" r:id="rId11"/>
    <p:sldId id="281" r:id="rId12"/>
    <p:sldId id="282" r:id="rId13"/>
    <p:sldId id="283" r:id="rId14"/>
    <p:sldId id="262" r:id="rId15"/>
    <p:sldId id="286" r:id="rId16"/>
    <p:sldId id="263" r:id="rId17"/>
    <p:sldId id="285" r:id="rId18"/>
    <p:sldId id="287" r:id="rId19"/>
    <p:sldId id="289" r:id="rId20"/>
    <p:sldId id="290" r:id="rId21"/>
    <p:sldId id="288" r:id="rId22"/>
    <p:sldId id="291" r:id="rId23"/>
    <p:sldId id="292" r:id="rId24"/>
    <p:sldId id="293" r:id="rId25"/>
    <p:sldId id="294" r:id="rId26"/>
    <p:sldId id="295" r:id="rId27"/>
    <p:sldId id="296" r:id="rId28"/>
    <p:sldId id="302" r:id="rId29"/>
    <p:sldId id="297" r:id="rId30"/>
    <p:sldId id="303" r:id="rId31"/>
    <p:sldId id="298" r:id="rId32"/>
    <p:sldId id="306" r:id="rId33"/>
    <p:sldId id="299" r:id="rId34"/>
    <p:sldId id="307" r:id="rId35"/>
    <p:sldId id="300" r:id="rId36"/>
    <p:sldId id="308" r:id="rId37"/>
    <p:sldId id="25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63A"/>
    <a:srgbClr val="DBDDDF"/>
    <a:srgbClr val="5A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2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54" y="90"/>
      </p:cViewPr>
      <p:guideLst>
        <p:guide orient="horz" pos="2160"/>
        <p:guide pos="3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F247DA-087F-41E5-B177-106A862DC9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D7C9B7-1499-4F60-AE72-19793D971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F247DA-087F-41E5-B177-106A862DC9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D7C9B7-1499-4F60-AE72-19793D971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F247DA-087F-41E5-B177-106A862DC9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D7C9B7-1499-4F60-AE72-19793D971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F247DA-087F-41E5-B177-106A862DC9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D7C9B7-1499-4F60-AE72-19793D971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F247DA-087F-41E5-B177-106A862DC9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D7C9B7-1499-4F60-AE72-19793D971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F247DA-087F-41E5-B177-106A862DC9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D7C9B7-1499-4F60-AE72-19793D971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F247DA-087F-41E5-B177-106A862DC9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D7C9B7-1499-4F60-AE72-19793D971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F247DA-087F-41E5-B177-106A862DC9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D7C9B7-1499-4F60-AE72-19793D971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F247DA-087F-41E5-B177-106A862DC9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D7C9B7-1499-4F60-AE72-19793D971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F247DA-087F-41E5-B177-106A862DC9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D7C9B7-1499-4F60-AE72-19793D971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F247DA-087F-41E5-B177-106A862DC9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D7C9B7-1499-4F60-AE72-19793D971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菱形 5"/>
          <p:cNvSpPr/>
          <p:nvPr/>
        </p:nvSpPr>
        <p:spPr>
          <a:xfrm>
            <a:off x="2374900" y="1030634"/>
            <a:ext cx="7442200" cy="4796732"/>
          </a:xfrm>
          <a:prstGeom prst="diamond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2527300" y="1128861"/>
            <a:ext cx="7137400" cy="4600278"/>
          </a:xfrm>
          <a:prstGeom prst="diamond">
            <a:avLst/>
          </a:prstGeom>
          <a:solidFill>
            <a:srgbClr val="32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978494" y="2449732"/>
            <a:ext cx="4225706" cy="1705032"/>
            <a:chOff x="4498526" y="2659559"/>
            <a:chExt cx="3185642" cy="1285377"/>
          </a:xfrm>
        </p:grpSpPr>
        <p:sp>
          <p:nvSpPr>
            <p:cNvPr id="10" name="文本框 9"/>
            <p:cNvSpPr txBox="1"/>
            <p:nvPr/>
          </p:nvSpPr>
          <p:spPr>
            <a:xfrm>
              <a:off x="4580021" y="2659559"/>
              <a:ext cx="3031958" cy="764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项目计划书</a:t>
              </a:r>
              <a:endPara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98526" y="3450780"/>
              <a:ext cx="3185642" cy="486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FFFFFF"/>
                  </a:solidFill>
                </a:rPr>
                <a:t>Project Plan</a:t>
              </a:r>
              <a:endParaRPr lang="en-US" sz="36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712034" y="3451641"/>
              <a:ext cx="283210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712034" y="3944936"/>
              <a:ext cx="283210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919134" y="4318000"/>
            <a:ext cx="2353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73742852" name="图片 1073742851" descr="1507787884106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5510" y="5941060"/>
            <a:ext cx="4572635" cy="655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014845" y="5674360"/>
            <a:ext cx="2552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组长：张俊杰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组员：姜哲翔、吴卓伦、饶铃根、寿俐鑫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174365" y="111125"/>
            <a:ext cx="6129020" cy="891869"/>
            <a:chOff x="4926820" y="4196916"/>
            <a:chExt cx="4475798" cy="891751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非移交产品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891751"/>
              <a:chOff x="5128630" y="4233510"/>
              <a:chExt cx="2676932" cy="64697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048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277995" y="1437005"/>
            <a:ext cx="58197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1.可行性分析报告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2.项目开发计划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3.软件需求说明书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4.概要设计说明书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5.详细设计说明书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6.测试计划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7.测试分析报告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8.开发进度月报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9.项目开发总结报告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10.软件问题报告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11.软件修改报告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12.源程序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911480" y="4134218"/>
            <a:ext cx="4475798" cy="901909"/>
            <a:chOff x="4926820" y="4196916"/>
            <a:chExt cx="4475798" cy="901909"/>
          </a:xfrm>
        </p:grpSpPr>
        <p:sp>
          <p:nvSpPr>
            <p:cNvPr id="7" name="文本框 6"/>
            <p:cNvSpPr txBox="1"/>
            <p:nvPr/>
          </p:nvSpPr>
          <p:spPr>
            <a:xfrm>
              <a:off x="4926820" y="4232369"/>
              <a:ext cx="4475798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所需工作概述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087761" y="4196916"/>
              <a:ext cx="4153915" cy="901909"/>
              <a:chOff x="5128630" y="4233510"/>
              <a:chExt cx="2676932" cy="654349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128630" y="488785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4575991" y="1699491"/>
            <a:ext cx="2966993" cy="2170545"/>
            <a:chOff x="6230091" y="2863273"/>
            <a:chExt cx="1751826" cy="1129107"/>
          </a:xfrm>
        </p:grpSpPr>
        <p:sp>
          <p:nvSpPr>
            <p:cNvPr id="15" name="菱形 14"/>
            <p:cNvSpPr/>
            <p:nvPr/>
          </p:nvSpPr>
          <p:spPr>
            <a:xfrm>
              <a:off x="6230091" y="2863273"/>
              <a:ext cx="1751826" cy="1129107"/>
            </a:xfrm>
            <a:prstGeom prst="diamond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6336501" y="2931857"/>
              <a:ext cx="1539007" cy="991939"/>
            </a:xfrm>
            <a:prstGeom prst="diamond">
              <a:avLst/>
            </a:prstGeom>
            <a:solidFill>
              <a:srgbClr val="323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39051" y="2230765"/>
            <a:ext cx="1440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06700" y="172720"/>
            <a:ext cx="6129020" cy="892072"/>
            <a:chOff x="4926820" y="4196916"/>
            <a:chExt cx="4475798" cy="891954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59035"/>
              <a:ext cx="4475798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工作概述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891751"/>
              <a:chOff x="5128630" y="4233510"/>
              <a:chExt cx="2676932" cy="64697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048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3256280" y="1375410"/>
            <a:ext cx="58197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a.对所要开发系统、软件的需求和约束；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b.对项目文档编制的需求和约束；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c.该项目在系统生命周期中所处的地位；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d.所选用的计划/采购策略或对它们的需求和约束；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e.项目进度安排及资源的需求和约束；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f.其他的需求和约束，如：项目的安全性、保密性、私密性、方法、标准、硬件开发和软件开发的相互依赖关系等。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687320" y="2817495"/>
            <a:ext cx="7080207" cy="3076575"/>
            <a:chOff x="2733181" y="3135197"/>
            <a:chExt cx="6964900" cy="3076783"/>
          </a:xfrm>
        </p:grpSpPr>
        <p:sp>
          <p:nvSpPr>
            <p:cNvPr id="7" name="文本框 6"/>
            <p:cNvSpPr txBox="1"/>
            <p:nvPr/>
          </p:nvSpPr>
          <p:spPr>
            <a:xfrm>
              <a:off x="5222283" y="4487656"/>
              <a:ext cx="4475798" cy="1568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实施整个软件开发活动的计划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33181" y="3135197"/>
              <a:ext cx="6804405" cy="3076783"/>
              <a:chOff x="3611254" y="3463216"/>
              <a:chExt cx="4385003" cy="2232254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3611254" y="3463216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319325" y="569547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4575991" y="1699491"/>
            <a:ext cx="2966993" cy="2170545"/>
            <a:chOff x="6230091" y="2863273"/>
            <a:chExt cx="1751826" cy="1129107"/>
          </a:xfrm>
        </p:grpSpPr>
        <p:sp>
          <p:nvSpPr>
            <p:cNvPr id="15" name="菱形 14"/>
            <p:cNvSpPr/>
            <p:nvPr/>
          </p:nvSpPr>
          <p:spPr>
            <a:xfrm>
              <a:off x="6230091" y="2863273"/>
              <a:ext cx="1751826" cy="1129107"/>
            </a:xfrm>
            <a:prstGeom prst="diamond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6336501" y="2931857"/>
              <a:ext cx="1539007" cy="991939"/>
            </a:xfrm>
            <a:prstGeom prst="diamond">
              <a:avLst/>
            </a:prstGeom>
            <a:solidFill>
              <a:srgbClr val="323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39051" y="2230765"/>
            <a:ext cx="1440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06700" y="172720"/>
            <a:ext cx="6129020" cy="891869"/>
            <a:chOff x="4926820" y="4196916"/>
            <a:chExt cx="4475798" cy="891751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确定软件开发过程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891751"/>
              <a:chOff x="5128630" y="4233510"/>
              <a:chExt cx="2676932" cy="64697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048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3186430" y="2521585"/>
            <a:ext cx="58197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计划过程应覆盖论及它的所有合同条款，确定已计划的开发阶段(适用的话)、目标和各阶段要执行的软件开发活动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06700" y="172720"/>
            <a:ext cx="6129020" cy="891869"/>
            <a:chOff x="4926820" y="4196916"/>
            <a:chExt cx="4475798" cy="891751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软件开发总体计划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891751"/>
              <a:chOff x="5128630" y="4233510"/>
              <a:chExt cx="2676932" cy="64697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048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4453255" y="1347470"/>
            <a:ext cx="58197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1 </a:t>
            </a:r>
            <a:r>
              <a:rPr lang="zh-CN" altLang="en-US" sz="2800" b="1">
                <a:solidFill>
                  <a:schemeClr val="bg1"/>
                </a:solidFill>
              </a:rPr>
              <a:t>需求分析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2 </a:t>
            </a:r>
            <a:r>
              <a:rPr lang="zh-CN" altLang="en-US" sz="2800" b="1">
                <a:solidFill>
                  <a:schemeClr val="bg1"/>
                </a:solidFill>
              </a:rPr>
              <a:t>系统设计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3 </a:t>
            </a:r>
            <a:r>
              <a:rPr lang="zh-CN" altLang="en-US" sz="2800" b="1">
                <a:solidFill>
                  <a:schemeClr val="bg1"/>
                </a:solidFill>
              </a:rPr>
              <a:t>编码测试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4 </a:t>
            </a:r>
            <a:r>
              <a:rPr lang="zh-CN" altLang="en-US" sz="2800" b="1">
                <a:solidFill>
                  <a:schemeClr val="bg1"/>
                </a:solidFill>
              </a:rPr>
              <a:t>文档、产品部署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5 </a:t>
            </a:r>
            <a:r>
              <a:rPr lang="zh-CN" altLang="en-US" sz="2800" b="1">
                <a:solidFill>
                  <a:schemeClr val="bg1"/>
                </a:solidFill>
              </a:rPr>
              <a:t>项目总结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4540" y="4224655"/>
            <a:ext cx="5631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开发方法：采用面对对象开发方法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06700" y="172720"/>
            <a:ext cx="6129020" cy="891869"/>
            <a:chOff x="4926820" y="4196916"/>
            <a:chExt cx="4475798" cy="891751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确定软件产品标准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891751"/>
              <a:chOff x="5128630" y="4233510"/>
              <a:chExt cx="2676932" cy="64697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048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2391410" y="1504315"/>
            <a:ext cx="803465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solidFill>
                  <a:schemeClr val="bg1"/>
                </a:solidFill>
              </a:rPr>
              <a:t>a.格式标准(如：缩进、空格、大小写和信息的排序)；</a:t>
            </a:r>
            <a:endParaRPr sz="2800" b="1">
              <a:solidFill>
                <a:schemeClr val="bg1"/>
              </a:solidFill>
            </a:endParaRPr>
          </a:p>
          <a:p>
            <a:r>
              <a:rPr sz="2800" b="1">
                <a:solidFill>
                  <a:schemeClr val="bg1"/>
                </a:solidFill>
              </a:rPr>
              <a:t>b.首部注释标准，例如(要求：代码的名称/标识符，版本标识，修改历史，用途)需求和实现的设计决策，处理的注记(例如：使用的算法、假设、约束、限制和副作用)，数据注记(输入、输出、变量和数据结构等)；</a:t>
            </a:r>
            <a:endParaRPr sz="2800" b="1">
              <a:solidFill>
                <a:schemeClr val="bg1"/>
              </a:solidFill>
            </a:endParaRPr>
          </a:p>
          <a:p>
            <a:r>
              <a:rPr sz="2800" b="1">
                <a:solidFill>
                  <a:schemeClr val="bg1"/>
                </a:solidFill>
              </a:rPr>
              <a:t>c.其他注释标准(例如要求的数量和预期的内容)；</a:t>
            </a:r>
            <a:endParaRPr sz="2800" b="1">
              <a:solidFill>
                <a:schemeClr val="bg1"/>
              </a:solidFill>
            </a:endParaRPr>
          </a:p>
          <a:p>
            <a:r>
              <a:rPr sz="2800" b="1">
                <a:solidFill>
                  <a:schemeClr val="bg1"/>
                </a:solidFill>
              </a:rPr>
              <a:t>d.变量、参数、程序包、过程和文档等的命名约定；</a:t>
            </a:r>
            <a:endParaRPr sz="2800" b="1">
              <a:solidFill>
                <a:schemeClr val="bg1"/>
              </a:solidFill>
            </a:endParaRPr>
          </a:p>
          <a:p>
            <a:r>
              <a:rPr sz="2800" b="1">
                <a:solidFill>
                  <a:schemeClr val="bg1"/>
                </a:solidFill>
              </a:rPr>
              <a:t>e.(若有)编程语言构造或功能的使用限制；</a:t>
            </a:r>
            <a:endParaRPr sz="2800" b="1">
              <a:solidFill>
                <a:schemeClr val="bg1"/>
              </a:solidFill>
            </a:endParaRPr>
          </a:p>
          <a:p>
            <a:r>
              <a:rPr sz="2800" b="1">
                <a:solidFill>
                  <a:schemeClr val="bg1"/>
                </a:solidFill>
              </a:rPr>
              <a:t>f.代码聚合复杂性的制约。</a:t>
            </a:r>
            <a:endParaRPr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06700" y="172720"/>
            <a:ext cx="6129020" cy="891869"/>
            <a:chOff x="4926820" y="4196916"/>
            <a:chExt cx="4475798" cy="891751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可重用的软件产品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891751"/>
              <a:chOff x="5128630" y="4233510"/>
              <a:chExt cx="2676932" cy="64697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048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3147060" y="1913255"/>
            <a:ext cx="803465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         </a:t>
            </a:r>
            <a:endParaRPr lang="en-US" sz="2800" b="1"/>
          </a:p>
          <a:p>
            <a:endParaRPr lang="en-US" sz="2800" b="1"/>
          </a:p>
          <a:p>
            <a:r>
              <a:rPr lang="en-US" sz="2800" b="1">
                <a:solidFill>
                  <a:schemeClr val="bg1"/>
                </a:solidFill>
              </a:rPr>
              <a:t>          1 吸纳可重用的软件产品</a:t>
            </a:r>
            <a:r>
              <a:rPr lang="zh-CN" altLang="en-US" sz="2800" b="1">
                <a:solidFill>
                  <a:schemeClr val="bg1"/>
                </a:solidFill>
              </a:rPr>
              <a:t>（确定这些产品的范围和进行评估的准则）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sz="2800" b="1">
                <a:solidFill>
                  <a:schemeClr val="bg1"/>
                </a:solidFill>
              </a:rPr>
              <a:t>          2 开发可重用的软件产品</a:t>
            </a:r>
            <a:endParaRPr lang="en-US" sz="2800" b="1">
              <a:solidFill>
                <a:schemeClr val="bg1"/>
              </a:solidFill>
            </a:endParaRPr>
          </a:p>
          <a:p>
            <a:r>
              <a:rPr lang="en-US" sz="2800" b="1"/>
              <a:t>          </a:t>
            </a:r>
            <a:endParaRPr lang="en-US" sz="28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452370" y="2827655"/>
            <a:ext cx="7080207" cy="3076575"/>
            <a:chOff x="2733181" y="3135197"/>
            <a:chExt cx="6964900" cy="3076783"/>
          </a:xfrm>
        </p:grpSpPr>
        <p:sp>
          <p:nvSpPr>
            <p:cNvPr id="7" name="文本框 6"/>
            <p:cNvSpPr txBox="1"/>
            <p:nvPr/>
          </p:nvSpPr>
          <p:spPr>
            <a:xfrm>
              <a:off x="5222283" y="4487656"/>
              <a:ext cx="4475798" cy="830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endParaRPr lang="zh-CN" altLang="en-US" sz="4800" b="1" kern="0" dirty="0">
                <a:solidFill>
                  <a:srgbClr val="3236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33181" y="3135197"/>
              <a:ext cx="6804405" cy="3076783"/>
              <a:chOff x="3611254" y="3463216"/>
              <a:chExt cx="4385003" cy="2232254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3611254" y="3463216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319325" y="569547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4575991" y="1699491"/>
            <a:ext cx="2966993" cy="2170545"/>
            <a:chOff x="6230091" y="2863273"/>
            <a:chExt cx="1751826" cy="1129107"/>
          </a:xfrm>
        </p:grpSpPr>
        <p:sp>
          <p:nvSpPr>
            <p:cNvPr id="15" name="菱形 14"/>
            <p:cNvSpPr/>
            <p:nvPr/>
          </p:nvSpPr>
          <p:spPr>
            <a:xfrm>
              <a:off x="6230091" y="2863273"/>
              <a:ext cx="1751826" cy="1129107"/>
            </a:xfrm>
            <a:prstGeom prst="diamond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6336501" y="2931857"/>
              <a:ext cx="1539007" cy="991939"/>
            </a:xfrm>
            <a:prstGeom prst="diamond">
              <a:avLst/>
            </a:prstGeom>
            <a:solidFill>
              <a:srgbClr val="323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39051" y="2230765"/>
            <a:ext cx="144087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2680" y="4180023"/>
            <a:ext cx="454989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spcBef>
                <a:spcPct val="0"/>
              </a:spcBef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实施详细软件开发活动的计划</a:t>
            </a:r>
            <a:endParaRPr lang="zh-CN" altLang="en-US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06700" y="172720"/>
            <a:ext cx="6129020" cy="891869"/>
            <a:chOff x="4926820" y="4196916"/>
            <a:chExt cx="4475798" cy="891751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项目计划和监督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891751"/>
              <a:chOff x="5128630" y="4233510"/>
              <a:chExt cx="2676932" cy="64697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048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2965450" y="2648585"/>
            <a:ext cx="69329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         </a:t>
            </a:r>
            <a:endParaRPr lang="en-US" sz="2800" b="1"/>
          </a:p>
          <a:p>
            <a:r>
              <a:rPr lang="zh-CN" altLang="en-US" sz="2800" b="1">
                <a:solidFill>
                  <a:schemeClr val="bg1"/>
                </a:solidFill>
              </a:rPr>
              <a:t>确定项目计划和监督中要遵循的方法。各分条的计划应覆盖合同中论及它的所有条款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sz="2800" b="1"/>
              <a:t>          </a:t>
            </a:r>
            <a:endParaRPr 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21285"/>
            <a:ext cx="9144000" cy="857250"/>
          </a:xfrm>
        </p:spPr>
        <p:txBody>
          <a:bodyPr>
            <a:normAutofit fontScale="90000"/>
          </a:bodyPr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11605" y="1130935"/>
            <a:ext cx="9144000" cy="5198745"/>
          </a:xfrm>
        </p:spPr>
        <p:txBody>
          <a:bodyPr>
            <a:normAutofit lnSpcReduction="20000"/>
          </a:bodyPr>
          <a:p>
            <a:pPr algn="l"/>
            <a:r>
              <a:rPr lang="zh-CN" altLang="en-US"/>
              <a:t>1 标识项目范围与目标	</a:t>
            </a:r>
            <a:endParaRPr lang="zh-CN" altLang="en-US"/>
          </a:p>
          <a:p>
            <a:pPr algn="l"/>
            <a:r>
              <a:rPr lang="en-US" altLang="zh-CN"/>
              <a:t>2 </a:t>
            </a:r>
            <a:r>
              <a:rPr lang="zh-CN" altLang="en-US"/>
              <a:t>交付产品	</a:t>
            </a:r>
            <a:endParaRPr lang="zh-CN" altLang="en-US"/>
          </a:p>
          <a:p>
            <a:pPr algn="l"/>
            <a:r>
              <a:rPr lang="en-US" altLang="zh-CN"/>
              <a:t>3 </a:t>
            </a:r>
            <a:r>
              <a:rPr lang="zh-CN" altLang="en-US"/>
              <a:t>所需工作概述	</a:t>
            </a:r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 实施整个软件开发活动的计划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5 </a:t>
            </a:r>
            <a:r>
              <a:rPr lang="zh-CN" altLang="en-US">
                <a:sym typeface="+mn-ea"/>
              </a:rPr>
              <a:t>实施详细软件开发活动的计划</a:t>
            </a:r>
            <a:endParaRPr lang="zh-CN" altLang="en-US"/>
          </a:p>
          <a:p>
            <a:pPr algn="l"/>
            <a:r>
              <a:rPr lang="en-US" altLang="zh-CN"/>
              <a:t>6</a:t>
            </a:r>
            <a:r>
              <a:rPr lang="zh-CN" altLang="en-US"/>
              <a:t> 进度表和活动网络图	</a:t>
            </a:r>
            <a:endParaRPr lang="zh-CN" altLang="en-US"/>
          </a:p>
          <a:p>
            <a:pPr algn="l"/>
            <a:r>
              <a:rPr lang="en-US" altLang="zh-CN"/>
              <a:t>7</a:t>
            </a:r>
            <a:r>
              <a:rPr lang="zh-CN" altLang="en-US"/>
              <a:t> 项目组织和资源	</a:t>
            </a:r>
            <a:endParaRPr lang="zh-CN" altLang="en-US"/>
          </a:p>
          <a:p>
            <a:pPr algn="l"/>
            <a:r>
              <a:rPr lang="en-US" altLang="zh-CN"/>
              <a:t>8</a:t>
            </a:r>
            <a:r>
              <a:rPr lang="zh-CN" altLang="en-US"/>
              <a:t> 培训	</a:t>
            </a:r>
            <a:endParaRPr lang="zh-CN" altLang="en-US"/>
          </a:p>
          <a:p>
            <a:pPr algn="l"/>
            <a:r>
              <a:rPr lang="en-US" altLang="zh-CN"/>
              <a:t>9</a:t>
            </a:r>
            <a:r>
              <a:rPr lang="zh-CN" altLang="en-US"/>
              <a:t> 项目估算	</a:t>
            </a:r>
            <a:endParaRPr lang="zh-CN" altLang="en-US"/>
          </a:p>
          <a:p>
            <a:pPr algn="l"/>
            <a:r>
              <a:rPr lang="en-US" altLang="zh-CN"/>
              <a:t>10</a:t>
            </a:r>
            <a:r>
              <a:rPr lang="zh-CN" altLang="en-US"/>
              <a:t> 风险管理	</a:t>
            </a:r>
            <a:endParaRPr lang="zh-CN" altLang="en-US"/>
          </a:p>
          <a:p>
            <a:pPr algn="l"/>
            <a:r>
              <a:rPr lang="zh-CN" altLang="en-US"/>
              <a:t>	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06700" y="172720"/>
            <a:ext cx="6129020" cy="891869"/>
            <a:chOff x="4926820" y="4196916"/>
            <a:chExt cx="4475798" cy="891751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软件计划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891751"/>
              <a:chOff x="5128630" y="4233510"/>
              <a:chExt cx="2676932" cy="64697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048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3147060" y="1913255"/>
            <a:ext cx="80346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        </a:t>
            </a:r>
            <a:r>
              <a:rPr lang="en-US" sz="2800" b="1">
                <a:solidFill>
                  <a:schemeClr val="bg1"/>
                </a:solidFill>
              </a:rPr>
              <a:t>  1 </a:t>
            </a:r>
            <a:r>
              <a:rPr sz="2800" b="1">
                <a:solidFill>
                  <a:schemeClr val="bg1"/>
                </a:solidFill>
              </a:rPr>
              <a:t>软件开发计划(包括对该计划的更新)</a:t>
            </a:r>
            <a:endParaRPr sz="2800" b="1">
              <a:solidFill>
                <a:schemeClr val="bg1"/>
              </a:solidFill>
            </a:endParaRPr>
          </a:p>
          <a:p>
            <a:endParaRPr lang="en-US" sz="2800" b="1">
              <a:solidFill>
                <a:schemeClr val="bg1"/>
              </a:solidFill>
            </a:endParaRPr>
          </a:p>
          <a:p>
            <a:r>
              <a:rPr lang="en-US" sz="2800" b="1">
                <a:solidFill>
                  <a:schemeClr val="bg1"/>
                </a:solidFill>
              </a:rPr>
              <a:t>          2 </a:t>
            </a:r>
            <a:r>
              <a:rPr lang="zh-CN" altLang="en-US" sz="2800" b="1">
                <a:solidFill>
                  <a:schemeClr val="bg1"/>
                </a:solidFill>
              </a:rPr>
              <a:t>软件</a:t>
            </a:r>
            <a:r>
              <a:rPr lang="en-US" sz="2800" b="1">
                <a:solidFill>
                  <a:schemeClr val="bg1"/>
                </a:solidFill>
              </a:rPr>
              <a:t>测试计划</a:t>
            </a:r>
            <a:endParaRPr lang="en-US" sz="2800" b="1">
              <a:solidFill>
                <a:schemeClr val="bg1"/>
              </a:solidFill>
            </a:endParaRPr>
          </a:p>
          <a:p>
            <a:endParaRPr lang="en-US" sz="2800" b="1">
              <a:solidFill>
                <a:schemeClr val="bg1"/>
              </a:solidFill>
            </a:endParaRPr>
          </a:p>
          <a:p>
            <a:r>
              <a:rPr lang="en-US" sz="2800" b="1">
                <a:solidFill>
                  <a:schemeClr val="bg1"/>
                </a:solidFill>
              </a:rPr>
              <a:t>          3 软件安装计划</a:t>
            </a:r>
            <a:endParaRPr lang="en-US" sz="2800" b="1">
              <a:solidFill>
                <a:schemeClr val="bg1"/>
              </a:solidFill>
            </a:endParaRPr>
          </a:p>
          <a:p>
            <a:r>
              <a:rPr lang="en-US" sz="2800" b="1">
                <a:solidFill>
                  <a:schemeClr val="bg1"/>
                </a:solidFill>
              </a:rPr>
              <a:t>	</a:t>
            </a:r>
            <a:endParaRPr lang="en-US" sz="2800" b="1">
              <a:solidFill>
                <a:schemeClr val="bg1"/>
              </a:solidFill>
            </a:endParaRPr>
          </a:p>
          <a:p>
            <a:r>
              <a:rPr lang="en-US" sz="2800" b="1">
                <a:solidFill>
                  <a:schemeClr val="bg1"/>
                </a:solidFill>
              </a:rPr>
              <a:t>          4 软件移交计划</a:t>
            </a:r>
            <a:endParaRPr lang="en-US" sz="2800" b="1">
              <a:solidFill>
                <a:schemeClr val="bg1"/>
              </a:solidFill>
            </a:endParaRPr>
          </a:p>
          <a:p>
            <a:r>
              <a:rPr lang="en-US" sz="2800" b="1"/>
              <a:t>          </a:t>
            </a:r>
            <a:endParaRPr lang="en-US" sz="2800" b="1"/>
          </a:p>
          <a:p>
            <a:r>
              <a:rPr lang="en-US" sz="2800" b="1"/>
              <a:t>           </a:t>
            </a:r>
            <a:endParaRPr lang="en-US" sz="28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06700" y="172720"/>
            <a:ext cx="6129020" cy="891869"/>
            <a:chOff x="4926820" y="4196916"/>
            <a:chExt cx="4475798" cy="891751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软件需求分析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891751"/>
              <a:chOff x="5128630" y="4233510"/>
              <a:chExt cx="2676932" cy="64697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048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2421890" y="749300"/>
            <a:ext cx="803465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         </a:t>
            </a:r>
            <a:endParaRPr lang="en-US" sz="2800" b="1">
              <a:solidFill>
                <a:schemeClr val="bg1"/>
              </a:solidFill>
            </a:endParaRPr>
          </a:p>
          <a:p>
            <a:r>
              <a:rPr sz="2800" b="1">
                <a:solidFill>
                  <a:schemeClr val="bg1"/>
                </a:solidFill>
              </a:rPr>
              <a:t>1、建立需求变更控制流程</a:t>
            </a:r>
            <a:endParaRPr sz="2800" b="1">
              <a:solidFill>
                <a:schemeClr val="bg1"/>
              </a:solidFill>
            </a:endParaRPr>
          </a:p>
          <a:p>
            <a:r>
              <a:rPr lang="en-US" sz="2800" b="1">
                <a:solidFill>
                  <a:schemeClr val="bg1"/>
                </a:solidFill>
              </a:rPr>
              <a:t>	</a:t>
            </a:r>
            <a:r>
              <a:rPr sz="2800" b="1">
                <a:solidFill>
                  <a:schemeClr val="bg1"/>
                </a:solidFill>
              </a:rPr>
              <a:t>这个流程可以有效控制变更，以防引发混乱。变更流程定义了如何提出、分析和解决需求变更。</a:t>
            </a:r>
            <a:endParaRPr sz="2800" b="1">
              <a:solidFill>
                <a:schemeClr val="bg1"/>
              </a:solidFill>
            </a:endParaRPr>
          </a:p>
          <a:p>
            <a:r>
              <a:rPr sz="2800" b="1">
                <a:solidFill>
                  <a:schemeClr val="bg1"/>
                </a:solidFill>
              </a:rPr>
              <a:t>2、对变更进行影响分析</a:t>
            </a:r>
            <a:endParaRPr sz="2800" b="1">
              <a:solidFill>
                <a:schemeClr val="bg1"/>
              </a:solidFill>
            </a:endParaRPr>
          </a:p>
          <a:p>
            <a:r>
              <a:rPr sz="2800" b="1">
                <a:solidFill>
                  <a:schemeClr val="bg1"/>
                </a:solidFill>
              </a:rPr>
              <a:t>    </a:t>
            </a:r>
            <a:r>
              <a:rPr lang="en-US" sz="2800" b="1">
                <a:solidFill>
                  <a:schemeClr val="bg1"/>
                </a:solidFill>
              </a:rPr>
              <a:t>	</a:t>
            </a:r>
            <a:r>
              <a:rPr sz="2800" b="1">
                <a:solidFill>
                  <a:schemeClr val="bg1"/>
                </a:solidFill>
              </a:rPr>
              <a:t>使用需求跟踪矩阵来发现需要更改的需求、代码、功能及其他波及因素，明确实验变更所要花费的代价，以便变更控制委员会做出正确的业务决策。</a:t>
            </a:r>
            <a:endParaRPr sz="2800" b="1">
              <a:solidFill>
                <a:schemeClr val="bg1"/>
              </a:solidFill>
            </a:endParaRPr>
          </a:p>
          <a:p>
            <a:r>
              <a:rPr sz="2800" b="1">
                <a:solidFill>
                  <a:schemeClr val="bg1"/>
                </a:solidFill>
              </a:rPr>
              <a:t>3、建立基线并控制需求</a:t>
            </a:r>
            <a:endParaRPr sz="2800" b="1">
              <a:solidFill>
                <a:schemeClr val="bg1"/>
              </a:solidFill>
            </a:endParaRPr>
          </a:p>
          <a:p>
            <a:r>
              <a:rPr sz="2800" b="1">
                <a:solidFill>
                  <a:schemeClr val="bg1"/>
                </a:solidFill>
              </a:rPr>
              <a:t>    </a:t>
            </a:r>
            <a:r>
              <a:rPr lang="en-US" sz="2800" b="1">
                <a:solidFill>
                  <a:schemeClr val="bg1"/>
                </a:solidFill>
              </a:rPr>
              <a:t>	</a:t>
            </a:r>
            <a:r>
              <a:rPr sz="2800" b="1">
                <a:solidFill>
                  <a:schemeClr val="bg1"/>
                </a:solidFill>
              </a:rPr>
              <a:t>确定需求基线后，如要变更，就在项目变更上操作。</a:t>
            </a:r>
            <a:endParaRPr sz="2800" b="1">
              <a:solidFill>
                <a:schemeClr val="bg1"/>
              </a:solidFill>
            </a:endParaRPr>
          </a:p>
          <a:p>
            <a:endParaRPr lang="en-US" sz="28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06700" y="172720"/>
            <a:ext cx="6129020" cy="891869"/>
            <a:chOff x="4926820" y="4196916"/>
            <a:chExt cx="4475798" cy="891751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软件需求分析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891751"/>
              <a:chOff x="5128630" y="4233510"/>
              <a:chExt cx="2676932" cy="64697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048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2381250" y="1177925"/>
            <a:ext cx="803465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solidFill>
                  <a:schemeClr val="bg1"/>
                </a:solidFill>
              </a:rPr>
              <a:t>4、维护需求变更的历史记录</a:t>
            </a:r>
            <a:endParaRPr sz="2800" b="1">
              <a:solidFill>
                <a:schemeClr val="bg1"/>
              </a:solidFill>
            </a:endParaRPr>
          </a:p>
          <a:p>
            <a:r>
              <a:rPr lang="en-US" sz="2800" b="1">
                <a:solidFill>
                  <a:schemeClr val="bg1"/>
                </a:solidFill>
              </a:rPr>
              <a:t>	</a:t>
            </a:r>
            <a:r>
              <a:rPr sz="2800" b="1">
                <a:solidFill>
                  <a:schemeClr val="bg1"/>
                </a:solidFill>
              </a:rPr>
              <a:t>历史记录可以方便回溯及了解整个需求变更过程。Sourcetree可以实现这个功能。</a:t>
            </a:r>
            <a:endParaRPr sz="2800" b="1">
              <a:solidFill>
                <a:schemeClr val="bg1"/>
              </a:solidFill>
            </a:endParaRPr>
          </a:p>
          <a:p>
            <a:r>
              <a:rPr sz="2800" b="1">
                <a:solidFill>
                  <a:schemeClr val="bg1"/>
                </a:solidFill>
              </a:rPr>
              <a:t>5、跟踪需求状态</a:t>
            </a:r>
            <a:endParaRPr sz="2800" b="1">
              <a:solidFill>
                <a:schemeClr val="bg1"/>
              </a:solidFill>
            </a:endParaRPr>
          </a:p>
          <a:p>
            <a:r>
              <a:rPr lang="en-US" sz="2800" b="1">
                <a:solidFill>
                  <a:schemeClr val="bg1"/>
                </a:solidFill>
              </a:rPr>
              <a:t>	</a:t>
            </a:r>
            <a:r>
              <a:rPr sz="2800" b="1">
                <a:solidFill>
                  <a:schemeClr val="bg1"/>
                </a:solidFill>
              </a:rPr>
              <a:t>建立每个需求的属性,包括状态，随时跟踪每个需求的状态、属性，可以对整个需求管理更加得心应手。</a:t>
            </a:r>
            <a:endParaRPr sz="2800" b="1">
              <a:solidFill>
                <a:schemeClr val="bg1"/>
              </a:solidFill>
            </a:endParaRPr>
          </a:p>
          <a:p>
            <a:r>
              <a:rPr sz="2800" b="1">
                <a:solidFill>
                  <a:schemeClr val="bg1"/>
                </a:solidFill>
              </a:rPr>
              <a:t>6、跟踪需求问题</a:t>
            </a:r>
            <a:endParaRPr sz="2800" b="1">
              <a:solidFill>
                <a:schemeClr val="bg1"/>
              </a:solidFill>
            </a:endParaRPr>
          </a:p>
          <a:p>
            <a:r>
              <a:rPr sz="2800" b="1">
                <a:solidFill>
                  <a:schemeClr val="bg1"/>
                </a:solidFill>
              </a:rPr>
              <a:t> </a:t>
            </a:r>
            <a:r>
              <a:rPr lang="en-US" sz="2800" b="1">
                <a:solidFill>
                  <a:schemeClr val="bg1"/>
                </a:solidFill>
              </a:rPr>
              <a:t>	</a:t>
            </a:r>
            <a:r>
              <a:rPr sz="2800" b="1">
                <a:solidFill>
                  <a:schemeClr val="bg1"/>
                </a:solidFill>
              </a:rPr>
              <a:t>跟踪需求问题可以监控需求的整体状态，也可以避免在繁杂的开发过程中遗漏问题，以免在开发后期出现重大失误。</a:t>
            </a:r>
            <a:endParaRPr sz="2800" b="1">
              <a:solidFill>
                <a:schemeClr val="bg1"/>
              </a:solidFill>
            </a:endParaRPr>
          </a:p>
          <a:p>
            <a:endParaRPr sz="28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06700" y="172720"/>
            <a:ext cx="6129020" cy="891869"/>
            <a:chOff x="4926820" y="4196916"/>
            <a:chExt cx="4475798" cy="891751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软件需求分析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891751"/>
              <a:chOff x="5128630" y="4233510"/>
              <a:chExt cx="2676932" cy="64697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048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2473325" y="1351280"/>
            <a:ext cx="803465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         </a:t>
            </a:r>
            <a:endParaRPr lang="en-US" sz="2800" b="1"/>
          </a:p>
          <a:p>
            <a:endParaRPr lang="en-US" sz="2800" b="1"/>
          </a:p>
          <a:p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sz="2800" b="1">
                <a:solidFill>
                  <a:schemeClr val="bg1"/>
                </a:solidFill>
                <a:sym typeface="+mn-ea"/>
              </a:rPr>
              <a:t>7、维护需求跟踪矩阵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 </a:t>
            </a:r>
            <a:r>
              <a:rPr lang="en-US" sz="2800" b="1">
                <a:solidFill>
                  <a:schemeClr val="bg1"/>
                </a:solidFill>
                <a:sym typeface="+mn-ea"/>
              </a:rPr>
              <a:t>	</a:t>
            </a:r>
            <a:r>
              <a:rPr sz="2800" b="1">
                <a:solidFill>
                  <a:schemeClr val="bg1"/>
                </a:solidFill>
                <a:sym typeface="+mn-ea"/>
              </a:rPr>
              <a:t>在开发早期建立并维护跟踪矩阵，把需求、功能、代码、测试关联在一起并跟踪他们，当需求变更时可以通过矩阵清楚地发现其他需要更改的地方。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8、使用需求管理工具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 </a:t>
            </a:r>
            <a:r>
              <a:rPr lang="en-US" sz="2800" b="1">
                <a:solidFill>
                  <a:schemeClr val="bg1"/>
                </a:solidFill>
                <a:sym typeface="+mn-ea"/>
              </a:rPr>
              <a:t>	</a:t>
            </a:r>
            <a:r>
              <a:rPr sz="2800" b="1">
                <a:solidFill>
                  <a:schemeClr val="bg1"/>
                </a:solidFill>
                <a:sym typeface="+mn-ea"/>
              </a:rPr>
              <a:t>使用需求管理工具，方便在数据库中存储各类的需求、需求变更及管理。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endParaRPr lang="en-US" sz="28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452370" y="2827655"/>
            <a:ext cx="7080207" cy="3076575"/>
            <a:chOff x="2733181" y="3135197"/>
            <a:chExt cx="6964900" cy="3076783"/>
          </a:xfrm>
        </p:grpSpPr>
        <p:sp>
          <p:nvSpPr>
            <p:cNvPr id="7" name="文本框 6"/>
            <p:cNvSpPr txBox="1"/>
            <p:nvPr/>
          </p:nvSpPr>
          <p:spPr>
            <a:xfrm>
              <a:off x="5222283" y="4487656"/>
              <a:ext cx="4475798" cy="830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endParaRPr lang="zh-CN" altLang="en-US" sz="4800" b="1" kern="0" dirty="0">
                <a:solidFill>
                  <a:srgbClr val="3236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33181" y="3135197"/>
              <a:ext cx="6804405" cy="3076783"/>
              <a:chOff x="3611254" y="3463216"/>
              <a:chExt cx="4385003" cy="2232254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3611254" y="3463216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319325" y="569547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4575991" y="1699491"/>
            <a:ext cx="2966993" cy="2170545"/>
            <a:chOff x="6230091" y="2863273"/>
            <a:chExt cx="1751826" cy="1129107"/>
          </a:xfrm>
        </p:grpSpPr>
        <p:sp>
          <p:nvSpPr>
            <p:cNvPr id="15" name="菱形 14"/>
            <p:cNvSpPr/>
            <p:nvPr/>
          </p:nvSpPr>
          <p:spPr>
            <a:xfrm>
              <a:off x="6230091" y="2863273"/>
              <a:ext cx="1751826" cy="1129107"/>
            </a:xfrm>
            <a:prstGeom prst="diamond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6336501" y="2931857"/>
              <a:ext cx="1539007" cy="991939"/>
            </a:xfrm>
            <a:prstGeom prst="diamond">
              <a:avLst/>
            </a:prstGeom>
            <a:solidFill>
              <a:srgbClr val="323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39051" y="2230765"/>
            <a:ext cx="144087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2680" y="4180023"/>
            <a:ext cx="454989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spcBef>
                <a:spcPct val="0"/>
              </a:spcBef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进度表和活动网络图</a:t>
            </a:r>
            <a:endParaRPr lang="zh-CN" altLang="en-US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73325" y="1351280"/>
            <a:ext cx="80346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         </a:t>
            </a:r>
            <a:endParaRPr lang="en-US" sz="2800" b="1"/>
          </a:p>
          <a:p>
            <a:endParaRPr lang="en-US" sz="2800" b="1"/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a.进度表，标识每个开发阶段中的活动，给出每个活动的初始点、提交的草稿和最终结果的可用性、其他的里程碑及每个活动的完成点.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b.活动网络图，描述项目活动之间的顺序关系和依赖关系，标出完成项目中有最严格时间限制的活动。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endParaRPr lang="en-US" sz="28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452370" y="2827655"/>
            <a:ext cx="7080207" cy="3076575"/>
            <a:chOff x="2733181" y="3135197"/>
            <a:chExt cx="6964900" cy="3076783"/>
          </a:xfrm>
        </p:grpSpPr>
        <p:sp>
          <p:nvSpPr>
            <p:cNvPr id="7" name="文本框 6"/>
            <p:cNvSpPr txBox="1"/>
            <p:nvPr/>
          </p:nvSpPr>
          <p:spPr>
            <a:xfrm>
              <a:off x="5222283" y="4487656"/>
              <a:ext cx="4475798" cy="830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endParaRPr lang="zh-CN" altLang="en-US" sz="4800" b="1" kern="0" dirty="0">
                <a:solidFill>
                  <a:srgbClr val="3236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33181" y="3135197"/>
              <a:ext cx="6804405" cy="3076783"/>
              <a:chOff x="3611254" y="3463216"/>
              <a:chExt cx="4385003" cy="2232254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3611254" y="3463216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319325" y="569547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4575991" y="1699491"/>
            <a:ext cx="2966993" cy="2170545"/>
            <a:chOff x="6230091" y="2863273"/>
            <a:chExt cx="1751826" cy="1129107"/>
          </a:xfrm>
        </p:grpSpPr>
        <p:sp>
          <p:nvSpPr>
            <p:cNvPr id="15" name="菱形 14"/>
            <p:cNvSpPr/>
            <p:nvPr/>
          </p:nvSpPr>
          <p:spPr>
            <a:xfrm>
              <a:off x="6230091" y="2863273"/>
              <a:ext cx="1751826" cy="1129107"/>
            </a:xfrm>
            <a:prstGeom prst="diamond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6336501" y="2931857"/>
              <a:ext cx="1539007" cy="991939"/>
            </a:xfrm>
            <a:prstGeom prst="diamond">
              <a:avLst/>
            </a:prstGeom>
            <a:solidFill>
              <a:srgbClr val="323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39051" y="2230765"/>
            <a:ext cx="144087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3315" y="4945833"/>
            <a:ext cx="454989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spcBef>
                <a:spcPct val="0"/>
              </a:spcBef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项目组织和资源</a:t>
            </a:r>
            <a:endParaRPr lang="zh-CN" altLang="en-US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71090" y="432435"/>
            <a:ext cx="803465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         </a:t>
            </a:r>
            <a:endParaRPr lang="en-US" sz="2800" b="1"/>
          </a:p>
          <a:p>
            <a:endParaRPr lang="en-US" sz="2800" b="1"/>
          </a:p>
          <a:p>
            <a:r>
              <a:rPr lang="en-US" altLang="zh-CN" sz="2800" b="1">
                <a:sym typeface="+mn-ea"/>
              </a:rPr>
              <a:t>	</a:t>
            </a:r>
            <a:r>
              <a:rPr lang="zh-CN" sz="2800" b="1">
                <a:solidFill>
                  <a:schemeClr val="bg1"/>
                </a:solidFill>
                <a:sym typeface="+mn-ea"/>
              </a:rPr>
              <a:t>确定组织结构，包括涉及的组织机构、机构之间的关系、执行所需活动的每个机构的权限和职责</a:t>
            </a:r>
            <a:endParaRPr lang="zh-CN" sz="2800" b="1">
              <a:solidFill>
                <a:schemeClr val="bg1"/>
              </a:solidFill>
              <a:sym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sym typeface="+mn-ea"/>
              </a:rPr>
              <a:t>	人力资源，包括：</a:t>
            </a:r>
            <a:endParaRPr lang="en-US" altLang="zh-CN" sz="2800" b="1">
              <a:solidFill>
                <a:schemeClr val="bg1"/>
              </a:solidFill>
              <a:sym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sym typeface="+mn-ea"/>
              </a:rPr>
              <a:t>1)一共5人，每人每周一小时。</a:t>
            </a:r>
            <a:endParaRPr lang="en-US" altLang="zh-CN" sz="2800" b="1">
              <a:solidFill>
                <a:schemeClr val="bg1"/>
              </a:solidFill>
              <a:sym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sym typeface="+mn-ea"/>
              </a:rPr>
              <a:t>2)按职责</a:t>
            </a:r>
            <a:endParaRPr lang="en-US" altLang="zh-CN" sz="2800" b="1">
              <a:solidFill>
                <a:schemeClr val="bg1"/>
              </a:solidFill>
              <a:sym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sym typeface="+mn-ea"/>
              </a:rPr>
              <a:t>项目经理（1人），文档员（3人），会议记录员（1人）。</a:t>
            </a:r>
            <a:endParaRPr lang="en-US" altLang="zh-CN" sz="28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452370" y="2827655"/>
            <a:ext cx="7080207" cy="3076575"/>
            <a:chOff x="2733181" y="3135197"/>
            <a:chExt cx="6964900" cy="3076783"/>
          </a:xfrm>
        </p:grpSpPr>
        <p:sp>
          <p:nvSpPr>
            <p:cNvPr id="7" name="文本框 6"/>
            <p:cNvSpPr txBox="1"/>
            <p:nvPr/>
          </p:nvSpPr>
          <p:spPr>
            <a:xfrm>
              <a:off x="5222283" y="4487656"/>
              <a:ext cx="4475798" cy="830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endParaRPr lang="zh-CN" altLang="en-US" sz="4800" b="1" kern="0" dirty="0">
                <a:solidFill>
                  <a:srgbClr val="3236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33181" y="3135197"/>
              <a:ext cx="6804405" cy="3076783"/>
              <a:chOff x="3611254" y="3463216"/>
              <a:chExt cx="4385003" cy="2232254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3611254" y="3463216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319325" y="569547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4575991" y="1699491"/>
            <a:ext cx="2966993" cy="2170545"/>
            <a:chOff x="6230091" y="2863273"/>
            <a:chExt cx="1751826" cy="1129107"/>
          </a:xfrm>
        </p:grpSpPr>
        <p:sp>
          <p:nvSpPr>
            <p:cNvPr id="15" name="菱形 14"/>
            <p:cNvSpPr/>
            <p:nvPr/>
          </p:nvSpPr>
          <p:spPr>
            <a:xfrm>
              <a:off x="6230091" y="2863273"/>
              <a:ext cx="1751826" cy="1129107"/>
            </a:xfrm>
            <a:prstGeom prst="diamond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6336501" y="2931857"/>
              <a:ext cx="1539007" cy="991939"/>
            </a:xfrm>
            <a:prstGeom prst="diamond">
              <a:avLst/>
            </a:prstGeom>
            <a:solidFill>
              <a:srgbClr val="323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39051" y="2230765"/>
            <a:ext cx="144087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1085" y="4915353"/>
            <a:ext cx="454989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spcBef>
                <a:spcPct val="0"/>
              </a:spcBef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73325" y="381635"/>
            <a:ext cx="803465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  </a:t>
            </a:r>
            <a:endParaRPr lang="en-US" sz="2800" b="1"/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技术要求：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（1）小组成员应熟练掌握项目管理工具git以及其可视化工具sourcetree；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（2）小组成员应掌握uml；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（3）小组成员应具有一定的项目开发经验；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（4）项目经理应具备协调各个组员工作的能力；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（5）项目经理应具备提升团队协同力的能力；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（6）代码开发人员掌握项目开发流程。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培训计划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（1）项目管理工具培训（第一周第二周完成培训）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（2）uml学习（贯穿整个学期）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endParaRPr lang="en-US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972315" y="4134218"/>
            <a:ext cx="6496685" cy="901909"/>
            <a:chOff x="3987655" y="4196916"/>
            <a:chExt cx="6496685" cy="901909"/>
          </a:xfrm>
        </p:grpSpPr>
        <p:sp>
          <p:nvSpPr>
            <p:cNvPr id="7" name="文本框 6"/>
            <p:cNvSpPr txBox="1"/>
            <p:nvPr/>
          </p:nvSpPr>
          <p:spPr>
            <a:xfrm>
              <a:off x="3987655" y="4232476"/>
              <a:ext cx="649668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标识项目的目标与范围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087761" y="4196916"/>
              <a:ext cx="4153915" cy="901909"/>
              <a:chOff x="5128630" y="4233510"/>
              <a:chExt cx="2676932" cy="654349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128630" y="488785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4575991" y="1699491"/>
            <a:ext cx="2966993" cy="2170545"/>
            <a:chOff x="6230091" y="2863273"/>
            <a:chExt cx="1751826" cy="1129107"/>
          </a:xfrm>
        </p:grpSpPr>
        <p:sp>
          <p:nvSpPr>
            <p:cNvPr id="15" name="菱形 14"/>
            <p:cNvSpPr/>
            <p:nvPr/>
          </p:nvSpPr>
          <p:spPr>
            <a:xfrm>
              <a:off x="6230091" y="2863273"/>
              <a:ext cx="1751826" cy="1129107"/>
            </a:xfrm>
            <a:prstGeom prst="diamond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6336501" y="2931857"/>
              <a:ext cx="1539007" cy="991939"/>
            </a:xfrm>
            <a:prstGeom prst="diamond">
              <a:avLst/>
            </a:prstGeom>
            <a:solidFill>
              <a:srgbClr val="323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39051" y="2230765"/>
            <a:ext cx="1440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452370" y="2827655"/>
            <a:ext cx="7080207" cy="3076575"/>
            <a:chOff x="2733181" y="3135197"/>
            <a:chExt cx="6964900" cy="3076783"/>
          </a:xfrm>
        </p:grpSpPr>
        <p:sp>
          <p:nvSpPr>
            <p:cNvPr id="7" name="文本框 6"/>
            <p:cNvSpPr txBox="1"/>
            <p:nvPr/>
          </p:nvSpPr>
          <p:spPr>
            <a:xfrm>
              <a:off x="5222283" y="4487656"/>
              <a:ext cx="4475798" cy="830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endParaRPr lang="zh-CN" altLang="en-US" sz="4800" b="1" kern="0" dirty="0">
                <a:solidFill>
                  <a:srgbClr val="3236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33181" y="3135197"/>
              <a:ext cx="6804405" cy="3076783"/>
              <a:chOff x="3611254" y="3463216"/>
              <a:chExt cx="4385003" cy="2232254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3611254" y="3463216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319325" y="569547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4575991" y="1699491"/>
            <a:ext cx="2966993" cy="2170545"/>
            <a:chOff x="6230091" y="2863273"/>
            <a:chExt cx="1751826" cy="1129107"/>
          </a:xfrm>
        </p:grpSpPr>
        <p:sp>
          <p:nvSpPr>
            <p:cNvPr id="15" name="菱形 14"/>
            <p:cNvSpPr/>
            <p:nvPr/>
          </p:nvSpPr>
          <p:spPr>
            <a:xfrm>
              <a:off x="6230091" y="2863273"/>
              <a:ext cx="1751826" cy="1129107"/>
            </a:xfrm>
            <a:prstGeom prst="diamond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6336501" y="2931857"/>
              <a:ext cx="1539007" cy="991939"/>
            </a:xfrm>
            <a:prstGeom prst="diamond">
              <a:avLst/>
            </a:prstGeom>
            <a:solidFill>
              <a:srgbClr val="323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39051" y="2230765"/>
            <a:ext cx="144087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3315" y="4905193"/>
            <a:ext cx="454989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spcBef>
                <a:spcPct val="0"/>
              </a:spcBef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项目估算</a:t>
            </a:r>
            <a:endParaRPr lang="zh-CN" altLang="en-US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2590" y="582295"/>
            <a:ext cx="803465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  </a:t>
            </a:r>
            <a:endParaRPr lang="en-US" sz="2800" b="1"/>
          </a:p>
          <a:p>
            <a:r>
              <a:rPr sz="2800" b="1">
                <a:sym typeface="+mn-ea"/>
              </a:rPr>
              <a:t>                       </a:t>
            </a:r>
            <a:endParaRPr sz="2800" b="1"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工作量估算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lang="en-US" sz="2800" b="1">
                <a:solidFill>
                  <a:schemeClr val="bg1"/>
                </a:solidFill>
                <a:sym typeface="+mn-ea"/>
              </a:rPr>
              <a:t>	</a:t>
            </a:r>
            <a:r>
              <a:rPr sz="2800" b="1">
                <a:solidFill>
                  <a:schemeClr val="bg1"/>
                </a:solidFill>
                <a:sym typeface="+mn-ea"/>
              </a:rPr>
              <a:t>工作量需要每人每周1小时左右，一共5人。每周5个工时。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一共17周，共计105工时。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成本估算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lang="en-US" sz="2800" b="1">
                <a:solidFill>
                  <a:schemeClr val="bg1"/>
                </a:solidFill>
                <a:sym typeface="+mn-ea"/>
              </a:rPr>
              <a:t>	</a:t>
            </a:r>
            <a:r>
              <a:rPr sz="2800" b="1">
                <a:solidFill>
                  <a:schemeClr val="bg1"/>
                </a:solidFill>
                <a:sym typeface="+mn-ea"/>
              </a:rPr>
              <a:t>只需要team building即可。每次200元，分15次。共计3000元。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关键计算机资源估算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lang="en-US" sz="2800" b="1">
                <a:solidFill>
                  <a:schemeClr val="bg1"/>
                </a:solidFill>
                <a:sym typeface="+mn-ea"/>
              </a:rPr>
              <a:t>	</a:t>
            </a:r>
            <a:r>
              <a:rPr sz="2800" b="1">
                <a:solidFill>
                  <a:schemeClr val="bg1"/>
                </a:solidFill>
                <a:sym typeface="+mn-ea"/>
              </a:rPr>
              <a:t>cpu皆为i7-7700，拥有足够的cpu资源。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r>
              <a:rPr sz="2800" b="1">
                <a:solidFill>
                  <a:schemeClr val="bg1"/>
                </a:solidFill>
                <a:sym typeface="+mn-ea"/>
              </a:rPr>
              <a:t>硬盘容量充足，拥有足够存储空间。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endParaRPr lang="en-US" sz="28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452370" y="2827655"/>
            <a:ext cx="7080207" cy="3076575"/>
            <a:chOff x="2733181" y="3135197"/>
            <a:chExt cx="6964900" cy="3076783"/>
          </a:xfrm>
        </p:grpSpPr>
        <p:sp>
          <p:nvSpPr>
            <p:cNvPr id="7" name="文本框 6"/>
            <p:cNvSpPr txBox="1"/>
            <p:nvPr/>
          </p:nvSpPr>
          <p:spPr>
            <a:xfrm>
              <a:off x="5222283" y="4487656"/>
              <a:ext cx="4475798" cy="830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endParaRPr lang="zh-CN" altLang="en-US" sz="4800" b="1" kern="0" dirty="0">
                <a:solidFill>
                  <a:srgbClr val="3236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33181" y="3135197"/>
              <a:ext cx="6804405" cy="3076783"/>
              <a:chOff x="3611254" y="3463216"/>
              <a:chExt cx="4385003" cy="2232254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3611254" y="3463216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319325" y="569547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4575991" y="1699491"/>
            <a:ext cx="2966993" cy="2170545"/>
            <a:chOff x="6230091" y="2863273"/>
            <a:chExt cx="1751826" cy="1129107"/>
          </a:xfrm>
        </p:grpSpPr>
        <p:sp>
          <p:nvSpPr>
            <p:cNvPr id="15" name="菱形 14"/>
            <p:cNvSpPr/>
            <p:nvPr/>
          </p:nvSpPr>
          <p:spPr>
            <a:xfrm>
              <a:off x="6230091" y="2863273"/>
              <a:ext cx="1751826" cy="1129107"/>
            </a:xfrm>
            <a:prstGeom prst="diamond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6336501" y="2931857"/>
              <a:ext cx="1539007" cy="991939"/>
            </a:xfrm>
            <a:prstGeom prst="diamond">
              <a:avLst/>
            </a:prstGeom>
            <a:solidFill>
              <a:srgbClr val="323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39051" y="2230765"/>
            <a:ext cx="144087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2680" y="4935673"/>
            <a:ext cx="454989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spcBef>
                <a:spcPct val="0"/>
              </a:spcBef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endParaRPr lang="zh-CN" altLang="en-US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06700" y="172720"/>
            <a:ext cx="6129020" cy="891869"/>
            <a:chOff x="4926820" y="4196916"/>
            <a:chExt cx="4475798" cy="891751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风险管理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891751"/>
              <a:chOff x="5128630" y="4233510"/>
              <a:chExt cx="2676932" cy="64697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048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2360930" y="2607310"/>
            <a:ext cx="80346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  	</a:t>
            </a:r>
            <a:r>
              <a:rPr lang="zh-CN" altLang="en-US" sz="2800" b="1">
                <a:solidFill>
                  <a:schemeClr val="bg1"/>
                </a:solidFill>
              </a:rPr>
              <a:t>包括：</a:t>
            </a:r>
            <a:r>
              <a:rPr sz="2800" b="1">
                <a:solidFill>
                  <a:schemeClr val="bg1"/>
                </a:solidFill>
                <a:sym typeface="+mn-ea"/>
              </a:rPr>
              <a:t>需求变更风险</a:t>
            </a:r>
            <a:r>
              <a:rPr lang="zh-CN" sz="2800" b="1">
                <a:solidFill>
                  <a:schemeClr val="bg1"/>
                </a:solidFill>
                <a:sym typeface="+mn-ea"/>
              </a:rPr>
              <a:t>、</a:t>
            </a:r>
            <a:r>
              <a:rPr sz="2800" b="1">
                <a:solidFill>
                  <a:schemeClr val="bg1"/>
                </a:solidFill>
                <a:sym typeface="+mn-ea"/>
              </a:rPr>
              <a:t>沟通不良风险</a:t>
            </a:r>
            <a:r>
              <a:rPr lang="zh-CN" sz="2800" b="1">
                <a:solidFill>
                  <a:schemeClr val="bg1"/>
                </a:solidFill>
                <a:sym typeface="+mn-ea"/>
              </a:rPr>
              <a:t>、</a:t>
            </a:r>
            <a:r>
              <a:rPr sz="2800" b="1">
                <a:solidFill>
                  <a:schemeClr val="bg1"/>
                </a:solidFill>
                <a:sym typeface="+mn-ea"/>
              </a:rPr>
              <a:t>缺乏领导支持风险</a:t>
            </a:r>
            <a:r>
              <a:rPr lang="zh-CN" sz="2800" b="1">
                <a:solidFill>
                  <a:schemeClr val="bg1"/>
                </a:solidFill>
                <a:sym typeface="+mn-ea"/>
              </a:rPr>
              <a:t>、</a:t>
            </a:r>
            <a:r>
              <a:rPr sz="2800" b="1">
                <a:solidFill>
                  <a:schemeClr val="bg1"/>
                </a:solidFill>
                <a:sym typeface="+mn-ea"/>
              </a:rPr>
              <a:t>进度风险</a:t>
            </a:r>
            <a:r>
              <a:rPr lang="zh-CN" sz="2800" b="1">
                <a:solidFill>
                  <a:schemeClr val="bg1"/>
                </a:solidFill>
                <a:sym typeface="+mn-ea"/>
              </a:rPr>
              <a:t>、</a:t>
            </a:r>
            <a:r>
              <a:rPr sz="2800" b="1">
                <a:solidFill>
                  <a:schemeClr val="bg1"/>
                </a:solidFill>
                <a:sym typeface="+mn-ea"/>
              </a:rPr>
              <a:t>质量风险</a:t>
            </a:r>
            <a:r>
              <a:rPr lang="zh-CN" sz="2800" b="1">
                <a:solidFill>
                  <a:schemeClr val="bg1"/>
                </a:solidFill>
                <a:sym typeface="+mn-ea"/>
              </a:rPr>
              <a:t>、</a:t>
            </a:r>
            <a:r>
              <a:rPr sz="2800" b="1">
                <a:solidFill>
                  <a:schemeClr val="bg1"/>
                </a:solidFill>
                <a:sym typeface="+mn-ea"/>
              </a:rPr>
              <a:t>系统性能风险</a:t>
            </a:r>
            <a:r>
              <a:rPr lang="zh-CN" sz="2800" b="1">
                <a:solidFill>
                  <a:schemeClr val="bg1"/>
                </a:solidFill>
                <a:sym typeface="+mn-ea"/>
              </a:rPr>
              <a:t>、</a:t>
            </a:r>
            <a:r>
              <a:rPr sz="2800" b="1">
                <a:solidFill>
                  <a:schemeClr val="bg1"/>
                </a:solidFill>
                <a:sym typeface="+mn-ea"/>
              </a:rPr>
              <a:t>工具风险</a:t>
            </a:r>
            <a:r>
              <a:rPr lang="zh-CN" sz="2800" b="1">
                <a:solidFill>
                  <a:schemeClr val="bg1"/>
                </a:solidFill>
                <a:sym typeface="+mn-ea"/>
              </a:rPr>
              <a:t>、</a:t>
            </a:r>
            <a:r>
              <a:rPr sz="2800" b="1">
                <a:solidFill>
                  <a:schemeClr val="bg1"/>
                </a:solidFill>
                <a:sym typeface="+mn-ea"/>
              </a:rPr>
              <a:t>技术风险</a:t>
            </a:r>
            <a:r>
              <a:rPr lang="zh-CN" sz="2800" b="1">
                <a:solidFill>
                  <a:schemeClr val="bg1"/>
                </a:solidFill>
                <a:sym typeface="+mn-ea"/>
              </a:rPr>
              <a:t>、</a:t>
            </a:r>
            <a:r>
              <a:rPr sz="2800" b="1">
                <a:solidFill>
                  <a:schemeClr val="bg1"/>
                </a:solidFill>
                <a:sym typeface="+mn-ea"/>
              </a:rPr>
              <a:t>团队成员能力和素质风险</a:t>
            </a:r>
            <a:r>
              <a:rPr lang="zh-CN" sz="2800" b="1">
                <a:solidFill>
                  <a:schemeClr val="bg1"/>
                </a:solidFill>
                <a:sym typeface="+mn-ea"/>
              </a:rPr>
              <a:t>、</a:t>
            </a:r>
            <a:r>
              <a:rPr sz="2800" b="1">
                <a:solidFill>
                  <a:schemeClr val="bg1"/>
                </a:solidFill>
                <a:sym typeface="+mn-ea"/>
              </a:rPr>
              <a:t>团队成员协作风险</a:t>
            </a:r>
            <a:r>
              <a:rPr lang="zh-CN" sz="2800" b="1">
                <a:solidFill>
                  <a:schemeClr val="bg1"/>
                </a:solidFill>
                <a:sym typeface="+mn-ea"/>
              </a:rPr>
              <a:t>、</a:t>
            </a:r>
            <a:r>
              <a:rPr sz="2800" b="1">
                <a:solidFill>
                  <a:schemeClr val="bg1"/>
                </a:solidFill>
                <a:sym typeface="+mn-ea"/>
              </a:rPr>
              <a:t>系统运行环境风险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endParaRPr sz="2800" b="1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374900" y="1030634"/>
            <a:ext cx="7442200" cy="4796732"/>
          </a:xfrm>
          <a:prstGeom prst="diamond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2527300" y="1128861"/>
            <a:ext cx="7137400" cy="4600278"/>
          </a:xfrm>
          <a:prstGeom prst="diamond">
            <a:avLst/>
          </a:prstGeom>
          <a:solidFill>
            <a:srgbClr val="32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978494" y="2449732"/>
            <a:ext cx="4225706" cy="1705032"/>
            <a:chOff x="4498526" y="2659559"/>
            <a:chExt cx="3185642" cy="1285377"/>
          </a:xfrm>
        </p:grpSpPr>
        <p:sp>
          <p:nvSpPr>
            <p:cNvPr id="7" name="文本框 6"/>
            <p:cNvSpPr txBox="1"/>
            <p:nvPr/>
          </p:nvSpPr>
          <p:spPr>
            <a:xfrm>
              <a:off x="4580021" y="2659559"/>
              <a:ext cx="3031958" cy="765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498526" y="3450780"/>
              <a:ext cx="3185642" cy="487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FFFFFF"/>
                  </a:solidFill>
                </a:rPr>
                <a:t>THANK YOU!</a:t>
              </a:r>
              <a:endParaRPr lang="zh-CN" altLang="en-US" sz="3600" dirty="0">
                <a:solidFill>
                  <a:srgbClr val="FFFFFF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712034" y="3451641"/>
              <a:ext cx="283210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712034" y="3944936"/>
              <a:ext cx="283210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857380" y="172453"/>
            <a:ext cx="4475798" cy="901909"/>
            <a:chOff x="4926820" y="4196916"/>
            <a:chExt cx="4475798" cy="901909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标识项目的目标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901909"/>
              <a:chOff x="5128630" y="4233510"/>
              <a:chExt cx="2676932" cy="65434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785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文本框 99"/>
          <p:cNvSpPr txBox="1"/>
          <p:nvPr/>
        </p:nvSpPr>
        <p:spPr>
          <a:xfrm>
            <a:off x="3079750" y="2853690"/>
            <a:ext cx="585660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学生：在线提交作业功能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在线签到功能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在线完成老师布置的作业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网上课程学习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搜索获取学习资料 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老师：发布作业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发送给学生成绩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上传学习资料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统计学生考勤状况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68575" y="2171700"/>
            <a:ext cx="6878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项目名称 </a:t>
            </a:r>
            <a:r>
              <a:rPr lang="en-US" altLang="zh-CN" sz="2800" b="1">
                <a:solidFill>
                  <a:schemeClr val="bg1"/>
                </a:solidFill>
              </a:rPr>
              <a:t>: </a:t>
            </a:r>
            <a:r>
              <a:rPr lang="zh-CN" altLang="en-US" sz="2800" b="1" i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软件工程系列课程教学辅助网站</a:t>
            </a:r>
            <a:endParaRPr lang="zh-CN" altLang="en-US" sz="2800" b="1" i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949575" y="172720"/>
            <a:ext cx="6313170" cy="902028"/>
            <a:chOff x="4926820" y="4196916"/>
            <a:chExt cx="4475798" cy="901909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项目相关者利益分析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901909"/>
              <a:chOff x="5128630" y="4233510"/>
              <a:chExt cx="2676932" cy="65434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785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文本框 99"/>
          <p:cNvSpPr txBox="1"/>
          <p:nvPr/>
        </p:nvSpPr>
        <p:spPr>
          <a:xfrm>
            <a:off x="3167380" y="1621790"/>
            <a:ext cx="58566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项目全权管理者：张俊杰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参与者：其余四名组员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项目最终收益者：学生以及老师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78810" y="3523615"/>
            <a:ext cx="5758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为了使关心的事项进行全面合作，可能要修改目标。为了促进项目受益者获益最大化，在受控方式下根据收益者而进行项目目标的修改。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505710" y="172720"/>
            <a:ext cx="7179945" cy="892174"/>
            <a:chOff x="4707018" y="4196916"/>
            <a:chExt cx="5243250" cy="892056"/>
          </a:xfrm>
        </p:grpSpPr>
        <p:sp>
          <p:nvSpPr>
            <p:cNvPr id="18" name="文本框 17"/>
            <p:cNvSpPr txBox="1"/>
            <p:nvPr/>
          </p:nvSpPr>
          <p:spPr>
            <a:xfrm>
              <a:off x="4707018" y="4259137"/>
              <a:ext cx="5243250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确定组员之间的沟通方法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891751"/>
              <a:chOff x="5128630" y="4233510"/>
              <a:chExt cx="2676932" cy="64697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048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3532505" y="3081020"/>
            <a:ext cx="48399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+mn-ea"/>
              </a:rPr>
              <a:t>经讨论，本小组决定以统一时间段集体开会讨论的方式进行沟通</a:t>
            </a:r>
            <a:endParaRPr lang="zh-CN" altLang="en-US" sz="2800" b="1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911480" y="4134218"/>
            <a:ext cx="4475798" cy="901909"/>
            <a:chOff x="4926820" y="4196916"/>
            <a:chExt cx="4475798" cy="901909"/>
          </a:xfrm>
        </p:grpSpPr>
        <p:sp>
          <p:nvSpPr>
            <p:cNvPr id="7" name="文本框 6"/>
            <p:cNvSpPr txBox="1"/>
            <p:nvPr/>
          </p:nvSpPr>
          <p:spPr>
            <a:xfrm>
              <a:off x="4926820" y="4232369"/>
              <a:ext cx="4475798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交付产品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087761" y="4196916"/>
              <a:ext cx="4153915" cy="901909"/>
              <a:chOff x="5128630" y="4233510"/>
              <a:chExt cx="2676932" cy="654349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128630" y="488785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4575991" y="1699491"/>
            <a:ext cx="2966993" cy="2170545"/>
            <a:chOff x="6230091" y="2863273"/>
            <a:chExt cx="1751826" cy="1129107"/>
          </a:xfrm>
        </p:grpSpPr>
        <p:sp>
          <p:nvSpPr>
            <p:cNvPr id="15" name="菱形 14"/>
            <p:cNvSpPr/>
            <p:nvPr/>
          </p:nvSpPr>
          <p:spPr>
            <a:xfrm>
              <a:off x="6230091" y="2863273"/>
              <a:ext cx="1751826" cy="1129107"/>
            </a:xfrm>
            <a:prstGeom prst="diamond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6336501" y="2931857"/>
              <a:ext cx="1539007" cy="991939"/>
            </a:xfrm>
            <a:prstGeom prst="diamond">
              <a:avLst/>
            </a:prstGeom>
            <a:solidFill>
              <a:srgbClr val="323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39051" y="2230765"/>
            <a:ext cx="1440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949575" y="172720"/>
            <a:ext cx="6313170" cy="902028"/>
            <a:chOff x="4926820" y="4196916"/>
            <a:chExt cx="4475798" cy="901909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901909"/>
              <a:chOff x="5128630" y="4233510"/>
              <a:chExt cx="2676932" cy="65434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785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/>
          <p:cNvSpPr txBox="1"/>
          <p:nvPr/>
        </p:nvSpPr>
        <p:spPr>
          <a:xfrm>
            <a:off x="3276600" y="2176145"/>
            <a:ext cx="57588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软件名称：浙江大学城市学院软件工程系列课程教学辅助网站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编程语言：java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存储方式：U盘	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功能：辅助学生学习，给教师提供跟踪学生学习进度的功能。该软件由组成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06700" y="172720"/>
            <a:ext cx="6129020" cy="891869"/>
            <a:chOff x="4926820" y="4196916"/>
            <a:chExt cx="4475798" cy="891751"/>
          </a:xfrm>
        </p:grpSpPr>
        <p:sp>
          <p:nvSpPr>
            <p:cNvPr id="18" name="文本框 17"/>
            <p:cNvSpPr txBox="1"/>
            <p:nvPr/>
          </p:nvSpPr>
          <p:spPr>
            <a:xfrm>
              <a:off x="4926820" y="4232369"/>
              <a:ext cx="4475798" cy="82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zh-CN" altLang="en-US" sz="4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</a:t>
              </a:r>
              <a:endPara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87761" y="4196916"/>
              <a:ext cx="4153915" cy="891751"/>
              <a:chOff x="5128630" y="4233510"/>
              <a:chExt cx="2676932" cy="646979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128630" y="4233510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28630" y="4880489"/>
                <a:ext cx="2676932" cy="0"/>
              </a:xfrm>
              <a:prstGeom prst="line">
                <a:avLst/>
              </a:prstGeom>
              <a:ln>
                <a:solidFill>
                  <a:srgbClr val="3236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3186430" y="1774190"/>
            <a:ext cx="58197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	</a:t>
            </a:r>
            <a:r>
              <a:rPr lang="zh-CN" altLang="en-US" sz="2800" b="1">
                <a:solidFill>
                  <a:schemeClr val="bg1"/>
                </a:solidFill>
              </a:rPr>
              <a:t>用户操作手册：本手册详细描述软件的功能及学生操作界面，使学生、教师了解具体如何使用该软件，为操作人员提供该软件各种运行情况的有关知识，特别是操作方法的有关细节。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	</a:t>
            </a:r>
            <a:r>
              <a:rPr lang="zh-CN" altLang="en-US" sz="2800" b="1">
                <a:solidFill>
                  <a:schemeClr val="bg1"/>
                </a:solidFill>
              </a:rPr>
              <a:t>软件维护手册：主要包括软件系统说明、程序模块说明、操作环境、支持软件的说明、维护过程的说明，让人知道怎么维护该软件。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2819</Words>
  <Application>WPS 演示</Application>
  <PresentationFormat>宽屏</PresentationFormat>
  <Paragraphs>257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1_自定义设计方案</vt:lpstr>
      <vt:lpstr>自定义设计方案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林巧媚</dc:creator>
  <cp:lastModifiedBy>Slx</cp:lastModifiedBy>
  <cp:revision>31</cp:revision>
  <dcterms:created xsi:type="dcterms:W3CDTF">2016-12-11T13:29:00Z</dcterms:created>
  <dcterms:modified xsi:type="dcterms:W3CDTF">2017-10-26T04:00:09Z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