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2" r:id="rId5"/>
  </p:sldMasterIdLst>
  <p:sldIdLst>
    <p:sldId id="256" r:id="rId6"/>
    <p:sldId id="313" r:id="rId7"/>
    <p:sldId id="350" r:id="rId8"/>
    <p:sldId id="259" r:id="rId9"/>
    <p:sldId id="278" r:id="rId10"/>
    <p:sldId id="314" r:id="rId11"/>
    <p:sldId id="280" r:id="rId12"/>
    <p:sldId id="261" r:id="rId13"/>
    <p:sldId id="282" r:id="rId14"/>
    <p:sldId id="283" r:id="rId15"/>
    <p:sldId id="263" r:id="rId16"/>
    <p:sldId id="285" r:id="rId17"/>
    <p:sldId id="316" r:id="rId18"/>
    <p:sldId id="287" r:id="rId19"/>
    <p:sldId id="317" r:id="rId20"/>
    <p:sldId id="318" r:id="rId21"/>
    <p:sldId id="319" r:id="rId22"/>
    <p:sldId id="320" r:id="rId23"/>
    <p:sldId id="289" r:id="rId24"/>
    <p:sldId id="288" r:id="rId25"/>
    <p:sldId id="293" r:id="rId26"/>
    <p:sldId id="294" r:id="rId27"/>
    <p:sldId id="295" r:id="rId28"/>
    <p:sldId id="321" r:id="rId29"/>
    <p:sldId id="297" r:id="rId30"/>
    <p:sldId id="303" r:id="rId31"/>
    <p:sldId id="345" r:id="rId32"/>
    <p:sldId id="348" r:id="rId33"/>
    <p:sldId id="349" r:id="rId34"/>
    <p:sldId id="298" r:id="rId35"/>
    <p:sldId id="306" r:id="rId36"/>
    <p:sldId id="299" r:id="rId37"/>
    <p:sldId id="307" r:id="rId38"/>
    <p:sldId id="351" r:id="rId39"/>
    <p:sldId id="300" r:id="rId40"/>
    <p:sldId id="308" r:id="rId41"/>
    <p:sldId id="346" r:id="rId42"/>
    <p:sldId id="347" r:id="rId43"/>
    <p:sldId id="258"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63A"/>
    <a:srgbClr val="DBDDDF"/>
    <a:srgbClr val="5A6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2" autoAdjust="0"/>
    <p:restoredTop sz="94660"/>
  </p:normalViewPr>
  <p:slideViewPr>
    <p:cSldViewPr snapToGrid="0" showGuides="1">
      <p:cViewPr varScale="1">
        <p:scale>
          <a:sx n="112" d="100"/>
          <a:sy n="112" d="100"/>
        </p:scale>
        <p:origin x="354" y="90"/>
      </p:cViewPr>
      <p:guideLst>
        <p:guide orient="horz" pos="2116"/>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a:spLocks noChangeArrowheads="1"/>
          </p:cNvSpPr>
          <p:nvPr/>
        </p:nvSpPr>
        <p:spPr bwMode="auto">
          <a:xfrm>
            <a:off x="4081463" y="1912938"/>
            <a:ext cx="7488237" cy="1730375"/>
          </a:xfrm>
          <a:custGeom>
            <a:avLst/>
            <a:gdLst>
              <a:gd name="T0" fmla="*/ 0 w 5616624"/>
              <a:gd name="T1" fmla="*/ 1206458 h 1296144"/>
              <a:gd name="T2" fmla="*/ 384012 w 5616624"/>
              <a:gd name="T3" fmla="*/ 1206458 h 1296144"/>
              <a:gd name="T4" fmla="*/ 384012 w 5616624"/>
              <a:gd name="T5" fmla="*/ 1730375 h 1296144"/>
              <a:gd name="T6" fmla="*/ 0 w 5616624"/>
              <a:gd name="T7" fmla="*/ 1730375 h 1296144"/>
              <a:gd name="T8" fmla="*/ 0 w 5616624"/>
              <a:gd name="T9" fmla="*/ 1206458 h 1296144"/>
              <a:gd name="T10" fmla="*/ 0 w 5616624"/>
              <a:gd name="T11" fmla="*/ 624520 h 1296144"/>
              <a:gd name="T12" fmla="*/ 384012 w 5616624"/>
              <a:gd name="T13" fmla="*/ 624520 h 1296144"/>
              <a:gd name="T14" fmla="*/ 384012 w 5616624"/>
              <a:gd name="T15" fmla="*/ 1145422 h 1296144"/>
              <a:gd name="T16" fmla="*/ 0 w 5616624"/>
              <a:gd name="T17" fmla="*/ 1145422 h 1296144"/>
              <a:gd name="T18" fmla="*/ 0 w 5616624"/>
              <a:gd name="T19" fmla="*/ 624520 h 1296144"/>
              <a:gd name="T20" fmla="*/ 444966 w 5616624"/>
              <a:gd name="T21" fmla="*/ 0 h 1296144"/>
              <a:gd name="T22" fmla="*/ 7488237 w 5616624"/>
              <a:gd name="T23" fmla="*/ 0 h 1296144"/>
              <a:gd name="T24" fmla="*/ 7488237 w 5616624"/>
              <a:gd name="T25" fmla="*/ 1730375 h 1296144"/>
              <a:gd name="T26" fmla="*/ 444966 w 5616624"/>
              <a:gd name="T27" fmla="*/ 1730375 h 1296144"/>
              <a:gd name="T28" fmla="*/ 444966 w 5616624"/>
              <a:gd name="T29" fmla="*/ 0 h 1296144"/>
              <a:gd name="T30" fmla="*/ 0 w 5616624"/>
              <a:gd name="T31" fmla="*/ 0 h 1296144"/>
              <a:gd name="T32" fmla="*/ 384012 w 5616624"/>
              <a:gd name="T33" fmla="*/ 0 h 1296144"/>
              <a:gd name="T34" fmla="*/ 384012 w 5616624"/>
              <a:gd name="T35" fmla="*/ 563484 h 1296144"/>
              <a:gd name="T36" fmla="*/ 0 w 5616624"/>
              <a:gd name="T37" fmla="*/ 563484 h 1296144"/>
              <a:gd name="T38" fmla="*/ 0 w 5616624"/>
              <a:gd name="T39" fmla="*/ 0 h 12961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16624"/>
              <a:gd name="T61" fmla="*/ 0 h 1296144"/>
              <a:gd name="T62" fmla="*/ 5616624 w 5616624"/>
              <a:gd name="T63" fmla="*/ 1296144 h 12961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16624" h="1296144">
                <a:moveTo>
                  <a:pt x="0" y="903702"/>
                </a:moveTo>
                <a:lnTo>
                  <a:pt x="288032" y="903702"/>
                </a:lnTo>
                <a:lnTo>
                  <a:pt x="288032" y="1296144"/>
                </a:lnTo>
                <a:lnTo>
                  <a:pt x="0" y="1296144"/>
                </a:lnTo>
                <a:lnTo>
                  <a:pt x="0" y="903702"/>
                </a:lnTo>
                <a:close/>
                <a:moveTo>
                  <a:pt x="0" y="467799"/>
                </a:moveTo>
                <a:lnTo>
                  <a:pt x="288032" y="467799"/>
                </a:lnTo>
                <a:lnTo>
                  <a:pt x="288032" y="857983"/>
                </a:lnTo>
                <a:lnTo>
                  <a:pt x="0" y="857983"/>
                </a:lnTo>
                <a:lnTo>
                  <a:pt x="0" y="467799"/>
                </a:lnTo>
                <a:close/>
                <a:moveTo>
                  <a:pt x="333751" y="0"/>
                </a:moveTo>
                <a:lnTo>
                  <a:pt x="5616624" y="0"/>
                </a:lnTo>
                <a:lnTo>
                  <a:pt x="5616624" y="1296144"/>
                </a:lnTo>
                <a:lnTo>
                  <a:pt x="333751" y="1296144"/>
                </a:lnTo>
                <a:lnTo>
                  <a:pt x="333751" y="0"/>
                </a:lnTo>
                <a:close/>
                <a:moveTo>
                  <a:pt x="0" y="0"/>
                </a:moveTo>
                <a:lnTo>
                  <a:pt x="288032" y="0"/>
                </a:lnTo>
                <a:lnTo>
                  <a:pt x="288032" y="422080"/>
                </a:lnTo>
                <a:lnTo>
                  <a:pt x="0" y="422080"/>
                </a:lnTo>
                <a:lnTo>
                  <a:pt x="0" y="0"/>
                </a:lnTo>
                <a:close/>
              </a:path>
            </a:pathLst>
          </a:custGeom>
          <a:solidFill>
            <a:srgbClr val="FFFFFF">
              <a:alpha val="2509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5" name="直接连接符 8"/>
          <p:cNvSpPr>
            <a:spLocks noChangeShapeType="1"/>
          </p:cNvSpPr>
          <p:nvPr/>
        </p:nvSpPr>
        <p:spPr bwMode="auto">
          <a:xfrm>
            <a:off x="5878513" y="4484688"/>
            <a:ext cx="5664200" cy="0"/>
          </a:xfrm>
          <a:prstGeom prst="line">
            <a:avLst/>
          </a:prstGeom>
          <a:noFill/>
          <a:ln w="9525">
            <a:solidFill>
              <a:srgbClr val="FFFFFF">
                <a:alpha val="59999"/>
              </a:srgbClr>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6" name="Group 7"/>
          <p:cNvGrpSpPr/>
          <p:nvPr/>
        </p:nvGrpSpPr>
        <p:grpSpPr bwMode="auto">
          <a:xfrm>
            <a:off x="7234238" y="4856163"/>
            <a:ext cx="550862" cy="504825"/>
            <a:chOff x="0" y="0"/>
            <a:chExt cx="750934" cy="693362"/>
          </a:xfrm>
        </p:grpSpPr>
        <p:sp>
          <p:nvSpPr>
            <p:cNvPr id="7" name="椭圆 10"/>
            <p:cNvSpPr>
              <a:spLocks noChangeArrowheads="1"/>
            </p:cNvSpPr>
            <p:nvPr/>
          </p:nvSpPr>
          <p:spPr bwMode="auto">
            <a:xfrm>
              <a:off x="186111" y="0"/>
              <a:ext cx="359237" cy="366304"/>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8"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grpSp>
      <p:sp>
        <p:nvSpPr>
          <p:cNvPr id="2" name="Title 1"/>
          <p:cNvSpPr>
            <a:spLocks noGrp="1"/>
          </p:cNvSpPr>
          <p:nvPr>
            <p:ph type="ctrTitle"/>
          </p:nvPr>
        </p:nvSpPr>
        <p:spPr>
          <a:xfrm>
            <a:off x="4655880" y="1913467"/>
            <a:ext cx="6886304" cy="1041399"/>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837638" y="2976657"/>
            <a:ext cx="6516162" cy="64433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fld id="{425EEED2-56DA-4245-AD47-7F16BAC46309}" type="datetimeFigureOut">
              <a:rPr lang="en-US"/>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179828F7-E946-49D9-A418-9C33F5FB5187}"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p:tgtEl>
                                          <p:spTgt spid="4"/>
                                        </p:tgtEl>
                                        <p:attrNameLst>
                                          <p:attrName>ppt_x</p:attrName>
                                        </p:attrNameLst>
                                      </p:cBhvr>
                                      <p:tavLst>
                                        <p:tav tm="0">
                                          <p:val>
                                            <p:strVal val="#ppt_x-#ppt_w*1.125000"/>
                                          </p:val>
                                        </p:tav>
                                        <p:tav tm="100000">
                                          <p:val>
                                            <p:strVal val="#ppt_x"/>
                                          </p:val>
                                        </p:tav>
                                      </p:tavLst>
                                    </p:anim>
                                    <p:animEffect>
                                      <p:cBhvr>
                                        <p:cTn id="8" dur="500"/>
                                        <p:tgtEl>
                                          <p:spTgt spid="4"/>
                                        </p:tgtEl>
                                      </p:cBhvr>
                                    </p:animEffec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00" fill="hold"/>
                                        <p:tgtEl>
                                          <p:spTgt spid="5"/>
                                        </p:tgtEl>
                                        <p:attrNameLst>
                                          <p:attrName>ppt_x</p:attrName>
                                        </p:attrNameLst>
                                      </p:cBhvr>
                                      <p:tavLst>
                                        <p:tav tm="0">
                                          <p:val>
                                            <p:strVal val="#ppt_x"/>
                                          </p:val>
                                        </p:tav>
                                        <p:tav tm="100000">
                                          <p:val>
                                            <p:strVal val="#ppt_x"/>
                                          </p:val>
                                        </p:tav>
                                      </p:tavLst>
                                    </p:anim>
                                    <p:anim calcmode="lin" valueType="num">
                                      <p:cBhvr>
                                        <p:cTn id="13" dur="2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p:cBhvr>
                                        <p:cTn id="17" dur="300"/>
                                        <p:tgtEl>
                                          <p:spTgt spid="6"/>
                                        </p:tgtEl>
                                      </p:cBhvr>
                                    </p:animEffect>
                                    <p:anim calcmode="lin" valueType="num">
                                      <p:cBhvr>
                                        <p:cTn id="18" dur="300" fill="hold"/>
                                        <p:tgtEl>
                                          <p:spTgt spid="6"/>
                                        </p:tgtEl>
                                        <p:attrNameLst>
                                          <p:attrName>ppt_x</p:attrName>
                                        </p:attrNameLst>
                                      </p:cBhvr>
                                      <p:tavLst>
                                        <p:tav tm="0">
                                          <p:val>
                                            <p:strVal val="#ppt_x"/>
                                          </p:val>
                                        </p:tav>
                                        <p:tav tm="100000">
                                          <p:val>
                                            <p:strVal val="#ppt_x"/>
                                          </p:val>
                                        </p:tav>
                                      </p:tavLst>
                                    </p:anim>
                                    <p:anim calcmode="lin" valueType="num">
                                      <p:cBhvr>
                                        <p:cTn id="19" dur="3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lvl1pPr>
          </a:lstStyle>
          <a:p>
            <a:pPr>
              <a:defRPr/>
            </a:pPr>
            <a:fld id="{5C9789B5-5082-4D67-B188-D515114F81A9}"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37E792-8FAA-452D-B246-473B323FCC55}" type="slidenum">
              <a:rPr lang="en-US"/>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75640" y="3068970"/>
            <a:ext cx="4292096" cy="1440120"/>
          </a:xfrm>
        </p:spPr>
        <p:txBody>
          <a:bodyPr anchor="t">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88288" y="3068970"/>
            <a:ext cx="3752024" cy="1205481"/>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EC53C4DF-2836-425A-A10F-C621BDB80FD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CA0686-A0E1-47A1-B139-0FAAC8D125A3}" type="slidenum">
              <a:rPr lang="en-US"/>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6172200" y="1825625"/>
            <a:ext cx="51816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lvl1pPr>
          </a:lstStyle>
          <a:p>
            <a:pPr>
              <a:defRPr/>
            </a:pPr>
            <a:fld id="{AA553A6E-2291-42BE-8DF9-47AC1BF69993}"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BC9BEEA-528C-451F-88FD-0B970D6F1C17}" type="slidenum">
              <a:rPr lang="en-US"/>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DC6F3B1B-4570-4634-AE85-92FBD11A7BCF}" type="datetimeFigureOut">
              <a:rPr lang="en-US"/>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11D2DB4-32FF-4954-A59B-A33B042A9990}" type="slidenum">
              <a:rPr lang="en-US"/>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椭圆 1"/>
          <p:cNvSpPr>
            <a:spLocks noChangeArrowheads="1"/>
          </p:cNvSpPr>
          <p:nvPr/>
        </p:nvSpPr>
        <p:spPr bwMode="auto">
          <a:xfrm>
            <a:off x="4652963" y="1887538"/>
            <a:ext cx="2974975" cy="2976562"/>
          </a:xfrm>
          <a:prstGeom prst="ellipse">
            <a:avLst/>
          </a:prstGeom>
          <a:solidFill>
            <a:srgbClr val="FFFFFF">
              <a:alpha val="20000"/>
            </a:srgbClr>
          </a:solidFill>
          <a:ln w="9525">
            <a:solidFill>
              <a:schemeClr val="bg1"/>
            </a:solidFill>
            <a:beve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latin typeface="宋体" panose="02010600030101010101" pitchFamily="2" charset="-122"/>
              <a:sym typeface="宋体" panose="02010600030101010101" pitchFamily="2" charset="-122"/>
            </a:endParaRPr>
          </a:p>
        </p:txBody>
      </p:sp>
      <p:sp>
        <p:nvSpPr>
          <p:cNvPr id="6" name="椭圆 4"/>
          <p:cNvSpPr>
            <a:spLocks noChangeArrowheads="1"/>
          </p:cNvSpPr>
          <p:nvPr/>
        </p:nvSpPr>
        <p:spPr bwMode="auto">
          <a:xfrm>
            <a:off x="4706938" y="1943100"/>
            <a:ext cx="2881312" cy="2881313"/>
          </a:xfrm>
          <a:prstGeom prst="ellipse">
            <a:avLst/>
          </a:prstGeom>
          <a:noFill/>
          <a:ln w="9525">
            <a:solidFill>
              <a:schemeClr val="bg1"/>
            </a:solidFill>
            <a:prstDash val="dash"/>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latin typeface="宋体" panose="02010600030101010101" pitchFamily="2" charset="-122"/>
              <a:sym typeface="宋体" panose="02010600030101010101" pitchFamily="2" charset="-122"/>
            </a:endParaRPr>
          </a:p>
        </p:txBody>
      </p:sp>
      <p:grpSp>
        <p:nvGrpSpPr>
          <p:cNvPr id="7" name="Group 7"/>
          <p:cNvGrpSpPr/>
          <p:nvPr/>
        </p:nvGrpSpPr>
        <p:grpSpPr bwMode="auto">
          <a:xfrm>
            <a:off x="4260850" y="4967288"/>
            <a:ext cx="547688" cy="506412"/>
            <a:chOff x="0" y="0"/>
            <a:chExt cx="750934" cy="693362"/>
          </a:xfrm>
        </p:grpSpPr>
        <p:sp>
          <p:nvSpPr>
            <p:cNvPr id="8" name="椭圆 7"/>
            <p:cNvSpPr>
              <a:spLocks noChangeArrowheads="1"/>
            </p:cNvSpPr>
            <p:nvPr/>
          </p:nvSpPr>
          <p:spPr bwMode="auto">
            <a:xfrm>
              <a:off x="187189" y="0"/>
              <a:ext cx="359143" cy="365157"/>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9"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grpSp>
      <p:sp>
        <p:nvSpPr>
          <p:cNvPr id="2" name="Title 1"/>
          <p:cNvSpPr>
            <a:spLocks noGrp="1"/>
          </p:cNvSpPr>
          <p:nvPr>
            <p:ph type="title"/>
          </p:nvPr>
        </p:nvSpPr>
        <p:spPr>
          <a:xfrm>
            <a:off x="4530588" y="2564928"/>
            <a:ext cx="3130824" cy="1045169"/>
          </a:xfrm>
        </p:spPr>
        <p:txBody>
          <a:bodyPr>
            <a:normAutofit/>
          </a:bodyPr>
          <a:lstStyle>
            <a:lvl1pPr algn="ctr">
              <a:defRPr sz="5400"/>
            </a:lvl1pPr>
          </a:lstStyle>
          <a:p>
            <a:r>
              <a:rPr lang="zh-CN" altLang="en-US" smtClean="0"/>
              <a:t>单击此处编辑母版标题样式</a:t>
            </a:r>
            <a:endParaRPr lang="en-US" dirty="0"/>
          </a:p>
        </p:txBody>
      </p:sp>
      <p:sp>
        <p:nvSpPr>
          <p:cNvPr id="11" name="Subtitle 2"/>
          <p:cNvSpPr>
            <a:spLocks noGrp="1"/>
          </p:cNvSpPr>
          <p:nvPr>
            <p:ph type="subTitle" idx="1"/>
          </p:nvPr>
        </p:nvSpPr>
        <p:spPr>
          <a:xfrm>
            <a:off x="4617354" y="3688896"/>
            <a:ext cx="2957291" cy="644335"/>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2" name="Text Placeholder 2"/>
          <p:cNvSpPr>
            <a:spLocks noGrp="1"/>
          </p:cNvSpPr>
          <p:nvPr>
            <p:ph type="body" idx="13"/>
          </p:nvPr>
        </p:nvSpPr>
        <p:spPr>
          <a:xfrm>
            <a:off x="4953405" y="5115183"/>
            <a:ext cx="3752024" cy="71029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2"/>
          <p:cNvSpPr>
            <a:spLocks noGrp="1"/>
          </p:cNvSpPr>
          <p:nvPr>
            <p:ph type="dt" sz="half" idx="14"/>
          </p:nvPr>
        </p:nvSpPr>
        <p:spPr/>
        <p:txBody>
          <a:bodyPr/>
          <a:lstStyle>
            <a:lvl1pPr>
              <a:defRPr/>
            </a:lvl1pPr>
          </a:lstStyle>
          <a:p>
            <a:pPr>
              <a:defRPr/>
            </a:pPr>
            <a:fld id="{DD8EEFBD-C500-403B-A202-778A32F9B8A7}" type="datetimeFigureOut">
              <a:rPr lang="en-US"/>
            </a:fld>
            <a:endParaRPr lang="en-US"/>
          </a:p>
        </p:txBody>
      </p:sp>
      <p:sp>
        <p:nvSpPr>
          <p:cNvPr id="13" name="Footer Placeholder 3"/>
          <p:cNvSpPr>
            <a:spLocks noGrp="1"/>
          </p:cNvSpPr>
          <p:nvPr>
            <p:ph type="ftr" sz="quarter" idx="15"/>
          </p:nvPr>
        </p:nvSpPr>
        <p:spPr/>
        <p:txBody>
          <a:bodyPr/>
          <a:lstStyle>
            <a:lvl1pPr>
              <a:defRPr/>
            </a:lvl1pPr>
          </a:lstStyle>
          <a:p>
            <a:pPr>
              <a:defRPr/>
            </a:pPr>
            <a:endParaRPr lang="en-US"/>
          </a:p>
        </p:txBody>
      </p:sp>
      <p:sp>
        <p:nvSpPr>
          <p:cNvPr id="14" name="Slide Number Placeholder 4"/>
          <p:cNvSpPr>
            <a:spLocks noGrp="1"/>
          </p:cNvSpPr>
          <p:nvPr>
            <p:ph type="sldNum" sz="quarter" idx="16"/>
          </p:nvPr>
        </p:nvSpPr>
        <p:spPr/>
        <p:txBody>
          <a:bodyPr/>
          <a:lstStyle>
            <a:lvl1pPr>
              <a:defRPr/>
            </a:lvl1pPr>
          </a:lstStyle>
          <a:p>
            <a:pPr>
              <a:defRPr/>
            </a:pPr>
            <a:fld id="{1B5852C3-5C93-46E9-8312-033A84F3373A}"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Abs val="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10" presetClass="entr" presetSubtype="0" fill="hold" grpId="0" nodeType="withEffect">
                                  <p:stCondLst>
                                    <p:cond delay="0"/>
                                  </p:stCondLst>
                                  <p:iterate type="wd">
                                    <p:tmAbs val="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p:cBhvr>
                                        <p:cTn id="14" dur="500"/>
                                        <p:tgtEl>
                                          <p:spTgt spid="6"/>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0-#ppt_w/2"/>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6" presetClass="emph" presetSubtype="0" repeatCount="3000" fill="hold" grpId="1" nodeType="afterEffect">
                                  <p:stCondLst>
                                    <p:cond delay="0"/>
                                  </p:stCondLst>
                                  <p:iterate type="wd">
                                    <p:tmPct val="10000"/>
                                  </p:iterate>
                                  <p:childTnLst>
                                    <p:animEffect>
                                      <p:cBhvr>
                                        <p:cTn id="22" dur="500" tmFilter="0, 0; .2, .5; .8, .5; 1, 0"/>
                                        <p:tgtEl>
                                          <p:spTgt spid="5"/>
                                        </p:tgtEl>
                                      </p:cBhvr>
                                    </p:animEffect>
                                    <p:animScale>
                                      <p:cBhvr>
                                        <p:cTn id="23" dur="250" autoRev="1" fill="hold"/>
                                        <p:tgtEl>
                                          <p:spTgt spid="5"/>
                                        </p:tgtEl>
                                      </p:cBhvr>
                                      <p:by x="105000" y="105000"/>
                                    </p:animScale>
                                  </p:childTnLst>
                                </p:cTn>
                              </p:par>
                              <p:par>
                                <p:cTn id="24" presetID="26" presetClass="emph" presetSubtype="0" repeatCount="3000" fill="hold" grpId="1" nodeType="withEffect">
                                  <p:stCondLst>
                                    <p:cond delay="0"/>
                                  </p:stCondLst>
                                  <p:iterate type="wd">
                                    <p:tmPct val="10000"/>
                                  </p:iterate>
                                  <p:childTnLst>
                                    <p:animEffect>
                                      <p:cBhvr>
                                        <p:cTn id="25" dur="500" tmFilter="0, 0; .2, .5; .8, .5; 1, 0"/>
                                        <p:tgtEl>
                                          <p:spTgt spid="6"/>
                                        </p:tgtEl>
                                      </p:cBhvr>
                                    </p:animEffect>
                                    <p:animScale>
                                      <p:cBhvr>
                                        <p:cTn id="26"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5" grpId="1" bldLvl="0" animBg="1" autoUpdateAnimBg="0"/>
      <p:bldP spid="6" grpId="0" bldLvl="0" animBg="1" autoUpdateAnimBg="0"/>
      <p:bldP spid="6" grpId="1"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FF0334D-7B05-4861-887B-9F63860E066B}"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3E077EA-B70E-442D-B2C1-5F654A9DE7B3}" type="slidenum">
              <a:rPr lang="en-US"/>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lvl1pPr>
          </a:lstStyle>
          <a:p>
            <a:pPr>
              <a:defRPr/>
            </a:pPr>
            <a:fld id="{E47B0507-3B03-41A1-BF8F-C48BF9B29827}"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027CBC5-1331-459D-AB51-06F10970F4AA}"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2C057D1-AAB4-47C0-8C99-F8424C6C53E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83EFD0-4EEE-490C-B42C-02E244FEB288}" type="slidenum">
              <a:rPr lang="en-US"/>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20766"/>
            <a:ext cx="10515600" cy="55450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Date Placeholder 3"/>
          <p:cNvSpPr>
            <a:spLocks noGrp="1"/>
          </p:cNvSpPr>
          <p:nvPr>
            <p:ph type="dt" sz="half" idx="14"/>
          </p:nvPr>
        </p:nvSpPr>
        <p:spPr/>
        <p:txBody>
          <a:bodyPr/>
          <a:lstStyle>
            <a:lvl1pPr>
              <a:defRPr/>
            </a:lvl1pPr>
          </a:lstStyle>
          <a:p>
            <a:pPr>
              <a:defRPr/>
            </a:pPr>
            <a:fld id="{D95F6F6A-3739-41F6-8140-B9A8394A6377}" type="datetimeFigureOut">
              <a:rPr lang="zh-CN" altLang="en-US"/>
            </a:fld>
            <a:endParaRPr lang="zh-CN" altLang="en-US"/>
          </a:p>
        </p:txBody>
      </p:sp>
      <p:sp>
        <p:nvSpPr>
          <p:cNvPr id="4" name="Footer Placeholder 4"/>
          <p:cNvSpPr>
            <a:spLocks noGrp="1"/>
          </p:cNvSpPr>
          <p:nvPr>
            <p:ph type="ftr" sz="quarter" idx="15"/>
          </p:nvPr>
        </p:nvSpPr>
        <p:spPr/>
        <p:txBody>
          <a:bodyPr/>
          <a:lstStyle>
            <a:lvl1pPr>
              <a:defRPr/>
            </a:lvl1pPr>
          </a:lstStyle>
          <a:p>
            <a:pPr>
              <a:defRPr/>
            </a:pPr>
            <a:endParaRPr lang="zh-CN" altLang="en-US"/>
          </a:p>
        </p:txBody>
      </p:sp>
      <p:sp>
        <p:nvSpPr>
          <p:cNvPr id="5" name="Slide Number Placeholder 5"/>
          <p:cNvSpPr>
            <a:spLocks noGrp="1"/>
          </p:cNvSpPr>
          <p:nvPr>
            <p:ph type="sldNum" sz="quarter" idx="16"/>
          </p:nvPr>
        </p:nvSpPr>
        <p:spPr/>
        <p:txBody>
          <a:bodyPr/>
          <a:lstStyle>
            <a:lvl1pPr>
              <a:defRPr/>
            </a:lvl1pPr>
          </a:lstStyle>
          <a:p>
            <a:pPr>
              <a:defRPr/>
            </a:pPr>
            <a:fld id="{2B6EE6CD-C959-46B5-89A4-FBF23F9D82EB}"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1" Type="http://schemas.openxmlformats.org/officeDocument/2006/relationships/theme" Target="../theme/theme3.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5" Type="http://schemas.openxmlformats.org/officeDocument/2006/relationships/theme" Target="../theme/theme4.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a:lum contrast="-2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defRPr>
            </a:lvl1pPr>
          </a:lstStyle>
          <a:p>
            <a:pPr>
              <a:defRPr/>
            </a:pPr>
            <a:fld id="{C55335EE-E00E-46A2-897E-C246FB559BCC}" type="datetimeFigureOut">
              <a:rPr lang="zh-CN" altLang="en-US"/>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1200">
                <a:solidFill>
                  <a:schemeClr val="tx1">
                    <a:tint val="75000"/>
                  </a:schemeClr>
                </a:solidFill>
              </a:defRPr>
            </a:lvl1pPr>
          </a:lstStyle>
          <a:p>
            <a:pPr>
              <a:defRPr/>
            </a:pPr>
            <a:fld id="{C2F49672-3B87-48B4-BBB8-206EE4A05618}"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tags" Target="../tags/tag4.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8.xml"/><Relationship Id="rId3" Type="http://schemas.openxmlformats.org/officeDocument/2006/relationships/tags" Target="../tags/tag30.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38.xml"/><Relationship Id="rId3" Type="http://schemas.openxmlformats.org/officeDocument/2006/relationships/tags" Target="../tags/tag31.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38.xml"/><Relationship Id="rId3" Type="http://schemas.openxmlformats.org/officeDocument/2006/relationships/tags" Target="../tags/tag32.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38.xml"/><Relationship Id="rId3" Type="http://schemas.openxmlformats.org/officeDocument/2006/relationships/tags" Target="../tags/tag37.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菱形 5"/>
          <p:cNvSpPr/>
          <p:nvPr/>
        </p:nvSpPr>
        <p:spPr>
          <a:xfrm>
            <a:off x="2374900" y="1030634"/>
            <a:ext cx="7442200" cy="4796732"/>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2527300" y="1128861"/>
            <a:ext cx="7137400" cy="4600278"/>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434590" y="2576195"/>
            <a:ext cx="7132955" cy="1705032"/>
            <a:chOff x="4498526" y="2659559"/>
            <a:chExt cx="3185642" cy="1285377"/>
          </a:xfrm>
        </p:grpSpPr>
        <p:sp>
          <p:nvSpPr>
            <p:cNvPr id="10" name="文本框 9"/>
            <p:cNvSpPr txBox="1"/>
            <p:nvPr/>
          </p:nvSpPr>
          <p:spPr>
            <a:xfrm>
              <a:off x="4580021" y="2659559"/>
              <a:ext cx="3031958" cy="764977"/>
            </a:xfrm>
            <a:prstGeom prst="rect">
              <a:avLst/>
            </a:prstGeom>
            <a:noFill/>
          </p:spPr>
          <p:txBody>
            <a:bodyPr wrap="square" rtlCol="0">
              <a:spAutoFit/>
            </a:bodyPr>
            <a:lstStyle/>
            <a:p>
              <a:pPr algn="ctr"/>
              <a:r>
                <a:rPr lang="zh-CN" altLang="en-US" sz="6000" b="1" dirty="0" smtClean="0">
                  <a:solidFill>
                    <a:srgbClr val="FFFFFF"/>
                  </a:solidFill>
                  <a:latin typeface="微软雅黑" panose="020B0503020204020204" pitchFamily="34" charset="-122"/>
                  <a:ea typeface="微软雅黑" panose="020B0503020204020204" pitchFamily="34" charset="-122"/>
                </a:rPr>
                <a:t>需求管理计划书</a:t>
              </a:r>
              <a:endParaRPr lang="zh-CN" altLang="en-US" sz="6000" b="1" dirty="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498526" y="3450780"/>
              <a:ext cx="3185642" cy="486368"/>
            </a:xfrm>
            <a:prstGeom prst="rect">
              <a:avLst/>
            </a:prstGeom>
            <a:noFill/>
          </p:spPr>
          <p:txBody>
            <a:bodyPr wrap="square" rtlCol="0">
              <a:spAutoFit/>
            </a:bodyPr>
            <a:lstStyle/>
            <a:p>
              <a:pPr algn="ctr"/>
              <a:r>
                <a:rPr lang="en-US" sz="3600" dirty="0" smtClean="0">
                  <a:solidFill>
                    <a:srgbClr val="FFFFFF"/>
                  </a:solidFill>
                </a:rPr>
                <a:t>Project Plan</a:t>
              </a:r>
              <a:endParaRPr lang="en-US" sz="3600" dirty="0" smtClean="0">
                <a:solidFill>
                  <a:srgbClr val="FFFFFF"/>
                </a:solidFill>
              </a:endParaRPr>
            </a:p>
          </p:txBody>
        </p:sp>
        <p:cxnSp>
          <p:nvCxnSpPr>
            <p:cNvPr id="12" name="直接连接符 11"/>
            <p:cNvCxnSpPr/>
            <p:nvPr/>
          </p:nvCxnSpPr>
          <p:spPr>
            <a:xfrm>
              <a:off x="4712034" y="3451641"/>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12034" y="3944936"/>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919134" y="4318000"/>
            <a:ext cx="2353733" cy="368300"/>
          </a:xfrm>
          <a:prstGeom prst="rect">
            <a:avLst/>
          </a:prstGeom>
          <a:noFill/>
        </p:spPr>
        <p:txBody>
          <a:bodyPr wrap="square" rtlCol="0">
            <a:spAutoFit/>
          </a:bodyPr>
          <a:lstStyle/>
          <a:p>
            <a:pPr algn="ctr"/>
            <a:r>
              <a:rPr lang="zh-CN" altLang="en-US"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73742852" name="图片 1073742851" descr="150778788410696"/>
          <p:cNvPicPr>
            <a:picLocks noChangeAspect="1"/>
          </p:cNvPicPr>
          <p:nvPr/>
        </p:nvPicPr>
        <p:blipFill>
          <a:blip r:embed="rId1"/>
          <a:stretch>
            <a:fillRect/>
          </a:stretch>
        </p:blipFill>
        <p:spPr>
          <a:xfrm>
            <a:off x="3445510" y="5941060"/>
            <a:ext cx="4572635" cy="655320"/>
          </a:xfrm>
          <a:prstGeom prst="rect">
            <a:avLst/>
          </a:prstGeom>
          <a:noFill/>
          <a:ln w="9525">
            <a:noFill/>
          </a:ln>
        </p:spPr>
      </p:pic>
      <p:sp>
        <p:nvSpPr>
          <p:cNvPr id="3" name="文本框 2"/>
          <p:cNvSpPr txBox="1"/>
          <p:nvPr/>
        </p:nvSpPr>
        <p:spPr>
          <a:xfrm>
            <a:off x="7014845" y="5674360"/>
            <a:ext cx="2552700" cy="922020"/>
          </a:xfrm>
          <a:prstGeom prst="rect">
            <a:avLst/>
          </a:prstGeom>
          <a:noFill/>
        </p:spPr>
        <p:txBody>
          <a:bodyPr wrap="square" rtlCol="0">
            <a:spAutoFit/>
          </a:bodyPr>
          <a:p>
            <a:r>
              <a:rPr lang="zh-CN" altLang="en-US" b="1">
                <a:solidFill>
                  <a:schemeClr val="bg1"/>
                </a:solidFill>
              </a:rPr>
              <a:t>组长：张俊杰</a:t>
            </a:r>
            <a:endParaRPr lang="zh-CN" altLang="en-US" b="1">
              <a:solidFill>
                <a:schemeClr val="bg1"/>
              </a:solidFill>
            </a:endParaRPr>
          </a:p>
          <a:p>
            <a:r>
              <a:rPr lang="zh-CN" altLang="en-US" b="1">
                <a:solidFill>
                  <a:schemeClr val="bg1"/>
                </a:solidFill>
              </a:rPr>
              <a:t>组员：姜哲翔、吴卓伦、饶铃根、寿俐鑫</a:t>
            </a:r>
            <a:endParaRPr lang="zh-CN" altLang="en-US" b="1">
              <a:solidFill>
                <a:schemeClr val="bg1"/>
              </a:solidFill>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174365" y="111125"/>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非移交产品</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4236720" y="1437005"/>
            <a:ext cx="5819775" cy="5262245"/>
          </a:xfrm>
          <a:prstGeom prst="rect">
            <a:avLst/>
          </a:prstGeom>
          <a:noFill/>
        </p:spPr>
        <p:txBody>
          <a:bodyPr wrap="square" rtlCol="0">
            <a:spAutoFit/>
          </a:bodyPr>
          <a:p>
            <a:r>
              <a:rPr lang="zh-CN" altLang="en-US" sz="2800" b="1">
                <a:solidFill>
                  <a:schemeClr val="bg1"/>
                </a:solidFill>
              </a:rPr>
              <a:t>1.可行性分析报告</a:t>
            </a:r>
            <a:endParaRPr lang="zh-CN" altLang="en-US" sz="2800" b="1">
              <a:solidFill>
                <a:schemeClr val="bg1"/>
              </a:solidFill>
            </a:endParaRPr>
          </a:p>
          <a:p>
            <a:r>
              <a:rPr lang="zh-CN" altLang="en-US" sz="2800" b="1">
                <a:solidFill>
                  <a:schemeClr val="bg1"/>
                </a:solidFill>
              </a:rPr>
              <a:t>2.项目开发计划</a:t>
            </a:r>
            <a:endParaRPr lang="zh-CN" altLang="en-US" sz="2800" b="1">
              <a:solidFill>
                <a:schemeClr val="bg1"/>
              </a:solidFill>
            </a:endParaRPr>
          </a:p>
          <a:p>
            <a:r>
              <a:rPr lang="zh-CN" altLang="en-US" sz="2800" b="1">
                <a:solidFill>
                  <a:schemeClr val="bg1"/>
                </a:solidFill>
              </a:rPr>
              <a:t>3.软件需求说明书</a:t>
            </a:r>
            <a:endParaRPr lang="zh-CN" altLang="en-US" sz="2800" b="1">
              <a:solidFill>
                <a:schemeClr val="bg1"/>
              </a:solidFill>
            </a:endParaRPr>
          </a:p>
          <a:p>
            <a:r>
              <a:rPr lang="zh-CN" altLang="en-US" sz="2800" b="1">
                <a:solidFill>
                  <a:schemeClr val="bg1"/>
                </a:solidFill>
              </a:rPr>
              <a:t>4.概要设计说明书</a:t>
            </a:r>
            <a:endParaRPr lang="zh-CN" altLang="en-US" sz="2800" b="1">
              <a:solidFill>
                <a:schemeClr val="bg1"/>
              </a:solidFill>
            </a:endParaRPr>
          </a:p>
          <a:p>
            <a:r>
              <a:rPr lang="zh-CN" altLang="en-US" sz="2800" b="1">
                <a:solidFill>
                  <a:schemeClr val="bg1"/>
                </a:solidFill>
              </a:rPr>
              <a:t>5.详细设计说明书</a:t>
            </a:r>
            <a:endParaRPr lang="zh-CN" altLang="en-US" sz="2800" b="1">
              <a:solidFill>
                <a:schemeClr val="bg1"/>
              </a:solidFill>
            </a:endParaRPr>
          </a:p>
          <a:p>
            <a:r>
              <a:rPr lang="zh-CN" altLang="en-US" sz="2800" b="1">
                <a:solidFill>
                  <a:schemeClr val="bg1"/>
                </a:solidFill>
              </a:rPr>
              <a:t>6.测试计划</a:t>
            </a:r>
            <a:endParaRPr lang="zh-CN" altLang="en-US" sz="2800" b="1">
              <a:solidFill>
                <a:schemeClr val="bg1"/>
              </a:solidFill>
            </a:endParaRPr>
          </a:p>
          <a:p>
            <a:r>
              <a:rPr lang="zh-CN" altLang="en-US" sz="2800" b="1">
                <a:solidFill>
                  <a:schemeClr val="bg1"/>
                </a:solidFill>
              </a:rPr>
              <a:t>7.测试分析报告</a:t>
            </a:r>
            <a:endParaRPr lang="zh-CN" altLang="en-US" sz="2800" b="1">
              <a:solidFill>
                <a:schemeClr val="bg1"/>
              </a:solidFill>
            </a:endParaRPr>
          </a:p>
          <a:p>
            <a:r>
              <a:rPr lang="zh-CN" altLang="en-US" sz="2800" b="1">
                <a:solidFill>
                  <a:schemeClr val="bg1"/>
                </a:solidFill>
              </a:rPr>
              <a:t>8.开发进度月报</a:t>
            </a:r>
            <a:endParaRPr lang="zh-CN" altLang="en-US" sz="2800" b="1">
              <a:solidFill>
                <a:schemeClr val="bg1"/>
              </a:solidFill>
            </a:endParaRPr>
          </a:p>
          <a:p>
            <a:r>
              <a:rPr lang="zh-CN" altLang="en-US" sz="2800" b="1">
                <a:solidFill>
                  <a:schemeClr val="bg1"/>
                </a:solidFill>
              </a:rPr>
              <a:t>9.项目开发总结报告</a:t>
            </a:r>
            <a:endParaRPr lang="zh-CN" altLang="en-US" sz="2800" b="1">
              <a:solidFill>
                <a:schemeClr val="bg1"/>
              </a:solidFill>
            </a:endParaRPr>
          </a:p>
          <a:p>
            <a:r>
              <a:rPr lang="zh-CN" altLang="en-US" sz="2800" b="1">
                <a:solidFill>
                  <a:schemeClr val="bg1"/>
                </a:solidFill>
              </a:rPr>
              <a:t>10.软件问题报告</a:t>
            </a:r>
            <a:endParaRPr lang="zh-CN" altLang="en-US" sz="2800" b="1">
              <a:solidFill>
                <a:schemeClr val="bg1"/>
              </a:solidFill>
            </a:endParaRPr>
          </a:p>
          <a:p>
            <a:r>
              <a:rPr lang="zh-CN" altLang="en-US" sz="2800" b="1">
                <a:solidFill>
                  <a:schemeClr val="bg1"/>
                </a:solidFill>
              </a:rPr>
              <a:t>11.软件修改报告</a:t>
            </a:r>
            <a:endParaRPr lang="zh-CN" altLang="en-US" sz="2800" b="1">
              <a:solidFill>
                <a:schemeClr val="bg1"/>
              </a:solidFill>
            </a:endParaRPr>
          </a:p>
          <a:p>
            <a:r>
              <a:rPr lang="zh-CN" altLang="en-US" sz="2800" b="1">
                <a:solidFill>
                  <a:schemeClr val="bg1"/>
                </a:solidFill>
              </a:rPr>
              <a:t>12.源程序</a:t>
            </a:r>
            <a:endParaRPr lang="zh-CN" altLang="en-US" sz="2800" b="1">
              <a:solidFill>
                <a:schemeClr val="bg1"/>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687320" y="2817495"/>
            <a:ext cx="7080207" cy="3076575"/>
            <a:chOff x="2733181" y="3135197"/>
            <a:chExt cx="6964900" cy="3076783"/>
          </a:xfrm>
        </p:grpSpPr>
        <p:sp>
          <p:nvSpPr>
            <p:cNvPr id="7" name="文本框 6"/>
            <p:cNvSpPr txBox="1"/>
            <p:nvPr/>
          </p:nvSpPr>
          <p:spPr>
            <a:xfrm>
              <a:off x="5222283" y="4487656"/>
              <a:ext cx="4475798" cy="156855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实施整个软件开发活动的计划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03</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确定软件开发过程</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3186430" y="2521585"/>
            <a:ext cx="5819775" cy="1814830"/>
          </a:xfrm>
          <a:prstGeom prst="rect">
            <a:avLst/>
          </a:prstGeom>
          <a:noFill/>
        </p:spPr>
        <p:txBody>
          <a:bodyPr wrap="square" rtlCol="0">
            <a:spAutoFit/>
          </a:bodyPr>
          <a:p>
            <a:r>
              <a:rPr lang="zh-CN" altLang="en-US" sz="2800" b="1">
                <a:solidFill>
                  <a:schemeClr val="bg1"/>
                </a:solidFill>
              </a:rPr>
              <a:t>计划过程应覆盖论及它的所有合同条款，确定已计划的开发阶段(适用的话)、目标和各阶段要执行的软件开发活动</a:t>
            </a:r>
            <a:endParaRPr lang="zh-CN" altLang="en-US" sz="2800" b="1">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21285"/>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软件开发过程</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aphicFrame>
        <p:nvGraphicFramePr>
          <p:cNvPr id="0" name="表格 -1"/>
          <p:cNvGraphicFramePr/>
          <p:nvPr/>
        </p:nvGraphicFramePr>
        <p:xfrm>
          <a:off x="1511300" y="967105"/>
          <a:ext cx="9086850" cy="5835015"/>
        </p:xfrm>
        <a:graphic>
          <a:graphicData uri="http://schemas.openxmlformats.org/drawingml/2006/table">
            <a:tbl>
              <a:tblPr firstRow="1" bandRow="1">
                <a:tableStyleId>{5940675A-B579-460E-94D1-54222C63F5DA}</a:tableStyleId>
              </a:tblPr>
              <a:tblGrid>
                <a:gridCol w="751205"/>
                <a:gridCol w="1319530"/>
                <a:gridCol w="1527810"/>
                <a:gridCol w="3049270"/>
                <a:gridCol w="2439035"/>
              </a:tblGrid>
              <a:tr h="279400">
                <a:tc>
                  <a:txBody>
                    <a:bodyPr/>
                    <a:p>
                      <a:pPr indent="0" algn="ctr">
                        <a:buNone/>
                      </a:pPr>
                      <a:r>
                        <a:rPr lang="zh-CN" altLang="en-US" sz="1200" b="1">
                          <a:solidFill>
                            <a:schemeClr val="tx1"/>
                          </a:solidFill>
                          <a:latin typeface="等线" panose="02010600030101010101" charset="-122"/>
                          <a:ea typeface="等线" panose="02010600030101010101" charset="-122"/>
                          <a:cs typeface="等线" panose="02010600030101010101" charset="-122"/>
                        </a:rPr>
                        <a:t>序号</a:t>
                      </a:r>
                      <a:endParaRPr lang="zh-CN" altLang="en-US" sz="1200" b="1">
                        <a:solidFill>
                          <a:schemeClr val="tx1"/>
                        </a:solidFill>
                        <a:latin typeface="等线" panose="02010600030101010101" charset="-122"/>
                        <a:ea typeface="等线" panose="02010600030101010101" charset="-122"/>
                        <a:cs typeface="等线" panose="02010600030101010101" charset="-122"/>
                      </a:endParaRPr>
                    </a:p>
                  </a:txBody>
                  <a:tcPr marL="-90805" marR="-67944"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阶段</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完成时间</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主要工作内容</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阶段结束标准</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542290">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1</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策划</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chemeClr val="bg1"/>
                          </a:solidFill>
                          <a:latin typeface="等线 Light" panose="02010600030101010101" charset="-122"/>
                          <a:ea typeface="等线 Light" panose="02010600030101010101" charset="-122"/>
                          <a:cs typeface="等线 Light" panose="02010600030101010101" charset="-122"/>
                        </a:rPr>
                        <a:t>2017.10.01</a:t>
                      </a:r>
                      <a:endParaRPr lang="en-US" altLang="zh-CN"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进行项目策划，制定项目计划及附属计划，并通过评审。</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项目总体计划及附属计划通过评审，建立计划基线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489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2</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需求分析</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chemeClr val="bg1"/>
                          </a:solidFill>
                          <a:latin typeface="等线 Light" panose="02010600030101010101" charset="-122"/>
                          <a:ea typeface="等线 Light" panose="02010600030101010101" charset="-122"/>
                          <a:cs typeface="等线 Light" panose="02010600030101010101" charset="-122"/>
                        </a:rPr>
                        <a:t>2017.10.20</a:t>
                      </a:r>
                      <a:endParaRPr lang="en-US" altLang="zh-CN"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进行需求调研，深入了解、获取需求，完成</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用户需求说明书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，并通过评审；对用户需求进行需求分析，完成</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需求规格说明书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，并通过评审。</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需求文档通过评审，建立需求基线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616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3</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设计</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根据需求进行系统架构分析、数据库设计和详细设计，完成</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概要设计说明书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数据库设计说明书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和</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详细设计说明书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，并通过评审。</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概要设计、数据库设计和详细设计文档通过评审，建立设计基线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280">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4</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编码</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根据需求、设计，按照编码规范进行代码编写，并通过</a:t>
                      </a:r>
                      <a:r>
                        <a:rPr lang="zh-CN" altLang="en-US" sz="1200" b="1">
                          <a:solidFill>
                            <a:schemeClr val="bg1"/>
                          </a:solidFill>
                          <a:latin typeface="Book Antiqua" charset="0"/>
                          <a:cs typeface="Book Antiqua" charset="0"/>
                        </a:rPr>
                        <a:t>代码走查</a:t>
                      </a:r>
                      <a:r>
                        <a:rPr lang="zh-CN" altLang="en-US" sz="1200" b="1">
                          <a:solidFill>
                            <a:schemeClr val="bg1"/>
                          </a:solidFill>
                          <a:latin typeface="宋体" panose="02010600030101010101" pitchFamily="2" charset="-122"/>
                          <a:ea typeface="宋体" panose="02010600030101010101" pitchFamily="2" charset="-122"/>
                          <a:cs typeface="宋体" panose="02010600030101010101" pitchFamily="2" charset="-122"/>
                        </a:rPr>
                        <a:t>和自测。</a:t>
                      </a:r>
                      <a:endParaRPr lang="zh-CN" altLang="en-US" sz="12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代码通过自测</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15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5</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测试</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设计测试用例，编写测试脚本，搭建测试环境，执行测试并记录测试结果，完成测试总结报告。</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系统达到测试放行标准，建立发布基线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91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6</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验收交付</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在客户现场进行系统部署和调试，试运行后完成项目验收。</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通过客户验收，客户签发</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项目验收报告</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，建立产品基线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91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7</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结项</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进行项目总结，召开项目结项评审会议，项目成果归档，移交运维部门。</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项目移交给运维部门</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3230245"/>
          </a:xfrm>
          <a:prstGeom prst="rect">
            <a:avLst/>
          </a:prstGeom>
          <a:noFill/>
        </p:spPr>
        <p:txBody>
          <a:bodyPr wrap="square" rtlCol="0">
            <a:spAutoFit/>
          </a:bodyPr>
          <a:p>
            <a:r>
              <a:rPr sz="3600" b="1">
                <a:solidFill>
                  <a:schemeClr val="bg1"/>
                </a:solidFill>
              </a:rPr>
              <a:t>需求分析</a:t>
            </a:r>
            <a:endParaRPr sz="3600" b="1">
              <a:solidFill>
                <a:schemeClr val="bg1"/>
              </a:solidFill>
            </a:endParaRPr>
          </a:p>
          <a:p>
            <a:endParaRPr sz="2800" b="1">
              <a:solidFill>
                <a:schemeClr val="bg1"/>
              </a:solidFill>
            </a:endParaRPr>
          </a:p>
          <a:p>
            <a:r>
              <a:rPr sz="2800" b="1">
                <a:solidFill>
                  <a:schemeClr val="bg1"/>
                </a:solidFill>
              </a:rPr>
              <a:t>     需求分析是整个设计中重要的一环，完成可行性分析后，在整个学期内，我们G3小组会共同对业务流程、管理方式进行分析，并进行资料的收集、整理，确定用户需求，对软件功能进行定义，在此基础上完成了数据定义，</a:t>
            </a:r>
            <a:r>
              <a:rPr lang="zh-CN" sz="2800" b="1">
                <a:solidFill>
                  <a:schemeClr val="bg1"/>
                </a:solidFill>
              </a:rPr>
              <a:t>建立</a:t>
            </a:r>
            <a:r>
              <a:rPr sz="2800" b="1">
                <a:solidFill>
                  <a:schemeClr val="bg1"/>
                </a:solidFill>
              </a:rPr>
              <a:t>数据字典。</a:t>
            </a:r>
            <a:endParaRPr sz="2800" b="1">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3969385"/>
          </a:xfrm>
          <a:prstGeom prst="rect">
            <a:avLst/>
          </a:prstGeom>
          <a:noFill/>
        </p:spPr>
        <p:txBody>
          <a:bodyPr wrap="square" rtlCol="0">
            <a:spAutoFit/>
          </a:bodyPr>
          <a:p>
            <a:r>
              <a:rPr sz="3600" b="1">
                <a:solidFill>
                  <a:schemeClr val="bg1"/>
                </a:solidFill>
              </a:rPr>
              <a:t>系统设计</a:t>
            </a:r>
            <a:endParaRPr sz="3600" b="1">
              <a:solidFill>
                <a:schemeClr val="bg1"/>
              </a:solidFill>
            </a:endParaRPr>
          </a:p>
          <a:p>
            <a:r>
              <a:rPr sz="3600" b="1">
                <a:solidFill>
                  <a:schemeClr val="bg1"/>
                </a:solidFill>
              </a:rPr>
              <a:t>   </a:t>
            </a:r>
            <a:endParaRPr sz="3600" b="1">
              <a:solidFill>
                <a:schemeClr val="bg1"/>
              </a:solidFill>
            </a:endParaRPr>
          </a:p>
          <a:p>
            <a:r>
              <a:rPr sz="3600" b="1">
                <a:solidFill>
                  <a:schemeClr val="bg1"/>
                </a:solidFill>
              </a:rPr>
              <a:t>在这个学期之内，我们小组要完成对整个系统的分析设计，对概念模型、存储模式、完整性控制、存取权限等进行定义，对各种必要的功能进行详细设计，设计数据库结构、编码命名规范。</a:t>
            </a:r>
            <a:endParaRPr sz="3600" b="1">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4523105"/>
          </a:xfrm>
          <a:prstGeom prst="rect">
            <a:avLst/>
          </a:prstGeom>
          <a:noFill/>
        </p:spPr>
        <p:txBody>
          <a:bodyPr wrap="square" rtlCol="0">
            <a:spAutoFit/>
          </a:bodyPr>
          <a:p>
            <a:r>
              <a:rPr sz="3600" b="1">
                <a:solidFill>
                  <a:schemeClr val="bg1"/>
                </a:solidFill>
              </a:rPr>
              <a:t>编码测试阶段</a:t>
            </a:r>
            <a:endParaRPr sz="3600" b="1">
              <a:solidFill>
                <a:schemeClr val="bg1"/>
              </a:solidFill>
            </a:endParaRPr>
          </a:p>
          <a:p>
            <a:endParaRPr sz="3600" b="1">
              <a:solidFill>
                <a:schemeClr val="bg1"/>
              </a:solidFill>
            </a:endParaRPr>
          </a:p>
          <a:p>
            <a:r>
              <a:rPr sz="3600" b="1">
                <a:solidFill>
                  <a:schemeClr val="bg1"/>
                </a:solidFill>
              </a:rPr>
              <a:t>   在进行一定工作之后，我们要进行程序设计和系统测试，采用边开发边测试的基本模式，对每个模块都安排专人进行单独 测试，系统联调和系统测试。对系统处理逻辑、例外处理能力、容错能力进行大规模的测试，如有发现BUG就要修复。</a:t>
            </a:r>
            <a:endParaRPr sz="3600" b="1">
              <a:solidFill>
                <a:schemeClr val="bg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2861310"/>
          </a:xfrm>
          <a:prstGeom prst="rect">
            <a:avLst/>
          </a:prstGeom>
          <a:noFill/>
        </p:spPr>
        <p:txBody>
          <a:bodyPr wrap="square" rtlCol="0">
            <a:spAutoFit/>
          </a:bodyPr>
          <a:p>
            <a:r>
              <a:rPr sz="3600" b="1">
                <a:solidFill>
                  <a:schemeClr val="bg1"/>
                </a:solidFill>
              </a:rPr>
              <a:t>文档、产品部署</a:t>
            </a:r>
            <a:endParaRPr sz="3600" b="1">
              <a:solidFill>
                <a:schemeClr val="bg1"/>
              </a:solidFill>
            </a:endParaRPr>
          </a:p>
          <a:p>
            <a:endParaRPr sz="3600" b="1">
              <a:solidFill>
                <a:schemeClr val="bg1"/>
              </a:solidFill>
            </a:endParaRPr>
          </a:p>
          <a:p>
            <a:r>
              <a:rPr sz="3600" b="1">
                <a:solidFill>
                  <a:schemeClr val="bg1"/>
                </a:solidFill>
              </a:rPr>
              <a:t>在期末之前，完成用户（学生、教师、操作人员）培训工作，编写各类文档，系统投入运行阶段。</a:t>
            </a:r>
            <a:endParaRPr sz="3600" b="1">
              <a:solidFill>
                <a:schemeClr val="bg1"/>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2861310"/>
          </a:xfrm>
          <a:prstGeom prst="rect">
            <a:avLst/>
          </a:prstGeom>
          <a:noFill/>
        </p:spPr>
        <p:txBody>
          <a:bodyPr wrap="square" rtlCol="0">
            <a:spAutoFit/>
          </a:bodyPr>
          <a:p>
            <a:r>
              <a:rPr sz="3600" b="1">
                <a:solidFill>
                  <a:schemeClr val="bg1"/>
                </a:solidFill>
              </a:rPr>
              <a:t>项目总结</a:t>
            </a:r>
            <a:endParaRPr sz="3600" b="1">
              <a:solidFill>
                <a:schemeClr val="bg1"/>
              </a:solidFill>
            </a:endParaRPr>
          </a:p>
          <a:p>
            <a:endParaRPr sz="3600" b="1">
              <a:solidFill>
                <a:schemeClr val="bg1"/>
              </a:solidFill>
            </a:endParaRPr>
          </a:p>
          <a:p>
            <a:r>
              <a:rPr sz="3600" b="1">
                <a:solidFill>
                  <a:schemeClr val="bg1"/>
                </a:solidFill>
              </a:rPr>
              <a:t>   项目结束后一周左右时间，对项目开发、部署等开发过程中的问题、经验教训总结备案，以利于项目经验的积累和开发进度的缩短。</a:t>
            </a:r>
            <a:endParaRPr sz="3600" b="1">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确定软件产品标准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391410" y="1504315"/>
            <a:ext cx="8034655" cy="5262245"/>
          </a:xfrm>
          <a:prstGeom prst="rect">
            <a:avLst/>
          </a:prstGeom>
          <a:noFill/>
        </p:spPr>
        <p:txBody>
          <a:bodyPr wrap="square" rtlCol="0">
            <a:spAutoFit/>
          </a:bodyPr>
          <a:p>
            <a:r>
              <a:rPr sz="2800" b="1">
                <a:solidFill>
                  <a:schemeClr val="bg1"/>
                </a:solidFill>
              </a:rPr>
              <a:t>a.格式标准(如：缩进、空格、大小写和信息的排序)；</a:t>
            </a:r>
            <a:endParaRPr sz="2800" b="1">
              <a:solidFill>
                <a:schemeClr val="bg1"/>
              </a:solidFill>
            </a:endParaRPr>
          </a:p>
          <a:p>
            <a:r>
              <a:rPr sz="2800" b="1">
                <a:solidFill>
                  <a:schemeClr val="bg1"/>
                </a:solidFill>
              </a:rPr>
              <a:t>b.首部注释标准，例如(要求：代码的名称/标识符，版本标识，修改历史，用途)需求和实现的设计决策，处理的注记(例如：使用的算法、假设、约束、限制和副作用)，数据注记(输入、输出、变量和数据结构等)；</a:t>
            </a:r>
            <a:endParaRPr sz="2800" b="1">
              <a:solidFill>
                <a:schemeClr val="bg1"/>
              </a:solidFill>
            </a:endParaRPr>
          </a:p>
          <a:p>
            <a:r>
              <a:rPr sz="2800" b="1">
                <a:solidFill>
                  <a:schemeClr val="bg1"/>
                </a:solidFill>
              </a:rPr>
              <a:t>c.其他注释标准(例如要求的数量和预期的内容)；</a:t>
            </a:r>
            <a:endParaRPr sz="2800" b="1">
              <a:solidFill>
                <a:schemeClr val="bg1"/>
              </a:solidFill>
            </a:endParaRPr>
          </a:p>
          <a:p>
            <a:r>
              <a:rPr sz="2800" b="1">
                <a:solidFill>
                  <a:schemeClr val="bg1"/>
                </a:solidFill>
              </a:rPr>
              <a:t>d.变量、参数、程序包、过程和文档等的命名约定；</a:t>
            </a:r>
            <a:endParaRPr sz="2800" b="1">
              <a:solidFill>
                <a:schemeClr val="bg1"/>
              </a:solidFill>
            </a:endParaRPr>
          </a:p>
          <a:p>
            <a:r>
              <a:rPr sz="2800" b="1">
                <a:solidFill>
                  <a:schemeClr val="bg1"/>
                </a:solidFill>
              </a:rPr>
              <a:t>e.(若有)编程语言构造或功能的使用限制；</a:t>
            </a:r>
            <a:endParaRPr sz="2800" b="1">
              <a:solidFill>
                <a:schemeClr val="bg1"/>
              </a:solidFill>
            </a:endParaRPr>
          </a:p>
          <a:p>
            <a:r>
              <a:rPr sz="2800" b="1">
                <a:solidFill>
                  <a:schemeClr val="bg1"/>
                </a:solidFill>
              </a:rPr>
              <a:t>f.代码聚合复杂性的制约。</a:t>
            </a:r>
            <a:endParaRPr sz="2800" b="1">
              <a:solidFill>
                <a:schemeClr val="bg1"/>
              </a:solidFill>
            </a:endParaRPr>
          </a:p>
          <a:p>
            <a:r>
              <a:rPr lang="en-US" altLang="zh-CN" sz="2800" b="1">
                <a:solidFill>
                  <a:schemeClr val="bg1"/>
                </a:solidFill>
              </a:rPr>
              <a:t>					</a:t>
            </a:r>
            <a:r>
              <a:rPr lang="zh-CN" sz="2800" b="1">
                <a:solidFill>
                  <a:schemeClr val="bg1"/>
                </a:solidFill>
              </a:rPr>
              <a:t>详细参阅项目章程</a:t>
            </a:r>
            <a:endParaRPr lang="zh-CN" sz="2800" b="1">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0"/>
          <p:cNvSpPr>
            <a:spLocks noChangeArrowheads="1"/>
          </p:cNvSpPr>
          <p:nvPr/>
        </p:nvSpPr>
        <p:spPr bwMode="auto">
          <a:xfrm>
            <a:off x="1582738" y="2900363"/>
            <a:ext cx="3187700" cy="1654175"/>
          </a:xfrm>
          <a:custGeom>
            <a:avLst/>
            <a:gdLst>
              <a:gd name="T0" fmla="*/ 0 w 1521225"/>
              <a:gd name="T1" fmla="*/ 1747540 h 1566800"/>
              <a:gd name="T2" fmla="*/ 0 w 1521225"/>
              <a:gd name="T3" fmla="*/ 0 h 1566800"/>
              <a:gd name="T4" fmla="*/ 6679769 w 1521225"/>
              <a:gd name="T5" fmla="*/ 1736333 h 1566800"/>
              <a:gd name="T6" fmla="*/ 0 w 1521225"/>
              <a:gd name="T7" fmla="*/ 1747540 h 1566800"/>
              <a:gd name="T8" fmla="*/ 0 60000 65536"/>
              <a:gd name="T9" fmla="*/ 0 60000 65536"/>
              <a:gd name="T10" fmla="*/ 0 60000 65536"/>
              <a:gd name="T11" fmla="*/ 0 60000 65536"/>
              <a:gd name="T12" fmla="*/ 0 w 1521225"/>
              <a:gd name="T13" fmla="*/ 0 h 1566800"/>
              <a:gd name="T14" fmla="*/ 1521225 w 1521225"/>
              <a:gd name="T15" fmla="*/ 1566800 h 1566800"/>
            </a:gdLst>
            <a:ahLst/>
            <a:cxnLst>
              <a:cxn ang="T8">
                <a:pos x="T0" y="T1"/>
              </a:cxn>
              <a:cxn ang="T9">
                <a:pos x="T2" y="T3"/>
              </a:cxn>
              <a:cxn ang="T10">
                <a:pos x="T4" y="T5"/>
              </a:cxn>
              <a:cxn ang="T11">
                <a:pos x="T6" y="T7"/>
              </a:cxn>
            </a:cxnLst>
            <a:rect l="T12" t="T13" r="T14" b="T15"/>
            <a:pathLst>
              <a:path w="1521225" h="1566800">
                <a:moveTo>
                  <a:pt x="0" y="1566800"/>
                </a:moveTo>
                <a:lnTo>
                  <a:pt x="0" y="0"/>
                </a:lnTo>
                <a:lnTo>
                  <a:pt x="1521225" y="1556752"/>
                </a:lnTo>
                <a:lnTo>
                  <a:pt x="0" y="1566800"/>
                </a:lnTo>
                <a:close/>
              </a:path>
            </a:pathLst>
          </a:custGeom>
          <a:solidFill>
            <a:srgbClr val="FFFFFF">
              <a:alpha val="20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9219" name="TextBox 12"/>
          <p:cNvSpPr>
            <a:spLocks noChangeArrowheads="1"/>
          </p:cNvSpPr>
          <p:nvPr/>
        </p:nvSpPr>
        <p:spPr bwMode="auto">
          <a:xfrm>
            <a:off x="4913313" y="1316038"/>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Part1.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引言</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0" name="TextBox 13"/>
          <p:cNvSpPr>
            <a:spLocks noChangeArrowheads="1"/>
          </p:cNvSpPr>
          <p:nvPr/>
        </p:nvSpPr>
        <p:spPr bwMode="auto">
          <a:xfrm>
            <a:off x="5491163" y="1987550"/>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Part2.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引用文件</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1" name="TextBox 14"/>
          <p:cNvSpPr>
            <a:spLocks noChangeArrowheads="1"/>
          </p:cNvSpPr>
          <p:nvPr/>
        </p:nvSpPr>
        <p:spPr bwMode="auto">
          <a:xfrm>
            <a:off x="6126163" y="2660650"/>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Part3.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交付产品</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2" name="TextBox 15"/>
          <p:cNvSpPr>
            <a:spLocks noChangeArrowheads="1"/>
          </p:cNvSpPr>
          <p:nvPr/>
        </p:nvSpPr>
        <p:spPr bwMode="auto">
          <a:xfrm>
            <a:off x="6672263" y="3332163"/>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Part4.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软件开发活动的计划</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3" name="TextBox 16"/>
          <p:cNvSpPr>
            <a:spLocks noChangeArrowheads="1"/>
          </p:cNvSpPr>
          <p:nvPr/>
        </p:nvSpPr>
        <p:spPr bwMode="auto">
          <a:xfrm>
            <a:off x="7275513" y="4005263"/>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Part5.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需求管理</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4" name="TextBox 17"/>
          <p:cNvSpPr>
            <a:spLocks noChangeArrowheads="1"/>
          </p:cNvSpPr>
          <p:nvPr/>
        </p:nvSpPr>
        <p:spPr bwMode="auto">
          <a:xfrm>
            <a:off x="7823200" y="4675188"/>
            <a:ext cx="43227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Part6.  </a:t>
            </a:r>
            <a:r>
              <a:rPr lang="zh-CN" altLang="en-US" sz="2660" b="1" kern="0" dirty="0">
                <a:solidFill>
                  <a:schemeClr val="bg1"/>
                </a:solidFill>
                <a:latin typeface="微软雅黑" panose="020B0503020204020204" pitchFamily="34" charset="-122"/>
                <a:ea typeface="微软雅黑" panose="020B0503020204020204" pitchFamily="34" charset="-122"/>
                <a:sym typeface="+mn-ea"/>
              </a:rPr>
              <a:t>项目组织和资源</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9225" name="Group 9"/>
          <p:cNvGrpSpPr/>
          <p:nvPr/>
        </p:nvGrpSpPr>
        <p:grpSpPr bwMode="auto">
          <a:xfrm>
            <a:off x="3887788" y="1922463"/>
            <a:ext cx="4867275" cy="130175"/>
            <a:chOff x="0" y="0"/>
            <a:chExt cx="3649714" cy="98627"/>
          </a:xfrm>
        </p:grpSpPr>
        <p:sp>
          <p:nvSpPr>
            <p:cNvPr id="13344" name="直接连接符 19"/>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5" name="椭圆 28"/>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28" name="Group 12"/>
          <p:cNvGrpSpPr/>
          <p:nvPr/>
        </p:nvGrpSpPr>
        <p:grpSpPr bwMode="auto">
          <a:xfrm>
            <a:off x="4464050" y="2578100"/>
            <a:ext cx="4865688" cy="131763"/>
            <a:chOff x="0" y="0"/>
            <a:chExt cx="3649714" cy="98627"/>
          </a:xfrm>
        </p:grpSpPr>
        <p:sp>
          <p:nvSpPr>
            <p:cNvPr id="13342" name="直接连接符 20"/>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3" name="椭圆 30"/>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1" name="Group 15"/>
          <p:cNvGrpSpPr/>
          <p:nvPr/>
        </p:nvGrpSpPr>
        <p:grpSpPr bwMode="auto">
          <a:xfrm>
            <a:off x="5099050" y="3265488"/>
            <a:ext cx="4865688" cy="131762"/>
            <a:chOff x="0" y="0"/>
            <a:chExt cx="3649714" cy="98627"/>
          </a:xfrm>
        </p:grpSpPr>
        <p:sp>
          <p:nvSpPr>
            <p:cNvPr id="13340" name="直接连接符 21"/>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1" name="椭圆 31"/>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4" name="Group 18"/>
          <p:cNvGrpSpPr/>
          <p:nvPr/>
        </p:nvGrpSpPr>
        <p:grpSpPr bwMode="auto">
          <a:xfrm>
            <a:off x="5646738" y="3938588"/>
            <a:ext cx="4867275" cy="131762"/>
            <a:chOff x="0" y="0"/>
            <a:chExt cx="3649715" cy="98627"/>
          </a:xfrm>
        </p:grpSpPr>
        <p:sp>
          <p:nvSpPr>
            <p:cNvPr id="13338" name="直接连接符 22"/>
            <p:cNvSpPr>
              <a:spLocks noChangeShapeType="1"/>
            </p:cNvSpPr>
            <p:nvPr/>
          </p:nvSpPr>
          <p:spPr bwMode="auto">
            <a:xfrm>
              <a:off x="49315" y="70545"/>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9" name="椭圆 32"/>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7" name="Group 21"/>
          <p:cNvGrpSpPr/>
          <p:nvPr/>
        </p:nvGrpSpPr>
        <p:grpSpPr bwMode="auto">
          <a:xfrm>
            <a:off x="6248400" y="4610100"/>
            <a:ext cx="4868863" cy="131763"/>
            <a:chOff x="0" y="0"/>
            <a:chExt cx="3649715" cy="98627"/>
          </a:xfrm>
        </p:grpSpPr>
        <p:sp>
          <p:nvSpPr>
            <p:cNvPr id="13336" name="直接连接符 23"/>
            <p:cNvSpPr>
              <a:spLocks noChangeShapeType="1"/>
            </p:cNvSpPr>
            <p:nvPr/>
          </p:nvSpPr>
          <p:spPr bwMode="auto">
            <a:xfrm>
              <a:off x="49315"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7" name="椭圆 33"/>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40" name="Group 24"/>
          <p:cNvGrpSpPr/>
          <p:nvPr/>
        </p:nvGrpSpPr>
        <p:grpSpPr bwMode="auto">
          <a:xfrm>
            <a:off x="6799263" y="5238750"/>
            <a:ext cx="4865687" cy="131763"/>
            <a:chOff x="0" y="0"/>
            <a:chExt cx="3649715" cy="98627"/>
          </a:xfrm>
        </p:grpSpPr>
        <p:sp>
          <p:nvSpPr>
            <p:cNvPr id="13334" name="直接连接符 24"/>
            <p:cNvSpPr>
              <a:spLocks noChangeShapeType="1"/>
            </p:cNvSpPr>
            <p:nvPr/>
          </p:nvSpPr>
          <p:spPr bwMode="auto">
            <a:xfrm>
              <a:off x="49315"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5" name="椭圆 34"/>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9243" name="直接连接符 47"/>
          <p:cNvSpPr>
            <a:spLocks noChangeShapeType="1"/>
          </p:cNvSpPr>
          <p:nvPr/>
        </p:nvSpPr>
        <p:spPr bwMode="auto">
          <a:xfrm>
            <a:off x="3433763" y="1836738"/>
            <a:ext cx="3143250" cy="3606800"/>
          </a:xfrm>
          <a:prstGeom prst="line">
            <a:avLst/>
          </a:prstGeom>
          <a:noFill/>
          <a:ln w="9525">
            <a:solidFill>
              <a:srgbClr val="FFFFFF">
                <a:alpha val="79999"/>
              </a:srgbClr>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9244" name="Group 28"/>
          <p:cNvGrpSpPr/>
          <p:nvPr/>
        </p:nvGrpSpPr>
        <p:grpSpPr bwMode="auto">
          <a:xfrm>
            <a:off x="1751013" y="3359150"/>
            <a:ext cx="2520950" cy="1093788"/>
            <a:chOff x="0" y="0"/>
            <a:chExt cx="1890616" cy="820070"/>
          </a:xfrm>
        </p:grpSpPr>
        <p:sp>
          <p:nvSpPr>
            <p:cNvPr id="13329" name="TextBox 3"/>
            <p:cNvSpPr>
              <a:spLocks noChangeArrowheads="1"/>
            </p:cNvSpPr>
            <p:nvPr/>
          </p:nvSpPr>
          <p:spPr bwMode="auto">
            <a:xfrm>
              <a:off x="378448" y="0"/>
              <a:ext cx="1512168" cy="62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4800">
                  <a:latin typeface="方正姚体" panose="02010601030101010101" pitchFamily="2" charset="-122"/>
                  <a:ea typeface="方正姚体" panose="02010601030101010101" pitchFamily="2" charset="-122"/>
                  <a:sym typeface="方正姚体" panose="02010601030101010101" pitchFamily="2" charset="-122"/>
                </a:rPr>
                <a:t>目录</a:t>
              </a:r>
              <a:endParaRPr lang="zh-CN" altLang="en-US" sz="1800">
                <a:solidFill>
                  <a:schemeClr val="tx1"/>
                </a:solidFill>
                <a:ea typeface="宋体" panose="02010600030101010101" pitchFamily="2" charset="-122"/>
              </a:endParaRPr>
            </a:p>
          </p:txBody>
        </p:sp>
        <p:sp>
          <p:nvSpPr>
            <p:cNvPr id="9246" name="TextBox 4"/>
            <p:cNvSpPr>
              <a:spLocks noChangeArrowheads="1"/>
            </p:cNvSpPr>
            <p:nvPr/>
          </p:nvSpPr>
          <p:spPr bwMode="auto">
            <a:xfrm>
              <a:off x="495275" y="551078"/>
              <a:ext cx="1152466" cy="26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CONTENTS</a:t>
              </a:r>
              <a:endParaRPr lang="zh-CN" alt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13331" name="Group 31"/>
            <p:cNvGrpSpPr/>
            <p:nvPr/>
          </p:nvGrpSpPr>
          <p:grpSpPr bwMode="auto">
            <a:xfrm>
              <a:off x="0" y="232518"/>
              <a:ext cx="475749" cy="395435"/>
              <a:chOff x="0" y="0"/>
              <a:chExt cx="342508" cy="218788"/>
            </a:xfrm>
          </p:grpSpPr>
          <p:sp>
            <p:nvSpPr>
              <p:cNvPr id="13332" name="矩形 73"/>
              <p:cNvSpPr>
                <a:spLocks noChangeArrowheads="1"/>
              </p:cNvSpPr>
              <p:nvPr/>
            </p:nvSpPr>
            <p:spPr bwMode="auto">
              <a:xfrm>
                <a:off x="0" y="0"/>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3" name="矩形 74"/>
              <p:cNvSpPr>
                <a:spLocks noChangeArrowheads="1"/>
              </p:cNvSpPr>
              <p:nvPr/>
            </p:nvSpPr>
            <p:spPr bwMode="auto">
              <a:xfrm>
                <a:off x="92903" y="72929"/>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9243"/>
                                        </p:tgtEl>
                                        <p:attrNameLst>
                                          <p:attrName>style.visibility</p:attrName>
                                        </p:attrNameLst>
                                      </p:cBhvr>
                                      <p:to>
                                        <p:strVal val="visible"/>
                                      </p:to>
                                    </p:set>
                                    <p:animEffect>
                                      <p:cBhvr>
                                        <p:cTn id="7" dur="500"/>
                                        <p:tgtEl>
                                          <p:spTgt spid="9243"/>
                                        </p:tgtEl>
                                      </p:cBhvr>
                                    </p:animEffect>
                                    <p:anim calcmode="lin" valueType="num">
                                      <p:cBhvr>
                                        <p:cTn id="8" dur="500" fill="hold"/>
                                        <p:tgtEl>
                                          <p:spTgt spid="9243"/>
                                        </p:tgtEl>
                                        <p:attrNameLst>
                                          <p:attrName>style.rotation</p:attrName>
                                        </p:attrNameLst>
                                      </p:cBhvr>
                                      <p:tavLst>
                                        <p:tav tm="0">
                                          <p:val>
                                            <p:fltVal val="720"/>
                                          </p:val>
                                        </p:tav>
                                        <p:tav tm="100000">
                                          <p:val>
                                            <p:fltVal val="0"/>
                                          </p:val>
                                        </p:tav>
                                      </p:tavLst>
                                    </p:anim>
                                    <p:anim calcmode="lin" valueType="num">
                                      <p:cBhvr>
                                        <p:cTn id="9" dur="500" fill="hold"/>
                                        <p:tgtEl>
                                          <p:spTgt spid="9243"/>
                                        </p:tgtEl>
                                        <p:attrNameLst>
                                          <p:attrName>ppt_h</p:attrName>
                                        </p:attrNameLst>
                                      </p:cBhvr>
                                      <p:tavLst>
                                        <p:tav tm="0">
                                          <p:val>
                                            <p:fltVal val="0"/>
                                          </p:val>
                                        </p:tav>
                                        <p:tav tm="100000">
                                          <p:val>
                                            <p:strVal val="#ppt_h"/>
                                          </p:val>
                                        </p:tav>
                                      </p:tavLst>
                                    </p:anim>
                                    <p:anim calcmode="lin" valueType="num">
                                      <p:cBhvr>
                                        <p:cTn id="10" dur="500" fill="hold"/>
                                        <p:tgtEl>
                                          <p:spTgt spid="9243"/>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9218"/>
                                        </p:tgtEl>
                                        <p:attrNameLst>
                                          <p:attrName>style.visibility</p:attrName>
                                        </p:attrNameLst>
                                      </p:cBhvr>
                                      <p:to>
                                        <p:strVal val="visible"/>
                                      </p:to>
                                    </p:set>
                                    <p:anim calcmode="lin" valueType="num">
                                      <p:cBhvr>
                                        <p:cTn id="14" dur="500" fill="hold"/>
                                        <p:tgtEl>
                                          <p:spTgt spid="9218"/>
                                        </p:tgtEl>
                                        <p:attrNameLst>
                                          <p:attrName>ppt_x</p:attrName>
                                        </p:attrNameLst>
                                      </p:cBhvr>
                                      <p:tavLst>
                                        <p:tav tm="0">
                                          <p:val>
                                            <p:strVal val="0-#ppt_w/2"/>
                                          </p:val>
                                        </p:tav>
                                        <p:tav tm="100000">
                                          <p:val>
                                            <p:strVal val="#ppt_x"/>
                                          </p:val>
                                        </p:tav>
                                      </p:tavLst>
                                    </p:anim>
                                    <p:anim calcmode="lin" valueType="num">
                                      <p:cBhvr>
                                        <p:cTn id="15" dur="500" fill="hold"/>
                                        <p:tgtEl>
                                          <p:spTgt spid="92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244"/>
                                        </p:tgtEl>
                                        <p:attrNameLst>
                                          <p:attrName>style.visibility</p:attrName>
                                        </p:attrNameLst>
                                      </p:cBhvr>
                                      <p:to>
                                        <p:strVal val="visible"/>
                                      </p:to>
                                    </p:set>
                                    <p:anim calcmode="lin" valueType="num">
                                      <p:cBhvr>
                                        <p:cTn id="19" dur="500" fill="hold"/>
                                        <p:tgtEl>
                                          <p:spTgt spid="9244"/>
                                        </p:tgtEl>
                                        <p:attrNameLst>
                                          <p:attrName>ppt_w</p:attrName>
                                        </p:attrNameLst>
                                      </p:cBhvr>
                                      <p:tavLst>
                                        <p:tav tm="0">
                                          <p:val>
                                            <p:fltVal val="0"/>
                                          </p:val>
                                        </p:tav>
                                        <p:tav tm="100000">
                                          <p:val>
                                            <p:strVal val="#ppt_w"/>
                                          </p:val>
                                        </p:tav>
                                      </p:tavLst>
                                    </p:anim>
                                    <p:anim calcmode="lin" valueType="num">
                                      <p:cBhvr>
                                        <p:cTn id="20" dur="500" fill="hold"/>
                                        <p:tgtEl>
                                          <p:spTgt spid="9244"/>
                                        </p:tgtEl>
                                        <p:attrNameLst>
                                          <p:attrName>ppt_h</p:attrName>
                                        </p:attrNameLst>
                                      </p:cBhvr>
                                      <p:tavLst>
                                        <p:tav tm="0">
                                          <p:val>
                                            <p:fltVal val="0"/>
                                          </p:val>
                                        </p:tav>
                                        <p:tav tm="100000">
                                          <p:val>
                                            <p:strVal val="#ppt_h"/>
                                          </p:val>
                                        </p:tav>
                                      </p:tavLst>
                                    </p:anim>
                                    <p:animEffect>
                                      <p:cBhvr>
                                        <p:cTn id="21" dur="500"/>
                                        <p:tgtEl>
                                          <p:spTgt spid="924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9225"/>
                                        </p:tgtEl>
                                        <p:attrNameLst>
                                          <p:attrName>style.visibility</p:attrName>
                                        </p:attrNameLst>
                                      </p:cBhvr>
                                      <p:to>
                                        <p:strVal val="visible"/>
                                      </p:to>
                                    </p:set>
                                    <p:animEffect>
                                      <p:cBhvr>
                                        <p:cTn id="25" dur="500"/>
                                        <p:tgtEl>
                                          <p:spTgt spid="9225"/>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219"/>
                                        </p:tgtEl>
                                        <p:attrNameLst>
                                          <p:attrName>style.visibility</p:attrName>
                                        </p:attrNameLst>
                                      </p:cBhvr>
                                      <p:to>
                                        <p:strVal val="visible"/>
                                      </p:to>
                                    </p:set>
                                    <p:anim calcmode="lin" valueType="num">
                                      <p:cBhvr>
                                        <p:cTn id="28" dur="500"/>
                                        <p:tgtEl>
                                          <p:spTgt spid="9219"/>
                                        </p:tgtEl>
                                        <p:attrNameLst>
                                          <p:attrName>ppt_y</p:attrName>
                                        </p:attrNameLst>
                                      </p:cBhvr>
                                      <p:tavLst>
                                        <p:tav tm="0">
                                          <p:val>
                                            <p:strVal val="#ppt_y+#ppt_h*1.125000"/>
                                          </p:val>
                                        </p:tav>
                                        <p:tav tm="100000">
                                          <p:val>
                                            <p:strVal val="#ppt_y"/>
                                          </p:val>
                                        </p:tav>
                                      </p:tavLst>
                                    </p:anim>
                                    <p:animEffect>
                                      <p:cBhvr>
                                        <p:cTn id="29" dur="500"/>
                                        <p:tgtEl>
                                          <p:spTgt spid="9219"/>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228"/>
                                        </p:tgtEl>
                                        <p:attrNameLst>
                                          <p:attrName>style.visibility</p:attrName>
                                        </p:attrNameLst>
                                      </p:cBhvr>
                                      <p:to>
                                        <p:strVal val="visible"/>
                                      </p:to>
                                    </p:set>
                                    <p:animEffect>
                                      <p:cBhvr>
                                        <p:cTn id="33" dur="500"/>
                                        <p:tgtEl>
                                          <p:spTgt spid="922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9220"/>
                                        </p:tgtEl>
                                        <p:attrNameLst>
                                          <p:attrName>style.visibility</p:attrName>
                                        </p:attrNameLst>
                                      </p:cBhvr>
                                      <p:to>
                                        <p:strVal val="visible"/>
                                      </p:to>
                                    </p:set>
                                    <p:anim calcmode="lin" valueType="num">
                                      <p:cBhvr>
                                        <p:cTn id="36" dur="500"/>
                                        <p:tgtEl>
                                          <p:spTgt spid="9220"/>
                                        </p:tgtEl>
                                        <p:attrNameLst>
                                          <p:attrName>ppt_y</p:attrName>
                                        </p:attrNameLst>
                                      </p:cBhvr>
                                      <p:tavLst>
                                        <p:tav tm="0">
                                          <p:val>
                                            <p:strVal val="#ppt_y+#ppt_h*1.125000"/>
                                          </p:val>
                                        </p:tav>
                                        <p:tav tm="100000">
                                          <p:val>
                                            <p:strVal val="#ppt_y"/>
                                          </p:val>
                                        </p:tav>
                                      </p:tavLst>
                                    </p:anim>
                                    <p:animEffect>
                                      <p:cBhvr>
                                        <p:cTn id="37" dur="500"/>
                                        <p:tgtEl>
                                          <p:spTgt spid="9220"/>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9231"/>
                                        </p:tgtEl>
                                        <p:attrNameLst>
                                          <p:attrName>style.visibility</p:attrName>
                                        </p:attrNameLst>
                                      </p:cBhvr>
                                      <p:to>
                                        <p:strVal val="visible"/>
                                      </p:to>
                                    </p:set>
                                    <p:animEffect>
                                      <p:cBhvr>
                                        <p:cTn id="41" dur="500"/>
                                        <p:tgtEl>
                                          <p:spTgt spid="9231"/>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9221"/>
                                        </p:tgtEl>
                                        <p:attrNameLst>
                                          <p:attrName>style.visibility</p:attrName>
                                        </p:attrNameLst>
                                      </p:cBhvr>
                                      <p:to>
                                        <p:strVal val="visible"/>
                                      </p:to>
                                    </p:set>
                                    <p:anim calcmode="lin" valueType="num">
                                      <p:cBhvr>
                                        <p:cTn id="44" dur="500"/>
                                        <p:tgtEl>
                                          <p:spTgt spid="9221"/>
                                        </p:tgtEl>
                                        <p:attrNameLst>
                                          <p:attrName>ppt_y</p:attrName>
                                        </p:attrNameLst>
                                      </p:cBhvr>
                                      <p:tavLst>
                                        <p:tav tm="0">
                                          <p:val>
                                            <p:strVal val="#ppt_y+#ppt_h*1.125000"/>
                                          </p:val>
                                        </p:tav>
                                        <p:tav tm="100000">
                                          <p:val>
                                            <p:strVal val="#ppt_y"/>
                                          </p:val>
                                        </p:tav>
                                      </p:tavLst>
                                    </p:anim>
                                    <p:animEffect>
                                      <p:cBhvr>
                                        <p:cTn id="45" dur="500"/>
                                        <p:tgtEl>
                                          <p:spTgt spid="9221"/>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9234"/>
                                        </p:tgtEl>
                                        <p:attrNameLst>
                                          <p:attrName>style.visibility</p:attrName>
                                        </p:attrNameLst>
                                      </p:cBhvr>
                                      <p:to>
                                        <p:strVal val="visible"/>
                                      </p:to>
                                    </p:set>
                                    <p:animEffect>
                                      <p:cBhvr>
                                        <p:cTn id="49" dur="500"/>
                                        <p:tgtEl>
                                          <p:spTgt spid="9234"/>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9222"/>
                                        </p:tgtEl>
                                        <p:attrNameLst>
                                          <p:attrName>style.visibility</p:attrName>
                                        </p:attrNameLst>
                                      </p:cBhvr>
                                      <p:to>
                                        <p:strVal val="visible"/>
                                      </p:to>
                                    </p:set>
                                    <p:anim calcmode="lin" valueType="num">
                                      <p:cBhvr>
                                        <p:cTn id="52" dur="500"/>
                                        <p:tgtEl>
                                          <p:spTgt spid="9222"/>
                                        </p:tgtEl>
                                        <p:attrNameLst>
                                          <p:attrName>ppt_y</p:attrName>
                                        </p:attrNameLst>
                                      </p:cBhvr>
                                      <p:tavLst>
                                        <p:tav tm="0">
                                          <p:val>
                                            <p:strVal val="#ppt_y+#ppt_h*1.125000"/>
                                          </p:val>
                                        </p:tav>
                                        <p:tav tm="100000">
                                          <p:val>
                                            <p:strVal val="#ppt_y"/>
                                          </p:val>
                                        </p:tav>
                                      </p:tavLst>
                                    </p:anim>
                                    <p:animEffect>
                                      <p:cBhvr>
                                        <p:cTn id="53" dur="500"/>
                                        <p:tgtEl>
                                          <p:spTgt spid="9222"/>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9237"/>
                                        </p:tgtEl>
                                        <p:attrNameLst>
                                          <p:attrName>style.visibility</p:attrName>
                                        </p:attrNameLst>
                                      </p:cBhvr>
                                      <p:to>
                                        <p:strVal val="visible"/>
                                      </p:to>
                                    </p:set>
                                    <p:animEffect>
                                      <p:cBhvr>
                                        <p:cTn id="57" dur="500"/>
                                        <p:tgtEl>
                                          <p:spTgt spid="9237"/>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9223"/>
                                        </p:tgtEl>
                                        <p:attrNameLst>
                                          <p:attrName>style.visibility</p:attrName>
                                        </p:attrNameLst>
                                      </p:cBhvr>
                                      <p:to>
                                        <p:strVal val="visible"/>
                                      </p:to>
                                    </p:set>
                                    <p:anim calcmode="lin" valueType="num">
                                      <p:cBhvr>
                                        <p:cTn id="60" dur="500"/>
                                        <p:tgtEl>
                                          <p:spTgt spid="9223"/>
                                        </p:tgtEl>
                                        <p:attrNameLst>
                                          <p:attrName>ppt_y</p:attrName>
                                        </p:attrNameLst>
                                      </p:cBhvr>
                                      <p:tavLst>
                                        <p:tav tm="0">
                                          <p:val>
                                            <p:strVal val="#ppt_y+#ppt_h*1.125000"/>
                                          </p:val>
                                        </p:tav>
                                        <p:tav tm="100000">
                                          <p:val>
                                            <p:strVal val="#ppt_y"/>
                                          </p:val>
                                        </p:tav>
                                      </p:tavLst>
                                    </p:anim>
                                    <p:animEffect>
                                      <p:cBhvr>
                                        <p:cTn id="61" dur="500"/>
                                        <p:tgtEl>
                                          <p:spTgt spid="9223"/>
                                        </p:tgtEl>
                                      </p:cBhvr>
                                    </p:animEffect>
                                  </p:childTnLst>
                                </p:cTn>
                              </p:par>
                            </p:childTnLst>
                          </p:cTn>
                        </p:par>
                        <p:par>
                          <p:cTn id="62" fill="hold">
                            <p:stCondLst>
                              <p:cond delay="4000"/>
                            </p:stCondLst>
                            <p:childTnLst>
                              <p:par>
                                <p:cTn id="63" presetID="22" presetClass="entr" presetSubtype="8" fill="hold" nodeType="afterEffect">
                                  <p:stCondLst>
                                    <p:cond delay="0"/>
                                  </p:stCondLst>
                                  <p:childTnLst>
                                    <p:set>
                                      <p:cBhvr>
                                        <p:cTn id="64" dur="1" fill="hold">
                                          <p:stCondLst>
                                            <p:cond delay="0"/>
                                          </p:stCondLst>
                                        </p:cTn>
                                        <p:tgtEl>
                                          <p:spTgt spid="9240"/>
                                        </p:tgtEl>
                                        <p:attrNameLst>
                                          <p:attrName>style.visibility</p:attrName>
                                        </p:attrNameLst>
                                      </p:cBhvr>
                                      <p:to>
                                        <p:strVal val="visible"/>
                                      </p:to>
                                    </p:set>
                                    <p:animEffect>
                                      <p:cBhvr>
                                        <p:cTn id="65" dur="500"/>
                                        <p:tgtEl>
                                          <p:spTgt spid="9240"/>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9224"/>
                                        </p:tgtEl>
                                        <p:attrNameLst>
                                          <p:attrName>style.visibility</p:attrName>
                                        </p:attrNameLst>
                                      </p:cBhvr>
                                      <p:to>
                                        <p:strVal val="visible"/>
                                      </p:to>
                                    </p:set>
                                    <p:anim calcmode="lin" valueType="num">
                                      <p:cBhvr>
                                        <p:cTn id="68" dur="500"/>
                                        <p:tgtEl>
                                          <p:spTgt spid="9224"/>
                                        </p:tgtEl>
                                        <p:attrNameLst>
                                          <p:attrName>ppt_y</p:attrName>
                                        </p:attrNameLst>
                                      </p:cBhvr>
                                      <p:tavLst>
                                        <p:tav tm="0">
                                          <p:val>
                                            <p:strVal val="#ppt_y+#ppt_h*1.125000"/>
                                          </p:val>
                                        </p:tav>
                                        <p:tav tm="100000">
                                          <p:val>
                                            <p:strVal val="#ppt_y"/>
                                          </p:val>
                                        </p:tav>
                                      </p:tavLst>
                                    </p:anim>
                                    <p:animEffect>
                                      <p:cBhvr>
                                        <p:cTn id="69"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p:bldP spid="9219" grpId="0" bldLvl="0" autoUpdateAnimBg="0"/>
      <p:bldP spid="9220" grpId="0" bldLvl="0" autoUpdateAnimBg="0"/>
      <p:bldP spid="9221" grpId="0" bldLvl="0" autoUpdateAnimBg="0"/>
      <p:bldP spid="9222" grpId="0" bldLvl="0" autoUpdateAnimBg="0"/>
      <p:bldP spid="9223" grpId="0" bldLvl="0" autoUpdateAnimBg="0"/>
      <p:bldP spid="9224" grpId="0" bldLvl="0" autoUpdateAnimBg="0"/>
      <p:bldP spid="924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05</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2680" y="418002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需求管理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软件需求分析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421890" y="749300"/>
            <a:ext cx="8034655" cy="5692775"/>
          </a:xfrm>
          <a:prstGeom prst="rect">
            <a:avLst/>
          </a:prstGeom>
          <a:noFill/>
        </p:spPr>
        <p:txBody>
          <a:bodyPr wrap="square" rtlCol="0">
            <a:spAutoFit/>
          </a:bodyPr>
          <a:p>
            <a:r>
              <a:rPr lang="en-US" sz="2800" b="1">
                <a:solidFill>
                  <a:schemeClr val="bg1"/>
                </a:solidFill>
              </a:rPr>
              <a:t>         </a:t>
            </a:r>
            <a:endParaRPr lang="en-US" sz="2800" b="1">
              <a:solidFill>
                <a:schemeClr val="bg1"/>
              </a:solidFill>
            </a:endParaRPr>
          </a:p>
          <a:p>
            <a:r>
              <a:rPr sz="2800" b="1">
                <a:solidFill>
                  <a:schemeClr val="bg1"/>
                </a:solidFill>
              </a:rPr>
              <a:t>1、建立需求变更控制流程</a:t>
            </a:r>
            <a:endParaRPr sz="2800" b="1">
              <a:solidFill>
                <a:schemeClr val="bg1"/>
              </a:solidFill>
            </a:endParaRPr>
          </a:p>
          <a:p>
            <a:r>
              <a:rPr lang="en-US" sz="2800" b="1">
                <a:solidFill>
                  <a:schemeClr val="bg1"/>
                </a:solidFill>
              </a:rPr>
              <a:t>	</a:t>
            </a:r>
            <a:r>
              <a:rPr sz="2800" b="1">
                <a:solidFill>
                  <a:schemeClr val="bg1"/>
                </a:solidFill>
              </a:rPr>
              <a:t>这个流程可以有效控制变更，以防引发混乱。变更流程定义了如何提出、分析和解决需求变更。</a:t>
            </a:r>
            <a:endParaRPr sz="2800" b="1">
              <a:solidFill>
                <a:schemeClr val="bg1"/>
              </a:solidFill>
            </a:endParaRPr>
          </a:p>
          <a:p>
            <a:r>
              <a:rPr sz="2800" b="1">
                <a:solidFill>
                  <a:schemeClr val="bg1"/>
                </a:solidFill>
              </a:rPr>
              <a:t>2、对变更进行影响分析</a:t>
            </a:r>
            <a:endParaRPr sz="2800" b="1">
              <a:solidFill>
                <a:schemeClr val="bg1"/>
              </a:solidFill>
            </a:endParaRPr>
          </a:p>
          <a:p>
            <a:r>
              <a:rPr sz="2800" b="1">
                <a:solidFill>
                  <a:schemeClr val="bg1"/>
                </a:solidFill>
              </a:rPr>
              <a:t>    </a:t>
            </a:r>
            <a:r>
              <a:rPr lang="en-US" sz="2800" b="1">
                <a:solidFill>
                  <a:schemeClr val="bg1"/>
                </a:solidFill>
              </a:rPr>
              <a:t>	</a:t>
            </a:r>
            <a:r>
              <a:rPr sz="2800" b="1">
                <a:solidFill>
                  <a:schemeClr val="bg1"/>
                </a:solidFill>
              </a:rPr>
              <a:t>使用需求跟踪矩阵来发现需要更改的需求、代码、功能及其他波及因素，明确实验变更所要花费的代价，以便变更控制委员会做出正确的业务决策。</a:t>
            </a:r>
            <a:endParaRPr sz="2800" b="1">
              <a:solidFill>
                <a:schemeClr val="bg1"/>
              </a:solidFill>
            </a:endParaRPr>
          </a:p>
          <a:p>
            <a:r>
              <a:rPr sz="2800" b="1">
                <a:solidFill>
                  <a:schemeClr val="bg1"/>
                </a:solidFill>
              </a:rPr>
              <a:t>3、建立基线并控制需求</a:t>
            </a:r>
            <a:endParaRPr sz="2800" b="1">
              <a:solidFill>
                <a:schemeClr val="bg1"/>
              </a:solidFill>
            </a:endParaRPr>
          </a:p>
          <a:p>
            <a:r>
              <a:rPr sz="2800" b="1">
                <a:solidFill>
                  <a:schemeClr val="bg1"/>
                </a:solidFill>
              </a:rPr>
              <a:t>    </a:t>
            </a:r>
            <a:r>
              <a:rPr lang="en-US" sz="2800" b="1">
                <a:solidFill>
                  <a:schemeClr val="bg1"/>
                </a:solidFill>
              </a:rPr>
              <a:t>	</a:t>
            </a:r>
            <a:r>
              <a:rPr sz="2800" b="1">
                <a:solidFill>
                  <a:schemeClr val="bg1"/>
                </a:solidFill>
              </a:rPr>
              <a:t>确定需求基线后，如要变更，就在项目变更上操作。</a:t>
            </a:r>
            <a:endParaRPr sz="2800" b="1">
              <a:solidFill>
                <a:schemeClr val="bg1"/>
              </a:solidFill>
            </a:endParaRPr>
          </a:p>
          <a:p>
            <a:endParaRPr lang="en-US" sz="2800" b="1"/>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软件需求分析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381250" y="1177925"/>
            <a:ext cx="8034655" cy="5262245"/>
          </a:xfrm>
          <a:prstGeom prst="rect">
            <a:avLst/>
          </a:prstGeom>
          <a:noFill/>
        </p:spPr>
        <p:txBody>
          <a:bodyPr wrap="square" rtlCol="0">
            <a:spAutoFit/>
          </a:bodyPr>
          <a:p>
            <a:r>
              <a:rPr sz="2800" b="1">
                <a:solidFill>
                  <a:schemeClr val="bg1"/>
                </a:solidFill>
              </a:rPr>
              <a:t>4、维护需求变更的历史记录</a:t>
            </a:r>
            <a:endParaRPr sz="2800" b="1">
              <a:solidFill>
                <a:schemeClr val="bg1"/>
              </a:solidFill>
            </a:endParaRPr>
          </a:p>
          <a:p>
            <a:r>
              <a:rPr lang="en-US" sz="2800" b="1">
                <a:solidFill>
                  <a:schemeClr val="bg1"/>
                </a:solidFill>
              </a:rPr>
              <a:t>	</a:t>
            </a:r>
            <a:r>
              <a:rPr sz="2800" b="1">
                <a:solidFill>
                  <a:schemeClr val="bg1"/>
                </a:solidFill>
              </a:rPr>
              <a:t>历史记录可以方便回溯及了解整个需求变更过程。Sourcetree可以实现这个功能。</a:t>
            </a:r>
            <a:endParaRPr sz="2800" b="1">
              <a:solidFill>
                <a:schemeClr val="bg1"/>
              </a:solidFill>
            </a:endParaRPr>
          </a:p>
          <a:p>
            <a:r>
              <a:rPr sz="2800" b="1">
                <a:solidFill>
                  <a:schemeClr val="bg1"/>
                </a:solidFill>
              </a:rPr>
              <a:t>5、跟踪需求状态</a:t>
            </a:r>
            <a:endParaRPr sz="2800" b="1">
              <a:solidFill>
                <a:schemeClr val="bg1"/>
              </a:solidFill>
            </a:endParaRPr>
          </a:p>
          <a:p>
            <a:r>
              <a:rPr lang="en-US" sz="2800" b="1">
                <a:solidFill>
                  <a:schemeClr val="bg1"/>
                </a:solidFill>
              </a:rPr>
              <a:t>	</a:t>
            </a:r>
            <a:r>
              <a:rPr sz="2800" b="1">
                <a:solidFill>
                  <a:schemeClr val="bg1"/>
                </a:solidFill>
              </a:rPr>
              <a:t>建立每个需求的属性,包括状态，随时跟踪每个需求的状态、属性，可以对整个需求管理更加得心应手。</a:t>
            </a:r>
            <a:endParaRPr sz="2800" b="1">
              <a:solidFill>
                <a:schemeClr val="bg1"/>
              </a:solidFill>
            </a:endParaRPr>
          </a:p>
          <a:p>
            <a:r>
              <a:rPr sz="2800" b="1">
                <a:solidFill>
                  <a:schemeClr val="bg1"/>
                </a:solidFill>
              </a:rPr>
              <a:t>6、跟踪需求问题</a:t>
            </a:r>
            <a:endParaRPr sz="2800" b="1">
              <a:solidFill>
                <a:schemeClr val="bg1"/>
              </a:solidFill>
            </a:endParaRPr>
          </a:p>
          <a:p>
            <a:r>
              <a:rPr sz="2800" b="1">
                <a:solidFill>
                  <a:schemeClr val="bg1"/>
                </a:solidFill>
              </a:rPr>
              <a:t> </a:t>
            </a:r>
            <a:r>
              <a:rPr lang="en-US" sz="2800" b="1">
                <a:solidFill>
                  <a:schemeClr val="bg1"/>
                </a:solidFill>
              </a:rPr>
              <a:t>	</a:t>
            </a:r>
            <a:r>
              <a:rPr sz="2800" b="1">
                <a:solidFill>
                  <a:schemeClr val="bg1"/>
                </a:solidFill>
              </a:rPr>
              <a:t>跟踪需求问题可以监控需求的整体状态，也可以避免在繁杂的开发过程中遗漏问题，以免在开发后期出现重大失误。</a:t>
            </a:r>
            <a:endParaRPr sz="2800" b="1">
              <a:solidFill>
                <a:schemeClr val="bg1"/>
              </a:solidFill>
            </a:endParaRPr>
          </a:p>
          <a:p>
            <a:endParaRPr sz="2800" b="1"/>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软件需求分析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473325" y="1351280"/>
            <a:ext cx="8034655" cy="4831080"/>
          </a:xfrm>
          <a:prstGeom prst="rect">
            <a:avLst/>
          </a:prstGeom>
          <a:noFill/>
        </p:spPr>
        <p:txBody>
          <a:bodyPr wrap="square" rtlCol="0">
            <a:spAutoFit/>
          </a:bodyPr>
          <a:p>
            <a:r>
              <a:rPr lang="en-US" sz="2800" b="1"/>
              <a:t>         </a:t>
            </a:r>
            <a:endParaRPr lang="en-US" sz="2800" b="1"/>
          </a:p>
          <a:p>
            <a:endParaRPr lang="en-US" sz="2800" b="1"/>
          </a:p>
          <a:p>
            <a:r>
              <a:rPr lang="en-US" sz="2800" b="1">
                <a:solidFill>
                  <a:schemeClr val="bg1"/>
                </a:solidFill>
              </a:rPr>
              <a:t> </a:t>
            </a:r>
            <a:r>
              <a:rPr sz="2800" b="1">
                <a:solidFill>
                  <a:schemeClr val="bg1"/>
                </a:solidFill>
                <a:sym typeface="+mn-ea"/>
              </a:rPr>
              <a:t>7、维护需求跟踪矩阵</a:t>
            </a:r>
            <a:endParaRPr sz="2800" b="1">
              <a:solidFill>
                <a:schemeClr val="bg1"/>
              </a:solidFill>
              <a:sym typeface="+mn-ea"/>
            </a:endParaRPr>
          </a:p>
          <a:p>
            <a:r>
              <a:rPr sz="2800" b="1">
                <a:solidFill>
                  <a:schemeClr val="bg1"/>
                </a:solidFill>
                <a:sym typeface="+mn-ea"/>
              </a:rPr>
              <a:t> </a:t>
            </a:r>
            <a:r>
              <a:rPr lang="en-US" sz="2800" b="1">
                <a:solidFill>
                  <a:schemeClr val="bg1"/>
                </a:solidFill>
                <a:sym typeface="+mn-ea"/>
              </a:rPr>
              <a:t>	</a:t>
            </a:r>
            <a:r>
              <a:rPr sz="2800" b="1">
                <a:solidFill>
                  <a:schemeClr val="bg1"/>
                </a:solidFill>
                <a:sym typeface="+mn-ea"/>
              </a:rPr>
              <a:t>在开发早期建立并维护跟踪矩阵，把需求、功能、代码、测试关联在一起并跟踪他们，当需求变更时可以通过矩阵清楚地发现其他需要更改的地方。</a:t>
            </a:r>
            <a:endParaRPr sz="2800" b="1">
              <a:solidFill>
                <a:schemeClr val="bg1"/>
              </a:solidFill>
              <a:sym typeface="+mn-ea"/>
            </a:endParaRPr>
          </a:p>
          <a:p>
            <a:r>
              <a:rPr sz="2800" b="1">
                <a:solidFill>
                  <a:schemeClr val="bg1"/>
                </a:solidFill>
                <a:sym typeface="+mn-ea"/>
              </a:rPr>
              <a:t>8、使用需求管理工具</a:t>
            </a:r>
            <a:endParaRPr sz="2800" b="1">
              <a:solidFill>
                <a:schemeClr val="bg1"/>
              </a:solidFill>
              <a:sym typeface="+mn-ea"/>
            </a:endParaRPr>
          </a:p>
          <a:p>
            <a:r>
              <a:rPr sz="2800" b="1">
                <a:solidFill>
                  <a:schemeClr val="bg1"/>
                </a:solidFill>
                <a:sym typeface="+mn-ea"/>
              </a:rPr>
              <a:t> </a:t>
            </a:r>
            <a:r>
              <a:rPr lang="en-US" sz="2800" b="1">
                <a:solidFill>
                  <a:schemeClr val="bg1"/>
                </a:solidFill>
                <a:sym typeface="+mn-ea"/>
              </a:rPr>
              <a:t>	</a:t>
            </a:r>
            <a:r>
              <a:rPr sz="2800" b="1">
                <a:solidFill>
                  <a:schemeClr val="bg1"/>
                </a:solidFill>
                <a:sym typeface="+mn-ea"/>
              </a:rPr>
              <a:t>使用需求管理工具，方便在数据库中存储各类的需求、需求变更及管理。</a:t>
            </a:r>
            <a:endParaRPr sz="2800" b="1">
              <a:solidFill>
                <a:schemeClr val="bg1"/>
              </a:solidFill>
              <a:sym typeface="+mn-ea"/>
            </a:endParaRPr>
          </a:p>
          <a:p>
            <a:endParaRPr lang="en-US" sz="2800" b="1"/>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软件需求管理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720850" y="2167890"/>
            <a:ext cx="8872220" cy="2245360"/>
          </a:xfrm>
          <a:prstGeom prst="rect">
            <a:avLst/>
          </a:prstGeom>
          <a:noFill/>
        </p:spPr>
        <p:txBody>
          <a:bodyPr wrap="square" rtlCol="0">
            <a:spAutoFit/>
          </a:bodyPr>
          <a:p>
            <a:r>
              <a:rPr lang="en-US" sz="2800" b="1">
                <a:solidFill>
                  <a:schemeClr val="bg1"/>
                </a:solidFill>
              </a:rPr>
              <a:t>需求识别：教师、学生、技术专家等需求</a:t>
            </a:r>
            <a:endParaRPr lang="en-US" sz="2800" b="1">
              <a:solidFill>
                <a:schemeClr val="bg1"/>
              </a:solidFill>
            </a:endParaRPr>
          </a:p>
          <a:p>
            <a:r>
              <a:rPr lang="en-US" sz="2800" b="1">
                <a:solidFill>
                  <a:schemeClr val="bg1"/>
                </a:solidFill>
              </a:rPr>
              <a:t>需求分析：OOA方法，UML描述</a:t>
            </a:r>
            <a:endParaRPr lang="en-US" sz="2800" b="1">
              <a:solidFill>
                <a:schemeClr val="bg1"/>
              </a:solidFill>
            </a:endParaRPr>
          </a:p>
          <a:p>
            <a:r>
              <a:rPr lang="en-US" sz="2800" b="1">
                <a:solidFill>
                  <a:schemeClr val="bg1"/>
                </a:solidFill>
              </a:rPr>
              <a:t>需求定义：软件需求说明文档</a:t>
            </a:r>
            <a:endParaRPr lang="en-US" sz="2800" b="1">
              <a:solidFill>
                <a:schemeClr val="bg1"/>
              </a:solidFill>
            </a:endParaRPr>
          </a:p>
          <a:p>
            <a:r>
              <a:rPr lang="en-US" sz="2800" b="1">
                <a:solidFill>
                  <a:schemeClr val="bg1"/>
                </a:solidFill>
              </a:rPr>
              <a:t>需求确认：需求评审会议及报告，需求基准SRS</a:t>
            </a:r>
            <a:endParaRPr lang="en-US" sz="2800" b="1">
              <a:solidFill>
                <a:schemeClr val="bg1"/>
              </a:solidFill>
            </a:endParaRPr>
          </a:p>
          <a:p>
            <a:r>
              <a:rPr lang="en-US" sz="2800" b="1">
                <a:solidFill>
                  <a:schemeClr val="bg1"/>
                </a:solidFill>
              </a:rPr>
              <a:t>需求管理：变更的控制与跟踪记录报告</a:t>
            </a:r>
            <a:endParaRPr lang="en-US" sz="2800" b="1">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06</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3315" y="494583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项目组织和资源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71090" y="432435"/>
            <a:ext cx="8034655" cy="4399915"/>
          </a:xfrm>
          <a:prstGeom prst="rect">
            <a:avLst/>
          </a:prstGeom>
          <a:noFill/>
        </p:spPr>
        <p:txBody>
          <a:bodyPr wrap="square" rtlCol="0">
            <a:spAutoFit/>
          </a:bodyPr>
          <a:p>
            <a:r>
              <a:rPr lang="en-US" sz="2800" b="1"/>
              <a:t>         </a:t>
            </a:r>
            <a:endParaRPr lang="en-US" sz="2800" b="1"/>
          </a:p>
          <a:p>
            <a:endParaRPr lang="en-US" sz="2800" b="1"/>
          </a:p>
          <a:p>
            <a:r>
              <a:rPr lang="zh-CN" sz="2800" b="1">
                <a:solidFill>
                  <a:schemeClr val="bg1"/>
                </a:solidFill>
                <a:sym typeface="+mn-ea"/>
              </a:rPr>
              <a:t>确定组织结构，包括涉及的组织机构、机构之间的关系、执行所需活动的每个机构的权限和职责</a:t>
            </a:r>
            <a:endParaRPr lang="zh-CN" sz="2800" b="1">
              <a:solidFill>
                <a:schemeClr val="bg1"/>
              </a:solidFill>
              <a:sym typeface="+mn-ea"/>
            </a:endParaRPr>
          </a:p>
          <a:p>
            <a:r>
              <a:rPr lang="en-US" altLang="zh-CN" sz="2800" b="1">
                <a:solidFill>
                  <a:schemeClr val="bg1"/>
                </a:solidFill>
                <a:sym typeface="+mn-ea"/>
              </a:rPr>
              <a:t>人力资源，包括：</a:t>
            </a:r>
            <a:endParaRPr lang="en-US" altLang="zh-CN" sz="2800" b="1">
              <a:solidFill>
                <a:schemeClr val="bg1"/>
              </a:solidFill>
              <a:sym typeface="+mn-ea"/>
            </a:endParaRPr>
          </a:p>
          <a:p>
            <a:r>
              <a:rPr lang="en-US" altLang="zh-CN" sz="2800" b="1">
                <a:solidFill>
                  <a:schemeClr val="bg1"/>
                </a:solidFill>
                <a:sym typeface="+mn-ea"/>
              </a:rPr>
              <a:t>1)一共5人，每人</a:t>
            </a:r>
            <a:r>
              <a:rPr lang="zh-CN" altLang="en-US" sz="2800" b="1">
                <a:solidFill>
                  <a:schemeClr val="bg1"/>
                </a:solidFill>
                <a:sym typeface="+mn-ea"/>
              </a:rPr>
              <a:t>周一到周五</a:t>
            </a:r>
            <a:r>
              <a:rPr lang="en-US" altLang="zh-CN" sz="2800" b="1">
                <a:solidFill>
                  <a:schemeClr val="bg1"/>
                </a:solidFill>
                <a:sym typeface="+mn-ea"/>
              </a:rPr>
              <a:t>21:00-22:00。</a:t>
            </a:r>
            <a:endParaRPr lang="en-US" altLang="zh-CN" sz="2800" b="1">
              <a:solidFill>
                <a:schemeClr val="bg1"/>
              </a:solidFill>
              <a:sym typeface="+mn-ea"/>
            </a:endParaRPr>
          </a:p>
          <a:p>
            <a:r>
              <a:rPr lang="zh-CN" altLang="en-US" sz="2800" b="1">
                <a:solidFill>
                  <a:schemeClr val="bg1"/>
                </a:solidFill>
                <a:sym typeface="+mn-ea"/>
              </a:rPr>
              <a:t>周末工作时间为</a:t>
            </a:r>
            <a:r>
              <a:rPr lang="en-US" altLang="zh-CN" sz="2800" b="1">
                <a:solidFill>
                  <a:schemeClr val="bg1"/>
                </a:solidFill>
                <a:sym typeface="+mn-ea"/>
              </a:rPr>
              <a:t>21:00-23:00.</a:t>
            </a:r>
            <a:endParaRPr lang="en-US" altLang="zh-CN" sz="2800" b="1">
              <a:solidFill>
                <a:schemeClr val="bg1"/>
              </a:solidFill>
              <a:sym typeface="+mn-ea"/>
            </a:endParaRPr>
          </a:p>
          <a:p>
            <a:r>
              <a:rPr lang="en-US" altLang="zh-CN" sz="2800" b="1">
                <a:solidFill>
                  <a:schemeClr val="bg1"/>
                </a:solidFill>
                <a:sym typeface="+mn-ea"/>
              </a:rPr>
              <a:t>2)按职责</a:t>
            </a:r>
            <a:endParaRPr lang="en-US" altLang="zh-CN" sz="2800" b="1">
              <a:solidFill>
                <a:schemeClr val="bg1"/>
              </a:solidFill>
              <a:sym typeface="+mn-ea"/>
            </a:endParaRPr>
          </a:p>
          <a:p>
            <a:r>
              <a:rPr lang="en-US" altLang="zh-CN" sz="2800" b="1">
                <a:solidFill>
                  <a:schemeClr val="bg1"/>
                </a:solidFill>
                <a:sym typeface="+mn-ea"/>
              </a:rPr>
              <a:t>项目经理（1人），文档员（3人），会议记录员（1人）</a:t>
            </a:r>
            <a:r>
              <a:rPr lang="zh-CN" altLang="en-US" sz="2800" b="1">
                <a:solidFill>
                  <a:schemeClr val="bg1"/>
                </a:solidFill>
                <a:sym typeface="+mn-ea"/>
              </a:rPr>
              <a:t>，配置管理员（</a:t>
            </a:r>
            <a:r>
              <a:rPr lang="en-US" altLang="zh-CN" sz="2800" b="1">
                <a:solidFill>
                  <a:schemeClr val="bg1"/>
                </a:solidFill>
                <a:sym typeface="+mn-ea"/>
              </a:rPr>
              <a:t>1</a:t>
            </a:r>
            <a:r>
              <a:rPr lang="zh-CN" altLang="en-US" sz="2800" b="1">
                <a:solidFill>
                  <a:schemeClr val="bg1"/>
                </a:solidFill>
                <a:sym typeface="+mn-ea"/>
              </a:rPr>
              <a:t>人），</a:t>
            </a:r>
            <a:r>
              <a:rPr lang="en-US" altLang="zh-CN" sz="2800" b="1">
                <a:solidFill>
                  <a:schemeClr val="bg1"/>
                </a:solidFill>
                <a:sym typeface="+mn-ea"/>
              </a:rPr>
              <a:t>PPT</a:t>
            </a:r>
            <a:r>
              <a:rPr lang="zh-CN" altLang="en-US" sz="2800" b="1">
                <a:solidFill>
                  <a:schemeClr val="bg1"/>
                </a:solidFill>
                <a:sym typeface="+mn-ea"/>
              </a:rPr>
              <a:t>制作（</a:t>
            </a:r>
            <a:r>
              <a:rPr lang="en-US" altLang="zh-CN" sz="2800" b="1">
                <a:solidFill>
                  <a:schemeClr val="bg1"/>
                </a:solidFill>
                <a:sym typeface="+mn-ea"/>
              </a:rPr>
              <a:t>2</a:t>
            </a:r>
            <a:r>
              <a:rPr lang="zh-CN" altLang="en-US" sz="2800" b="1">
                <a:solidFill>
                  <a:schemeClr val="bg1"/>
                </a:solidFill>
                <a:sym typeface="+mn-ea"/>
              </a:rPr>
              <a:t>人）。</a:t>
            </a:r>
            <a:endParaRPr lang="zh-CN" altLang="en-US" sz="2800" b="1">
              <a:solidFill>
                <a:schemeClr val="bg1"/>
              </a:solidFill>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2794635" y="999490"/>
          <a:ext cx="6083935" cy="5165725"/>
        </p:xfrm>
        <a:graphic>
          <a:graphicData uri="http://schemas.openxmlformats.org/presentationml/2006/ole">
            <mc:AlternateContent xmlns:mc="http://schemas.openxmlformats.org/markup-compatibility/2006">
              <mc:Choice xmlns:v="urn:schemas-microsoft-com:vml" Requires="v">
                <p:oleObj spid="_x0000_s3" name="" r:id="rId1" imgW="5273040" imgH="4549140" progId="Paint.Picture">
                  <p:embed/>
                </p:oleObj>
              </mc:Choice>
              <mc:Fallback>
                <p:oleObj name="" r:id="rId1" imgW="5273040" imgH="4549140" progId="Paint.Picture">
                  <p:embed/>
                  <p:pic>
                    <p:nvPicPr>
                      <p:cNvPr id="0" name="图片 2"/>
                      <p:cNvPicPr/>
                      <p:nvPr/>
                    </p:nvPicPr>
                    <p:blipFill>
                      <a:blip r:embed="rId2"/>
                      <a:stretch>
                        <a:fillRect/>
                      </a:stretch>
                    </p:blipFill>
                    <p:spPr>
                      <a:xfrm>
                        <a:off x="2794635" y="999490"/>
                        <a:ext cx="6083935" cy="5165725"/>
                      </a:xfrm>
                      <a:prstGeom prst="rect">
                        <a:avLst/>
                      </a:prstGeom>
                    </p:spPr>
                  </p:pic>
                </p:oleObj>
              </mc:Fallback>
            </mc:AlternateContent>
          </a:graphicData>
        </a:graphic>
      </p:graphicFrame>
      <p:sp>
        <p:nvSpPr>
          <p:cNvPr id="4" name="文本框 3"/>
          <p:cNvSpPr txBox="1"/>
          <p:nvPr/>
        </p:nvSpPr>
        <p:spPr>
          <a:xfrm>
            <a:off x="255905" y="54610"/>
            <a:ext cx="9582785" cy="829945"/>
          </a:xfrm>
          <a:prstGeom prst="rect">
            <a:avLst/>
          </a:prstGeom>
          <a:noFill/>
        </p:spPr>
        <p:txBody>
          <a:bodyPr wrap="square" rtlCol="0">
            <a:spAutoFit/>
          </a:bodyPr>
          <a:p>
            <a:pPr lvl="0" algn="ctr">
              <a:spcBef>
                <a:spcPct val="0"/>
              </a:spcBef>
              <a:defRPr/>
            </a:pPr>
            <a:r>
              <a:rPr lang="en-US" altLang="zh-CN" sz="4800" b="1" kern="0" dirty="0">
                <a:solidFill>
                  <a:schemeClr val="bg1"/>
                </a:solidFill>
                <a:latin typeface="微软雅黑" panose="020B0503020204020204" pitchFamily="34" charset="-122"/>
                <a:ea typeface="微软雅黑" panose="020B0503020204020204" pitchFamily="34" charset="-122"/>
              </a:rPr>
              <a:t>work break-down structure</a:t>
            </a:r>
            <a:endParaRPr lang="en-US" altLang="zh-CN"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3366135" y="694055"/>
          <a:ext cx="6113145" cy="6170930"/>
        </p:xfrm>
        <a:graphic>
          <a:graphicData uri="http://schemas.openxmlformats.org/presentationml/2006/ole">
            <mc:AlternateContent xmlns:mc="http://schemas.openxmlformats.org/markup-compatibility/2006">
              <mc:Choice xmlns:v="urn:schemas-microsoft-com:vml" Requires="v">
                <p:oleObj spid="_x0000_s5" name="" r:id="rId1" imgW="5036820" imgH="5402580" progId="Paint.Picture">
                  <p:embed/>
                </p:oleObj>
              </mc:Choice>
              <mc:Fallback>
                <p:oleObj name="" r:id="rId1" imgW="5036820" imgH="5402580" progId="Paint.Picture">
                  <p:embed/>
                  <p:pic>
                    <p:nvPicPr>
                      <p:cNvPr id="0" name="图片 4"/>
                      <p:cNvPicPr/>
                      <p:nvPr/>
                    </p:nvPicPr>
                    <p:blipFill>
                      <a:blip r:embed="rId2"/>
                      <a:stretch>
                        <a:fillRect/>
                      </a:stretch>
                    </p:blipFill>
                    <p:spPr>
                      <a:xfrm>
                        <a:off x="3366135" y="694055"/>
                        <a:ext cx="6113145" cy="6170930"/>
                      </a:xfrm>
                      <a:prstGeom prst="rect">
                        <a:avLst/>
                      </a:prstGeom>
                    </p:spPr>
                  </p:pic>
                </p:oleObj>
              </mc:Fallback>
            </mc:AlternateContent>
          </a:graphicData>
        </a:graphic>
      </p:graphicFrame>
      <p:sp>
        <p:nvSpPr>
          <p:cNvPr id="2" name="文本框 1"/>
          <p:cNvSpPr txBox="1"/>
          <p:nvPr/>
        </p:nvSpPr>
        <p:spPr>
          <a:xfrm>
            <a:off x="255905" y="-13335"/>
            <a:ext cx="10991215" cy="829945"/>
          </a:xfrm>
          <a:prstGeom prst="rect">
            <a:avLst/>
          </a:prstGeom>
          <a:noFill/>
        </p:spPr>
        <p:txBody>
          <a:bodyPr wrap="square" rtlCol="0">
            <a:spAutoFit/>
          </a:bodyPr>
          <a:p>
            <a:pPr lvl="0" algn="ctr">
              <a:spcBef>
                <a:spcPct val="0"/>
              </a:spcBef>
              <a:defRPr/>
            </a:pPr>
            <a:r>
              <a:rPr lang="en-US" altLang="zh-CN" sz="4800" b="1" kern="0" dirty="0">
                <a:solidFill>
                  <a:schemeClr val="bg1"/>
                </a:solidFill>
                <a:latin typeface="微软雅黑" panose="020B0503020204020204" pitchFamily="34" charset="-122"/>
                <a:ea typeface="微软雅黑" panose="020B0503020204020204" pitchFamily="34" charset="-122"/>
              </a:rPr>
              <a:t>organization break-down structure</a:t>
            </a:r>
            <a:endParaRPr lang="en-US" altLang="zh-CN"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对象 5"/>
          <p:cNvGraphicFramePr/>
          <p:nvPr/>
        </p:nvGraphicFramePr>
        <p:xfrm>
          <a:off x="391795" y="1541780"/>
          <a:ext cx="11252835" cy="4159885"/>
        </p:xfrm>
        <a:graphic>
          <a:graphicData uri="http://schemas.openxmlformats.org/presentationml/2006/ole">
            <mc:AlternateContent xmlns:mc="http://schemas.openxmlformats.org/markup-compatibility/2006">
              <mc:Choice xmlns:v="urn:schemas-microsoft-com:vml" Requires="v">
                <p:oleObj spid="_x0000_s7" name="" r:id="rId1" imgW="9381490" imgH="4747260" progId="Paint.Picture">
                  <p:embed/>
                </p:oleObj>
              </mc:Choice>
              <mc:Fallback>
                <p:oleObj name="" r:id="rId1" imgW="9381490" imgH="4747260" progId="Paint.Picture">
                  <p:embed/>
                  <p:pic>
                    <p:nvPicPr>
                      <p:cNvPr id="0" name="图片 6"/>
                      <p:cNvPicPr/>
                      <p:nvPr/>
                    </p:nvPicPr>
                    <p:blipFill>
                      <a:blip r:embed="rId2"/>
                      <a:stretch>
                        <a:fillRect/>
                      </a:stretch>
                    </p:blipFill>
                    <p:spPr>
                      <a:xfrm>
                        <a:off x="391795" y="1541780"/>
                        <a:ext cx="11252835" cy="4159885"/>
                      </a:xfrm>
                      <a:prstGeom prst="rect">
                        <a:avLst/>
                      </a:prstGeom>
                    </p:spPr>
                  </p:pic>
                </p:oleObj>
              </mc:Fallback>
            </mc:AlternateContent>
          </a:graphicData>
        </a:graphic>
      </p:graphicFrame>
      <p:sp>
        <p:nvSpPr>
          <p:cNvPr id="2" name="文本框 1"/>
          <p:cNvSpPr txBox="1"/>
          <p:nvPr/>
        </p:nvSpPr>
        <p:spPr>
          <a:xfrm>
            <a:off x="255905" y="-13335"/>
            <a:ext cx="10991215" cy="1568450"/>
          </a:xfrm>
          <a:prstGeom prst="rect">
            <a:avLst/>
          </a:prstGeom>
          <a:noFill/>
        </p:spPr>
        <p:txBody>
          <a:bodyPr wrap="square" rtlCol="0">
            <a:spAutoFit/>
          </a:bodyPr>
          <a:p>
            <a:pPr lvl="0" algn="ctr">
              <a:spcBef>
                <a:spcPct val="0"/>
              </a:spcBef>
              <a:defRPr/>
            </a:pPr>
            <a:r>
              <a:rPr lang="en-US" altLang="zh-CN" sz="4800" b="1" kern="0" dirty="0">
                <a:solidFill>
                  <a:schemeClr val="bg1"/>
                </a:solidFill>
                <a:latin typeface="微软雅黑" panose="020B0503020204020204" pitchFamily="34" charset="-122"/>
                <a:ea typeface="微软雅黑" panose="020B0503020204020204" pitchFamily="34" charset="-122"/>
              </a:rPr>
              <a:t>gantt</a:t>
            </a:r>
            <a:endParaRPr lang="en-US" altLang="zh-CN" sz="4800" b="1" kern="0" dirty="0">
              <a:solidFill>
                <a:schemeClr val="bg1"/>
              </a:solidFill>
              <a:latin typeface="微软雅黑" panose="020B0503020204020204" pitchFamily="34" charset="-122"/>
              <a:ea typeface="微软雅黑" panose="020B0503020204020204" pitchFamily="34" charset="-122"/>
            </a:endParaRPr>
          </a:p>
          <a:p>
            <a:pPr lvl="0" algn="ctr">
              <a:spcBef>
                <a:spcPct val="0"/>
              </a:spcBef>
              <a:defRPr/>
            </a:pPr>
            <a:endParaRPr lang="en-US" altLang="zh-CN"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0"/>
          <p:cNvSpPr>
            <a:spLocks noChangeArrowheads="1"/>
          </p:cNvSpPr>
          <p:nvPr/>
        </p:nvSpPr>
        <p:spPr bwMode="auto">
          <a:xfrm>
            <a:off x="1582738" y="2900363"/>
            <a:ext cx="3187700" cy="1654175"/>
          </a:xfrm>
          <a:custGeom>
            <a:avLst/>
            <a:gdLst>
              <a:gd name="T0" fmla="*/ 0 w 1521225"/>
              <a:gd name="T1" fmla="*/ 1747540 h 1566800"/>
              <a:gd name="T2" fmla="*/ 0 w 1521225"/>
              <a:gd name="T3" fmla="*/ 0 h 1566800"/>
              <a:gd name="T4" fmla="*/ 6679769 w 1521225"/>
              <a:gd name="T5" fmla="*/ 1736333 h 1566800"/>
              <a:gd name="T6" fmla="*/ 0 w 1521225"/>
              <a:gd name="T7" fmla="*/ 1747540 h 1566800"/>
              <a:gd name="T8" fmla="*/ 0 60000 65536"/>
              <a:gd name="T9" fmla="*/ 0 60000 65536"/>
              <a:gd name="T10" fmla="*/ 0 60000 65536"/>
              <a:gd name="T11" fmla="*/ 0 60000 65536"/>
              <a:gd name="T12" fmla="*/ 0 w 1521225"/>
              <a:gd name="T13" fmla="*/ 0 h 1566800"/>
              <a:gd name="T14" fmla="*/ 1521225 w 1521225"/>
              <a:gd name="T15" fmla="*/ 1566800 h 1566800"/>
            </a:gdLst>
            <a:ahLst/>
            <a:cxnLst>
              <a:cxn ang="T8">
                <a:pos x="T0" y="T1"/>
              </a:cxn>
              <a:cxn ang="T9">
                <a:pos x="T2" y="T3"/>
              </a:cxn>
              <a:cxn ang="T10">
                <a:pos x="T4" y="T5"/>
              </a:cxn>
              <a:cxn ang="T11">
                <a:pos x="T6" y="T7"/>
              </a:cxn>
            </a:cxnLst>
            <a:rect l="T12" t="T13" r="T14" b="T15"/>
            <a:pathLst>
              <a:path w="1521225" h="1566800">
                <a:moveTo>
                  <a:pt x="0" y="1566800"/>
                </a:moveTo>
                <a:lnTo>
                  <a:pt x="0" y="0"/>
                </a:lnTo>
                <a:lnTo>
                  <a:pt x="1521225" y="1556752"/>
                </a:lnTo>
                <a:lnTo>
                  <a:pt x="0" y="1566800"/>
                </a:lnTo>
                <a:close/>
              </a:path>
            </a:pathLst>
          </a:custGeom>
          <a:solidFill>
            <a:srgbClr val="FFFFFF">
              <a:alpha val="20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9219" name="TextBox 12"/>
          <p:cNvSpPr>
            <a:spLocks noChangeArrowheads="1"/>
          </p:cNvSpPr>
          <p:nvPr/>
        </p:nvSpPr>
        <p:spPr bwMode="auto">
          <a:xfrm>
            <a:off x="4336098" y="2235518"/>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Part7.</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培训内容</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0" name="TextBox 13"/>
          <p:cNvSpPr>
            <a:spLocks noChangeArrowheads="1"/>
          </p:cNvSpPr>
          <p:nvPr/>
        </p:nvSpPr>
        <p:spPr bwMode="auto">
          <a:xfrm>
            <a:off x="5251133" y="3072765"/>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Part8.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项目估算</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1" name="TextBox 14"/>
          <p:cNvSpPr>
            <a:spLocks noChangeArrowheads="1"/>
          </p:cNvSpPr>
          <p:nvPr/>
        </p:nvSpPr>
        <p:spPr bwMode="auto">
          <a:xfrm>
            <a:off x="6044248" y="3795395"/>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Part9.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风险管理</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2" name="TextBox 15"/>
          <p:cNvSpPr>
            <a:spLocks noChangeArrowheads="1"/>
          </p:cNvSpPr>
          <p:nvPr/>
        </p:nvSpPr>
        <p:spPr bwMode="auto">
          <a:xfrm>
            <a:off x="6652895" y="4670425"/>
            <a:ext cx="465010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Part10.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当前里程碑评分</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9225" name="Group 9"/>
          <p:cNvGrpSpPr/>
          <p:nvPr/>
        </p:nvGrpSpPr>
        <p:grpSpPr bwMode="auto">
          <a:xfrm>
            <a:off x="4500563" y="3007678"/>
            <a:ext cx="4867275" cy="130175"/>
            <a:chOff x="0" y="0"/>
            <a:chExt cx="3649714" cy="98627"/>
          </a:xfrm>
        </p:grpSpPr>
        <p:sp>
          <p:nvSpPr>
            <p:cNvPr id="13344" name="直接连接符 19"/>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5" name="椭圆 28"/>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28" name="Group 12"/>
          <p:cNvGrpSpPr/>
          <p:nvPr/>
        </p:nvGrpSpPr>
        <p:grpSpPr bwMode="auto">
          <a:xfrm>
            <a:off x="4944745" y="3574415"/>
            <a:ext cx="4865688" cy="131763"/>
            <a:chOff x="0" y="0"/>
            <a:chExt cx="3649714" cy="98627"/>
          </a:xfrm>
        </p:grpSpPr>
        <p:sp>
          <p:nvSpPr>
            <p:cNvPr id="13342" name="直接连接符 20"/>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3" name="椭圆 30"/>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1" name="Group 15"/>
          <p:cNvGrpSpPr/>
          <p:nvPr/>
        </p:nvGrpSpPr>
        <p:grpSpPr bwMode="auto">
          <a:xfrm>
            <a:off x="5820410" y="4296728"/>
            <a:ext cx="4865688" cy="131762"/>
            <a:chOff x="0" y="0"/>
            <a:chExt cx="3649714" cy="98627"/>
          </a:xfrm>
        </p:grpSpPr>
        <p:sp>
          <p:nvSpPr>
            <p:cNvPr id="13340" name="直接连接符 21"/>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1" name="椭圆 31"/>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4" name="Group 18"/>
          <p:cNvGrpSpPr/>
          <p:nvPr/>
        </p:nvGrpSpPr>
        <p:grpSpPr bwMode="auto">
          <a:xfrm>
            <a:off x="6511608" y="5275898"/>
            <a:ext cx="4867275" cy="131762"/>
            <a:chOff x="0" y="0"/>
            <a:chExt cx="3649715" cy="98627"/>
          </a:xfrm>
        </p:grpSpPr>
        <p:sp>
          <p:nvSpPr>
            <p:cNvPr id="13338" name="直接连接符 22"/>
            <p:cNvSpPr>
              <a:spLocks noChangeShapeType="1"/>
            </p:cNvSpPr>
            <p:nvPr/>
          </p:nvSpPr>
          <p:spPr bwMode="auto">
            <a:xfrm>
              <a:off x="49315" y="70545"/>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9" name="椭圆 32"/>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9243" name="直接连接符 47"/>
          <p:cNvSpPr>
            <a:spLocks noChangeShapeType="1"/>
          </p:cNvSpPr>
          <p:nvPr/>
        </p:nvSpPr>
        <p:spPr bwMode="auto">
          <a:xfrm>
            <a:off x="3433763" y="1836738"/>
            <a:ext cx="3143250" cy="3606800"/>
          </a:xfrm>
          <a:prstGeom prst="line">
            <a:avLst/>
          </a:prstGeom>
          <a:noFill/>
          <a:ln w="9525">
            <a:solidFill>
              <a:srgbClr val="FFFFFF">
                <a:alpha val="79999"/>
              </a:srgbClr>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9244" name="Group 28"/>
          <p:cNvGrpSpPr/>
          <p:nvPr/>
        </p:nvGrpSpPr>
        <p:grpSpPr bwMode="auto">
          <a:xfrm>
            <a:off x="1751013" y="3359150"/>
            <a:ext cx="2520950" cy="1093788"/>
            <a:chOff x="0" y="0"/>
            <a:chExt cx="1890616" cy="820070"/>
          </a:xfrm>
        </p:grpSpPr>
        <p:sp>
          <p:nvSpPr>
            <p:cNvPr id="13329" name="TextBox 3"/>
            <p:cNvSpPr>
              <a:spLocks noChangeArrowheads="1"/>
            </p:cNvSpPr>
            <p:nvPr/>
          </p:nvSpPr>
          <p:spPr bwMode="auto">
            <a:xfrm>
              <a:off x="378448" y="0"/>
              <a:ext cx="1512168" cy="62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4800">
                  <a:latin typeface="方正姚体" panose="02010601030101010101" pitchFamily="2" charset="-122"/>
                  <a:ea typeface="方正姚体" panose="02010601030101010101" pitchFamily="2" charset="-122"/>
                  <a:sym typeface="方正姚体" panose="02010601030101010101" pitchFamily="2" charset="-122"/>
                </a:rPr>
                <a:t>目录</a:t>
              </a:r>
              <a:endParaRPr lang="zh-CN" altLang="en-US" sz="1800">
                <a:solidFill>
                  <a:schemeClr val="tx1"/>
                </a:solidFill>
                <a:ea typeface="宋体" panose="02010600030101010101" pitchFamily="2" charset="-122"/>
              </a:endParaRPr>
            </a:p>
          </p:txBody>
        </p:sp>
        <p:sp>
          <p:nvSpPr>
            <p:cNvPr id="9246" name="TextBox 4"/>
            <p:cNvSpPr>
              <a:spLocks noChangeArrowheads="1"/>
            </p:cNvSpPr>
            <p:nvPr/>
          </p:nvSpPr>
          <p:spPr bwMode="auto">
            <a:xfrm>
              <a:off x="495275" y="551078"/>
              <a:ext cx="1152466" cy="26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CONTENTS</a:t>
              </a:r>
              <a:endParaRPr lang="zh-CN" alt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13331" name="Group 31"/>
            <p:cNvGrpSpPr/>
            <p:nvPr/>
          </p:nvGrpSpPr>
          <p:grpSpPr bwMode="auto">
            <a:xfrm>
              <a:off x="0" y="232518"/>
              <a:ext cx="475749" cy="395435"/>
              <a:chOff x="0" y="0"/>
              <a:chExt cx="342508" cy="218788"/>
            </a:xfrm>
          </p:grpSpPr>
          <p:sp>
            <p:nvSpPr>
              <p:cNvPr id="13332" name="矩形 73"/>
              <p:cNvSpPr>
                <a:spLocks noChangeArrowheads="1"/>
              </p:cNvSpPr>
              <p:nvPr/>
            </p:nvSpPr>
            <p:spPr bwMode="auto">
              <a:xfrm>
                <a:off x="0" y="0"/>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3" name="矩形 74"/>
              <p:cNvSpPr>
                <a:spLocks noChangeArrowheads="1"/>
              </p:cNvSpPr>
              <p:nvPr/>
            </p:nvSpPr>
            <p:spPr bwMode="auto">
              <a:xfrm>
                <a:off x="92903" y="72929"/>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9243"/>
                                        </p:tgtEl>
                                        <p:attrNameLst>
                                          <p:attrName>style.visibility</p:attrName>
                                        </p:attrNameLst>
                                      </p:cBhvr>
                                      <p:to>
                                        <p:strVal val="visible"/>
                                      </p:to>
                                    </p:set>
                                    <p:animEffect>
                                      <p:cBhvr>
                                        <p:cTn id="7" dur="500"/>
                                        <p:tgtEl>
                                          <p:spTgt spid="9243"/>
                                        </p:tgtEl>
                                      </p:cBhvr>
                                    </p:animEffect>
                                    <p:anim calcmode="lin" valueType="num">
                                      <p:cBhvr>
                                        <p:cTn id="8" dur="500" fill="hold"/>
                                        <p:tgtEl>
                                          <p:spTgt spid="9243"/>
                                        </p:tgtEl>
                                        <p:attrNameLst>
                                          <p:attrName>style.rotation</p:attrName>
                                        </p:attrNameLst>
                                      </p:cBhvr>
                                      <p:tavLst>
                                        <p:tav tm="0">
                                          <p:val>
                                            <p:fltVal val="720"/>
                                          </p:val>
                                        </p:tav>
                                        <p:tav tm="100000">
                                          <p:val>
                                            <p:fltVal val="0"/>
                                          </p:val>
                                        </p:tav>
                                      </p:tavLst>
                                    </p:anim>
                                    <p:anim calcmode="lin" valueType="num">
                                      <p:cBhvr>
                                        <p:cTn id="9" dur="500" fill="hold"/>
                                        <p:tgtEl>
                                          <p:spTgt spid="9243"/>
                                        </p:tgtEl>
                                        <p:attrNameLst>
                                          <p:attrName>ppt_h</p:attrName>
                                        </p:attrNameLst>
                                      </p:cBhvr>
                                      <p:tavLst>
                                        <p:tav tm="0">
                                          <p:val>
                                            <p:fltVal val="0"/>
                                          </p:val>
                                        </p:tav>
                                        <p:tav tm="100000">
                                          <p:val>
                                            <p:strVal val="#ppt_h"/>
                                          </p:val>
                                        </p:tav>
                                      </p:tavLst>
                                    </p:anim>
                                    <p:anim calcmode="lin" valueType="num">
                                      <p:cBhvr>
                                        <p:cTn id="10" dur="500" fill="hold"/>
                                        <p:tgtEl>
                                          <p:spTgt spid="9243"/>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9218"/>
                                        </p:tgtEl>
                                        <p:attrNameLst>
                                          <p:attrName>style.visibility</p:attrName>
                                        </p:attrNameLst>
                                      </p:cBhvr>
                                      <p:to>
                                        <p:strVal val="visible"/>
                                      </p:to>
                                    </p:set>
                                    <p:anim calcmode="lin" valueType="num">
                                      <p:cBhvr>
                                        <p:cTn id="14" dur="500" fill="hold"/>
                                        <p:tgtEl>
                                          <p:spTgt spid="9218"/>
                                        </p:tgtEl>
                                        <p:attrNameLst>
                                          <p:attrName>ppt_x</p:attrName>
                                        </p:attrNameLst>
                                      </p:cBhvr>
                                      <p:tavLst>
                                        <p:tav tm="0">
                                          <p:val>
                                            <p:strVal val="0-#ppt_w/2"/>
                                          </p:val>
                                        </p:tav>
                                        <p:tav tm="100000">
                                          <p:val>
                                            <p:strVal val="#ppt_x"/>
                                          </p:val>
                                        </p:tav>
                                      </p:tavLst>
                                    </p:anim>
                                    <p:anim calcmode="lin" valueType="num">
                                      <p:cBhvr>
                                        <p:cTn id="15" dur="500" fill="hold"/>
                                        <p:tgtEl>
                                          <p:spTgt spid="92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244"/>
                                        </p:tgtEl>
                                        <p:attrNameLst>
                                          <p:attrName>style.visibility</p:attrName>
                                        </p:attrNameLst>
                                      </p:cBhvr>
                                      <p:to>
                                        <p:strVal val="visible"/>
                                      </p:to>
                                    </p:set>
                                    <p:anim calcmode="lin" valueType="num">
                                      <p:cBhvr>
                                        <p:cTn id="19" dur="500" fill="hold"/>
                                        <p:tgtEl>
                                          <p:spTgt spid="9244"/>
                                        </p:tgtEl>
                                        <p:attrNameLst>
                                          <p:attrName>ppt_w</p:attrName>
                                        </p:attrNameLst>
                                      </p:cBhvr>
                                      <p:tavLst>
                                        <p:tav tm="0">
                                          <p:val>
                                            <p:fltVal val="0"/>
                                          </p:val>
                                        </p:tav>
                                        <p:tav tm="100000">
                                          <p:val>
                                            <p:strVal val="#ppt_w"/>
                                          </p:val>
                                        </p:tav>
                                      </p:tavLst>
                                    </p:anim>
                                    <p:anim calcmode="lin" valueType="num">
                                      <p:cBhvr>
                                        <p:cTn id="20" dur="500" fill="hold"/>
                                        <p:tgtEl>
                                          <p:spTgt spid="9244"/>
                                        </p:tgtEl>
                                        <p:attrNameLst>
                                          <p:attrName>ppt_h</p:attrName>
                                        </p:attrNameLst>
                                      </p:cBhvr>
                                      <p:tavLst>
                                        <p:tav tm="0">
                                          <p:val>
                                            <p:fltVal val="0"/>
                                          </p:val>
                                        </p:tav>
                                        <p:tav tm="100000">
                                          <p:val>
                                            <p:strVal val="#ppt_h"/>
                                          </p:val>
                                        </p:tav>
                                      </p:tavLst>
                                    </p:anim>
                                    <p:animEffect>
                                      <p:cBhvr>
                                        <p:cTn id="21" dur="500"/>
                                        <p:tgtEl>
                                          <p:spTgt spid="924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9225"/>
                                        </p:tgtEl>
                                        <p:attrNameLst>
                                          <p:attrName>style.visibility</p:attrName>
                                        </p:attrNameLst>
                                      </p:cBhvr>
                                      <p:to>
                                        <p:strVal val="visible"/>
                                      </p:to>
                                    </p:set>
                                    <p:animEffect>
                                      <p:cBhvr>
                                        <p:cTn id="25" dur="500"/>
                                        <p:tgtEl>
                                          <p:spTgt spid="9225"/>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219"/>
                                        </p:tgtEl>
                                        <p:attrNameLst>
                                          <p:attrName>style.visibility</p:attrName>
                                        </p:attrNameLst>
                                      </p:cBhvr>
                                      <p:to>
                                        <p:strVal val="visible"/>
                                      </p:to>
                                    </p:set>
                                    <p:anim calcmode="lin" valueType="num">
                                      <p:cBhvr>
                                        <p:cTn id="28" dur="500"/>
                                        <p:tgtEl>
                                          <p:spTgt spid="9219"/>
                                        </p:tgtEl>
                                        <p:attrNameLst>
                                          <p:attrName>ppt_y</p:attrName>
                                        </p:attrNameLst>
                                      </p:cBhvr>
                                      <p:tavLst>
                                        <p:tav tm="0">
                                          <p:val>
                                            <p:strVal val="#ppt_y+#ppt_h*1.125000"/>
                                          </p:val>
                                        </p:tav>
                                        <p:tav tm="100000">
                                          <p:val>
                                            <p:strVal val="#ppt_y"/>
                                          </p:val>
                                        </p:tav>
                                      </p:tavLst>
                                    </p:anim>
                                    <p:animEffect>
                                      <p:cBhvr>
                                        <p:cTn id="29" dur="500"/>
                                        <p:tgtEl>
                                          <p:spTgt spid="9219"/>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228"/>
                                        </p:tgtEl>
                                        <p:attrNameLst>
                                          <p:attrName>style.visibility</p:attrName>
                                        </p:attrNameLst>
                                      </p:cBhvr>
                                      <p:to>
                                        <p:strVal val="visible"/>
                                      </p:to>
                                    </p:set>
                                    <p:animEffect>
                                      <p:cBhvr>
                                        <p:cTn id="33" dur="500"/>
                                        <p:tgtEl>
                                          <p:spTgt spid="922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9220"/>
                                        </p:tgtEl>
                                        <p:attrNameLst>
                                          <p:attrName>style.visibility</p:attrName>
                                        </p:attrNameLst>
                                      </p:cBhvr>
                                      <p:to>
                                        <p:strVal val="visible"/>
                                      </p:to>
                                    </p:set>
                                    <p:anim calcmode="lin" valueType="num">
                                      <p:cBhvr>
                                        <p:cTn id="36" dur="500"/>
                                        <p:tgtEl>
                                          <p:spTgt spid="9220"/>
                                        </p:tgtEl>
                                        <p:attrNameLst>
                                          <p:attrName>ppt_y</p:attrName>
                                        </p:attrNameLst>
                                      </p:cBhvr>
                                      <p:tavLst>
                                        <p:tav tm="0">
                                          <p:val>
                                            <p:strVal val="#ppt_y+#ppt_h*1.125000"/>
                                          </p:val>
                                        </p:tav>
                                        <p:tav tm="100000">
                                          <p:val>
                                            <p:strVal val="#ppt_y"/>
                                          </p:val>
                                        </p:tav>
                                      </p:tavLst>
                                    </p:anim>
                                    <p:animEffect>
                                      <p:cBhvr>
                                        <p:cTn id="37" dur="500"/>
                                        <p:tgtEl>
                                          <p:spTgt spid="9220"/>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9231"/>
                                        </p:tgtEl>
                                        <p:attrNameLst>
                                          <p:attrName>style.visibility</p:attrName>
                                        </p:attrNameLst>
                                      </p:cBhvr>
                                      <p:to>
                                        <p:strVal val="visible"/>
                                      </p:to>
                                    </p:set>
                                    <p:animEffect>
                                      <p:cBhvr>
                                        <p:cTn id="41" dur="500"/>
                                        <p:tgtEl>
                                          <p:spTgt spid="9231"/>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9221"/>
                                        </p:tgtEl>
                                        <p:attrNameLst>
                                          <p:attrName>style.visibility</p:attrName>
                                        </p:attrNameLst>
                                      </p:cBhvr>
                                      <p:to>
                                        <p:strVal val="visible"/>
                                      </p:to>
                                    </p:set>
                                    <p:anim calcmode="lin" valueType="num">
                                      <p:cBhvr>
                                        <p:cTn id="44" dur="500"/>
                                        <p:tgtEl>
                                          <p:spTgt spid="9221"/>
                                        </p:tgtEl>
                                        <p:attrNameLst>
                                          <p:attrName>ppt_y</p:attrName>
                                        </p:attrNameLst>
                                      </p:cBhvr>
                                      <p:tavLst>
                                        <p:tav tm="0">
                                          <p:val>
                                            <p:strVal val="#ppt_y+#ppt_h*1.125000"/>
                                          </p:val>
                                        </p:tav>
                                        <p:tav tm="100000">
                                          <p:val>
                                            <p:strVal val="#ppt_y"/>
                                          </p:val>
                                        </p:tav>
                                      </p:tavLst>
                                    </p:anim>
                                    <p:animEffect>
                                      <p:cBhvr>
                                        <p:cTn id="45" dur="500"/>
                                        <p:tgtEl>
                                          <p:spTgt spid="9221"/>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9234"/>
                                        </p:tgtEl>
                                        <p:attrNameLst>
                                          <p:attrName>style.visibility</p:attrName>
                                        </p:attrNameLst>
                                      </p:cBhvr>
                                      <p:to>
                                        <p:strVal val="visible"/>
                                      </p:to>
                                    </p:set>
                                    <p:animEffect>
                                      <p:cBhvr>
                                        <p:cTn id="49" dur="500"/>
                                        <p:tgtEl>
                                          <p:spTgt spid="9234"/>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9222"/>
                                        </p:tgtEl>
                                        <p:attrNameLst>
                                          <p:attrName>style.visibility</p:attrName>
                                        </p:attrNameLst>
                                      </p:cBhvr>
                                      <p:to>
                                        <p:strVal val="visible"/>
                                      </p:to>
                                    </p:set>
                                    <p:anim calcmode="lin" valueType="num">
                                      <p:cBhvr>
                                        <p:cTn id="52" dur="500"/>
                                        <p:tgtEl>
                                          <p:spTgt spid="9222"/>
                                        </p:tgtEl>
                                        <p:attrNameLst>
                                          <p:attrName>ppt_y</p:attrName>
                                        </p:attrNameLst>
                                      </p:cBhvr>
                                      <p:tavLst>
                                        <p:tav tm="0">
                                          <p:val>
                                            <p:strVal val="#ppt_y+#ppt_h*1.125000"/>
                                          </p:val>
                                        </p:tav>
                                        <p:tav tm="100000">
                                          <p:val>
                                            <p:strVal val="#ppt_y"/>
                                          </p:val>
                                        </p:tav>
                                      </p:tavLst>
                                    </p:anim>
                                    <p:animEffect>
                                      <p:cBhvr>
                                        <p:cTn id="53"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p:bldP spid="9219" grpId="0" bldLvl="0" autoUpdateAnimBg="0"/>
      <p:bldP spid="9220" grpId="0" bldLvl="0" autoUpdateAnimBg="0"/>
      <p:bldP spid="9221" grpId="0" bldLvl="0" autoUpdateAnimBg="0"/>
      <p:bldP spid="9222" grpId="0" bldLvl="0" autoUpdateAnimBg="0"/>
      <p:bldP spid="924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07</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1085" y="491535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培训内容</a:t>
            </a:r>
            <a:endParaRPr lang="en-US" altLang="zh-CN"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73325" y="381635"/>
            <a:ext cx="8034655" cy="6985635"/>
          </a:xfrm>
          <a:prstGeom prst="rect">
            <a:avLst/>
          </a:prstGeom>
          <a:noFill/>
        </p:spPr>
        <p:txBody>
          <a:bodyPr wrap="square" rtlCol="0">
            <a:spAutoFit/>
          </a:bodyPr>
          <a:p>
            <a:r>
              <a:rPr lang="en-US" sz="2800" b="1"/>
              <a:t>  </a:t>
            </a:r>
            <a:endParaRPr lang="en-US" sz="2800" b="1"/>
          </a:p>
          <a:p>
            <a:r>
              <a:rPr sz="2800" b="1">
                <a:solidFill>
                  <a:schemeClr val="bg1"/>
                </a:solidFill>
                <a:sym typeface="+mn-ea"/>
              </a:rPr>
              <a:t>技术要求：</a:t>
            </a:r>
            <a:endParaRPr sz="2800" b="1">
              <a:solidFill>
                <a:schemeClr val="bg1"/>
              </a:solidFill>
              <a:sym typeface="+mn-ea"/>
            </a:endParaRPr>
          </a:p>
          <a:p>
            <a:r>
              <a:rPr sz="2800" b="1">
                <a:solidFill>
                  <a:schemeClr val="bg1"/>
                </a:solidFill>
                <a:sym typeface="+mn-ea"/>
              </a:rPr>
              <a:t>（1）小组成员应熟练掌握项目管理工具git以及其可视化工具sourcetree；</a:t>
            </a:r>
            <a:endParaRPr sz="2800" b="1">
              <a:solidFill>
                <a:schemeClr val="bg1"/>
              </a:solidFill>
              <a:sym typeface="+mn-ea"/>
            </a:endParaRPr>
          </a:p>
          <a:p>
            <a:r>
              <a:rPr sz="2800" b="1">
                <a:solidFill>
                  <a:schemeClr val="bg1"/>
                </a:solidFill>
                <a:sym typeface="+mn-ea"/>
              </a:rPr>
              <a:t>（2）小组成员应掌握uml；</a:t>
            </a:r>
            <a:endParaRPr sz="2800" b="1">
              <a:solidFill>
                <a:schemeClr val="bg1"/>
              </a:solidFill>
              <a:sym typeface="+mn-ea"/>
            </a:endParaRPr>
          </a:p>
          <a:p>
            <a:r>
              <a:rPr sz="2800" b="1">
                <a:solidFill>
                  <a:schemeClr val="bg1"/>
                </a:solidFill>
                <a:sym typeface="+mn-ea"/>
              </a:rPr>
              <a:t>（3）小组成员应具有一定的项目开发经验；</a:t>
            </a:r>
            <a:endParaRPr sz="2800" b="1">
              <a:solidFill>
                <a:schemeClr val="bg1"/>
              </a:solidFill>
              <a:sym typeface="+mn-ea"/>
            </a:endParaRPr>
          </a:p>
          <a:p>
            <a:r>
              <a:rPr sz="2800" b="1">
                <a:solidFill>
                  <a:schemeClr val="bg1"/>
                </a:solidFill>
                <a:sym typeface="+mn-ea"/>
              </a:rPr>
              <a:t>（4）项目经理应具备协调各个组员工作的能力；</a:t>
            </a:r>
            <a:endParaRPr sz="2800" b="1">
              <a:solidFill>
                <a:schemeClr val="bg1"/>
              </a:solidFill>
              <a:sym typeface="+mn-ea"/>
            </a:endParaRPr>
          </a:p>
          <a:p>
            <a:r>
              <a:rPr sz="2800" b="1">
                <a:solidFill>
                  <a:schemeClr val="bg1"/>
                </a:solidFill>
                <a:sym typeface="+mn-ea"/>
              </a:rPr>
              <a:t>（5）项目经理应具备提升团队协同力的能力；</a:t>
            </a:r>
            <a:endParaRPr sz="2800" b="1">
              <a:solidFill>
                <a:schemeClr val="bg1"/>
              </a:solidFill>
              <a:sym typeface="+mn-ea"/>
            </a:endParaRPr>
          </a:p>
          <a:p>
            <a:r>
              <a:rPr sz="2800" b="1">
                <a:solidFill>
                  <a:schemeClr val="bg1"/>
                </a:solidFill>
                <a:sym typeface="+mn-ea"/>
              </a:rPr>
              <a:t>（6）代码开发人员掌握项目开发流程。</a:t>
            </a:r>
            <a:endParaRPr sz="2800" b="1">
              <a:solidFill>
                <a:schemeClr val="bg1"/>
              </a:solidFill>
              <a:sym typeface="+mn-ea"/>
            </a:endParaRPr>
          </a:p>
          <a:p>
            <a:endParaRPr sz="2800" b="1">
              <a:solidFill>
                <a:schemeClr val="bg1"/>
              </a:solidFill>
              <a:sym typeface="+mn-ea"/>
            </a:endParaRPr>
          </a:p>
          <a:p>
            <a:r>
              <a:rPr sz="2800" b="1">
                <a:solidFill>
                  <a:schemeClr val="bg1"/>
                </a:solidFill>
                <a:sym typeface="+mn-ea"/>
              </a:rPr>
              <a:t>培训计划</a:t>
            </a:r>
            <a:endParaRPr sz="2800" b="1">
              <a:solidFill>
                <a:schemeClr val="bg1"/>
              </a:solidFill>
              <a:sym typeface="+mn-ea"/>
            </a:endParaRPr>
          </a:p>
          <a:p>
            <a:r>
              <a:rPr sz="2800" b="1">
                <a:solidFill>
                  <a:schemeClr val="bg1"/>
                </a:solidFill>
                <a:sym typeface="+mn-ea"/>
              </a:rPr>
              <a:t>（1）项目管理工具培训（第一周第二周完成培训）</a:t>
            </a:r>
            <a:endParaRPr sz="2800" b="1">
              <a:solidFill>
                <a:schemeClr val="bg1"/>
              </a:solidFill>
              <a:sym typeface="+mn-ea"/>
            </a:endParaRPr>
          </a:p>
          <a:p>
            <a:r>
              <a:rPr sz="2800" b="1">
                <a:solidFill>
                  <a:schemeClr val="bg1"/>
                </a:solidFill>
                <a:sym typeface="+mn-ea"/>
              </a:rPr>
              <a:t>（2）uml学习（贯穿整个学期）</a:t>
            </a:r>
            <a:endParaRPr sz="2800" b="1">
              <a:solidFill>
                <a:schemeClr val="bg1"/>
              </a:solidFill>
              <a:sym typeface="+mn-ea"/>
            </a:endParaRPr>
          </a:p>
          <a:p>
            <a:r>
              <a:rPr lang="zh-CN" sz="2800" b="1">
                <a:solidFill>
                  <a:schemeClr val="bg1"/>
                </a:solidFill>
                <a:sym typeface="+mn-ea"/>
              </a:rPr>
              <a:t>（</a:t>
            </a:r>
            <a:r>
              <a:rPr lang="en-US" altLang="zh-CN" sz="2800" b="1">
                <a:solidFill>
                  <a:schemeClr val="bg1"/>
                </a:solidFill>
                <a:sym typeface="+mn-ea"/>
              </a:rPr>
              <a:t>3</a:t>
            </a:r>
            <a:r>
              <a:rPr lang="zh-CN" altLang="en-US" sz="2800" b="1">
                <a:solidFill>
                  <a:schemeClr val="bg1"/>
                </a:solidFill>
                <a:sym typeface="+mn-ea"/>
              </a:rPr>
              <a:t>）需求工程学习</a:t>
            </a:r>
            <a:endParaRPr lang="en-US" altLang="zh-CN" sz="2800" b="1">
              <a:solidFill>
                <a:schemeClr val="bg1"/>
              </a:solidFill>
              <a:sym typeface="+mn-ea"/>
            </a:endParaRPr>
          </a:p>
          <a:p>
            <a:endParaRPr sz="2800" b="1">
              <a:solidFill>
                <a:schemeClr val="bg1"/>
              </a:solidFill>
              <a:sym typeface="+mn-ea"/>
            </a:endParaRPr>
          </a:p>
          <a:p>
            <a:endParaRPr lang="en-US" sz="2800" b="1"/>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08</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3315" y="490519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项目估算</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09875" y="552450"/>
            <a:ext cx="8034655" cy="4831080"/>
          </a:xfrm>
          <a:prstGeom prst="rect">
            <a:avLst/>
          </a:prstGeom>
          <a:noFill/>
        </p:spPr>
        <p:txBody>
          <a:bodyPr wrap="square" rtlCol="0">
            <a:spAutoFit/>
          </a:bodyPr>
          <a:p>
            <a:r>
              <a:rPr lang="en-US" sz="2800" b="1"/>
              <a:t>  </a:t>
            </a:r>
            <a:endParaRPr lang="en-US" sz="2800" b="1"/>
          </a:p>
          <a:p>
            <a:r>
              <a:rPr sz="2800" b="1">
                <a:sym typeface="+mn-ea"/>
              </a:rPr>
              <a:t>                       </a:t>
            </a:r>
            <a:endParaRPr sz="2800" b="1">
              <a:sym typeface="+mn-ea"/>
            </a:endParaRPr>
          </a:p>
          <a:p>
            <a:r>
              <a:rPr sz="2800" b="1">
                <a:solidFill>
                  <a:schemeClr val="bg1"/>
                </a:solidFill>
                <a:sym typeface="+mn-ea"/>
              </a:rPr>
              <a:t>工作量估算</a:t>
            </a:r>
            <a:endParaRPr sz="2800" b="1">
              <a:solidFill>
                <a:schemeClr val="bg1"/>
              </a:solidFill>
              <a:sym typeface="+mn-ea"/>
            </a:endParaRPr>
          </a:p>
          <a:p>
            <a:r>
              <a:rPr sz="2800" b="1">
                <a:solidFill>
                  <a:schemeClr val="bg1"/>
                </a:solidFill>
                <a:sym typeface="+mn-ea"/>
              </a:rPr>
              <a:t>工作量需要每人每</a:t>
            </a:r>
            <a:r>
              <a:rPr lang="zh-CN" sz="2800" b="1">
                <a:solidFill>
                  <a:schemeClr val="bg1"/>
                </a:solidFill>
                <a:sym typeface="+mn-ea"/>
              </a:rPr>
              <a:t>天</a:t>
            </a:r>
            <a:r>
              <a:rPr lang="en-US" sz="2800" b="1">
                <a:solidFill>
                  <a:schemeClr val="bg1"/>
                </a:solidFill>
                <a:sym typeface="+mn-ea"/>
              </a:rPr>
              <a:t>2</a:t>
            </a:r>
            <a:r>
              <a:rPr sz="2800" b="1">
                <a:solidFill>
                  <a:schemeClr val="bg1"/>
                </a:solidFill>
                <a:sym typeface="+mn-ea"/>
              </a:rPr>
              <a:t>小时左右，一共5人。每周</a:t>
            </a:r>
            <a:r>
              <a:rPr lang="en-US" sz="2800" b="1">
                <a:solidFill>
                  <a:schemeClr val="bg1"/>
                </a:solidFill>
                <a:sym typeface="+mn-ea"/>
              </a:rPr>
              <a:t>14</a:t>
            </a:r>
            <a:r>
              <a:rPr sz="2800" b="1">
                <a:solidFill>
                  <a:schemeClr val="bg1"/>
                </a:solidFill>
                <a:sym typeface="+mn-ea"/>
              </a:rPr>
              <a:t>个工时。</a:t>
            </a:r>
            <a:endParaRPr sz="2800" b="1">
              <a:solidFill>
                <a:schemeClr val="bg1"/>
              </a:solidFill>
              <a:sym typeface="+mn-ea"/>
            </a:endParaRPr>
          </a:p>
          <a:p>
            <a:r>
              <a:rPr lang="en-US" sz="2800" b="1">
                <a:solidFill>
                  <a:schemeClr val="bg1"/>
                </a:solidFill>
                <a:sym typeface="+mn-ea"/>
              </a:rPr>
              <a:t>	</a:t>
            </a:r>
            <a:endParaRPr sz="2800" b="1">
              <a:solidFill>
                <a:schemeClr val="bg1"/>
              </a:solidFill>
              <a:sym typeface="+mn-ea"/>
            </a:endParaRPr>
          </a:p>
          <a:p>
            <a:r>
              <a:rPr lang="en-US" sz="2800" b="1">
                <a:solidFill>
                  <a:schemeClr val="bg1"/>
                </a:solidFill>
                <a:sym typeface="+mn-ea"/>
              </a:rPr>
              <a:t>team building</a:t>
            </a:r>
            <a:r>
              <a:rPr sz="2800" b="1">
                <a:solidFill>
                  <a:schemeClr val="bg1"/>
                </a:solidFill>
                <a:sym typeface="+mn-ea"/>
              </a:rPr>
              <a:t>估算</a:t>
            </a:r>
            <a:endParaRPr sz="2800" b="1">
              <a:solidFill>
                <a:schemeClr val="bg1"/>
              </a:solidFill>
              <a:sym typeface="+mn-ea"/>
            </a:endParaRPr>
          </a:p>
          <a:p>
            <a:r>
              <a:rPr sz="2800" b="1">
                <a:solidFill>
                  <a:schemeClr val="bg1"/>
                </a:solidFill>
                <a:sym typeface="+mn-ea"/>
              </a:rPr>
              <a:t>分15次。共计3000元。</a:t>
            </a:r>
            <a:endParaRPr sz="2800" b="1">
              <a:solidFill>
                <a:schemeClr val="bg1"/>
              </a:solidFill>
              <a:sym typeface="+mn-ea"/>
            </a:endParaRPr>
          </a:p>
          <a:p>
            <a:endParaRPr lang="zh-CN" sz="2800" b="1">
              <a:solidFill>
                <a:schemeClr val="bg1"/>
              </a:solidFill>
              <a:sym typeface="+mn-ea"/>
            </a:endParaRPr>
          </a:p>
          <a:p>
            <a:r>
              <a:rPr lang="zh-CN" altLang="en-US" sz="2800" b="1">
                <a:solidFill>
                  <a:schemeClr val="bg1"/>
                </a:solidFill>
                <a:sym typeface="+mn-ea"/>
              </a:rPr>
              <a:t>软件成本</a:t>
            </a:r>
            <a:endParaRPr lang="zh-CN" altLang="en-US" sz="2800" b="1">
              <a:solidFill>
                <a:schemeClr val="bg1"/>
              </a:solidFill>
              <a:sym typeface="+mn-ea"/>
            </a:endParaRPr>
          </a:p>
          <a:p>
            <a:r>
              <a:rPr lang="zh-CN" sz="2800" b="1">
                <a:solidFill>
                  <a:schemeClr val="bg1"/>
                </a:solidFill>
                <a:sym typeface="+mn-ea"/>
              </a:rPr>
              <a:t>软件成本均为破解版，因此不需要进行购买。</a:t>
            </a:r>
            <a:endParaRPr lang="zh-CN" sz="2800" b="1">
              <a:solidFill>
                <a:schemeClr val="bg1"/>
              </a:solidFill>
              <a:sym typeface="+mn-ea"/>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p:nvPr/>
        </p:nvGraphicFramePr>
        <p:xfrm>
          <a:off x="1493520" y="824230"/>
          <a:ext cx="9204325" cy="5208905"/>
        </p:xfrm>
        <a:graphic>
          <a:graphicData uri="http://schemas.openxmlformats.org/presentationml/2006/ole">
            <mc:AlternateContent xmlns:mc="http://schemas.openxmlformats.org/markup-compatibility/2006">
              <mc:Choice xmlns:v="urn:schemas-microsoft-com:vml" Requires="v">
                <p:oleObj spid="_x0000_s4" name="" r:id="rId1" imgW="9197340" imgH="5204460" progId="Paint.Picture">
                  <p:embed/>
                </p:oleObj>
              </mc:Choice>
              <mc:Fallback>
                <p:oleObj name="" r:id="rId1" imgW="9197340" imgH="5204460" progId="Paint.Picture">
                  <p:embed/>
                  <p:pic>
                    <p:nvPicPr>
                      <p:cNvPr id="0" name="图片 3"/>
                      <p:cNvPicPr/>
                      <p:nvPr/>
                    </p:nvPicPr>
                    <p:blipFill>
                      <a:blip r:embed="rId2"/>
                      <a:stretch>
                        <a:fillRect/>
                      </a:stretch>
                    </p:blipFill>
                    <p:spPr>
                      <a:xfrm>
                        <a:off x="1493520" y="824230"/>
                        <a:ext cx="9204325" cy="5208905"/>
                      </a:xfrm>
                      <a:prstGeom prst="rect">
                        <a:avLst/>
                      </a:prstGeom>
                    </p:spPr>
                  </p:pic>
                </p:oleObj>
              </mc:Fallback>
            </mc:AlternateContent>
          </a:graphicData>
        </a:graphic>
      </p:graphicFrame>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a:solidFill>
                  <a:schemeClr val="bg1"/>
                </a:solidFill>
                <a:latin typeface="微软雅黑" panose="020B0503020204020204" pitchFamily="34" charset="-122"/>
                <a:ea typeface="微软雅黑" panose="020B0503020204020204" pitchFamily="34" charset="-122"/>
              </a:rPr>
              <a:t>9</a:t>
            </a:r>
            <a:endParaRPr lang="en-US" altLang="zh-CN"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2680" y="493567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风险管理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sym typeface="+mn-ea"/>
                </a:rPr>
                <a:t>风险管理</a:t>
              </a:r>
              <a:endParaRPr lang="zh-CN" altLang="en-US" sz="4800" b="1" kern="0" dirty="0">
                <a:solidFill>
                  <a:schemeClr val="bg1"/>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360930" y="2607310"/>
            <a:ext cx="8034655" cy="3107690"/>
          </a:xfrm>
          <a:prstGeom prst="rect">
            <a:avLst/>
          </a:prstGeom>
          <a:noFill/>
        </p:spPr>
        <p:txBody>
          <a:bodyPr wrap="square" rtlCol="0">
            <a:spAutoFit/>
          </a:bodyPr>
          <a:p>
            <a:r>
              <a:rPr lang="en-US" sz="2800" b="1"/>
              <a:t>  	</a:t>
            </a:r>
            <a:r>
              <a:rPr lang="zh-CN" altLang="en-US" sz="2800" b="1">
                <a:solidFill>
                  <a:schemeClr val="bg1"/>
                </a:solidFill>
              </a:rPr>
              <a:t>包括：</a:t>
            </a:r>
            <a:r>
              <a:rPr sz="2800" b="1">
                <a:solidFill>
                  <a:schemeClr val="bg1"/>
                </a:solidFill>
                <a:sym typeface="+mn-ea"/>
              </a:rPr>
              <a:t>需求变更风险</a:t>
            </a:r>
            <a:r>
              <a:rPr lang="zh-CN" sz="2800" b="1">
                <a:solidFill>
                  <a:schemeClr val="bg1"/>
                </a:solidFill>
                <a:sym typeface="+mn-ea"/>
              </a:rPr>
              <a:t>、</a:t>
            </a:r>
            <a:r>
              <a:rPr sz="2800" b="1">
                <a:solidFill>
                  <a:schemeClr val="bg1"/>
                </a:solidFill>
                <a:sym typeface="+mn-ea"/>
              </a:rPr>
              <a:t>沟通不良风险</a:t>
            </a:r>
            <a:r>
              <a:rPr lang="zh-CN" sz="2800" b="1">
                <a:solidFill>
                  <a:schemeClr val="bg1"/>
                </a:solidFill>
                <a:sym typeface="+mn-ea"/>
              </a:rPr>
              <a:t>、</a:t>
            </a:r>
            <a:r>
              <a:rPr sz="2800" b="1">
                <a:solidFill>
                  <a:schemeClr val="bg1"/>
                </a:solidFill>
                <a:sym typeface="+mn-ea"/>
              </a:rPr>
              <a:t>缺乏领导支持风险</a:t>
            </a:r>
            <a:r>
              <a:rPr lang="zh-CN" sz="2800" b="1">
                <a:solidFill>
                  <a:schemeClr val="bg1"/>
                </a:solidFill>
                <a:sym typeface="+mn-ea"/>
              </a:rPr>
              <a:t>、</a:t>
            </a:r>
            <a:r>
              <a:rPr sz="2800" b="1">
                <a:solidFill>
                  <a:schemeClr val="bg1"/>
                </a:solidFill>
                <a:sym typeface="+mn-ea"/>
              </a:rPr>
              <a:t>进度风险</a:t>
            </a:r>
            <a:r>
              <a:rPr lang="zh-CN" sz="2800" b="1">
                <a:solidFill>
                  <a:schemeClr val="bg1"/>
                </a:solidFill>
                <a:sym typeface="+mn-ea"/>
              </a:rPr>
              <a:t>、</a:t>
            </a:r>
            <a:r>
              <a:rPr sz="2800" b="1">
                <a:solidFill>
                  <a:schemeClr val="bg1"/>
                </a:solidFill>
                <a:sym typeface="+mn-ea"/>
              </a:rPr>
              <a:t>质量风险</a:t>
            </a:r>
            <a:r>
              <a:rPr lang="zh-CN" sz="2800" b="1">
                <a:solidFill>
                  <a:schemeClr val="bg1"/>
                </a:solidFill>
                <a:sym typeface="+mn-ea"/>
              </a:rPr>
              <a:t>、</a:t>
            </a:r>
            <a:r>
              <a:rPr sz="2800" b="1">
                <a:solidFill>
                  <a:schemeClr val="bg1"/>
                </a:solidFill>
                <a:sym typeface="+mn-ea"/>
              </a:rPr>
              <a:t>系统性能风险</a:t>
            </a:r>
            <a:r>
              <a:rPr lang="zh-CN" sz="2800" b="1">
                <a:solidFill>
                  <a:schemeClr val="bg1"/>
                </a:solidFill>
                <a:sym typeface="+mn-ea"/>
              </a:rPr>
              <a:t>、</a:t>
            </a:r>
            <a:r>
              <a:rPr sz="2800" b="1">
                <a:solidFill>
                  <a:schemeClr val="bg1"/>
                </a:solidFill>
                <a:sym typeface="+mn-ea"/>
              </a:rPr>
              <a:t>工具风险</a:t>
            </a:r>
            <a:r>
              <a:rPr lang="zh-CN" sz="2800" b="1">
                <a:solidFill>
                  <a:schemeClr val="bg1"/>
                </a:solidFill>
                <a:sym typeface="+mn-ea"/>
              </a:rPr>
              <a:t>、</a:t>
            </a:r>
            <a:r>
              <a:rPr sz="2800" b="1">
                <a:solidFill>
                  <a:schemeClr val="bg1"/>
                </a:solidFill>
                <a:sym typeface="+mn-ea"/>
              </a:rPr>
              <a:t>技术风险</a:t>
            </a:r>
            <a:r>
              <a:rPr lang="zh-CN" sz="2800" b="1">
                <a:solidFill>
                  <a:schemeClr val="bg1"/>
                </a:solidFill>
                <a:sym typeface="+mn-ea"/>
              </a:rPr>
              <a:t>、</a:t>
            </a:r>
            <a:r>
              <a:rPr sz="2800" b="1">
                <a:solidFill>
                  <a:schemeClr val="bg1"/>
                </a:solidFill>
                <a:sym typeface="+mn-ea"/>
              </a:rPr>
              <a:t>团队成员能力和素质风险</a:t>
            </a:r>
            <a:r>
              <a:rPr lang="zh-CN" sz="2800" b="1">
                <a:solidFill>
                  <a:schemeClr val="bg1"/>
                </a:solidFill>
                <a:sym typeface="+mn-ea"/>
              </a:rPr>
              <a:t>、</a:t>
            </a:r>
            <a:r>
              <a:rPr sz="2800" b="1">
                <a:solidFill>
                  <a:schemeClr val="bg1"/>
                </a:solidFill>
                <a:sym typeface="+mn-ea"/>
              </a:rPr>
              <a:t>团队成员协作风险</a:t>
            </a:r>
            <a:r>
              <a:rPr lang="zh-CN" sz="2800" b="1">
                <a:solidFill>
                  <a:schemeClr val="bg1"/>
                </a:solidFill>
                <a:sym typeface="+mn-ea"/>
              </a:rPr>
              <a:t>、</a:t>
            </a:r>
            <a:r>
              <a:rPr sz="2800" b="1">
                <a:solidFill>
                  <a:schemeClr val="bg1"/>
                </a:solidFill>
                <a:sym typeface="+mn-ea"/>
              </a:rPr>
              <a:t>系统运行环境风险</a:t>
            </a:r>
            <a:endParaRPr sz="2800" b="1">
              <a:solidFill>
                <a:schemeClr val="bg1"/>
              </a:solidFill>
              <a:sym typeface="+mn-ea"/>
            </a:endParaRPr>
          </a:p>
          <a:p>
            <a:endParaRPr sz="2800" b="1">
              <a:solidFill>
                <a:schemeClr val="bg1"/>
              </a:solidFill>
              <a:sym typeface="+mn-ea"/>
            </a:endParaRPr>
          </a:p>
          <a:p>
            <a:r>
              <a:rPr lang="zh-CN" sz="2800" b="1">
                <a:solidFill>
                  <a:schemeClr val="bg1"/>
                </a:solidFill>
                <a:sym typeface="+mn-ea"/>
              </a:rPr>
              <a:t>详细参考项目计划书中的风险管理章节。</a:t>
            </a:r>
            <a:endParaRPr lang="zh-CN" sz="2800" b="1">
              <a:solidFill>
                <a:schemeClr val="bg1"/>
              </a:solidFill>
              <a:sym typeface="+mn-ea"/>
            </a:endParaRPr>
          </a:p>
          <a:p>
            <a:endParaRPr sz="2800" b="1">
              <a:sym typeface="+mn-ea"/>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a:solidFill>
                  <a:schemeClr val="bg1"/>
                </a:solidFill>
                <a:latin typeface="微软雅黑" panose="020B0503020204020204" pitchFamily="34" charset="-122"/>
                <a:ea typeface="微软雅黑" panose="020B0503020204020204" pitchFamily="34" charset="-122"/>
              </a:rPr>
              <a:t>10</a:t>
            </a:r>
            <a:endParaRPr lang="en-US" altLang="zh-CN"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2680" y="493567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评分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sym typeface="+mn-ea"/>
                </a:rPr>
                <a:t>评分</a:t>
              </a:r>
              <a:endParaRPr lang="zh-CN" altLang="en-US" sz="4800" b="1" kern="0" dirty="0">
                <a:solidFill>
                  <a:schemeClr val="bg1"/>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3790315" y="1519555"/>
            <a:ext cx="8034655" cy="2676525"/>
          </a:xfrm>
          <a:prstGeom prst="rect">
            <a:avLst/>
          </a:prstGeom>
          <a:noFill/>
        </p:spPr>
        <p:txBody>
          <a:bodyPr wrap="square" rtlCol="0">
            <a:spAutoFit/>
          </a:bodyPr>
          <a:p>
            <a:r>
              <a:rPr lang="zh-CN" sz="2800" b="1">
                <a:solidFill>
                  <a:schemeClr val="bg1"/>
                </a:solidFill>
                <a:sym typeface="+mn-ea"/>
              </a:rPr>
              <a:t>寿俐鑫：</a:t>
            </a:r>
            <a:r>
              <a:rPr lang="en-US" altLang="zh-CN" sz="2800" b="1">
                <a:solidFill>
                  <a:schemeClr val="bg1"/>
                </a:solidFill>
                <a:sym typeface="+mn-ea"/>
              </a:rPr>
              <a:t>3.5</a:t>
            </a:r>
            <a:r>
              <a:rPr lang="zh-CN" altLang="en-US" sz="2800" b="1">
                <a:solidFill>
                  <a:schemeClr val="bg1"/>
                </a:solidFill>
                <a:sym typeface="+mn-ea"/>
              </a:rPr>
              <a:t>分</a:t>
            </a:r>
            <a:endParaRPr lang="zh-CN" altLang="en-US" sz="2800" b="1">
              <a:solidFill>
                <a:schemeClr val="bg1"/>
              </a:solidFill>
              <a:sym typeface="+mn-ea"/>
            </a:endParaRPr>
          </a:p>
          <a:p>
            <a:r>
              <a:rPr lang="zh-CN" altLang="en-US" sz="2800" b="1">
                <a:solidFill>
                  <a:schemeClr val="bg1"/>
                </a:solidFill>
                <a:sym typeface="+mn-ea"/>
              </a:rPr>
              <a:t>饶铃根：</a:t>
            </a:r>
            <a:r>
              <a:rPr lang="en-US" altLang="zh-CN" sz="2800" b="1">
                <a:solidFill>
                  <a:schemeClr val="bg1"/>
                </a:solidFill>
                <a:sym typeface="+mn-ea"/>
              </a:rPr>
              <a:t>4.0</a:t>
            </a:r>
            <a:r>
              <a:rPr lang="zh-CN" altLang="en-US" sz="2800" b="1">
                <a:solidFill>
                  <a:schemeClr val="bg1"/>
                </a:solidFill>
                <a:sym typeface="+mn-ea"/>
              </a:rPr>
              <a:t>分</a:t>
            </a:r>
            <a:endParaRPr lang="zh-CN" altLang="en-US" sz="2800" b="1">
              <a:solidFill>
                <a:schemeClr val="bg1"/>
              </a:solidFill>
              <a:sym typeface="+mn-ea"/>
            </a:endParaRPr>
          </a:p>
          <a:p>
            <a:r>
              <a:rPr lang="zh-CN" altLang="en-US" sz="2800" b="1">
                <a:solidFill>
                  <a:schemeClr val="bg1"/>
                </a:solidFill>
                <a:sym typeface="+mn-ea"/>
              </a:rPr>
              <a:t>吴卓伦：</a:t>
            </a:r>
            <a:r>
              <a:rPr lang="en-US" altLang="zh-CN" sz="2800" b="1">
                <a:solidFill>
                  <a:schemeClr val="bg1"/>
                </a:solidFill>
                <a:sym typeface="+mn-ea"/>
              </a:rPr>
              <a:t>4.0</a:t>
            </a:r>
            <a:r>
              <a:rPr lang="zh-CN" altLang="en-US" sz="2800" b="1">
                <a:solidFill>
                  <a:schemeClr val="bg1"/>
                </a:solidFill>
                <a:sym typeface="+mn-ea"/>
              </a:rPr>
              <a:t>分</a:t>
            </a:r>
            <a:endParaRPr lang="zh-CN" altLang="en-US" sz="2800" b="1">
              <a:solidFill>
                <a:schemeClr val="bg1"/>
              </a:solidFill>
              <a:sym typeface="+mn-ea"/>
            </a:endParaRPr>
          </a:p>
          <a:p>
            <a:r>
              <a:rPr lang="zh-CN" altLang="en-US" sz="2800" b="1">
                <a:solidFill>
                  <a:schemeClr val="bg1"/>
                </a:solidFill>
                <a:sym typeface="+mn-ea"/>
              </a:rPr>
              <a:t>张俊杰：</a:t>
            </a:r>
            <a:r>
              <a:rPr lang="en-US" altLang="zh-CN" sz="2800" b="1">
                <a:solidFill>
                  <a:schemeClr val="bg1"/>
                </a:solidFill>
                <a:sym typeface="+mn-ea"/>
              </a:rPr>
              <a:t>4.5</a:t>
            </a:r>
            <a:r>
              <a:rPr lang="zh-CN" altLang="en-US" sz="2800" b="1">
                <a:solidFill>
                  <a:schemeClr val="bg1"/>
                </a:solidFill>
                <a:sym typeface="+mn-ea"/>
              </a:rPr>
              <a:t>分</a:t>
            </a:r>
            <a:endParaRPr lang="zh-CN" altLang="en-US" sz="2800" b="1">
              <a:solidFill>
                <a:schemeClr val="bg1"/>
              </a:solidFill>
              <a:sym typeface="+mn-ea"/>
            </a:endParaRPr>
          </a:p>
          <a:p>
            <a:r>
              <a:rPr lang="zh-CN" altLang="en-US" sz="2800" b="1">
                <a:solidFill>
                  <a:schemeClr val="bg1"/>
                </a:solidFill>
                <a:sym typeface="+mn-ea"/>
              </a:rPr>
              <a:t>姜哲翔：</a:t>
            </a:r>
            <a:r>
              <a:rPr lang="en-US" altLang="zh-CN" sz="2800" b="1">
                <a:solidFill>
                  <a:schemeClr val="bg1"/>
                </a:solidFill>
                <a:sym typeface="+mn-ea"/>
              </a:rPr>
              <a:t>3.8</a:t>
            </a:r>
            <a:r>
              <a:rPr lang="zh-CN" altLang="en-US" sz="2800" b="1">
                <a:solidFill>
                  <a:schemeClr val="bg1"/>
                </a:solidFill>
                <a:sym typeface="+mn-ea"/>
              </a:rPr>
              <a:t>分</a:t>
            </a:r>
            <a:endParaRPr lang="zh-CN" altLang="en-US" sz="2800" b="1">
              <a:solidFill>
                <a:schemeClr val="bg1"/>
              </a:solidFill>
              <a:sym typeface="+mn-ea"/>
            </a:endParaRPr>
          </a:p>
          <a:p>
            <a:endParaRPr sz="2800" b="1">
              <a:sym typeface="+mn-ea"/>
            </a:endParaRPr>
          </a:p>
        </p:txBody>
      </p:sp>
      <p:sp>
        <p:nvSpPr>
          <p:cNvPr id="4" name="文本框 3"/>
          <p:cNvSpPr txBox="1"/>
          <p:nvPr/>
        </p:nvSpPr>
        <p:spPr>
          <a:xfrm>
            <a:off x="1944370" y="4373245"/>
            <a:ext cx="8034655" cy="1814830"/>
          </a:xfrm>
          <a:prstGeom prst="rect">
            <a:avLst/>
          </a:prstGeom>
          <a:noFill/>
        </p:spPr>
        <p:txBody>
          <a:bodyPr wrap="square" rtlCol="0">
            <a:spAutoFit/>
          </a:bodyPr>
          <a:p>
            <a:r>
              <a:rPr lang="zh-CN" sz="2800" b="1">
                <a:solidFill>
                  <a:schemeClr val="bg1"/>
                </a:solidFill>
                <a:sym typeface="+mn-ea"/>
              </a:rPr>
              <a:t>评分标准：按照每个人工作的完成度，完成质量，完成速度进行综合评估。最后以互评的形式完成打分。满分为</a:t>
            </a:r>
            <a:r>
              <a:rPr lang="en-US" altLang="zh-CN" sz="2800" b="1">
                <a:solidFill>
                  <a:schemeClr val="bg1"/>
                </a:solidFill>
                <a:sym typeface="+mn-ea"/>
              </a:rPr>
              <a:t>5</a:t>
            </a:r>
            <a:r>
              <a:rPr lang="zh-CN" altLang="en-US" sz="2800" b="1">
                <a:solidFill>
                  <a:schemeClr val="bg1"/>
                </a:solidFill>
                <a:sym typeface="+mn-ea"/>
              </a:rPr>
              <a:t>分。</a:t>
            </a:r>
            <a:endParaRPr lang="zh-CN" altLang="en-US" sz="2800" b="1">
              <a:solidFill>
                <a:schemeClr val="bg1"/>
              </a:solidFill>
              <a:sym typeface="+mn-ea"/>
            </a:endParaRPr>
          </a:p>
          <a:p>
            <a:endParaRPr sz="2800" b="1">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374900" y="1030634"/>
            <a:ext cx="7442200" cy="4796732"/>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527300" y="1128861"/>
            <a:ext cx="7137400" cy="4600278"/>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978494" y="2449732"/>
            <a:ext cx="4225706" cy="1705032"/>
            <a:chOff x="4498526" y="2659559"/>
            <a:chExt cx="3185642" cy="1285377"/>
          </a:xfrm>
        </p:grpSpPr>
        <p:sp>
          <p:nvSpPr>
            <p:cNvPr id="7" name="文本框 6"/>
            <p:cNvSpPr txBox="1"/>
            <p:nvPr/>
          </p:nvSpPr>
          <p:spPr>
            <a:xfrm>
              <a:off x="4580021" y="2659559"/>
              <a:ext cx="3031958" cy="765681"/>
            </a:xfrm>
            <a:prstGeom prst="rect">
              <a:avLst/>
            </a:prstGeom>
            <a:noFill/>
          </p:spPr>
          <p:txBody>
            <a:bodyPr wrap="square" rtlCol="0">
              <a:spAutoFit/>
            </a:bodyPr>
            <a:lstStyle/>
            <a:p>
              <a:pPr algn="ctr"/>
              <a:r>
                <a:rPr lang="zh-CN" altLang="en-US" sz="6000" b="1" dirty="0" smtClean="0">
                  <a:solidFill>
                    <a:srgbClr val="FFFFFF"/>
                  </a:solidFill>
                  <a:latin typeface="微软雅黑" panose="020B0503020204020204" pitchFamily="34" charset="-122"/>
                  <a:ea typeface="微软雅黑" panose="020B0503020204020204" pitchFamily="34" charset="-122"/>
                </a:rPr>
                <a:t>谢谢观看</a:t>
              </a:r>
              <a:endParaRPr lang="zh-CN" altLang="en-US" sz="6000" b="1" dirty="0">
                <a:solidFill>
                  <a:srgbClr val="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98526" y="3450780"/>
              <a:ext cx="3185642" cy="487251"/>
            </a:xfrm>
            <a:prstGeom prst="rect">
              <a:avLst/>
            </a:prstGeom>
            <a:noFill/>
          </p:spPr>
          <p:txBody>
            <a:bodyPr wrap="square" rtlCol="0">
              <a:spAutoFit/>
            </a:bodyPr>
            <a:lstStyle/>
            <a:p>
              <a:pPr algn="ctr"/>
              <a:r>
                <a:rPr lang="en-US" altLang="zh-CN" sz="3600" dirty="0" smtClean="0">
                  <a:solidFill>
                    <a:srgbClr val="FFFFFF"/>
                  </a:solidFill>
                </a:rPr>
                <a:t>THANK YOU!</a:t>
              </a:r>
              <a:endParaRPr lang="zh-CN" altLang="en-US" sz="3600" dirty="0">
                <a:solidFill>
                  <a:srgbClr val="FFFFFF"/>
                </a:solidFill>
              </a:endParaRPr>
            </a:p>
          </p:txBody>
        </p:sp>
        <p:cxnSp>
          <p:nvCxnSpPr>
            <p:cNvPr id="9" name="直接连接符 8"/>
            <p:cNvCxnSpPr/>
            <p:nvPr/>
          </p:nvCxnSpPr>
          <p:spPr>
            <a:xfrm>
              <a:off x="4712034" y="3451641"/>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12034" y="3944936"/>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882020" y="4021823"/>
            <a:ext cx="6496685" cy="1604010"/>
            <a:chOff x="3987655" y="4196916"/>
            <a:chExt cx="6496685" cy="1604010"/>
          </a:xfrm>
        </p:grpSpPr>
        <p:sp>
          <p:nvSpPr>
            <p:cNvPr id="7" name="文本框 6"/>
            <p:cNvSpPr txBox="1"/>
            <p:nvPr/>
          </p:nvSpPr>
          <p:spPr>
            <a:xfrm>
              <a:off x="3987655" y="4232476"/>
              <a:ext cx="6496685" cy="1568450"/>
            </a:xfrm>
            <a:prstGeom prst="rect">
              <a:avLst/>
            </a:prstGeom>
            <a:noFill/>
          </p:spPr>
          <p:txBody>
            <a:bodyPr wrap="square" rtlCol="0">
              <a:spAutoFit/>
            </a:bodyPr>
            <a:lstStyle/>
            <a:p>
              <a:pPr lvl="0" algn="ctr">
                <a:spcBef>
                  <a:spcPct val="0"/>
                </a:spcBef>
                <a:defRPr/>
              </a:pPr>
              <a:r>
                <a:rPr lang="zh-CN" altLang="en-US" sz="4800">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引言</a:t>
              </a:r>
              <a:endParaRPr lang="zh-CN" altLang="en-US" sz="4800">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a:p>
              <a:pPr lvl="0" algn="ctr">
                <a:spcBef>
                  <a:spcPct val="0"/>
                </a:spcBef>
                <a:defRPr/>
              </a:pP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01</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949575" y="172720"/>
            <a:ext cx="6313170" cy="902028"/>
            <a:chOff x="4926820" y="4196916"/>
            <a:chExt cx="4475798" cy="901909"/>
          </a:xfrm>
        </p:grpSpPr>
        <p:sp>
          <p:nvSpPr>
            <p:cNvPr id="18" name="文本框 17"/>
            <p:cNvSpPr txBox="1"/>
            <p:nvPr/>
          </p:nvSpPr>
          <p:spPr>
            <a:xfrm>
              <a:off x="4926820" y="4232369"/>
              <a:ext cx="4475798" cy="82983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项目概述</a:t>
              </a:r>
              <a:endParaRPr lang="en-US" altLang="zh-CN"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901909"/>
              <a:chOff x="5128630" y="4233510"/>
              <a:chExt cx="2676932" cy="65434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3167380" y="1588135"/>
            <a:ext cx="5989320" cy="5446395"/>
          </a:xfrm>
          <a:prstGeom prst="rect">
            <a:avLst/>
          </a:prstGeom>
          <a:noFill/>
          <a:ln w="9525">
            <a:noFill/>
          </a:ln>
        </p:spPr>
        <p:txBody>
          <a:bodyPr wrap="square">
            <a:spAutoFit/>
          </a:bodyPr>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项目名称</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软件工程系列课程教学辅助网站</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项目提出者</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杨枨老师、侯宏伦老师</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项目承担单位</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G3小组</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引用模板</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en-US" altLang="zh-CN" sz="2400" b="1">
                <a:latin typeface="宋体" panose="02010600030101010101" pitchFamily="2" charset="-122"/>
                <a:ea typeface="宋体" panose="02010600030101010101" pitchFamily="2" charset="-122"/>
                <a:cs typeface="宋体" panose="02010600030101010101" pitchFamily="2" charset="-122"/>
              </a:rPr>
              <a:t>	</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949575" y="172720"/>
            <a:ext cx="6313170" cy="902028"/>
            <a:chOff x="4926820" y="4196916"/>
            <a:chExt cx="4475798" cy="901909"/>
          </a:xfrm>
        </p:grpSpPr>
        <p:sp>
          <p:nvSpPr>
            <p:cNvPr id="18" name="文本框 17"/>
            <p:cNvSpPr txBox="1"/>
            <p:nvPr/>
          </p:nvSpPr>
          <p:spPr>
            <a:xfrm>
              <a:off x="4926820" y="4232369"/>
              <a:ext cx="4475798" cy="82983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项目背景</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901909"/>
              <a:chOff x="5128630" y="4233510"/>
              <a:chExt cx="2676932" cy="65434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941070" y="1621155"/>
            <a:ext cx="10114280" cy="3415030"/>
          </a:xfrm>
          <a:prstGeom prst="rect">
            <a:avLst/>
          </a:prstGeom>
          <a:noFill/>
          <a:ln w="9525">
            <a:noFill/>
          </a:ln>
        </p:spPr>
        <p:txBody>
          <a:bodyPr wrap="square">
            <a:spAutoFit/>
          </a:bodyPr>
          <a:p>
            <a:pPr indent="0"/>
            <a:r>
              <a:rPr lang="en-US" altLang="zh-CN" sz="2400" b="0">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软件工程系列课程教学辅助网站是由浙江大学城市学院杨枨老师委托我们开发的管理网站，主要功能是</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辅助学生的日常课程</a:t>
            </a:r>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学生通过计算机同学校课程中心相连，既可以得到有关学习资料，又可以让老师跟踪学生的学习情况，从而调整教学进度；为了使软件工程专业的同学能够有一个比较好的学习辅助的平台，能够获得更好的获取学习资源和教学辅助的资料，并且与任课教师和同时学习的同学有更好的交流，计划完成这样一个“软件工程系列课程教学辅助网站”，能够通过网上的学习渠道，将软件工程专业需要学习的课程进行线上教学。</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05710" y="172720"/>
            <a:ext cx="7179945" cy="892174"/>
            <a:chOff x="4707018" y="4196916"/>
            <a:chExt cx="5243250" cy="892056"/>
          </a:xfrm>
        </p:grpSpPr>
        <p:sp>
          <p:nvSpPr>
            <p:cNvPr id="18" name="文本框 17"/>
            <p:cNvSpPr txBox="1"/>
            <p:nvPr/>
          </p:nvSpPr>
          <p:spPr>
            <a:xfrm>
              <a:off x="4707018" y="4259137"/>
              <a:ext cx="5243250"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基线</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aphicFrame>
        <p:nvGraphicFramePr>
          <p:cNvPr id="0" name="表格 -1"/>
          <p:cNvGraphicFramePr/>
          <p:nvPr/>
        </p:nvGraphicFramePr>
        <p:xfrm>
          <a:off x="2263140" y="1195070"/>
          <a:ext cx="7215505" cy="5335270"/>
        </p:xfrm>
        <a:graphic>
          <a:graphicData uri="http://schemas.openxmlformats.org/drawingml/2006/table">
            <a:tbl>
              <a:tblPr firstRow="1" bandRow="1">
                <a:tableStyleId>{5940675A-B579-460E-94D1-54222C63F5DA}</a:tableStyleId>
              </a:tblPr>
              <a:tblGrid>
                <a:gridCol w="561340"/>
                <a:gridCol w="3502025"/>
                <a:gridCol w="367030"/>
                <a:gridCol w="2785110"/>
              </a:tblGrid>
              <a:tr h="368935">
                <a:tc>
                  <a:txBody>
                    <a:bodyPr/>
                    <a:p>
                      <a:pPr indent="0" algn="ctr">
                        <a:buNone/>
                      </a:pPr>
                      <a:r>
                        <a:rPr lang="zh-CN" altLang="en-US" sz="1000" b="1">
                          <a:solidFill>
                            <a:schemeClr val="tx1"/>
                          </a:solidFill>
                          <a:latin typeface="等线" panose="02010600030101010101" charset="-122"/>
                          <a:ea typeface="等线" panose="02010600030101010101" charset="-122"/>
                          <a:cs typeface="等线" panose="02010600030101010101" charset="-122"/>
                        </a:rPr>
                        <a:t>序号</a:t>
                      </a:r>
                      <a:endParaRPr lang="zh-CN" altLang="en-US" sz="1000" b="1">
                        <a:solidFill>
                          <a:schemeClr val="tx1"/>
                        </a:solidFill>
                        <a:latin typeface="等线" panose="02010600030101010101" charset="-122"/>
                        <a:ea typeface="等线" panose="02010600030101010101" charset="-122"/>
                        <a:cs typeface="等线" panose="02010600030101010101" charset="-122"/>
                      </a:endParaRPr>
                    </a:p>
                  </a:txBody>
                  <a:tcPr marL="-90805" marR="-67944"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000" b="1">
                          <a:solidFill>
                            <a:schemeClr val="tx1"/>
                          </a:solidFill>
                          <a:latin typeface="等线 Light" panose="02010600030101010101" charset="-122"/>
                          <a:ea typeface="等线 Light" panose="02010600030101010101" charset="-122"/>
                          <a:cs typeface="等线 Light" panose="02010600030101010101" charset="-122"/>
                        </a:rPr>
                        <a:t>文档名称</a:t>
                      </a:r>
                      <a:endParaRPr lang="zh-CN" altLang="en-US" sz="10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000" b="1">
                          <a:solidFill>
                            <a:schemeClr val="tx1"/>
                          </a:solidFill>
                          <a:latin typeface="等线 Light" panose="02010600030101010101" charset="-122"/>
                          <a:ea typeface="等线 Light" panose="02010600030101010101" charset="-122"/>
                          <a:cs typeface="等线 Light" panose="02010600030101010101" charset="-122"/>
                        </a:rPr>
                        <a:t>数量</a:t>
                      </a:r>
                      <a:endParaRPr lang="zh-CN" altLang="en-US" sz="10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000" b="1">
                          <a:solidFill>
                            <a:schemeClr val="tx1"/>
                          </a:solidFill>
                          <a:latin typeface="等线 Light" panose="02010600030101010101" charset="-122"/>
                          <a:ea typeface="等线 Light" panose="02010600030101010101" charset="-122"/>
                          <a:cs typeface="等线 Light" panose="02010600030101010101" charset="-122"/>
                        </a:rPr>
                        <a:t>备注</a:t>
                      </a:r>
                      <a:endParaRPr lang="zh-CN" altLang="en-US" sz="10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项目章程文档</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总体项目计划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[prd-03,31501311]WBS</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[prd-03,31501311]OBS</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[prd-03,31501311]Gant</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需求开发计划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buNone/>
                      </a:pPr>
                      <a:r>
                        <a:rPr lang="en-US" altLang="zh-CN" sz="1000" b="0">
                          <a:solidFill>
                            <a:schemeClr val="bg1"/>
                          </a:solidFill>
                          <a:latin typeface="等线" panose="02010600030101010101" charset="-122"/>
                          <a:ea typeface="等线" panose="02010600030101010101" charset="-122"/>
                          <a:cs typeface="等线" panose="02010600030101010101" charset="-122"/>
                        </a:rPr>
                        <a:t> </a:t>
                      </a:r>
                      <a:endParaRPr lang="en-US" altLang="zh-CN"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需求变更控制文档</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需求规格说明书</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系统设计计划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概要设计说明</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质量保证计划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编码与系统实现计划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测试计划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工程部署计划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培训计划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系统维护计划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项目总结报告</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911480" y="4134218"/>
            <a:ext cx="4475798" cy="901909"/>
            <a:chOff x="4926820" y="4196916"/>
            <a:chExt cx="4475798" cy="901909"/>
          </a:xfrm>
        </p:grpSpPr>
        <p:sp>
          <p:nvSpPr>
            <p:cNvPr id="7" name="文本框 6"/>
            <p:cNvSpPr txBox="1"/>
            <p:nvPr/>
          </p:nvSpPr>
          <p:spPr>
            <a:xfrm>
              <a:off x="4926820" y="4232369"/>
              <a:ext cx="4475798" cy="82994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交付产品</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02</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文档</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3186430" y="1774190"/>
            <a:ext cx="5819775" cy="4399915"/>
          </a:xfrm>
          <a:prstGeom prst="rect">
            <a:avLst/>
          </a:prstGeom>
          <a:noFill/>
        </p:spPr>
        <p:txBody>
          <a:bodyPr wrap="square" rtlCol="0">
            <a:spAutoFit/>
          </a:bodyPr>
          <a:p>
            <a:r>
              <a:rPr lang="zh-CN" altLang="en-US" sz="2800" b="1">
                <a:solidFill>
                  <a:schemeClr val="bg1"/>
                </a:solidFill>
              </a:rPr>
              <a:t>用户操作手册：本手册详细描述软件的功能及学生操作界面，使学生、教师了解具体如何使用该软件，为操作人员提供该软件各种运行情况的有关知识，特别是操作方法的有关细节。</a:t>
            </a:r>
            <a:endParaRPr lang="zh-CN" altLang="en-US" sz="2800" b="1">
              <a:solidFill>
                <a:schemeClr val="bg1"/>
              </a:solidFill>
            </a:endParaRPr>
          </a:p>
          <a:p>
            <a:r>
              <a:rPr lang="zh-CN" altLang="en-US" sz="2800" b="1">
                <a:solidFill>
                  <a:schemeClr val="bg1"/>
                </a:solidFill>
              </a:rPr>
              <a:t>软件维护手册：主要包括软件系统说明、程序模块说明、操作环境、支持软件的说明、维护过程的说明，让人知道怎么维护该软件。</a:t>
            </a:r>
            <a:endParaRPr lang="zh-CN" altLang="en-US" sz="2800" b="1">
              <a:solidFill>
                <a:schemeClr val="bg1"/>
              </a:solidFill>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33"/>
</p:tagLst>
</file>

<file path=ppt/tags/tag10.xml><?xml version="1.0" encoding="utf-8"?>
<p:tagLst xmlns:p="http://schemas.openxmlformats.org/presentationml/2006/main">
  <p:tag name="KSO_WM_TEMPLATE_CATEGORY" val="basetag"/>
  <p:tag name="KSO_WM_TEMPLATE_INDEX" val="20161333"/>
</p:tagLst>
</file>

<file path=ppt/tags/tag11.xml><?xml version="1.0" encoding="utf-8"?>
<p:tagLst xmlns:p="http://schemas.openxmlformats.org/presentationml/2006/main">
  <p:tag name="KSO_WM_TEMPLATE_CATEGORY" val="basetag"/>
  <p:tag name="KSO_WM_TEMPLATE_INDEX" val="20161333"/>
</p:tagLst>
</file>

<file path=ppt/tags/tag12.xml><?xml version="1.0" encoding="utf-8"?>
<p:tagLst xmlns:p="http://schemas.openxmlformats.org/presentationml/2006/main">
  <p:tag name="KSO_WM_TEMPLATE_CATEGORY" val="basetag"/>
  <p:tag name="KSO_WM_TEMPLATE_INDEX" val="20161333"/>
</p:tagLst>
</file>

<file path=ppt/tags/tag13.xml><?xml version="1.0" encoding="utf-8"?>
<p:tagLst xmlns:p="http://schemas.openxmlformats.org/presentationml/2006/main">
  <p:tag name="KSO_WM_TEMPLATE_CATEGORY" val="basetag"/>
  <p:tag name="KSO_WM_TEMPLATE_INDEX" val="20161333"/>
</p:tagLst>
</file>

<file path=ppt/tags/tag14.xml><?xml version="1.0" encoding="utf-8"?>
<p:tagLst xmlns:p="http://schemas.openxmlformats.org/presentationml/2006/main">
  <p:tag name="KSO_WM_TEMPLATE_CATEGORY" val="basetag"/>
  <p:tag name="KSO_WM_TEMPLATE_INDEX" val="20161333"/>
</p:tagLst>
</file>

<file path=ppt/tags/tag15.xml><?xml version="1.0" encoding="utf-8"?>
<p:tagLst xmlns:p="http://schemas.openxmlformats.org/presentationml/2006/main">
  <p:tag name="KSO_WM_TEMPLATE_CATEGORY" val="basetag"/>
  <p:tag name="KSO_WM_TEMPLATE_INDEX" val="20161333"/>
</p:tagLst>
</file>

<file path=ppt/tags/tag16.xml><?xml version="1.0" encoding="utf-8"?>
<p:tagLst xmlns:p="http://schemas.openxmlformats.org/presentationml/2006/main">
  <p:tag name="KSO_WM_TEMPLATE_CATEGORY" val="basetag"/>
  <p:tag name="KSO_WM_TEMPLATE_INDEX" val="20161333"/>
</p:tagLst>
</file>

<file path=ppt/tags/tag17.xml><?xml version="1.0" encoding="utf-8"?>
<p:tagLst xmlns:p="http://schemas.openxmlformats.org/presentationml/2006/main">
  <p:tag name="KSO_WM_TEMPLATE_CATEGORY" val="basetag"/>
  <p:tag name="KSO_WM_TEMPLATE_INDEX" val="20161333"/>
</p:tagLst>
</file>

<file path=ppt/tags/tag18.xml><?xml version="1.0" encoding="utf-8"?>
<p:tagLst xmlns:p="http://schemas.openxmlformats.org/presentationml/2006/main">
  <p:tag name="KSO_WM_TEMPLATE_CATEGORY" val="basetag"/>
  <p:tag name="KSO_WM_TEMPLATE_INDEX" val="20161333"/>
</p:tagLst>
</file>

<file path=ppt/tags/tag19.xml><?xml version="1.0" encoding="utf-8"?>
<p:tagLst xmlns:p="http://schemas.openxmlformats.org/presentationml/2006/main">
  <p:tag name="KSO_WM_TEMPLATE_CATEGORY" val="basetag"/>
  <p:tag name="KSO_WM_TEMPLATE_INDEX" val="20161333"/>
</p:tagLst>
</file>

<file path=ppt/tags/tag2.xml><?xml version="1.0" encoding="utf-8"?>
<p:tagLst xmlns:p="http://schemas.openxmlformats.org/presentationml/2006/main">
  <p:tag name="KSO_WM_TAG_VERSION" val="1.0"/>
  <p:tag name="KSO_WM_TEMPLATE_CATEGORY" val="basetag"/>
  <p:tag name="KSO_WM_TEMPLATE_INDEX" val="20161333"/>
</p:tagLst>
</file>

<file path=ppt/tags/tag20.xml><?xml version="1.0" encoding="utf-8"?>
<p:tagLst xmlns:p="http://schemas.openxmlformats.org/presentationml/2006/main">
  <p:tag name="KSO_WM_TEMPLATE_CATEGORY" val="basetag"/>
  <p:tag name="KSO_WM_TEMPLATE_INDEX" val="20161333"/>
</p:tagLst>
</file>

<file path=ppt/tags/tag21.xml><?xml version="1.0" encoding="utf-8"?>
<p:tagLst xmlns:p="http://schemas.openxmlformats.org/presentationml/2006/main">
  <p:tag name="KSO_WM_TEMPLATE_CATEGORY" val="basetag"/>
  <p:tag name="KSO_WM_TEMPLATE_INDEX" val="20161333"/>
</p:tagLst>
</file>

<file path=ppt/tags/tag22.xml><?xml version="1.0" encoding="utf-8"?>
<p:tagLst xmlns:p="http://schemas.openxmlformats.org/presentationml/2006/main">
  <p:tag name="KSO_WM_TEMPLATE_CATEGORY" val="basetag"/>
  <p:tag name="KSO_WM_TEMPLATE_INDEX" val="20161333"/>
</p:tagLst>
</file>

<file path=ppt/tags/tag23.xml><?xml version="1.0" encoding="utf-8"?>
<p:tagLst xmlns:p="http://schemas.openxmlformats.org/presentationml/2006/main">
  <p:tag name="KSO_WM_TEMPLATE_CATEGORY" val="basetag"/>
  <p:tag name="KSO_WM_TEMPLATE_INDEX" val="20161333"/>
</p:tagLst>
</file>

<file path=ppt/tags/tag24.xml><?xml version="1.0" encoding="utf-8"?>
<p:tagLst xmlns:p="http://schemas.openxmlformats.org/presentationml/2006/main">
  <p:tag name="KSO_WM_TEMPLATE_CATEGORY" val="basetag"/>
  <p:tag name="KSO_WM_TEMPLATE_INDEX" val="20161333"/>
</p:tagLst>
</file>

<file path=ppt/tags/tag25.xml><?xml version="1.0" encoding="utf-8"?>
<p:tagLst xmlns:p="http://schemas.openxmlformats.org/presentationml/2006/main">
  <p:tag name="KSO_WM_TEMPLATE_CATEGORY" val="basetag"/>
  <p:tag name="KSO_WM_TEMPLATE_INDEX" val="20161333"/>
</p:tagLst>
</file>

<file path=ppt/tags/tag26.xml><?xml version="1.0" encoding="utf-8"?>
<p:tagLst xmlns:p="http://schemas.openxmlformats.org/presentationml/2006/main">
  <p:tag name="KSO_WM_TEMPLATE_CATEGORY" val="basetag"/>
  <p:tag name="KSO_WM_TEMPLATE_INDEX" val="20161333"/>
</p:tagLst>
</file>

<file path=ppt/tags/tag27.xml><?xml version="1.0" encoding="utf-8"?>
<p:tagLst xmlns:p="http://schemas.openxmlformats.org/presentationml/2006/main">
  <p:tag name="KSO_WM_TEMPLATE_CATEGORY" val="basetag"/>
  <p:tag name="KSO_WM_TEMPLATE_INDEX" val="20161333"/>
</p:tagLst>
</file>

<file path=ppt/tags/tag28.xml><?xml version="1.0" encoding="utf-8"?>
<p:tagLst xmlns:p="http://schemas.openxmlformats.org/presentationml/2006/main">
  <p:tag name="KSO_WM_TEMPLATE_CATEGORY" val="basetag"/>
  <p:tag name="KSO_WM_TEMPLATE_INDEX" val="20161333"/>
</p:tagLst>
</file>

<file path=ppt/tags/tag29.xml><?xml version="1.0" encoding="utf-8"?>
<p:tagLst xmlns:p="http://schemas.openxmlformats.org/presentationml/2006/main">
  <p:tag name="KSO_WM_TEMPLATE_CATEGORY" val="basetag"/>
  <p:tag name="KSO_WM_TEMPLATE_INDEX" val="20161333"/>
</p:tagLst>
</file>

<file path=ppt/tags/tag3.xml><?xml version="1.0" encoding="utf-8"?>
<p:tagLst xmlns:p="http://schemas.openxmlformats.org/presentationml/2006/main">
  <p:tag name="KSO_WM_TEMPLATE_CATEGORY" val="basetag"/>
  <p:tag name="KSO_WM_TEMPLATE_INDEX" val="20161333"/>
  <p:tag name="KSO_WM_TAG_VERSION" val="1.0"/>
  <p:tag name="KSO_WM_TEMPLATE_THUMBS_INDEX" val="1、2、3、4、5、6、7、9、10、13、14、15、16、17、18、20、27"/>
  <p:tag name="KSO_WM_BEAUTIFY_FLAG" val="#wm#"/>
</p:tagLst>
</file>

<file path=ppt/tags/tag30.xml><?xml version="1.0" encoding="utf-8"?>
<p:tagLst xmlns:p="http://schemas.openxmlformats.org/presentationml/2006/main">
  <p:tag name="KSO_WM_BEAUTIFY_FLAG" val="#wm#"/>
  <p:tag name="KSO_WM_TEMPLATE_CATEGORY" val="basetag"/>
  <p:tag name="KSO_WM_TEMPLATE_INDEX" val="20161333"/>
</p:tagLst>
</file>

<file path=ppt/tags/tag31.xml><?xml version="1.0" encoding="utf-8"?>
<p:tagLst xmlns:p="http://schemas.openxmlformats.org/presentationml/2006/main">
  <p:tag name="KSO_WM_BEAUTIFY_FLAG" val="#wm#"/>
  <p:tag name="KSO_WM_TEMPLATE_CATEGORY" val="basetag"/>
  <p:tag name="KSO_WM_TEMPLATE_INDEX" val="20161333"/>
</p:tagLst>
</file>

<file path=ppt/tags/tag32.xml><?xml version="1.0" encoding="utf-8"?>
<p:tagLst xmlns:p="http://schemas.openxmlformats.org/presentationml/2006/main">
  <p:tag name="KSO_WM_BEAUTIFY_FLAG" val="#wm#"/>
  <p:tag name="KSO_WM_TEMPLATE_CATEGORY" val="basetag"/>
  <p:tag name="KSO_WM_TEMPLATE_INDEX" val="20161333"/>
</p:tagLst>
</file>

<file path=ppt/tags/tag33.xml><?xml version="1.0" encoding="utf-8"?>
<p:tagLst xmlns:p="http://schemas.openxmlformats.org/presentationml/2006/main">
  <p:tag name="KSO_WM_TEMPLATE_CATEGORY" val="basetag"/>
  <p:tag name="KSO_WM_TEMPLATE_INDEX" val="20161333"/>
</p:tagLst>
</file>

<file path=ppt/tags/tag34.xml><?xml version="1.0" encoding="utf-8"?>
<p:tagLst xmlns:p="http://schemas.openxmlformats.org/presentationml/2006/main">
  <p:tag name="KSO_WM_TEMPLATE_CATEGORY" val="basetag"/>
  <p:tag name="KSO_WM_TEMPLATE_INDEX" val="20161333"/>
</p:tagLst>
</file>

<file path=ppt/tags/tag35.xml><?xml version="1.0" encoding="utf-8"?>
<p:tagLst xmlns:p="http://schemas.openxmlformats.org/presentationml/2006/main">
  <p:tag name="KSO_WM_TEMPLATE_CATEGORY" val="basetag"/>
  <p:tag name="KSO_WM_TEMPLATE_INDEX" val="20161333"/>
</p:tagLst>
</file>

<file path=ppt/tags/tag36.xml><?xml version="1.0" encoding="utf-8"?>
<p:tagLst xmlns:p="http://schemas.openxmlformats.org/presentationml/2006/main">
  <p:tag name="KSO_WM_TEMPLATE_CATEGORY" val="basetag"/>
  <p:tag name="KSO_WM_TEMPLATE_INDEX" val="20161333"/>
</p:tagLst>
</file>

<file path=ppt/tags/tag37.xml><?xml version="1.0" encoding="utf-8"?>
<p:tagLst xmlns:p="http://schemas.openxmlformats.org/presentationml/2006/main">
  <p:tag name="KSO_WM_TEMPLATE_CATEGORY" val="basetag"/>
  <p:tag name="KSO_WM_TEMPLATE_INDEX" val="20161333"/>
</p:tagLst>
</file>

<file path=ppt/tags/tag38.xml><?xml version="1.0" encoding="utf-8"?>
<p:tagLst xmlns:p="http://schemas.openxmlformats.org/presentationml/2006/main">
  <p:tag name="KSO_WM_TEMPLATE_CATEGORY" val="basetag"/>
  <p:tag name="KSO_WM_TEMPLATE_INDEX" val="20161333"/>
</p:tagLst>
</file>

<file path=ppt/tags/tag39.xml><?xml version="1.0" encoding="utf-8"?>
<p:tagLst xmlns:p="http://schemas.openxmlformats.org/presentationml/2006/main">
  <p:tag name="KSO_WM_TEMPLATE_CATEGORY" val="basetag"/>
  <p:tag name="KSO_WM_TEMPLATE_INDEX" val="20161333"/>
</p:tagLst>
</file>

<file path=ppt/tags/tag4.xml><?xml version="1.0" encoding="utf-8"?>
<p:tagLst xmlns:p="http://schemas.openxmlformats.org/presentationml/2006/main">
  <p:tag name="KSO_WM_TEMPLATE_CATEGORY" val="basetag"/>
  <p:tag name="KSO_WM_TEMPLATE_INDEX" val="20161333"/>
</p:tagLst>
</file>

<file path=ppt/tags/tag40.xml><?xml version="1.0" encoding="utf-8"?>
<p:tagLst xmlns:p="http://schemas.openxmlformats.org/presentationml/2006/main">
  <p:tag name="KSO_WM_TEMPLATE_CATEGORY" val="basetag"/>
  <p:tag name="KSO_WM_TEMPLATE_INDEX" val="20161333"/>
</p:tagLst>
</file>

<file path=ppt/tags/tag41.xml><?xml version="1.0" encoding="utf-8"?>
<p:tagLst xmlns:p="http://schemas.openxmlformats.org/presentationml/2006/main">
  <p:tag name="KSO_WM_TEMPLATE_CATEGORY" val="basetag"/>
  <p:tag name="KSO_WM_TEMPLATE_INDEX" val="20161333"/>
</p:tagLst>
</file>

<file path=ppt/tags/tag42.xml><?xml version="1.0" encoding="utf-8"?>
<p:tagLst xmlns:p="http://schemas.openxmlformats.org/presentationml/2006/main">
  <p:tag name="KSO_WM_TEMPLATE_CATEGORY" val="basetag"/>
  <p:tag name="KSO_WM_TEMPLATE_INDEX" val="20161333"/>
</p:tagLst>
</file>

<file path=ppt/tags/tag5.xml><?xml version="1.0" encoding="utf-8"?>
<p:tagLst xmlns:p="http://schemas.openxmlformats.org/presentationml/2006/main">
  <p:tag name="KSO_WM_TEMPLATE_CATEGORY" val="basetag"/>
  <p:tag name="KSO_WM_TEMPLATE_INDEX" val="20161333"/>
  <p:tag name="KSO_WM_TAG_VERSION" val="1.0"/>
  <p:tag name="KSO_WM_SLIDE_ID" val="basetag20161333_6"/>
  <p:tag name="KSO_WM_SLIDE_INDEX" val="6"/>
  <p:tag name="KSO_WM_SLIDE_ITEM_CNT" val="0"/>
  <p:tag name="KSO_WM_SLIDE_TYPE" val="contents"/>
  <p:tag name="KSO_WM_BEAUTIFY_FLAG" val="#wm#"/>
</p:tagLst>
</file>

<file path=ppt/tags/tag6.xml><?xml version="1.0" encoding="utf-8"?>
<p:tagLst xmlns:p="http://schemas.openxmlformats.org/presentationml/2006/main">
  <p:tag name="KSO_WM_TEMPLATE_CATEGORY" val="basetag"/>
  <p:tag name="KSO_WM_TEMPLATE_INDEX" val="20161333"/>
  <p:tag name="KSO_WM_TAG_VERSION" val="1.0"/>
  <p:tag name="KSO_WM_SLIDE_ID" val="basetag20161333_6"/>
  <p:tag name="KSO_WM_SLIDE_INDEX" val="6"/>
  <p:tag name="KSO_WM_SLIDE_ITEM_CNT" val="0"/>
  <p:tag name="KSO_WM_SLIDE_TYPE" val="contents"/>
  <p:tag name="KSO_WM_BEAUTIFY_FLAG" val="#wm#"/>
</p:tagLst>
</file>

<file path=ppt/tags/tag7.xml><?xml version="1.0" encoding="utf-8"?>
<p:tagLst xmlns:p="http://schemas.openxmlformats.org/presentationml/2006/main">
  <p:tag name="KSO_WM_TEMPLATE_CATEGORY" val="basetag"/>
  <p:tag name="KSO_WM_TEMPLATE_INDEX" val="20161333"/>
</p:tagLst>
</file>

<file path=ppt/tags/tag8.xml><?xml version="1.0" encoding="utf-8"?>
<p:tagLst xmlns:p="http://schemas.openxmlformats.org/presentationml/2006/main">
  <p:tag name="KSO_WM_TEMPLATE_CATEGORY" val="basetag"/>
  <p:tag name="KSO_WM_TEMPLATE_INDEX" val="20161333"/>
</p:tagLst>
</file>

<file path=ppt/tags/tag9.xml><?xml version="1.0" encoding="utf-8"?>
<p:tagLst xmlns:p="http://schemas.openxmlformats.org/presentationml/2006/main">
  <p:tag name="KSO_WM_TEMPLATE_CATEGORY" val="basetag"/>
  <p:tag name="KSO_WM_TEMPLATE_INDEX" val="201613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3815</Words>
  <Application>WPS 演示</Application>
  <PresentationFormat>宽屏</PresentationFormat>
  <Paragraphs>457</Paragraphs>
  <Slides>39</Slides>
  <Notes>0</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4</vt:i4>
      </vt:variant>
      <vt:variant>
        <vt:lpstr>幻灯片标题</vt:lpstr>
      </vt:variant>
      <vt:variant>
        <vt:i4>39</vt:i4>
      </vt:variant>
    </vt:vector>
  </HeadingPairs>
  <TitlesOfParts>
    <vt:vector size="59" baseType="lpstr">
      <vt:lpstr>Arial</vt:lpstr>
      <vt:lpstr>宋体</vt:lpstr>
      <vt:lpstr>Wingdings</vt:lpstr>
      <vt:lpstr>黑体</vt:lpstr>
      <vt:lpstr>微软雅黑</vt:lpstr>
      <vt:lpstr>方正姚体</vt:lpstr>
      <vt:lpstr>等线</vt:lpstr>
      <vt:lpstr>等线 Light</vt:lpstr>
      <vt:lpstr>Arial Unicode MS</vt:lpstr>
      <vt:lpstr>Calibri</vt:lpstr>
      <vt:lpstr>Book Antiqua</vt:lpstr>
      <vt:lpstr>Segoe Print</vt:lpstr>
      <vt:lpstr>Office 主题</vt:lpstr>
      <vt:lpstr>1_自定义设计方案</vt:lpstr>
      <vt:lpstr>自定义设计方案</vt:lpstr>
      <vt:lpstr>Office 主题​​</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Action66843</cp:lastModifiedBy>
  <cp:revision>79</cp:revision>
  <dcterms:created xsi:type="dcterms:W3CDTF">2016-12-11T13:29:00Z</dcterms:created>
  <dcterms:modified xsi:type="dcterms:W3CDTF">2017-11-04T08:02:38Z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