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91" r:id="rId6"/>
    <p:sldId id="284" r:id="rId7"/>
    <p:sldId id="259" r:id="rId8"/>
    <p:sldId id="269" r:id="rId9"/>
    <p:sldId id="271" r:id="rId10"/>
    <p:sldId id="290" r:id="rId11"/>
    <p:sldId id="260" r:id="rId12"/>
    <p:sldId id="261" r:id="rId13"/>
    <p:sldId id="273" r:id="rId14"/>
    <p:sldId id="286" r:id="rId15"/>
    <p:sldId id="272" r:id="rId16"/>
    <p:sldId id="262" r:id="rId17"/>
    <p:sldId id="263" r:id="rId18"/>
    <p:sldId id="264" r:id="rId19"/>
    <p:sldId id="265" r:id="rId20"/>
    <p:sldId id="288" r:id="rId21"/>
    <p:sldId id="266" r:id="rId22"/>
    <p:sldId id="267" r:id="rId23"/>
    <p:sldId id="289" r:id="rId24"/>
    <p:sldId id="268" r:id="rId25"/>
    <p:sldId id="27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35293" y="2128519"/>
            <a:ext cx="11321414" cy="1101091"/>
          </a:xfrm>
        </p:spPr>
        <p:txBody>
          <a:bodyPr anchor="b"/>
          <a:lstStyle>
            <a:lvl1pPr algn="l">
              <a:defRPr sz="6000">
                <a:solidFill>
                  <a:schemeClr val="bg1"/>
                </a:solidFill>
              </a:defRPr>
            </a:lvl1pPr>
          </a:lstStyle>
          <a:p>
            <a:r>
              <a:rPr lang="zh-CN" altLang="en-US" dirty="0"/>
              <a:t>编辑标题</a:t>
            </a:r>
            <a:endParaRPr lang="zh-CN" altLang="en-US" dirty="0"/>
          </a:p>
        </p:txBody>
      </p:sp>
      <p:sp>
        <p:nvSpPr>
          <p:cNvPr id="3" name="副标题 2"/>
          <p:cNvSpPr>
            <a:spLocks noGrp="1"/>
          </p:cNvSpPr>
          <p:nvPr>
            <p:ph type="subTitle" idx="1" hasCustomPrompt="1"/>
          </p:nvPr>
        </p:nvSpPr>
        <p:spPr>
          <a:xfrm>
            <a:off x="435293" y="3403600"/>
            <a:ext cx="11321414" cy="793115"/>
          </a:xfrm>
        </p:spPr>
        <p:txBody>
          <a:bodyPr>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4" name="日期占位符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fld>
            <a:endParaRPr lang="zh-CN" altLang="en-US"/>
          </a:p>
        </p:txBody>
      </p:sp>
      <p:cxnSp>
        <p:nvCxnSpPr>
          <p:cNvPr id="34" name="直接连接符 33"/>
          <p:cNvCxnSpPr/>
          <p:nvPr/>
        </p:nvCxnSpPr>
        <p:spPr>
          <a:xfrm>
            <a:off x="435292" y="3293110"/>
            <a:ext cx="11321415" cy="469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7" name="内容占位符 6"/>
          <p:cNvSpPr>
            <a:spLocks noGrp="1"/>
          </p:cNvSpPr>
          <p:nvPr>
            <p:ph sz="quarter" idx="13" hasCustomPrompt="1"/>
          </p:nvPr>
        </p:nvSpPr>
        <p:spPr>
          <a:xfrm>
            <a:off x="838200" y="1371600"/>
            <a:ext cx="10515599" cy="4086612"/>
          </a:xfrm>
        </p:spPr>
        <p:txBody>
          <a:bodyPr/>
          <a:lstStyle>
            <a:lvl1pPr>
              <a:defRPr sz="2400"/>
            </a:lvl1pPr>
            <a:lvl2pPr>
              <a:defRPr sz="2000"/>
            </a:lvl2pPr>
            <a:lvl3pPr>
              <a:defRPr sz="1800"/>
            </a:lvl3pPr>
            <a:lvl4pPr>
              <a:defRPr sz="1800"/>
            </a:lvl4pPr>
            <a:lvl5pPr>
              <a:defRPr sz="1800"/>
            </a:lvl5p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2468498"/>
            <a:ext cx="10515600" cy="1469838"/>
          </a:xfrm>
        </p:spPr>
        <p:txBody>
          <a:bodyPr anchor="b"/>
          <a:lstStyle>
            <a:lvl1pPr>
              <a:defRPr sz="6000">
                <a:solidFill>
                  <a:schemeClr val="accent2"/>
                </a:solidFill>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3965324"/>
            <a:ext cx="10515600" cy="1007693"/>
          </a:xfrm>
        </p:spPr>
        <p:txBody>
          <a:bodyPr/>
          <a:lstStyle>
            <a:lvl1pPr marL="0" indent="0">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757365"/>
            <a:ext cx="5157787"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endParaRPr lang="zh-CN" altLang="en-US" dirty="0"/>
          </a:p>
        </p:txBody>
      </p:sp>
      <p:sp>
        <p:nvSpPr>
          <p:cNvPr id="4" name="内容占位符 3"/>
          <p:cNvSpPr>
            <a:spLocks noGrp="1"/>
          </p:cNvSpPr>
          <p:nvPr>
            <p:ph sz="half" idx="2" hasCustomPrompt="1"/>
          </p:nvPr>
        </p:nvSpPr>
        <p:spPr>
          <a:xfrm>
            <a:off x="839788" y="2728685"/>
            <a:ext cx="5157787" cy="3460977"/>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6172200" y="1757365"/>
            <a:ext cx="5183188"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endParaRPr lang="zh-CN" altLang="en-US" dirty="0"/>
          </a:p>
        </p:txBody>
      </p:sp>
      <p:sp>
        <p:nvSpPr>
          <p:cNvPr id="6" name="内容占位符 5"/>
          <p:cNvSpPr>
            <a:spLocks noGrp="1"/>
          </p:cNvSpPr>
          <p:nvPr>
            <p:ph sz="quarter" idx="4" hasCustomPrompt="1"/>
          </p:nvPr>
        </p:nvSpPr>
        <p:spPr>
          <a:xfrm>
            <a:off x="6172200" y="2728685"/>
            <a:ext cx="5183188" cy="3460977"/>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1928813"/>
            <a:ext cx="10515600" cy="2162969"/>
          </a:xfrm>
        </p:spPr>
        <p:txBody>
          <a:bodyPr anchor="b" anchorCtr="0"/>
          <a:lstStyle>
            <a:lvl1pPr>
              <a:defRPr>
                <a:solidFill>
                  <a:schemeClr val="accent3"/>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838200" y="4207330"/>
            <a:ext cx="10515600" cy="1484313"/>
          </a:xfrm>
        </p:spPr>
        <p:txBody>
          <a:bodyPr>
            <a:normAutofit/>
          </a:bodyPr>
          <a:lstStyle>
            <a:lvl1pPr marL="0" indent="0">
              <a:buNone/>
              <a:defRPr sz="2400">
                <a:solidFill>
                  <a:schemeClr val="accent4"/>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8" name="标题 1"/>
          <p:cNvSpPr>
            <a:spLocks noGrp="1"/>
          </p:cNvSpPr>
          <p:nvPr>
            <p:ph type="title"/>
          </p:nvPr>
        </p:nvSpPr>
        <p:spPr>
          <a:xfrm>
            <a:off x="839787" y="74168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9" name="图片占位符 2"/>
          <p:cNvSpPr>
            <a:spLocks noGrp="1" noChangeAspect="1"/>
          </p:cNvSpPr>
          <p:nvPr>
            <p:ph type="pic" idx="1"/>
          </p:nvPr>
        </p:nvSpPr>
        <p:spPr>
          <a:xfrm>
            <a:off x="5184000" y="74168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10" name="文本占位符 3"/>
          <p:cNvSpPr>
            <a:spLocks noGrp="1"/>
          </p:cNvSpPr>
          <p:nvPr>
            <p:ph type="body" sz="half" idx="2"/>
          </p:nvPr>
        </p:nvSpPr>
        <p:spPr>
          <a:xfrm>
            <a:off x="839787" y="234188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098156" y="365125"/>
            <a:ext cx="1255643" cy="5811838"/>
          </a:xfrm>
        </p:spPr>
        <p:txBody>
          <a:bodyPr vert="eaVert"/>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090991"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8000">
              <a:schemeClr val="tx2"/>
            </a:gs>
            <a:gs pos="100000">
              <a:schemeClr val="bg2"/>
            </a:gs>
          </a:gsLst>
          <a:lin ang="108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0DD7636-5BE1-44BC-BB5F-15739D9E18E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E87C0E1D-24C4-406F-9615-DBDA8D2D1F93}"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5.xml"/><Relationship Id="rId1" Type="http://schemas.openxmlformats.org/officeDocument/2006/relationships/tags" Target="../tags/tag34.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2.xml"/><Relationship Id="rId1" Type="http://schemas.openxmlformats.org/officeDocument/2006/relationships/tags" Target="../tags/tag51.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0.xml"/><Relationship Id="rId1" Type="http://schemas.openxmlformats.org/officeDocument/2006/relationships/tags" Target="../tags/tag59.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2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3" Type="http://schemas.openxmlformats.org/officeDocument/2006/relationships/notesSlide" Target="../notesSlides/notesSlide16.xml"/><Relationship Id="rId12" Type="http://schemas.openxmlformats.org/officeDocument/2006/relationships/slideLayout" Target="../slideLayouts/slideLayout2.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8.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image" Target="../media/image2.jpeg"/><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8.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8.xml"/><Relationship Id="rId5" Type="http://schemas.openxmlformats.org/officeDocument/2006/relationships/tags" Target="../tags/tag27.xml"/><Relationship Id="rId4" Type="http://schemas.openxmlformats.org/officeDocument/2006/relationships/image" Target="../media/image3.jpeg"/><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副标题 4"/>
          <p:cNvSpPr>
            <a:spLocks noGrp="1"/>
          </p:cNvSpPr>
          <p:nvPr>
            <p:ph type="subTitle" idx="1"/>
            <p:custDataLst>
              <p:tags r:id="rId1"/>
            </p:custDataLst>
          </p:nvPr>
        </p:nvSpPr>
        <p:spPr>
          <a:xfrm>
            <a:off x="868363" y="3803015"/>
            <a:ext cx="11321414" cy="793115"/>
          </a:xfrm>
        </p:spPr>
        <p:txBody>
          <a:bodyPr/>
          <a:p>
            <a:r>
              <a:rPr lang="en-US" altLang="zh-CN">
                <a:latin typeface="Arial" panose="020B0604020202020204" pitchFamily="34" charset="0"/>
                <a:ea typeface="宋体" panose="02010600030101010101" pitchFamily="2" charset="-122"/>
                <a:sym typeface="+mn-ea"/>
              </a:rPr>
              <a:t>			 RUP</a:t>
            </a:r>
            <a:r>
              <a:rPr lang="zh-CN" altLang="en-US">
                <a:latin typeface="Arial" panose="020B0604020202020204" pitchFamily="34" charset="0"/>
                <a:ea typeface="宋体" panose="02010600030101010101" pitchFamily="2" charset="-122"/>
                <a:sym typeface="+mn-ea"/>
              </a:rPr>
              <a:t>迭代开发</a:t>
            </a:r>
            <a:r>
              <a:rPr lang="en-US" altLang="zh-CN">
                <a:latin typeface="Arial" panose="020B0604020202020204" pitchFamily="34" charset="0"/>
                <a:ea typeface="宋体" panose="02010600030101010101" pitchFamily="2" charset="-122"/>
                <a:sym typeface="+mn-ea"/>
              </a:rPr>
              <a:t>PPT</a:t>
            </a:r>
            <a:endParaRPr lang="en-US" altLang="zh-CN" dirty="0">
              <a:latin typeface="Arial" panose="020B0604020202020204" pitchFamily="34" charset="0"/>
              <a:ea typeface="宋体" panose="02010600030101010101" pitchFamily="2" charset="-122"/>
              <a:sym typeface="+mn-ea"/>
            </a:endParaRPr>
          </a:p>
        </p:txBody>
      </p:sp>
      <p:sp>
        <p:nvSpPr>
          <p:cNvPr id="15361" name="标题 1"/>
          <p:cNvSpPr>
            <a:spLocks noGrp="1"/>
          </p:cNvSpPr>
          <p:nvPr/>
        </p:nvSpPr>
        <p:spPr>
          <a:xfrm>
            <a:off x="2226310" y="38735"/>
            <a:ext cx="6881813" cy="3190875"/>
          </a:xfrm>
          <a:prstGeom prst="rect">
            <a:avLst/>
          </a:prstGeom>
          <a:noFill/>
          <a:ln w="9525">
            <a:noFill/>
          </a:ln>
        </p:spPr>
        <p:txBody>
          <a:bodyPr wrap="square" lIns="90000" tIns="46800" rIns="90000" bIns="46800" anchor="ctr">
            <a:normAutofit/>
          </a:bodyPr>
          <a:lst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2700">
                <a:solidFill>
                  <a:schemeClr val="bg1"/>
                </a:solidFill>
                <a:latin typeface="Arial" panose="020B0604020202020204" pitchFamily="34" charset="0"/>
                <a:ea typeface="黑体" panose="02010609060101010101" charset="-122"/>
              </a:defRPr>
            </a:lvl2pPr>
            <a:lvl3pPr algn="l" rtl="0" eaLnBrk="0" fontAlgn="base" hangingPunct="0">
              <a:lnSpc>
                <a:spcPct val="90000"/>
              </a:lnSpc>
              <a:spcBef>
                <a:spcPct val="0"/>
              </a:spcBef>
              <a:spcAft>
                <a:spcPct val="0"/>
              </a:spcAft>
              <a:defRPr sz="2700">
                <a:solidFill>
                  <a:schemeClr val="bg1"/>
                </a:solidFill>
                <a:latin typeface="Arial" panose="020B0604020202020204" pitchFamily="34" charset="0"/>
                <a:ea typeface="黑体" panose="02010609060101010101" charset="-122"/>
              </a:defRPr>
            </a:lvl3pPr>
            <a:lvl4pPr algn="l" rtl="0" eaLnBrk="0" fontAlgn="base" hangingPunct="0">
              <a:lnSpc>
                <a:spcPct val="90000"/>
              </a:lnSpc>
              <a:spcBef>
                <a:spcPct val="0"/>
              </a:spcBef>
              <a:spcAft>
                <a:spcPct val="0"/>
              </a:spcAft>
              <a:defRPr sz="2700">
                <a:solidFill>
                  <a:schemeClr val="bg1"/>
                </a:solidFill>
                <a:latin typeface="Arial" panose="020B0604020202020204" pitchFamily="34" charset="0"/>
                <a:ea typeface="黑体" panose="02010609060101010101" charset="-122"/>
              </a:defRPr>
            </a:lvl4pPr>
            <a:lvl5pPr algn="l" rtl="0" eaLnBrk="0" fontAlgn="base" hangingPunct="0">
              <a:lnSpc>
                <a:spcPct val="90000"/>
              </a:lnSpc>
              <a:spcBef>
                <a:spcPct val="0"/>
              </a:spcBef>
              <a:spcAft>
                <a:spcPct val="0"/>
              </a:spcAft>
              <a:defRPr sz="2700">
                <a:solidFill>
                  <a:schemeClr val="bg1"/>
                </a:solidFill>
                <a:latin typeface="Arial" panose="020B0604020202020204" pitchFamily="34" charset="0"/>
                <a:ea typeface="黑体" panose="02010609060101010101" charset="-122"/>
              </a:defRPr>
            </a:lvl5pPr>
            <a:lvl6pPr marL="342900" algn="l" rtl="0" fontAlgn="base">
              <a:lnSpc>
                <a:spcPct val="90000"/>
              </a:lnSpc>
              <a:spcBef>
                <a:spcPct val="0"/>
              </a:spcBef>
              <a:spcAft>
                <a:spcPct val="0"/>
              </a:spcAft>
              <a:defRPr sz="3300">
                <a:solidFill>
                  <a:schemeClr val="tx1"/>
                </a:solidFill>
                <a:latin typeface="Calibri Light" panose="020F0302020204030204" charset="0"/>
                <a:ea typeface="宋体" panose="02010600030101010101" pitchFamily="2" charset="-122"/>
              </a:defRPr>
            </a:lvl6pPr>
            <a:lvl7pPr marL="685800" algn="l" rtl="0" fontAlgn="base">
              <a:lnSpc>
                <a:spcPct val="90000"/>
              </a:lnSpc>
              <a:spcBef>
                <a:spcPct val="0"/>
              </a:spcBef>
              <a:spcAft>
                <a:spcPct val="0"/>
              </a:spcAft>
              <a:defRPr sz="3300">
                <a:solidFill>
                  <a:schemeClr val="tx1"/>
                </a:solidFill>
                <a:latin typeface="Calibri Light" panose="020F0302020204030204" charset="0"/>
                <a:ea typeface="宋体" panose="02010600030101010101" pitchFamily="2" charset="-122"/>
              </a:defRPr>
            </a:lvl7pPr>
            <a:lvl8pPr marL="1028700" algn="l" rtl="0" fontAlgn="base">
              <a:lnSpc>
                <a:spcPct val="90000"/>
              </a:lnSpc>
              <a:spcBef>
                <a:spcPct val="0"/>
              </a:spcBef>
              <a:spcAft>
                <a:spcPct val="0"/>
              </a:spcAft>
              <a:defRPr sz="3300">
                <a:solidFill>
                  <a:schemeClr val="tx1"/>
                </a:solidFill>
                <a:latin typeface="Calibri Light" panose="020F0302020204030204" charset="0"/>
                <a:ea typeface="宋体" panose="02010600030101010101" pitchFamily="2" charset="-122"/>
              </a:defRPr>
            </a:lvl8pPr>
            <a:lvl9pPr marL="1371600" algn="l" rtl="0" fontAlgn="base">
              <a:lnSpc>
                <a:spcPct val="90000"/>
              </a:lnSpc>
              <a:spcBef>
                <a:spcPct val="0"/>
              </a:spcBef>
              <a:spcAft>
                <a:spcPct val="0"/>
              </a:spcAft>
              <a:defRPr sz="3300">
                <a:solidFill>
                  <a:schemeClr val="tx1"/>
                </a:solidFill>
                <a:latin typeface="Calibri Light" panose="020F0302020204030204" charset="0"/>
                <a:ea typeface="宋体" panose="02010600030101010101" pitchFamily="2" charset="-122"/>
              </a:defRPr>
            </a:lvl9pPr>
          </a:lstStyle>
          <a:p>
            <a:pPr algn="ctr"/>
            <a:r>
              <a:rPr lang="zh-CN" altLang="en-US" sz="9600" dirty="0">
                <a:latin typeface="华文中宋" panose="02010600040101010101" charset="-122"/>
                <a:ea typeface="华文中宋" panose="02010600040101010101" charset="-122"/>
              </a:rPr>
              <a:t>软件需求分析与设计</a:t>
            </a:r>
            <a:endParaRPr lang="zh-CN" altLang="en-US" sz="9600" dirty="0">
              <a:latin typeface="华文中宋" panose="02010600040101010101" charset="-122"/>
              <a:ea typeface="华文中宋" panose="02010600040101010101" charset="-122"/>
            </a:endParaRPr>
          </a:p>
        </p:txBody>
      </p:sp>
      <p:sp>
        <p:nvSpPr>
          <p:cNvPr id="15362" name="文本框 4"/>
          <p:cNvSpPr txBox="1"/>
          <p:nvPr/>
        </p:nvSpPr>
        <p:spPr>
          <a:xfrm>
            <a:off x="2820353" y="5345430"/>
            <a:ext cx="6048375" cy="368300"/>
          </a:xfrm>
          <a:prstGeom prst="rect">
            <a:avLst/>
          </a:prstGeom>
          <a:noFill/>
          <a:ln w="9525">
            <a:noFill/>
          </a:ln>
        </p:spPr>
        <p:txBody>
          <a:bodyPr wrap="square" anchor="t">
            <a:spAutoFit/>
          </a:bodyPr>
          <a:p>
            <a:pPr algn="ctr"/>
            <a:r>
              <a:rPr lang="en-US" altLang="zh-CN">
                <a:solidFill>
                  <a:schemeClr val="bg1"/>
                </a:solidFill>
                <a:latin typeface="Arial" panose="020B0604020202020204" pitchFamily="34" charset="0"/>
                <a:ea typeface="宋体" panose="02010600030101010101" pitchFamily="2" charset="-122"/>
              </a:rPr>
              <a:t>PRD2017-G3</a:t>
            </a:r>
            <a:endParaRPr lang="zh-CN" altLang="en-US">
              <a:solidFill>
                <a:schemeClr val="bg1"/>
              </a:solidFill>
              <a:latin typeface="Arial" panose="020B0604020202020204" pitchFamily="34" charset="0"/>
              <a:ea typeface="宋体" panose="02010600030101010101" pitchFamily="2" charset="-122"/>
            </a:endParaRPr>
          </a:p>
        </p:txBody>
      </p:sp>
      <p:sp>
        <p:nvSpPr>
          <p:cNvPr id="7" name="文本框 4"/>
          <p:cNvSpPr txBox="1"/>
          <p:nvPr/>
        </p:nvSpPr>
        <p:spPr>
          <a:xfrm>
            <a:off x="8682990" y="6368415"/>
            <a:ext cx="3632835" cy="368300"/>
          </a:xfrm>
          <a:prstGeom prst="rect">
            <a:avLst/>
          </a:prstGeom>
          <a:noFill/>
          <a:ln w="9525">
            <a:noFill/>
          </a:ln>
        </p:spPr>
        <p:txBody>
          <a:bodyPr wrap="square" anchor="t">
            <a:spAutoFit/>
          </a:bodyPr>
          <a:p>
            <a:pPr algn="ctr"/>
            <a:r>
              <a:rPr lang="en-US" altLang="zh-CN">
                <a:solidFill>
                  <a:schemeClr val="bg1"/>
                </a:solidFill>
                <a:latin typeface="Arial" panose="020B0604020202020204" pitchFamily="34" charset="0"/>
                <a:ea typeface="宋体" panose="02010600030101010101" pitchFamily="2" charset="-122"/>
              </a:rPr>
              <a:t>2017.9.30</a:t>
            </a:r>
            <a:endParaRPr lang="en-US" altLang="zh-CN">
              <a:solidFill>
                <a:schemeClr val="bg1"/>
              </a:solidFill>
              <a:latin typeface="Arial" panose="020B0604020202020204" pitchFamily="34" charset="0"/>
              <a:ea typeface="宋体" panose="02010600030101010101" pitchFamily="2" charset="-122"/>
            </a:endParaRPr>
          </a:p>
        </p:txBody>
      </p:sp>
      <p:pic>
        <p:nvPicPr>
          <p:cNvPr id="2" name="图片 1" descr="150778788410696"/>
          <p:cNvPicPr>
            <a:picLocks noChangeAspect="1"/>
          </p:cNvPicPr>
          <p:nvPr/>
        </p:nvPicPr>
        <p:blipFill>
          <a:blip r:embed="rId2"/>
          <a:stretch>
            <a:fillRect/>
          </a:stretch>
        </p:blipFill>
        <p:spPr>
          <a:xfrm>
            <a:off x="-285115" y="5972810"/>
            <a:ext cx="4572635" cy="655320"/>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en-US" altLang="zh-CN" dirty="0">
                <a:solidFill>
                  <a:schemeClr val="bg1"/>
                </a:solidFill>
              </a:rPr>
              <a:t>RUP</a:t>
            </a:r>
            <a:r>
              <a:rPr lang="zh-CN" altLang="en-US" dirty="0">
                <a:solidFill>
                  <a:schemeClr val="bg1"/>
                </a:solidFill>
              </a:rPr>
              <a:t>概念</a:t>
            </a:r>
            <a:endParaRPr lang="zh-CN" altLang="en-US" dirty="0">
              <a:solidFill>
                <a:schemeClr val="bg1"/>
              </a:solidFill>
            </a:endParaRPr>
          </a:p>
        </p:txBody>
      </p:sp>
      <p:sp>
        <p:nvSpPr>
          <p:cNvPr id="3" name="内容占位符 2"/>
          <p:cNvSpPr>
            <a:spLocks noGrp="1"/>
          </p:cNvSpPr>
          <p:nvPr>
            <p:ph idx="1"/>
            <p:custDataLst>
              <p:tags r:id="rId2"/>
            </p:custDataLst>
          </p:nvPr>
        </p:nvSpPr>
        <p:spPr>
          <a:xfrm>
            <a:off x="838200" y="1519555"/>
            <a:ext cx="10515600" cy="4351338"/>
          </a:xfrm>
        </p:spPr>
        <p:txBody>
          <a:bodyPr>
            <a:noAutofit/>
          </a:bodyPr>
          <a:lstStyle/>
          <a:p>
            <a:pPr algn="just">
              <a:lnSpc>
                <a:spcPct val="120000"/>
              </a:lnSpc>
            </a:pPr>
            <a:r>
              <a:rPr lang="zh-CN" altLang="en-US" sz="2000" dirty="0"/>
              <a:t>RUP is based on a set of building blocks and content elements, describing what is to be produced, the necessary skills required and the step-by-step explanation describing how specific development goals are to be achieved. The main building blocks, or content elements, are the following:</a:t>
            </a:r>
            <a:endParaRPr lang="zh-CN" altLang="en-US" sz="2000" dirty="0"/>
          </a:p>
          <a:p>
            <a:pPr algn="just">
              <a:lnSpc>
                <a:spcPct val="120000"/>
              </a:lnSpc>
            </a:pPr>
            <a:r>
              <a:rPr lang="zh-CN" altLang="en-US" sz="2000" dirty="0">
                <a:solidFill>
                  <a:srgbClr val="FF0000"/>
                </a:solidFill>
              </a:rPr>
              <a:t>Roles (who) </a:t>
            </a:r>
            <a:r>
              <a:rPr lang="zh-CN" altLang="en-US" sz="2000" dirty="0"/>
              <a:t>– A role defines a set of related skills, competencies and responsibilities.</a:t>
            </a:r>
            <a:endParaRPr lang="zh-CN" altLang="en-US" sz="2000" dirty="0"/>
          </a:p>
          <a:p>
            <a:pPr algn="just">
              <a:lnSpc>
                <a:spcPct val="120000"/>
              </a:lnSpc>
            </a:pPr>
            <a:r>
              <a:rPr lang="zh-CN" altLang="en-US" sz="2000" dirty="0">
                <a:solidFill>
                  <a:srgbClr val="FF0000"/>
                </a:solidFill>
              </a:rPr>
              <a:t>Work products (what) </a:t>
            </a:r>
            <a:r>
              <a:rPr lang="zh-CN" altLang="en-US" sz="2000" dirty="0"/>
              <a:t>– A work product represents something resulting from a task, including all the documents and models produced while working through the process.</a:t>
            </a:r>
            <a:endParaRPr lang="zh-CN" altLang="en-US" sz="2000" dirty="0"/>
          </a:p>
          <a:p>
            <a:pPr algn="just">
              <a:lnSpc>
                <a:spcPct val="120000"/>
              </a:lnSpc>
            </a:pPr>
            <a:r>
              <a:rPr lang="zh-CN" altLang="en-US" sz="2000" dirty="0">
                <a:solidFill>
                  <a:srgbClr val="FF0000"/>
                </a:solidFill>
              </a:rPr>
              <a:t>Tasks (how) </a:t>
            </a:r>
            <a:r>
              <a:rPr lang="zh-CN" altLang="en-US" sz="2000" dirty="0"/>
              <a:t>– A task describes a unit of work assigned to a Role that provides a meaningful result.</a:t>
            </a:r>
            <a:endParaRPr lang="zh-CN" altLang="en-US" sz="2000" dirty="0"/>
          </a:p>
          <a:p>
            <a:pPr algn="just">
              <a:lnSpc>
                <a:spcPct val="120000"/>
              </a:lnSpc>
            </a:pPr>
            <a:endParaRPr lang="zh-CN" altLang="en-US" sz="2000" dirty="0"/>
          </a:p>
          <a:p>
            <a:pPr marL="0" indent="0" algn="just">
              <a:lnSpc>
                <a:spcPct val="120000"/>
              </a:lnSpc>
              <a:buNone/>
            </a:pPr>
            <a:r>
              <a:rPr lang="en-US" altLang="zh-CN" sz="2000" dirty="0"/>
              <a:t>		</a:t>
            </a:r>
            <a:r>
              <a:rPr lang="zh-CN" altLang="en-US" sz="2000" dirty="0"/>
              <a:t>以上摘自维基百科：https://en.wikipedia.org/wiki/Rational_Unified_Process</a:t>
            </a:r>
            <a:endParaRPr lang="zh-CN" altLang="en-US" sz="2000" dirty="0"/>
          </a:p>
          <a:p>
            <a:pPr algn="just">
              <a:lnSpc>
                <a:spcPct val="120000"/>
              </a:lnSpc>
            </a:pPr>
            <a:endParaRPr lang="zh-CN" altLang="en-US" sz="2000"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en-US" altLang="zh-CN" dirty="0">
                <a:solidFill>
                  <a:schemeClr val="bg1"/>
                </a:solidFill>
              </a:rPr>
              <a:t>RUP</a:t>
            </a:r>
            <a:r>
              <a:rPr lang="zh-CN" altLang="en-US" dirty="0">
                <a:solidFill>
                  <a:schemeClr val="bg1"/>
                </a:solidFill>
              </a:rPr>
              <a:t>要素</a:t>
            </a:r>
            <a:endParaRPr lang="zh-CN" altLang="en-US" dirty="0">
              <a:solidFill>
                <a:schemeClr val="bg1"/>
              </a:solidFill>
            </a:endParaRPr>
          </a:p>
        </p:txBody>
      </p:sp>
      <p:sp>
        <p:nvSpPr>
          <p:cNvPr id="3" name="内容占位符 2"/>
          <p:cNvSpPr>
            <a:spLocks noGrp="1"/>
          </p:cNvSpPr>
          <p:nvPr>
            <p:ph idx="1"/>
            <p:custDataLst>
              <p:tags r:id="rId2"/>
            </p:custDataLst>
          </p:nvPr>
        </p:nvSpPr>
        <p:spPr>
          <a:xfrm>
            <a:off x="838200" y="1365885"/>
            <a:ext cx="10515600" cy="4778375"/>
          </a:xfrm>
        </p:spPr>
        <p:txBody>
          <a:bodyPr>
            <a:noAutofit/>
          </a:bodyPr>
          <a:lstStyle/>
          <a:p>
            <a:pPr algn="just">
              <a:lnSpc>
                <a:spcPct val="120000"/>
              </a:lnSpc>
            </a:pPr>
            <a:r>
              <a:rPr lang="zh-CN" altLang="en-US" sz="1800" dirty="0"/>
              <a:t>Within each iteration, the tasks are categorized into </a:t>
            </a:r>
            <a:r>
              <a:rPr lang="zh-CN" altLang="en-US" sz="1800" dirty="0">
                <a:solidFill>
                  <a:schemeClr val="accent5"/>
                </a:solidFill>
              </a:rPr>
              <a:t>nine disciplines</a:t>
            </a:r>
            <a:r>
              <a:rPr lang="zh-CN" altLang="en-US" sz="1800" dirty="0"/>
              <a:t>:</a:t>
            </a:r>
            <a:endParaRPr lang="zh-CN" altLang="en-US" sz="1800" dirty="0"/>
          </a:p>
          <a:p>
            <a:pPr algn="just">
              <a:lnSpc>
                <a:spcPct val="120000"/>
              </a:lnSpc>
            </a:pPr>
            <a:r>
              <a:rPr lang="zh-CN" altLang="en-US" sz="1800" b="1" dirty="0">
                <a:solidFill>
                  <a:schemeClr val="accent5"/>
                </a:solidFill>
                <a:sym typeface="+mn-ea"/>
              </a:rPr>
              <a:t>Six "engineering disciplines" </a:t>
            </a:r>
            <a:endParaRPr lang="zh-CN" altLang="en-US" sz="1800" b="1" dirty="0">
              <a:solidFill>
                <a:schemeClr val="accent5"/>
              </a:solidFill>
              <a:sym typeface="+mn-ea"/>
            </a:endParaRPr>
          </a:p>
          <a:p>
            <a:pPr algn="just">
              <a:lnSpc>
                <a:spcPct val="120000"/>
              </a:lnSpc>
            </a:pPr>
            <a:r>
              <a:rPr lang="zh-CN" altLang="en-US" sz="1800" dirty="0">
                <a:sym typeface="+mn-ea"/>
              </a:rPr>
              <a:t>Business modelling</a:t>
            </a:r>
            <a:endParaRPr lang="zh-CN" altLang="en-US" sz="1800" dirty="0"/>
          </a:p>
          <a:p>
            <a:pPr algn="just">
              <a:lnSpc>
                <a:spcPct val="120000"/>
              </a:lnSpc>
            </a:pPr>
            <a:r>
              <a:rPr lang="zh-CN" altLang="en-US" sz="1800" dirty="0">
                <a:sym typeface="+mn-ea"/>
              </a:rPr>
              <a:t>Requirements</a:t>
            </a:r>
            <a:endParaRPr lang="zh-CN" altLang="en-US" sz="1800" dirty="0"/>
          </a:p>
          <a:p>
            <a:pPr algn="just">
              <a:lnSpc>
                <a:spcPct val="120000"/>
              </a:lnSpc>
            </a:pPr>
            <a:r>
              <a:rPr lang="zh-CN" altLang="en-US" sz="1800" dirty="0">
                <a:sym typeface="+mn-ea"/>
              </a:rPr>
              <a:t>Analysis and design</a:t>
            </a:r>
            <a:endParaRPr lang="zh-CN" altLang="en-US" sz="1800" dirty="0"/>
          </a:p>
          <a:p>
            <a:pPr algn="just">
              <a:lnSpc>
                <a:spcPct val="120000"/>
              </a:lnSpc>
            </a:pPr>
            <a:r>
              <a:rPr lang="zh-CN" altLang="en-US" sz="1800" dirty="0">
                <a:sym typeface="+mn-ea"/>
              </a:rPr>
              <a:t>Implementation</a:t>
            </a:r>
            <a:endParaRPr lang="zh-CN" altLang="en-US" sz="1800" dirty="0"/>
          </a:p>
          <a:p>
            <a:pPr algn="just">
              <a:lnSpc>
                <a:spcPct val="120000"/>
              </a:lnSpc>
            </a:pPr>
            <a:r>
              <a:rPr lang="zh-CN" altLang="en-US" sz="1800" dirty="0">
                <a:sym typeface="+mn-ea"/>
              </a:rPr>
              <a:t>Test</a:t>
            </a:r>
            <a:endParaRPr lang="zh-CN" altLang="en-US" sz="1800" dirty="0"/>
          </a:p>
          <a:p>
            <a:pPr algn="just">
              <a:lnSpc>
                <a:spcPct val="120000"/>
              </a:lnSpc>
            </a:pPr>
            <a:r>
              <a:rPr lang="zh-CN" altLang="en-US" sz="1800" dirty="0">
                <a:sym typeface="+mn-ea"/>
              </a:rPr>
              <a:t>Deployment</a:t>
            </a:r>
            <a:endParaRPr lang="zh-CN" altLang="en-US" sz="1800" dirty="0"/>
          </a:p>
          <a:p>
            <a:pPr algn="just">
              <a:lnSpc>
                <a:spcPct val="120000"/>
              </a:lnSpc>
            </a:pPr>
            <a:r>
              <a:rPr lang="zh-CN" altLang="en-US" sz="1800" b="1" dirty="0">
                <a:solidFill>
                  <a:srgbClr val="FF0000"/>
                </a:solidFill>
                <a:sym typeface="+mn-ea"/>
              </a:rPr>
              <a:t>Three supporting disciplines </a:t>
            </a:r>
            <a:endParaRPr lang="zh-CN" altLang="en-US" sz="1800" b="1" dirty="0">
              <a:solidFill>
                <a:srgbClr val="FF0000"/>
              </a:solidFill>
              <a:sym typeface="+mn-ea"/>
            </a:endParaRPr>
          </a:p>
          <a:p>
            <a:pPr algn="just">
              <a:lnSpc>
                <a:spcPct val="120000"/>
              </a:lnSpc>
            </a:pPr>
            <a:r>
              <a:rPr lang="zh-CN" altLang="en-US" sz="1800" dirty="0">
                <a:sym typeface="+mn-ea"/>
              </a:rPr>
              <a:t>Configuration and change management</a:t>
            </a:r>
            <a:endParaRPr lang="zh-CN" altLang="en-US" sz="1800" dirty="0"/>
          </a:p>
          <a:p>
            <a:pPr algn="just">
              <a:lnSpc>
                <a:spcPct val="120000"/>
              </a:lnSpc>
            </a:pPr>
            <a:r>
              <a:rPr lang="zh-CN" altLang="en-US" sz="1800" dirty="0">
                <a:sym typeface="+mn-ea"/>
              </a:rPr>
              <a:t>Project management</a:t>
            </a:r>
            <a:endParaRPr lang="zh-CN" altLang="en-US" sz="1800" dirty="0"/>
          </a:p>
          <a:p>
            <a:pPr algn="just">
              <a:lnSpc>
                <a:spcPct val="120000"/>
              </a:lnSpc>
            </a:pPr>
            <a:r>
              <a:rPr lang="zh-CN" altLang="en-US" sz="1800" dirty="0">
                <a:sym typeface="+mn-ea"/>
              </a:rPr>
              <a:t>Environment</a:t>
            </a:r>
            <a:endParaRPr lang="zh-CN" altLang="en-US" sz="1800" dirty="0"/>
          </a:p>
          <a:p>
            <a:pPr algn="just">
              <a:lnSpc>
                <a:spcPct val="120000"/>
              </a:lnSpc>
            </a:pPr>
            <a:endParaRPr lang="zh-CN" altLang="en-US" sz="1400" dirty="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a:xfrm>
            <a:off x="3851910" y="2449830"/>
            <a:ext cx="7691120" cy="1750695"/>
          </a:xfrm>
        </p:spPr>
        <p:txBody>
          <a:bodyPr vert="horz" wrap="square" lIns="91440" tIns="45720" rIns="91440" bIns="45720" rtlCol="0" anchor="ctr">
            <a:normAutofit/>
          </a:bodyPr>
          <a:p>
            <a:r>
              <a:rPr lang="zh-CN" altLang="en-US" dirty="0">
                <a:solidFill>
                  <a:schemeClr val="bg1"/>
                </a:solidFill>
              </a:rPr>
              <a:t>三</a:t>
            </a:r>
            <a:r>
              <a:rPr lang="en-US" altLang="zh-CN" dirty="0">
                <a:solidFill>
                  <a:schemeClr val="bg1"/>
                </a:solidFill>
              </a:rPr>
              <a:t>.RUP</a:t>
            </a:r>
            <a:r>
              <a:rPr lang="zh-CN" altLang="en-US" dirty="0">
                <a:solidFill>
                  <a:schemeClr val="bg1"/>
                </a:solidFill>
              </a:rPr>
              <a:t>开发过程</a:t>
            </a:r>
            <a:endParaRPr lang="zh-CN" altLang="en-US" dirty="0">
              <a:solidFill>
                <a:schemeClr val="bg1"/>
              </a:solidFill>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en-US" altLang="zh-CN" dirty="0">
                <a:solidFill>
                  <a:schemeClr val="bg1"/>
                </a:solidFill>
              </a:rPr>
              <a:t>RUP</a:t>
            </a:r>
            <a:r>
              <a:rPr lang="zh-CN" altLang="en-US" dirty="0">
                <a:solidFill>
                  <a:schemeClr val="bg1"/>
                </a:solidFill>
              </a:rPr>
              <a:t>开发过程</a:t>
            </a:r>
            <a:endParaRPr lang="zh-CN" altLang="en-US" dirty="0">
              <a:solidFill>
                <a:schemeClr val="bg1"/>
              </a:solidFill>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RUP中的软件生命周期在时间上被分解为四个顺序的阶段，分别是：</a:t>
            </a:r>
            <a:r>
              <a:rPr lang="zh-CN" altLang="en-US" sz="2000" b="1" dirty="0">
                <a:solidFill>
                  <a:schemeClr val="accent5"/>
                </a:solidFill>
              </a:rPr>
              <a:t>初始阶段（Inception）、细化阶段（Elaboration）、构造阶段（Construction）和交付阶段（Transition）。</a:t>
            </a:r>
            <a:r>
              <a:rPr lang="zh-CN" altLang="en-US" sz="2000" dirty="0"/>
              <a:t>每个阶段结束于一个主要的里程碑（Major Milestones）；每个阶段本质上是两个里程碑之间的时间跨度。在每个阶段的结尾执行一次评估以确定这个阶段的目标是否已经满足。</a:t>
            </a:r>
            <a:r>
              <a:rPr lang="zh-CN" altLang="en-US" sz="2000" dirty="0">
                <a:solidFill>
                  <a:schemeClr val="accent5"/>
                </a:solidFill>
              </a:rPr>
              <a:t>如果评估结果令人满意的话，可以允许项目进入下一个阶段。</a:t>
            </a:r>
            <a:endParaRPr lang="zh-CN" altLang="en-US" sz="2000" dirty="0">
              <a:solidFill>
                <a:schemeClr val="accent5"/>
              </a:solidFill>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en-US" altLang="zh-CN" dirty="0">
                <a:solidFill>
                  <a:schemeClr val="bg1"/>
                </a:solidFill>
              </a:rPr>
              <a:t>RUP</a:t>
            </a:r>
            <a:r>
              <a:rPr lang="zh-CN" altLang="en-US" dirty="0">
                <a:solidFill>
                  <a:schemeClr val="bg1"/>
                </a:solidFill>
              </a:rPr>
              <a:t>开发过程</a:t>
            </a:r>
            <a:endParaRPr lang="zh-CN" altLang="en-US" dirty="0">
              <a:solidFill>
                <a:schemeClr val="bg1"/>
              </a:solidFill>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3200" dirty="0"/>
              <a:t>初始阶段</a:t>
            </a:r>
            <a:endParaRPr lang="zh-CN" altLang="en-US" sz="3200" dirty="0"/>
          </a:p>
          <a:p>
            <a:pPr algn="just">
              <a:lnSpc>
                <a:spcPct val="120000"/>
              </a:lnSpc>
            </a:pPr>
            <a:r>
              <a:rPr lang="zh-CN" altLang="en-US" sz="2000" dirty="0"/>
              <a:t>初始阶段的目标是为系统建立商业案例并确定项目的边界。为了达到该目的必须识别所有与系统交互的外部实体，在较高层次上定义交互的特性。本阶段具有非常重要的意义，在这个阶段中所关注的是整个项目进行中的业务和需求方面的主要风险。对于建立在原有系统基础上的开发项目来讲，初始阶段可能很短。</a:t>
            </a:r>
            <a:r>
              <a:rPr lang="zh-CN" altLang="en-US" sz="2000" dirty="0">
                <a:solidFill>
                  <a:schemeClr val="accent5"/>
                </a:solidFill>
              </a:rPr>
              <a:t>初始阶段结束时是第一个重要的里程碑：生命周期目标（Lifecycle Objective）里程碑。</a:t>
            </a:r>
            <a:r>
              <a:rPr lang="zh-CN" altLang="en-US" sz="2000" dirty="0"/>
              <a:t>生命周期目标里程碑评价项目基本的生存能力。</a:t>
            </a:r>
            <a:endParaRPr lang="zh-CN" altLang="en-US" sz="2000" dirty="0">
              <a:solidFill>
                <a:schemeClr val="accent5"/>
              </a:solidFill>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en-US" altLang="zh-CN" dirty="0">
                <a:solidFill>
                  <a:schemeClr val="bg1"/>
                </a:solidFill>
              </a:rPr>
              <a:t>RUP</a:t>
            </a:r>
            <a:r>
              <a:rPr lang="zh-CN" altLang="en-US" dirty="0">
                <a:solidFill>
                  <a:schemeClr val="bg1"/>
                </a:solidFill>
              </a:rPr>
              <a:t>开发过程</a:t>
            </a:r>
            <a:endParaRPr lang="zh-CN" altLang="en-US" dirty="0">
              <a:solidFill>
                <a:schemeClr val="bg1"/>
              </a:solidFill>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3200" dirty="0"/>
              <a:t>细化阶段</a:t>
            </a:r>
            <a:endParaRPr lang="zh-CN" altLang="en-US" sz="3200" dirty="0"/>
          </a:p>
          <a:p>
            <a:pPr algn="just">
              <a:lnSpc>
                <a:spcPct val="120000"/>
              </a:lnSpc>
            </a:pPr>
            <a:r>
              <a:rPr lang="zh-CN" altLang="en-US" sz="2000" dirty="0"/>
              <a:t>细化阶段的目标是分析问题领域，建立健全的体系结构基础，编制项目计划，淘汰项目中最高风险的元素。为了达到该目的，必须在理解整个系统的基础上，对体系结构作出决策，包括其范围、主要功能和诸如性能等非功能需求。同时为项目建立支持环境，包括创建开发案例，创建模板、准则并准备工具。</a:t>
            </a:r>
            <a:r>
              <a:rPr lang="zh-CN" altLang="en-US" sz="2000" dirty="0">
                <a:solidFill>
                  <a:schemeClr val="accent5"/>
                </a:solidFill>
              </a:rPr>
              <a:t>细化阶段结束时第二个重要的里程碑：生命周期结构（Lifecycle Architecture）里程碑。</a:t>
            </a:r>
            <a:r>
              <a:rPr lang="zh-CN" altLang="en-US" sz="2000" dirty="0"/>
              <a:t>生命周期结构里程碑为系统的结构建立了管理基准并使项目小组能够在构建阶段中进行衡量。此刻，要检验详细的系统目标和范围、结构的选择以及主要风险的解决方案。</a:t>
            </a:r>
            <a:endParaRPr lang="zh-CN" altLang="en-US" sz="2000" dirty="0"/>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en-US" altLang="zh-CN" dirty="0">
                <a:solidFill>
                  <a:schemeClr val="bg1"/>
                </a:solidFill>
              </a:rPr>
              <a:t>RUP</a:t>
            </a:r>
            <a:r>
              <a:rPr lang="zh-CN" altLang="en-US" dirty="0">
                <a:solidFill>
                  <a:schemeClr val="bg1"/>
                </a:solidFill>
              </a:rPr>
              <a:t>开发过程</a:t>
            </a:r>
            <a:endParaRPr lang="zh-CN" altLang="en-US" dirty="0">
              <a:solidFill>
                <a:schemeClr val="bg1"/>
              </a:solidFill>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3200" dirty="0"/>
              <a:t>构造阶段</a:t>
            </a:r>
            <a:endParaRPr lang="zh-CN" altLang="en-US" sz="3200" dirty="0"/>
          </a:p>
          <a:p>
            <a:pPr algn="just">
              <a:lnSpc>
                <a:spcPct val="120000"/>
              </a:lnSpc>
            </a:pPr>
            <a:r>
              <a:rPr lang="zh-CN" altLang="en-US" sz="2000" dirty="0"/>
              <a:t>在构建阶段，所有剩余的构件和应用程序功能被开发并集成为产品，所有的功能被详细测试。从某种意义上说，构建阶段是一个制造过程，其重点放在管理资源及控制运作以优化成本、进度和质量。</a:t>
            </a:r>
            <a:r>
              <a:rPr lang="zh-CN" altLang="en-US" sz="2000" dirty="0">
                <a:solidFill>
                  <a:schemeClr val="accent5"/>
                </a:solidFill>
              </a:rPr>
              <a:t>构建阶段结束时是第三个重要的里程碑：初始功能（Initial Operational）里程碑。</a:t>
            </a:r>
            <a:r>
              <a:rPr lang="zh-CN" altLang="en-US" sz="2000" dirty="0"/>
              <a:t>初始功能里程碑决定了产品是否可以在测试环境中进行部署。此刻，要确定软件、环境、用户是否可以开始系统的运作。</a:t>
            </a:r>
            <a:r>
              <a:rPr lang="zh-CN" altLang="en-US" sz="2000" dirty="0">
                <a:solidFill>
                  <a:schemeClr val="accent5"/>
                </a:solidFill>
              </a:rPr>
              <a:t>此时的产品版本也常被称为“beta”版</a:t>
            </a:r>
            <a:r>
              <a:rPr lang="zh-CN" altLang="en-US" sz="2000" dirty="0"/>
              <a:t>。</a:t>
            </a:r>
            <a:endParaRPr lang="zh-CN" altLang="en-US" sz="2000" dirty="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en-US" altLang="zh-CN" dirty="0">
                <a:solidFill>
                  <a:schemeClr val="bg1"/>
                </a:solidFill>
              </a:rPr>
              <a:t>RUP</a:t>
            </a:r>
            <a:r>
              <a:rPr lang="zh-CN" altLang="en-US" dirty="0">
                <a:solidFill>
                  <a:schemeClr val="bg1"/>
                </a:solidFill>
              </a:rPr>
              <a:t>开发过程</a:t>
            </a:r>
            <a:endParaRPr lang="zh-CN" altLang="en-US" dirty="0">
              <a:solidFill>
                <a:schemeClr val="bg1"/>
              </a:solidFill>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3200" dirty="0"/>
              <a:t>交付阶段</a:t>
            </a:r>
            <a:endParaRPr lang="zh-CN" altLang="en-US" sz="3200" dirty="0"/>
          </a:p>
          <a:p>
            <a:pPr algn="just">
              <a:lnSpc>
                <a:spcPct val="120000"/>
              </a:lnSpc>
            </a:pPr>
            <a:r>
              <a:rPr lang="zh-CN" altLang="en-US" sz="2000" dirty="0"/>
              <a:t>交付阶段的重点是确保软件对最终用户是可用的。交付阶段可以跨越几次迭代，包括为发布做准备的产品测试，基于用户反馈的少量的调整。在生命周期的这一点上，用户反馈应主要集中在产品调整，设置、安装和可用性问题，所有主要的结构问题应该已经在项目生命周期的早期阶段解决了。</a:t>
            </a:r>
            <a:r>
              <a:rPr lang="zh-CN" altLang="en-US" sz="2000" dirty="0">
                <a:solidFill>
                  <a:schemeClr val="accent5"/>
                </a:solidFill>
              </a:rPr>
              <a:t>在交付阶段的终点是第四个里程碑：产品发布（Product Release）里程碑。</a:t>
            </a:r>
            <a:r>
              <a:rPr lang="zh-CN" altLang="en-US" sz="2000" dirty="0"/>
              <a:t>此时，要确定目标是否实现，是否应该开始另一个开发周期。在一些情况下这个里程碑可能与下一个周期的初始阶段的结束重合。</a:t>
            </a:r>
            <a:endParaRPr lang="zh-CN" altLang="en-US" sz="2000" dirty="0"/>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a:xfrm>
            <a:off x="2830830" y="2358390"/>
            <a:ext cx="7691120" cy="1750695"/>
          </a:xfrm>
        </p:spPr>
        <p:txBody>
          <a:bodyPr vert="horz" wrap="square" lIns="91440" tIns="45720" rIns="91440" bIns="45720" rtlCol="0" anchor="ctr">
            <a:normAutofit/>
          </a:bodyPr>
          <a:p>
            <a:r>
              <a:rPr lang="zh-CN" altLang="en-US" dirty="0">
                <a:solidFill>
                  <a:schemeClr val="bg1"/>
                </a:solidFill>
              </a:rPr>
              <a:t>四</a:t>
            </a:r>
            <a:r>
              <a:rPr lang="en-US" altLang="zh-CN" dirty="0">
                <a:solidFill>
                  <a:schemeClr val="bg1"/>
                </a:solidFill>
              </a:rPr>
              <a:t>.RUP</a:t>
            </a:r>
            <a:r>
              <a:rPr lang="zh-CN" altLang="en-US" dirty="0">
                <a:solidFill>
                  <a:schemeClr val="bg1"/>
                </a:solidFill>
              </a:rPr>
              <a:t>开发模式及特点</a:t>
            </a:r>
            <a:endParaRPr lang="zh-CN" altLang="en-US" dirty="0">
              <a:solidFill>
                <a:schemeClr val="bg1"/>
              </a:solidFill>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en-US" altLang="zh-CN" dirty="0">
                <a:solidFill>
                  <a:schemeClr val="bg1"/>
                </a:solidFill>
              </a:rPr>
              <a:t>RUP</a:t>
            </a:r>
            <a:r>
              <a:rPr lang="zh-CN" altLang="en-US" dirty="0">
                <a:solidFill>
                  <a:schemeClr val="bg1"/>
                </a:solidFill>
              </a:rPr>
              <a:t>迭代开发模式</a:t>
            </a:r>
            <a:endParaRPr lang="zh-CN" altLang="en-US" dirty="0">
              <a:solidFill>
                <a:schemeClr val="bg1"/>
              </a:solidFill>
            </a:endParaRPr>
          </a:p>
        </p:txBody>
      </p:sp>
      <p:sp>
        <p:nvSpPr>
          <p:cNvPr id="3" name="内容占位符 2"/>
          <p:cNvSpPr>
            <a:spLocks noGrp="1"/>
          </p:cNvSpPr>
          <p:nvPr>
            <p:ph idx="1"/>
            <p:custDataLst>
              <p:tags r:id="rId2"/>
            </p:custDataLst>
          </p:nvPr>
        </p:nvSpPr>
        <p:spPr/>
        <p:txBody>
          <a:bodyPr>
            <a:normAutofit fontScale="90000"/>
          </a:bodyPr>
          <a:lstStyle/>
          <a:p>
            <a:pPr algn="just">
              <a:lnSpc>
                <a:spcPct val="120000"/>
              </a:lnSpc>
            </a:pPr>
            <a:r>
              <a:rPr lang="zh-CN" altLang="en-US" sz="3200" dirty="0"/>
              <a:t>RUP中的每个阶段可以进一步分解为迭代。一个迭代是一个完整的开发循环，产生一个可执行的产品版本，是最终产品的一个子集，它增量式地发展，从一个迭代过程到另一个迭代过程到成为最终的系统。传统上的项目组织是顺序通过每个工作流，每个工作流只有一次，也就是我们熟悉的瀑布生命周期。</a:t>
            </a:r>
            <a:r>
              <a:rPr lang="zh-CN" altLang="en-US" sz="3200" dirty="0">
                <a:solidFill>
                  <a:schemeClr val="accent5"/>
                </a:solidFill>
              </a:rPr>
              <a:t>这样做的结果是到实现末期产品完成并开始测试，在分析、设计和实现阶段所遗留的隐藏问题会大量出现，项目可能要停止并开始一个漫长的错误修正周期。</a:t>
            </a:r>
            <a:endParaRPr lang="zh-CN" altLang="en-US" sz="3200" dirty="0">
              <a:solidFill>
                <a:schemeClr val="accent5"/>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zh-CN" altLang="en-US">
                <a:solidFill>
                  <a:schemeClr val="bg1"/>
                </a:solidFill>
              </a:rPr>
              <a:t>组 员 介 绍</a:t>
            </a:r>
            <a:endParaRPr lang="zh-CN" altLang="en-US">
              <a:solidFill>
                <a:schemeClr val="bg1"/>
              </a:solidFill>
            </a:endParaRPr>
          </a:p>
        </p:txBody>
      </p:sp>
      <p:graphicFrame>
        <p:nvGraphicFramePr>
          <p:cNvPr id="10" name="内容占位符 9"/>
          <p:cNvGraphicFramePr/>
          <p:nvPr>
            <p:ph sz="half" idx="1"/>
          </p:nvPr>
        </p:nvGraphicFramePr>
        <p:xfrm>
          <a:off x="838200" y="1825625"/>
          <a:ext cx="8618220" cy="4451350"/>
        </p:xfrm>
        <a:graphic>
          <a:graphicData uri="http://schemas.openxmlformats.org/drawingml/2006/table">
            <a:tbl>
              <a:tblPr firstRow="1" bandRow="1">
                <a:tableStyleId>{5C22544A-7EE6-4342-B048-85BDC9FD1C3A}</a:tableStyleId>
              </a:tblPr>
              <a:tblGrid>
                <a:gridCol w="4309110"/>
                <a:gridCol w="4309110"/>
              </a:tblGrid>
              <a:tr h="849630">
                <a:tc>
                  <a:txBody>
                    <a:bodyPr/>
                    <a:p>
                      <a:pPr algn="ctr">
                        <a:buNone/>
                      </a:pPr>
                      <a:r>
                        <a:rPr lang="zh-CN" altLang="en-US" sz="4400">
                          <a:latin typeface="Arial" panose="020B0604020202020204" pitchFamily="34" charset="0"/>
                          <a:ea typeface="宋体" panose="02010600030101010101" pitchFamily="2" charset="-122"/>
                          <a:sym typeface="+mn-ea"/>
                        </a:rPr>
                        <a:t>职责</a:t>
                      </a:r>
                      <a:endParaRPr lang="zh-CN" altLang="en-US" sz="4400">
                        <a:latin typeface="Arial" panose="020B0604020202020204" pitchFamily="34" charset="0"/>
                        <a:ea typeface="宋体" panose="02010600030101010101" pitchFamily="2" charset="-122"/>
                        <a:sym typeface="+mn-ea"/>
                      </a:endParaRPr>
                    </a:p>
                  </a:txBody>
                  <a:tcPr/>
                </a:tc>
                <a:tc>
                  <a:txBody>
                    <a:bodyPr/>
                    <a:p>
                      <a:pPr algn="ctr">
                        <a:buNone/>
                      </a:pPr>
                      <a:r>
                        <a:rPr lang="zh-CN" altLang="en-US" sz="4400">
                          <a:latin typeface="宋体" panose="02010600030101010101" pitchFamily="2" charset="-122"/>
                          <a:ea typeface="宋体" panose="02010600030101010101" pitchFamily="2" charset="-122"/>
                        </a:rPr>
                        <a:t>负责人</a:t>
                      </a:r>
                      <a:endParaRPr lang="zh-CN" altLang="en-US" sz="4400">
                        <a:latin typeface="宋体" panose="02010600030101010101" pitchFamily="2" charset="-122"/>
                        <a:ea typeface="宋体" panose="02010600030101010101" pitchFamily="2" charset="-122"/>
                      </a:endParaRPr>
                    </a:p>
                  </a:txBody>
                  <a:tcPr/>
                </a:tc>
              </a:tr>
              <a:tr h="890270">
                <a:tc>
                  <a:txBody>
                    <a:bodyPr/>
                    <a:p>
                      <a:pPr algn="ctr">
                        <a:buNone/>
                      </a:pPr>
                      <a:r>
                        <a:rPr lang="zh-CN" altLang="en-US" sz="3200" b="1">
                          <a:latin typeface="Arial" panose="020B0604020202020204" pitchFamily="34" charset="0"/>
                          <a:ea typeface="宋体" panose="02010600030101010101" pitchFamily="2" charset="-122"/>
                          <a:sym typeface="+mn-ea"/>
                        </a:rPr>
                        <a:t>项目经理</a:t>
                      </a:r>
                      <a:endParaRPr lang="zh-CN" altLang="en-US" sz="3200" b="1">
                        <a:latin typeface="Arial" panose="020B0604020202020204" pitchFamily="34" charset="0"/>
                        <a:ea typeface="宋体" panose="02010600030101010101" pitchFamily="2" charset="-122"/>
                        <a:sym typeface="+mn-ea"/>
                      </a:endParaRPr>
                    </a:p>
                    <a:p>
                      <a:pPr algn="ctr">
                        <a:buNone/>
                      </a:pPr>
                      <a:endParaRPr lang="zh-CN" altLang="en-US" sz="3200">
                        <a:latin typeface="Arial" panose="020B0604020202020204" pitchFamily="34" charset="0"/>
                        <a:sym typeface="+mn-ea"/>
                      </a:endParaRPr>
                    </a:p>
                  </a:txBody>
                  <a:tcPr/>
                </a:tc>
                <a:tc>
                  <a:txBody>
                    <a:bodyPr/>
                    <a:p>
                      <a:pPr algn="ctr">
                        <a:buNone/>
                      </a:pPr>
                      <a:r>
                        <a:rPr lang="zh-CN" altLang="en-US" sz="3600"/>
                        <a:t>张俊杰</a:t>
                      </a:r>
                      <a:endParaRPr lang="zh-CN" altLang="en-US" sz="3600"/>
                    </a:p>
                  </a:txBody>
                  <a:tcPr/>
                </a:tc>
              </a:tr>
              <a:tr h="890270">
                <a:tc>
                  <a:txBody>
                    <a:bodyPr/>
                    <a:p>
                      <a:pPr algn="ctr">
                        <a:buNone/>
                      </a:pPr>
                      <a:r>
                        <a:rPr lang="zh-CN" altLang="en-US" sz="3600"/>
                        <a:t>版本控制管理员</a:t>
                      </a:r>
                      <a:endParaRPr lang="zh-CN" altLang="en-US" sz="3600"/>
                    </a:p>
                  </a:txBody>
                  <a:tcPr/>
                </a:tc>
                <a:tc>
                  <a:txBody>
                    <a:bodyPr/>
                    <a:p>
                      <a:pPr algn="ctr">
                        <a:buNone/>
                      </a:pPr>
                      <a:r>
                        <a:rPr lang="zh-CN" altLang="en-US" sz="3600">
                          <a:sym typeface="+mn-ea"/>
                        </a:rPr>
                        <a:t>张俊杰</a:t>
                      </a:r>
                      <a:endParaRPr lang="zh-CN" altLang="en-US" sz="3600">
                        <a:sym typeface="+mn-ea"/>
                      </a:endParaRPr>
                    </a:p>
                  </a:txBody>
                  <a:tcPr/>
                </a:tc>
              </a:tr>
              <a:tr h="890270">
                <a:tc>
                  <a:txBody>
                    <a:bodyPr/>
                    <a:p>
                      <a:pPr>
                        <a:buNone/>
                      </a:pPr>
                      <a:r>
                        <a:rPr lang="zh-CN" altLang="en-US" sz="3200"/>
                        <a:t>需求分析以及文档制作</a:t>
                      </a:r>
                      <a:endParaRPr lang="zh-CN" altLang="en-US" sz="3200"/>
                    </a:p>
                  </a:txBody>
                  <a:tcPr/>
                </a:tc>
                <a:tc>
                  <a:txBody>
                    <a:bodyPr/>
                    <a:p>
                      <a:pPr>
                        <a:buNone/>
                      </a:pPr>
                      <a:r>
                        <a:rPr lang="zh-CN" altLang="en-US" sz="2800"/>
                        <a:t>姜哲翔、吴卓伦、饶铃根</a:t>
                      </a:r>
                      <a:endParaRPr lang="zh-CN" altLang="en-US" sz="2800"/>
                    </a:p>
                  </a:txBody>
                  <a:tcPr/>
                </a:tc>
              </a:tr>
              <a:tr h="890270">
                <a:tc>
                  <a:txBody>
                    <a:bodyPr/>
                    <a:p>
                      <a:pPr algn="ctr">
                        <a:buNone/>
                      </a:pPr>
                      <a:r>
                        <a:rPr lang="zh-CN" altLang="en-US" sz="3600"/>
                        <a:t>会议记录员</a:t>
                      </a:r>
                      <a:endParaRPr lang="zh-CN" altLang="en-US" sz="3600"/>
                    </a:p>
                  </a:txBody>
                  <a:tcPr/>
                </a:tc>
                <a:tc>
                  <a:txBody>
                    <a:bodyPr/>
                    <a:p>
                      <a:pPr algn="ctr">
                        <a:buNone/>
                      </a:pPr>
                      <a:r>
                        <a:rPr lang="zh-CN" altLang="en-US" sz="3600"/>
                        <a:t>寿俐鑫</a:t>
                      </a:r>
                      <a:endParaRPr lang="zh-CN" altLang="en-US" sz="3600"/>
                    </a:p>
                  </a:txBody>
                  <a:tcPr/>
                </a:tc>
              </a:tr>
            </a:tbl>
          </a:graphicData>
        </a:graphic>
      </p:graphicFrame>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en-US" altLang="zh-CN" dirty="0">
                <a:solidFill>
                  <a:schemeClr val="bg1"/>
                </a:solidFill>
              </a:rPr>
              <a:t>RUP</a:t>
            </a:r>
            <a:r>
              <a:rPr lang="zh-CN" altLang="en-US" dirty="0">
                <a:solidFill>
                  <a:schemeClr val="bg1"/>
                </a:solidFill>
              </a:rPr>
              <a:t>迭代开发模式优点</a:t>
            </a:r>
            <a:endParaRPr lang="zh-CN" altLang="en-US" dirty="0">
              <a:solidFill>
                <a:schemeClr val="bg1"/>
              </a:solidFill>
            </a:endParaRPr>
          </a:p>
        </p:txBody>
      </p:sp>
      <p:sp>
        <p:nvSpPr>
          <p:cNvPr id="3" name="内容占位符 2"/>
          <p:cNvSpPr>
            <a:spLocks noGrp="1"/>
          </p:cNvSpPr>
          <p:nvPr>
            <p:ph idx="1"/>
            <p:custDataLst>
              <p:tags r:id="rId2"/>
            </p:custDataLst>
          </p:nvPr>
        </p:nvSpPr>
        <p:spPr/>
        <p:txBody>
          <a:bodyPr>
            <a:normAutofit fontScale="70000"/>
          </a:bodyPr>
          <a:lstStyle/>
          <a:p>
            <a:pPr algn="just">
              <a:lnSpc>
                <a:spcPct val="120000"/>
              </a:lnSpc>
            </a:pPr>
            <a:r>
              <a:rPr lang="zh-CN" altLang="en-US" sz="3200" dirty="0">
                <a:solidFill>
                  <a:schemeClr val="bg1"/>
                </a:solidFill>
              </a:rPr>
              <a:t>（</a:t>
            </a:r>
            <a:r>
              <a:rPr lang="en-US" altLang="zh-CN" sz="3200" dirty="0">
                <a:solidFill>
                  <a:schemeClr val="bg1"/>
                </a:solidFill>
              </a:rPr>
              <a:t>1</a:t>
            </a:r>
            <a:r>
              <a:rPr lang="zh-CN" altLang="en-US" sz="3200" dirty="0">
                <a:solidFill>
                  <a:schemeClr val="bg1"/>
                </a:solidFill>
              </a:rPr>
              <a:t>）</a:t>
            </a:r>
            <a:r>
              <a:rPr lang="zh-CN" altLang="en-US" sz="3200" dirty="0">
                <a:solidFill>
                  <a:schemeClr val="accent5"/>
                </a:solidFill>
              </a:rPr>
              <a:t>降低了在一个增量上的开支风险。</a:t>
            </a:r>
            <a:r>
              <a:rPr lang="zh-CN" altLang="en-US" sz="3200" dirty="0"/>
              <a:t>如果开发人员重复某个迭代，那么损失只是这一个开发有误的迭代的花费。</a:t>
            </a:r>
            <a:endParaRPr lang="zh-CN" altLang="en-US" sz="3200" dirty="0"/>
          </a:p>
          <a:p>
            <a:pPr algn="just">
              <a:lnSpc>
                <a:spcPct val="120000"/>
              </a:lnSpc>
            </a:pPr>
            <a:r>
              <a:rPr lang="zh-CN" altLang="en-US" sz="3200" dirty="0">
                <a:solidFill>
                  <a:schemeClr val="bg1"/>
                </a:solidFill>
              </a:rPr>
              <a:t>（</a:t>
            </a:r>
            <a:r>
              <a:rPr lang="en-US" altLang="zh-CN" sz="3200" dirty="0">
                <a:solidFill>
                  <a:schemeClr val="bg1"/>
                </a:solidFill>
              </a:rPr>
              <a:t>2</a:t>
            </a:r>
            <a:r>
              <a:rPr lang="zh-CN" altLang="en-US" sz="3200" dirty="0">
                <a:solidFill>
                  <a:schemeClr val="bg1"/>
                </a:solidFill>
              </a:rPr>
              <a:t>）</a:t>
            </a:r>
            <a:r>
              <a:rPr lang="zh-CN" altLang="en-US" sz="3200" dirty="0">
                <a:solidFill>
                  <a:schemeClr val="accent5"/>
                </a:solidFill>
              </a:rPr>
              <a:t>降低了产品无法按照既定进度进入市场的风险。</a:t>
            </a:r>
            <a:r>
              <a:rPr lang="zh-CN" altLang="en-US" sz="3200" dirty="0"/>
              <a:t>通过在开发早期就确定风险，可以尽早来解决而不至于在开发后期匆匆忙忙。</a:t>
            </a:r>
            <a:endParaRPr lang="zh-CN" altLang="en-US" sz="3200" dirty="0"/>
          </a:p>
          <a:p>
            <a:pPr algn="just">
              <a:lnSpc>
                <a:spcPct val="120000"/>
              </a:lnSpc>
            </a:pPr>
            <a:r>
              <a:rPr lang="zh-CN" altLang="en-US" sz="3200" dirty="0">
                <a:solidFill>
                  <a:schemeClr val="bg1"/>
                </a:solidFill>
              </a:rPr>
              <a:t>（</a:t>
            </a:r>
            <a:r>
              <a:rPr lang="en-US" altLang="zh-CN" sz="3200" dirty="0">
                <a:solidFill>
                  <a:schemeClr val="bg1"/>
                </a:solidFill>
              </a:rPr>
              <a:t>3</a:t>
            </a:r>
            <a:r>
              <a:rPr lang="zh-CN" altLang="en-US" sz="3200" dirty="0">
                <a:solidFill>
                  <a:schemeClr val="bg1"/>
                </a:solidFill>
              </a:rPr>
              <a:t>）</a:t>
            </a:r>
            <a:r>
              <a:rPr lang="zh-CN" altLang="en-US" sz="3200" dirty="0">
                <a:solidFill>
                  <a:schemeClr val="accent5"/>
                </a:solidFill>
              </a:rPr>
              <a:t>加快了整个开发工作的进度。</a:t>
            </a:r>
            <a:r>
              <a:rPr lang="zh-CN" altLang="en-US" sz="3200" dirty="0"/>
              <a:t>因为开发人员清楚问题的焦点所在，他们的工作会更有效率。</a:t>
            </a:r>
            <a:endParaRPr lang="zh-CN" altLang="en-US" sz="3200" dirty="0"/>
          </a:p>
          <a:p>
            <a:pPr algn="just">
              <a:lnSpc>
                <a:spcPct val="120000"/>
              </a:lnSpc>
            </a:pPr>
            <a:r>
              <a:rPr lang="zh-CN" altLang="en-US" sz="3200" dirty="0"/>
              <a:t>（</a:t>
            </a:r>
            <a:r>
              <a:rPr lang="en-US" altLang="zh-CN" sz="3200" dirty="0"/>
              <a:t>4</a:t>
            </a:r>
            <a:r>
              <a:rPr lang="zh-CN" altLang="en-US" sz="3200" dirty="0"/>
              <a:t>）由于用户的需求并不能在一开始就作出完全的界定，它们通常是在后续阶段中不断细化的。因此，迭代过程这种模式使</a:t>
            </a:r>
            <a:r>
              <a:rPr lang="zh-CN" altLang="en-US" sz="3200" dirty="0">
                <a:solidFill>
                  <a:schemeClr val="accent5"/>
                </a:solidFill>
              </a:rPr>
              <a:t>适应需求的变化</a:t>
            </a:r>
            <a:r>
              <a:rPr lang="zh-CN" altLang="en-US" sz="3200" dirty="0"/>
              <a:t>会更容易些。</a:t>
            </a:r>
            <a:endParaRPr lang="zh-CN" altLang="en-US" sz="3200" dirty="0"/>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a:xfrm>
            <a:off x="3851910" y="2449830"/>
            <a:ext cx="7691120" cy="1750695"/>
          </a:xfrm>
        </p:spPr>
        <p:txBody>
          <a:bodyPr vert="horz" wrap="square" lIns="91440" tIns="45720" rIns="91440" bIns="45720" rtlCol="0" anchor="ctr">
            <a:normAutofit/>
          </a:bodyPr>
          <a:p>
            <a:r>
              <a:rPr lang="zh-CN" altLang="en-US" dirty="0">
                <a:solidFill>
                  <a:schemeClr val="bg1"/>
                </a:solidFill>
              </a:rPr>
              <a:t>五</a:t>
            </a:r>
            <a:r>
              <a:rPr lang="en-US" altLang="zh-CN" dirty="0">
                <a:solidFill>
                  <a:schemeClr val="bg1"/>
                </a:solidFill>
              </a:rPr>
              <a:t>.RUP</a:t>
            </a:r>
            <a:r>
              <a:rPr lang="zh-CN" altLang="en-US" dirty="0">
                <a:solidFill>
                  <a:schemeClr val="bg1"/>
                </a:solidFill>
              </a:rPr>
              <a:t>评价</a:t>
            </a:r>
            <a:endParaRPr lang="zh-CN" altLang="en-US" dirty="0">
              <a:solidFill>
                <a:schemeClr val="bg1"/>
              </a:solidFill>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en-US" altLang="zh-CN" dirty="0">
                <a:solidFill>
                  <a:schemeClr val="bg1"/>
                </a:solidFill>
              </a:rPr>
              <a:t>RUP</a:t>
            </a:r>
            <a:r>
              <a:rPr lang="zh-CN" altLang="en-US" dirty="0">
                <a:solidFill>
                  <a:schemeClr val="bg1"/>
                </a:solidFill>
              </a:rPr>
              <a:t>迭代开发模式的评价</a:t>
            </a:r>
            <a:endParaRPr lang="zh-CN" altLang="en-US" dirty="0">
              <a:solidFill>
                <a:schemeClr val="bg1"/>
              </a:solidFill>
            </a:endParaRPr>
          </a:p>
        </p:txBody>
      </p:sp>
      <p:sp>
        <p:nvSpPr>
          <p:cNvPr id="3" name="内容占位符 2"/>
          <p:cNvSpPr>
            <a:spLocks noGrp="1"/>
          </p:cNvSpPr>
          <p:nvPr>
            <p:ph idx="1"/>
            <p:custDataLst>
              <p:tags r:id="rId2"/>
            </p:custDataLst>
          </p:nvPr>
        </p:nvSpPr>
        <p:spPr/>
        <p:txBody>
          <a:bodyPr>
            <a:normAutofit fontScale="70000"/>
          </a:bodyPr>
          <a:lstStyle/>
          <a:p>
            <a:pPr algn="just">
              <a:lnSpc>
                <a:spcPct val="120000"/>
              </a:lnSpc>
            </a:pPr>
            <a:r>
              <a:rPr sz="3200" dirty="0"/>
              <a:t>RUP具有很多</a:t>
            </a:r>
            <a:r>
              <a:rPr sz="3200" dirty="0">
                <a:solidFill>
                  <a:schemeClr val="bg1"/>
                </a:solidFill>
              </a:rPr>
              <a:t>长处</a:t>
            </a:r>
            <a:r>
              <a:rPr sz="3200" dirty="0"/>
              <a:t>：提高了团队生产力，在迭代的开发过程、需求管理、基于组件的体系结构、可视化软件建模、验证软件质量及控制软件变更等方面，针对所有关键的开发活动为每个开发成员提供了必要的准则、模板和工具指导，并确保全体成员共享相同的知识基础。它</a:t>
            </a:r>
            <a:r>
              <a:rPr sz="3200" dirty="0">
                <a:solidFill>
                  <a:schemeClr val="accent5"/>
                </a:solidFill>
              </a:rPr>
              <a:t>建立了简洁和清晰的过程结构</a:t>
            </a:r>
            <a:r>
              <a:rPr sz="3200" dirty="0"/>
              <a:t>，为开发过程提供较大的通用性。</a:t>
            </a:r>
            <a:endParaRPr sz="3200" dirty="0"/>
          </a:p>
          <a:p>
            <a:pPr algn="just">
              <a:lnSpc>
                <a:spcPct val="120000"/>
              </a:lnSpc>
            </a:pPr>
            <a:r>
              <a:rPr sz="3200" dirty="0"/>
              <a:t>但同时它也存在一些不足：</a:t>
            </a:r>
            <a:r>
              <a:rPr sz="3200" dirty="0">
                <a:solidFill>
                  <a:schemeClr val="accent5"/>
                </a:solidFill>
              </a:rPr>
              <a:t>RUP只是一个开发过程，并没有涵盖软件过程的全部内容，</a:t>
            </a:r>
            <a:r>
              <a:rPr sz="3200" dirty="0"/>
              <a:t>例如它缺少关于软件运行和支持等方面的内容；此外，它没有支持多项目的开发结构，这在一定程度上降低了在开发组织内大范围实现重用的可能性。可以说RUP是一个非常好的开端，但并不完美，在实际的应用中可以根据需要对其进行改进并可以用OPEN和OOSP等其他软件过程的相关内容对RUP进行补充和完善。</a:t>
            </a:r>
            <a:endParaRPr sz="3200" dirty="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6"/>
          <p:cNvSpPr>
            <a:spLocks noChangeShapeType="1"/>
          </p:cNvSpPr>
          <p:nvPr>
            <p:custDataLst>
              <p:tags r:id="rId1"/>
            </p:custDataLst>
          </p:nvPr>
        </p:nvSpPr>
        <p:spPr bwMode="auto">
          <a:xfrm>
            <a:off x="2206171" y="1636088"/>
            <a:ext cx="8051734" cy="0"/>
          </a:xfrm>
          <a:prstGeom prst="line">
            <a:avLst/>
          </a:prstGeom>
          <a:noFill/>
          <a:ln w="25400" cap="flat" cmpd="sng">
            <a:solidFill>
              <a:schemeClr val="bg1">
                <a:lumMod val="65000"/>
              </a:schemeClr>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4" name="副标题 2"/>
          <p:cNvSpPr txBox="1"/>
          <p:nvPr>
            <p:custDataLst>
              <p:tags r:id="rId2"/>
            </p:custDataLst>
          </p:nvPr>
        </p:nvSpPr>
        <p:spPr>
          <a:xfrm>
            <a:off x="1359239" y="2035629"/>
            <a:ext cx="9062017" cy="1912257"/>
          </a:xfrm>
          <a:prstGeom prst="rect">
            <a:avLst/>
          </a:prstGeom>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spcBef>
                <a:spcPts val="1000"/>
              </a:spcBef>
              <a:buFont typeface="Arial" panose="020B0604020202020204" pitchFamily="34" charset="0"/>
              <a:buNone/>
            </a:pPr>
            <a:r>
              <a:rPr lang="zh-CN" altLang="en-US" dirty="0">
                <a:solidFill>
                  <a:schemeClr val="bg1"/>
                </a:solidFill>
                <a:latin typeface="Arial" panose="020B0604020202020204"/>
                <a:ea typeface="黑体" panose="02010609060101010101" charset="-122"/>
                <a:sym typeface="+mn-ea"/>
              </a:rPr>
              <a:t>《软件工程导论（第</a:t>
            </a:r>
            <a:r>
              <a:rPr lang="en-US" altLang="zh-CN" dirty="0">
                <a:solidFill>
                  <a:schemeClr val="bg1"/>
                </a:solidFill>
                <a:latin typeface="Arial" panose="020B0604020202020204"/>
                <a:ea typeface="黑体" panose="02010609060101010101" charset="-122"/>
                <a:sym typeface="+mn-ea"/>
              </a:rPr>
              <a:t>6</a:t>
            </a:r>
            <a:r>
              <a:rPr lang="zh-CN" altLang="en-US" dirty="0">
                <a:solidFill>
                  <a:schemeClr val="bg1"/>
                </a:solidFill>
                <a:latin typeface="Arial" panose="020B0604020202020204"/>
                <a:ea typeface="黑体" panose="02010609060101010101" charset="-122"/>
                <a:sym typeface="+mn-ea"/>
              </a:rPr>
              <a:t>版）》</a:t>
            </a:r>
            <a:endParaRPr lang="zh-CN" altLang="en-US" dirty="0">
              <a:solidFill>
                <a:schemeClr val="bg1"/>
              </a:solidFill>
              <a:latin typeface="Arial" panose="020B0604020202020204"/>
              <a:ea typeface="黑体" panose="02010609060101010101" charset="-122"/>
            </a:endParaRPr>
          </a:p>
          <a:p>
            <a:pPr algn="ctr">
              <a:lnSpc>
                <a:spcPct val="120000"/>
              </a:lnSpc>
              <a:spcBef>
                <a:spcPts val="1000"/>
              </a:spcBef>
              <a:buFont typeface="Arial" panose="020B0604020202020204" pitchFamily="34" charset="0"/>
              <a:buNone/>
            </a:pPr>
            <a:r>
              <a:rPr lang="zh-CN" altLang="en-US" dirty="0">
                <a:solidFill>
                  <a:schemeClr val="bg1"/>
                </a:solidFill>
                <a:latin typeface="Arial" panose="020B0604020202020204"/>
                <a:ea typeface="黑体" panose="02010609060101010101" charset="-122"/>
                <a:sym typeface="+mn-ea"/>
              </a:rPr>
              <a:t>《软件需求（第</a:t>
            </a:r>
            <a:r>
              <a:rPr lang="en-US" altLang="zh-CN" dirty="0">
                <a:solidFill>
                  <a:schemeClr val="bg1"/>
                </a:solidFill>
                <a:latin typeface="Arial" panose="020B0604020202020204"/>
                <a:ea typeface="黑体" panose="02010609060101010101" charset="-122"/>
                <a:sym typeface="+mn-ea"/>
              </a:rPr>
              <a:t>3</a:t>
            </a:r>
            <a:r>
              <a:rPr lang="zh-CN" altLang="en-US" dirty="0">
                <a:solidFill>
                  <a:schemeClr val="bg1"/>
                </a:solidFill>
                <a:latin typeface="Arial" panose="020B0604020202020204"/>
                <a:ea typeface="黑体" panose="02010609060101010101" charset="-122"/>
                <a:sym typeface="+mn-ea"/>
              </a:rPr>
              <a:t>版）》</a:t>
            </a:r>
            <a:endParaRPr lang="zh-CN" altLang="en-US" dirty="0">
              <a:solidFill>
                <a:schemeClr val="bg1"/>
              </a:solidFill>
              <a:latin typeface="Arial" panose="020B0604020202020204"/>
              <a:ea typeface="黑体" panose="02010609060101010101" charset="-122"/>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defRPr/>
            </a:pPr>
            <a:endParaRPr kumimoji="0" lang="zh-CN" altLang="en-US" sz="2400" b="0" i="0" u="none" strike="noStrike" kern="1200" cap="none" spc="0" normalizeH="0" baseline="0" noProof="0" dirty="0">
              <a:ln>
                <a:noFill/>
              </a:ln>
              <a:effectLst/>
              <a:uLnTx/>
              <a:uFillTx/>
            </a:endParaRPr>
          </a:p>
        </p:txBody>
      </p:sp>
      <p:sp>
        <p:nvSpPr>
          <p:cNvPr id="15" name="Line 6"/>
          <p:cNvSpPr>
            <a:spLocks noChangeShapeType="1"/>
          </p:cNvSpPr>
          <p:nvPr>
            <p:custDataLst>
              <p:tags r:id="rId3"/>
            </p:custDataLst>
          </p:nvPr>
        </p:nvSpPr>
        <p:spPr bwMode="auto">
          <a:xfrm>
            <a:off x="1522590" y="4255917"/>
            <a:ext cx="8172953" cy="0"/>
          </a:xfrm>
          <a:prstGeom prst="line">
            <a:avLst/>
          </a:prstGeom>
          <a:noFill/>
          <a:ln w="25400" cap="flat" cmpd="sng">
            <a:solidFill>
              <a:schemeClr val="bg1">
                <a:lumMod val="65000"/>
              </a:schemeClr>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22" name="Shape 147"/>
          <p:cNvSpPr>
            <a:spLocks noGrp="1"/>
          </p:cNvSpPr>
          <p:nvPr>
            <p:custDataLst>
              <p:tags r:id="rId4"/>
            </p:custDataLst>
          </p:nvPr>
        </p:nvSpPr>
        <p:spPr>
          <a:xfrm>
            <a:off x="6394131" y="5007791"/>
            <a:ext cx="4415745" cy="685800"/>
          </a:xfrm>
          <a:prstGeom prst="rect">
            <a:avLst/>
          </a:prstGeom>
          <a:ln w="12700">
            <a:miter lim="400000"/>
          </a:ln>
        </p:spPr>
        <p:txBody>
          <a:bodyPr lIns="50800" tIns="50800" rIns="50800" bIns="50800" anchor="t">
            <a:normAutofit/>
          </a:bodyPr>
          <a:lstStyle>
            <a:lvl1pPr defTabSz="726440">
              <a:defRPr sz="3345"/>
            </a:lvl1pPr>
          </a:lstStyle>
          <a:p>
            <a:pPr lvl="0" algn="r">
              <a:defRPr/>
            </a:pPr>
            <a:r>
              <a:rPr kumimoji="0" lang="zh-CN" altLang="en-US" sz="2000" b="0" i="1" u="none" strike="noStrike" kern="1200" cap="none" spc="0" normalizeH="0" baseline="0" noProof="0" dirty="0">
                <a:ln>
                  <a:noFill/>
                </a:ln>
                <a:solidFill>
                  <a:schemeClr val="bg1">
                    <a:lumMod val="85000"/>
                  </a:schemeClr>
                </a:solidFill>
                <a:effectLst/>
                <a:uLnTx/>
                <a:uFillTx/>
                <a:latin typeface="+mn-lt"/>
                <a:ea typeface="+mn-ea"/>
                <a:cs typeface="+mn-cs"/>
              </a:rPr>
              <a:t>书籍参考</a:t>
            </a:r>
            <a:endParaRPr kumimoji="0" lang="zh-CN" altLang="en-US" sz="2000" b="0" i="1" u="none" strike="noStrike" kern="1200" cap="none" spc="0" normalizeH="0" baseline="0" noProof="0" dirty="0">
              <a:ln>
                <a:noFill/>
              </a:ln>
              <a:solidFill>
                <a:schemeClr val="bg1">
                  <a:lumMod val="85000"/>
                </a:schemeClr>
              </a:solidFill>
              <a:effectLst/>
              <a:uLnTx/>
              <a:uFillTx/>
              <a:latin typeface="+mn-lt"/>
              <a:ea typeface="+mn-ea"/>
              <a:cs typeface="+mn-cs"/>
            </a:endParaRPr>
          </a:p>
        </p:txBody>
      </p:sp>
      <p:grpSp>
        <p:nvGrpSpPr>
          <p:cNvPr id="12" name="组合 11"/>
          <p:cNvGrpSpPr/>
          <p:nvPr>
            <p:custDataLst>
              <p:tags r:id="rId5"/>
            </p:custDataLst>
          </p:nvPr>
        </p:nvGrpSpPr>
        <p:grpSpPr>
          <a:xfrm>
            <a:off x="1404268" y="1362074"/>
            <a:ext cx="395288" cy="355600"/>
            <a:chOff x="5137150" y="0"/>
            <a:chExt cx="395288" cy="355600"/>
          </a:xfrm>
        </p:grpSpPr>
        <p:sp>
          <p:nvSpPr>
            <p:cNvPr id="16" name="Freeform 5"/>
            <p:cNvSpPr/>
            <p:nvPr>
              <p:custDataLst>
                <p:tags r:id="rId6"/>
              </p:custDataLst>
            </p:nvPr>
          </p:nvSpPr>
          <p:spPr bwMode="auto">
            <a:xfrm>
              <a:off x="5137150" y="0"/>
              <a:ext cx="168275" cy="355600"/>
            </a:xfrm>
            <a:custGeom>
              <a:avLst/>
              <a:gdLst>
                <a:gd name="T0" fmla="*/ 78 w 106"/>
                <a:gd name="T1" fmla="*/ 0 h 224"/>
                <a:gd name="T2" fmla="*/ 104 w 106"/>
                <a:gd name="T3" fmla="*/ 28 h 224"/>
                <a:gd name="T4" fmla="*/ 104 w 106"/>
                <a:gd name="T5" fmla="*/ 28 h 224"/>
                <a:gd name="T6" fmla="*/ 92 w 106"/>
                <a:gd name="T7" fmla="*/ 36 h 224"/>
                <a:gd name="T8" fmla="*/ 82 w 106"/>
                <a:gd name="T9" fmla="*/ 46 h 224"/>
                <a:gd name="T10" fmla="*/ 74 w 106"/>
                <a:gd name="T11" fmla="*/ 56 h 224"/>
                <a:gd name="T12" fmla="*/ 66 w 106"/>
                <a:gd name="T13" fmla="*/ 68 h 224"/>
                <a:gd name="T14" fmla="*/ 60 w 106"/>
                <a:gd name="T15" fmla="*/ 78 h 224"/>
                <a:gd name="T16" fmla="*/ 56 w 106"/>
                <a:gd name="T17" fmla="*/ 90 h 224"/>
                <a:gd name="T18" fmla="*/ 54 w 106"/>
                <a:gd name="T19" fmla="*/ 102 h 224"/>
                <a:gd name="T20" fmla="*/ 52 w 106"/>
                <a:gd name="T21" fmla="*/ 114 h 224"/>
                <a:gd name="T22" fmla="*/ 52 w 106"/>
                <a:gd name="T23" fmla="*/ 114 h 224"/>
                <a:gd name="T24" fmla="*/ 106 w 106"/>
                <a:gd name="T25" fmla="*/ 114 h 224"/>
                <a:gd name="T26" fmla="*/ 106 w 106"/>
                <a:gd name="T27" fmla="*/ 224 h 224"/>
                <a:gd name="T28" fmla="*/ 0 w 106"/>
                <a:gd name="T29" fmla="*/ 224 h 224"/>
                <a:gd name="T30" fmla="*/ 0 w 106"/>
                <a:gd name="T31" fmla="*/ 140 h 224"/>
                <a:gd name="T32" fmla="*/ 0 w 106"/>
                <a:gd name="T33" fmla="*/ 140 h 224"/>
                <a:gd name="T34" fmla="*/ 2 w 106"/>
                <a:gd name="T35" fmla="*/ 118 h 224"/>
                <a:gd name="T36" fmla="*/ 4 w 106"/>
                <a:gd name="T37" fmla="*/ 96 h 224"/>
                <a:gd name="T38" fmla="*/ 10 w 106"/>
                <a:gd name="T39" fmla="*/ 76 h 224"/>
                <a:gd name="T40" fmla="*/ 18 w 106"/>
                <a:gd name="T41" fmla="*/ 56 h 224"/>
                <a:gd name="T42" fmla="*/ 30 w 106"/>
                <a:gd name="T43" fmla="*/ 40 h 224"/>
                <a:gd name="T44" fmla="*/ 44 w 106"/>
                <a:gd name="T45" fmla="*/ 24 h 224"/>
                <a:gd name="T46" fmla="*/ 60 w 106"/>
                <a:gd name="T47" fmla="*/ 12 h 224"/>
                <a:gd name="T48" fmla="*/ 78 w 106"/>
                <a:gd name="T49" fmla="*/ 0 h 224"/>
                <a:gd name="T50" fmla="*/ 78 w 106"/>
                <a:gd name="T5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224">
                  <a:moveTo>
                    <a:pt x="78" y="0"/>
                  </a:moveTo>
                  <a:lnTo>
                    <a:pt x="104" y="28"/>
                  </a:lnTo>
                  <a:lnTo>
                    <a:pt x="104" y="28"/>
                  </a:lnTo>
                  <a:lnTo>
                    <a:pt x="92" y="36"/>
                  </a:lnTo>
                  <a:lnTo>
                    <a:pt x="82" y="46"/>
                  </a:lnTo>
                  <a:lnTo>
                    <a:pt x="74" y="56"/>
                  </a:lnTo>
                  <a:lnTo>
                    <a:pt x="66" y="68"/>
                  </a:lnTo>
                  <a:lnTo>
                    <a:pt x="60" y="78"/>
                  </a:lnTo>
                  <a:lnTo>
                    <a:pt x="56" y="90"/>
                  </a:lnTo>
                  <a:lnTo>
                    <a:pt x="54" y="102"/>
                  </a:lnTo>
                  <a:lnTo>
                    <a:pt x="52" y="114"/>
                  </a:lnTo>
                  <a:lnTo>
                    <a:pt x="52" y="114"/>
                  </a:lnTo>
                  <a:lnTo>
                    <a:pt x="106" y="114"/>
                  </a:lnTo>
                  <a:lnTo>
                    <a:pt x="106" y="224"/>
                  </a:lnTo>
                  <a:lnTo>
                    <a:pt x="0" y="224"/>
                  </a:lnTo>
                  <a:lnTo>
                    <a:pt x="0" y="140"/>
                  </a:lnTo>
                  <a:lnTo>
                    <a:pt x="0" y="140"/>
                  </a:lnTo>
                  <a:lnTo>
                    <a:pt x="2" y="118"/>
                  </a:lnTo>
                  <a:lnTo>
                    <a:pt x="4" y="96"/>
                  </a:lnTo>
                  <a:lnTo>
                    <a:pt x="10" y="76"/>
                  </a:lnTo>
                  <a:lnTo>
                    <a:pt x="18" y="56"/>
                  </a:lnTo>
                  <a:lnTo>
                    <a:pt x="30" y="40"/>
                  </a:lnTo>
                  <a:lnTo>
                    <a:pt x="44" y="24"/>
                  </a:lnTo>
                  <a:lnTo>
                    <a:pt x="60" y="12"/>
                  </a:lnTo>
                  <a:lnTo>
                    <a:pt x="78" y="0"/>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
            <p:cNvSpPr/>
            <p:nvPr>
              <p:custDataLst>
                <p:tags r:id="rId7"/>
              </p:custDataLst>
            </p:nvPr>
          </p:nvSpPr>
          <p:spPr bwMode="auto">
            <a:xfrm>
              <a:off x="5364163" y="0"/>
              <a:ext cx="168275" cy="355600"/>
            </a:xfrm>
            <a:custGeom>
              <a:avLst/>
              <a:gdLst>
                <a:gd name="T0" fmla="*/ 78 w 106"/>
                <a:gd name="T1" fmla="*/ 0 h 224"/>
                <a:gd name="T2" fmla="*/ 104 w 106"/>
                <a:gd name="T3" fmla="*/ 28 h 224"/>
                <a:gd name="T4" fmla="*/ 104 w 106"/>
                <a:gd name="T5" fmla="*/ 28 h 224"/>
                <a:gd name="T6" fmla="*/ 92 w 106"/>
                <a:gd name="T7" fmla="*/ 36 h 224"/>
                <a:gd name="T8" fmla="*/ 82 w 106"/>
                <a:gd name="T9" fmla="*/ 46 h 224"/>
                <a:gd name="T10" fmla="*/ 74 w 106"/>
                <a:gd name="T11" fmla="*/ 56 h 224"/>
                <a:gd name="T12" fmla="*/ 66 w 106"/>
                <a:gd name="T13" fmla="*/ 68 h 224"/>
                <a:gd name="T14" fmla="*/ 60 w 106"/>
                <a:gd name="T15" fmla="*/ 78 h 224"/>
                <a:gd name="T16" fmla="*/ 56 w 106"/>
                <a:gd name="T17" fmla="*/ 90 h 224"/>
                <a:gd name="T18" fmla="*/ 52 w 106"/>
                <a:gd name="T19" fmla="*/ 102 h 224"/>
                <a:gd name="T20" fmla="*/ 50 w 106"/>
                <a:gd name="T21" fmla="*/ 114 h 224"/>
                <a:gd name="T22" fmla="*/ 50 w 106"/>
                <a:gd name="T23" fmla="*/ 114 h 224"/>
                <a:gd name="T24" fmla="*/ 106 w 106"/>
                <a:gd name="T25" fmla="*/ 114 h 224"/>
                <a:gd name="T26" fmla="*/ 106 w 106"/>
                <a:gd name="T27" fmla="*/ 224 h 224"/>
                <a:gd name="T28" fmla="*/ 0 w 106"/>
                <a:gd name="T29" fmla="*/ 224 h 224"/>
                <a:gd name="T30" fmla="*/ 0 w 106"/>
                <a:gd name="T31" fmla="*/ 140 h 224"/>
                <a:gd name="T32" fmla="*/ 0 w 106"/>
                <a:gd name="T33" fmla="*/ 140 h 224"/>
                <a:gd name="T34" fmla="*/ 0 w 106"/>
                <a:gd name="T35" fmla="*/ 118 h 224"/>
                <a:gd name="T36" fmla="*/ 4 w 106"/>
                <a:gd name="T37" fmla="*/ 96 h 224"/>
                <a:gd name="T38" fmla="*/ 10 w 106"/>
                <a:gd name="T39" fmla="*/ 76 h 224"/>
                <a:gd name="T40" fmla="*/ 18 w 106"/>
                <a:gd name="T41" fmla="*/ 58 h 224"/>
                <a:gd name="T42" fmla="*/ 30 w 106"/>
                <a:gd name="T43" fmla="*/ 40 h 224"/>
                <a:gd name="T44" fmla="*/ 42 w 106"/>
                <a:gd name="T45" fmla="*/ 26 h 224"/>
                <a:gd name="T46" fmla="*/ 60 w 106"/>
                <a:gd name="T47" fmla="*/ 12 h 224"/>
                <a:gd name="T48" fmla="*/ 78 w 106"/>
                <a:gd name="T49" fmla="*/ 0 h 224"/>
                <a:gd name="T50" fmla="*/ 78 w 106"/>
                <a:gd name="T5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224">
                  <a:moveTo>
                    <a:pt x="78" y="0"/>
                  </a:moveTo>
                  <a:lnTo>
                    <a:pt x="104" y="28"/>
                  </a:lnTo>
                  <a:lnTo>
                    <a:pt x="104" y="28"/>
                  </a:lnTo>
                  <a:lnTo>
                    <a:pt x="92" y="36"/>
                  </a:lnTo>
                  <a:lnTo>
                    <a:pt x="82" y="46"/>
                  </a:lnTo>
                  <a:lnTo>
                    <a:pt x="74" y="56"/>
                  </a:lnTo>
                  <a:lnTo>
                    <a:pt x="66" y="68"/>
                  </a:lnTo>
                  <a:lnTo>
                    <a:pt x="60" y="78"/>
                  </a:lnTo>
                  <a:lnTo>
                    <a:pt x="56" y="90"/>
                  </a:lnTo>
                  <a:lnTo>
                    <a:pt x="52" y="102"/>
                  </a:lnTo>
                  <a:lnTo>
                    <a:pt x="50" y="114"/>
                  </a:lnTo>
                  <a:lnTo>
                    <a:pt x="50" y="114"/>
                  </a:lnTo>
                  <a:lnTo>
                    <a:pt x="106" y="114"/>
                  </a:lnTo>
                  <a:lnTo>
                    <a:pt x="106" y="224"/>
                  </a:lnTo>
                  <a:lnTo>
                    <a:pt x="0" y="224"/>
                  </a:lnTo>
                  <a:lnTo>
                    <a:pt x="0" y="140"/>
                  </a:lnTo>
                  <a:lnTo>
                    <a:pt x="0" y="140"/>
                  </a:lnTo>
                  <a:lnTo>
                    <a:pt x="0" y="118"/>
                  </a:lnTo>
                  <a:lnTo>
                    <a:pt x="4" y="96"/>
                  </a:lnTo>
                  <a:lnTo>
                    <a:pt x="10" y="76"/>
                  </a:lnTo>
                  <a:lnTo>
                    <a:pt x="18" y="58"/>
                  </a:lnTo>
                  <a:lnTo>
                    <a:pt x="30" y="40"/>
                  </a:lnTo>
                  <a:lnTo>
                    <a:pt x="42" y="26"/>
                  </a:lnTo>
                  <a:lnTo>
                    <a:pt x="60" y="12"/>
                  </a:lnTo>
                  <a:lnTo>
                    <a:pt x="78" y="0"/>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 name="组合 22"/>
          <p:cNvGrpSpPr/>
          <p:nvPr>
            <p:custDataLst>
              <p:tags r:id="rId8"/>
            </p:custDataLst>
          </p:nvPr>
        </p:nvGrpSpPr>
        <p:grpSpPr>
          <a:xfrm rot="10800000">
            <a:off x="10005933" y="4110231"/>
            <a:ext cx="395288" cy="355600"/>
            <a:chOff x="5137150" y="0"/>
            <a:chExt cx="395288" cy="355600"/>
          </a:xfrm>
        </p:grpSpPr>
        <p:sp>
          <p:nvSpPr>
            <p:cNvPr id="24" name="Freeform 5"/>
            <p:cNvSpPr/>
            <p:nvPr>
              <p:custDataLst>
                <p:tags r:id="rId9"/>
              </p:custDataLst>
            </p:nvPr>
          </p:nvSpPr>
          <p:spPr bwMode="auto">
            <a:xfrm>
              <a:off x="5137150" y="0"/>
              <a:ext cx="168275" cy="355600"/>
            </a:xfrm>
            <a:custGeom>
              <a:avLst/>
              <a:gdLst>
                <a:gd name="T0" fmla="*/ 78 w 106"/>
                <a:gd name="T1" fmla="*/ 0 h 224"/>
                <a:gd name="T2" fmla="*/ 104 w 106"/>
                <a:gd name="T3" fmla="*/ 28 h 224"/>
                <a:gd name="T4" fmla="*/ 104 w 106"/>
                <a:gd name="T5" fmla="*/ 28 h 224"/>
                <a:gd name="T6" fmla="*/ 92 w 106"/>
                <a:gd name="T7" fmla="*/ 36 h 224"/>
                <a:gd name="T8" fmla="*/ 82 w 106"/>
                <a:gd name="T9" fmla="*/ 46 h 224"/>
                <a:gd name="T10" fmla="*/ 74 w 106"/>
                <a:gd name="T11" fmla="*/ 56 h 224"/>
                <a:gd name="T12" fmla="*/ 66 w 106"/>
                <a:gd name="T13" fmla="*/ 68 h 224"/>
                <a:gd name="T14" fmla="*/ 60 w 106"/>
                <a:gd name="T15" fmla="*/ 78 h 224"/>
                <a:gd name="T16" fmla="*/ 56 w 106"/>
                <a:gd name="T17" fmla="*/ 90 h 224"/>
                <a:gd name="T18" fmla="*/ 54 w 106"/>
                <a:gd name="T19" fmla="*/ 102 h 224"/>
                <a:gd name="T20" fmla="*/ 52 w 106"/>
                <a:gd name="T21" fmla="*/ 114 h 224"/>
                <a:gd name="T22" fmla="*/ 52 w 106"/>
                <a:gd name="T23" fmla="*/ 114 h 224"/>
                <a:gd name="T24" fmla="*/ 106 w 106"/>
                <a:gd name="T25" fmla="*/ 114 h 224"/>
                <a:gd name="T26" fmla="*/ 106 w 106"/>
                <a:gd name="T27" fmla="*/ 224 h 224"/>
                <a:gd name="T28" fmla="*/ 0 w 106"/>
                <a:gd name="T29" fmla="*/ 224 h 224"/>
                <a:gd name="T30" fmla="*/ 0 w 106"/>
                <a:gd name="T31" fmla="*/ 140 h 224"/>
                <a:gd name="T32" fmla="*/ 0 w 106"/>
                <a:gd name="T33" fmla="*/ 140 h 224"/>
                <a:gd name="T34" fmla="*/ 2 w 106"/>
                <a:gd name="T35" fmla="*/ 118 h 224"/>
                <a:gd name="T36" fmla="*/ 4 w 106"/>
                <a:gd name="T37" fmla="*/ 96 h 224"/>
                <a:gd name="T38" fmla="*/ 10 w 106"/>
                <a:gd name="T39" fmla="*/ 76 h 224"/>
                <a:gd name="T40" fmla="*/ 18 w 106"/>
                <a:gd name="T41" fmla="*/ 56 h 224"/>
                <a:gd name="T42" fmla="*/ 30 w 106"/>
                <a:gd name="T43" fmla="*/ 40 h 224"/>
                <a:gd name="T44" fmla="*/ 44 w 106"/>
                <a:gd name="T45" fmla="*/ 24 h 224"/>
                <a:gd name="T46" fmla="*/ 60 w 106"/>
                <a:gd name="T47" fmla="*/ 12 h 224"/>
                <a:gd name="T48" fmla="*/ 78 w 106"/>
                <a:gd name="T49" fmla="*/ 0 h 224"/>
                <a:gd name="T50" fmla="*/ 78 w 106"/>
                <a:gd name="T5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224">
                  <a:moveTo>
                    <a:pt x="78" y="0"/>
                  </a:moveTo>
                  <a:lnTo>
                    <a:pt x="104" y="28"/>
                  </a:lnTo>
                  <a:lnTo>
                    <a:pt x="104" y="28"/>
                  </a:lnTo>
                  <a:lnTo>
                    <a:pt x="92" y="36"/>
                  </a:lnTo>
                  <a:lnTo>
                    <a:pt x="82" y="46"/>
                  </a:lnTo>
                  <a:lnTo>
                    <a:pt x="74" y="56"/>
                  </a:lnTo>
                  <a:lnTo>
                    <a:pt x="66" y="68"/>
                  </a:lnTo>
                  <a:lnTo>
                    <a:pt x="60" y="78"/>
                  </a:lnTo>
                  <a:lnTo>
                    <a:pt x="56" y="90"/>
                  </a:lnTo>
                  <a:lnTo>
                    <a:pt x="54" y="102"/>
                  </a:lnTo>
                  <a:lnTo>
                    <a:pt x="52" y="114"/>
                  </a:lnTo>
                  <a:lnTo>
                    <a:pt x="52" y="114"/>
                  </a:lnTo>
                  <a:lnTo>
                    <a:pt x="106" y="114"/>
                  </a:lnTo>
                  <a:lnTo>
                    <a:pt x="106" y="224"/>
                  </a:lnTo>
                  <a:lnTo>
                    <a:pt x="0" y="224"/>
                  </a:lnTo>
                  <a:lnTo>
                    <a:pt x="0" y="140"/>
                  </a:lnTo>
                  <a:lnTo>
                    <a:pt x="0" y="140"/>
                  </a:lnTo>
                  <a:lnTo>
                    <a:pt x="2" y="118"/>
                  </a:lnTo>
                  <a:lnTo>
                    <a:pt x="4" y="96"/>
                  </a:lnTo>
                  <a:lnTo>
                    <a:pt x="10" y="76"/>
                  </a:lnTo>
                  <a:lnTo>
                    <a:pt x="18" y="56"/>
                  </a:lnTo>
                  <a:lnTo>
                    <a:pt x="30" y="40"/>
                  </a:lnTo>
                  <a:lnTo>
                    <a:pt x="44" y="24"/>
                  </a:lnTo>
                  <a:lnTo>
                    <a:pt x="60" y="12"/>
                  </a:lnTo>
                  <a:lnTo>
                    <a:pt x="78" y="0"/>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
            <p:cNvSpPr/>
            <p:nvPr>
              <p:custDataLst>
                <p:tags r:id="rId10"/>
              </p:custDataLst>
            </p:nvPr>
          </p:nvSpPr>
          <p:spPr bwMode="auto">
            <a:xfrm>
              <a:off x="5364163" y="0"/>
              <a:ext cx="168275" cy="355600"/>
            </a:xfrm>
            <a:custGeom>
              <a:avLst/>
              <a:gdLst>
                <a:gd name="T0" fmla="*/ 78 w 106"/>
                <a:gd name="T1" fmla="*/ 0 h 224"/>
                <a:gd name="T2" fmla="*/ 104 w 106"/>
                <a:gd name="T3" fmla="*/ 28 h 224"/>
                <a:gd name="T4" fmla="*/ 104 w 106"/>
                <a:gd name="T5" fmla="*/ 28 h 224"/>
                <a:gd name="T6" fmla="*/ 92 w 106"/>
                <a:gd name="T7" fmla="*/ 36 h 224"/>
                <a:gd name="T8" fmla="*/ 82 w 106"/>
                <a:gd name="T9" fmla="*/ 46 h 224"/>
                <a:gd name="T10" fmla="*/ 74 w 106"/>
                <a:gd name="T11" fmla="*/ 56 h 224"/>
                <a:gd name="T12" fmla="*/ 66 w 106"/>
                <a:gd name="T13" fmla="*/ 68 h 224"/>
                <a:gd name="T14" fmla="*/ 60 w 106"/>
                <a:gd name="T15" fmla="*/ 78 h 224"/>
                <a:gd name="T16" fmla="*/ 56 w 106"/>
                <a:gd name="T17" fmla="*/ 90 h 224"/>
                <a:gd name="T18" fmla="*/ 52 w 106"/>
                <a:gd name="T19" fmla="*/ 102 h 224"/>
                <a:gd name="T20" fmla="*/ 50 w 106"/>
                <a:gd name="T21" fmla="*/ 114 h 224"/>
                <a:gd name="T22" fmla="*/ 50 w 106"/>
                <a:gd name="T23" fmla="*/ 114 h 224"/>
                <a:gd name="T24" fmla="*/ 106 w 106"/>
                <a:gd name="T25" fmla="*/ 114 h 224"/>
                <a:gd name="T26" fmla="*/ 106 w 106"/>
                <a:gd name="T27" fmla="*/ 224 h 224"/>
                <a:gd name="T28" fmla="*/ 0 w 106"/>
                <a:gd name="T29" fmla="*/ 224 h 224"/>
                <a:gd name="T30" fmla="*/ 0 w 106"/>
                <a:gd name="T31" fmla="*/ 140 h 224"/>
                <a:gd name="T32" fmla="*/ 0 w 106"/>
                <a:gd name="T33" fmla="*/ 140 h 224"/>
                <a:gd name="T34" fmla="*/ 0 w 106"/>
                <a:gd name="T35" fmla="*/ 118 h 224"/>
                <a:gd name="T36" fmla="*/ 4 w 106"/>
                <a:gd name="T37" fmla="*/ 96 h 224"/>
                <a:gd name="T38" fmla="*/ 10 w 106"/>
                <a:gd name="T39" fmla="*/ 76 h 224"/>
                <a:gd name="T40" fmla="*/ 18 w 106"/>
                <a:gd name="T41" fmla="*/ 58 h 224"/>
                <a:gd name="T42" fmla="*/ 30 w 106"/>
                <a:gd name="T43" fmla="*/ 40 h 224"/>
                <a:gd name="T44" fmla="*/ 42 w 106"/>
                <a:gd name="T45" fmla="*/ 26 h 224"/>
                <a:gd name="T46" fmla="*/ 60 w 106"/>
                <a:gd name="T47" fmla="*/ 12 h 224"/>
                <a:gd name="T48" fmla="*/ 78 w 106"/>
                <a:gd name="T49" fmla="*/ 0 h 224"/>
                <a:gd name="T50" fmla="*/ 78 w 106"/>
                <a:gd name="T5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224">
                  <a:moveTo>
                    <a:pt x="78" y="0"/>
                  </a:moveTo>
                  <a:lnTo>
                    <a:pt x="104" y="28"/>
                  </a:lnTo>
                  <a:lnTo>
                    <a:pt x="104" y="28"/>
                  </a:lnTo>
                  <a:lnTo>
                    <a:pt x="92" y="36"/>
                  </a:lnTo>
                  <a:lnTo>
                    <a:pt x="82" y="46"/>
                  </a:lnTo>
                  <a:lnTo>
                    <a:pt x="74" y="56"/>
                  </a:lnTo>
                  <a:lnTo>
                    <a:pt x="66" y="68"/>
                  </a:lnTo>
                  <a:lnTo>
                    <a:pt x="60" y="78"/>
                  </a:lnTo>
                  <a:lnTo>
                    <a:pt x="56" y="90"/>
                  </a:lnTo>
                  <a:lnTo>
                    <a:pt x="52" y="102"/>
                  </a:lnTo>
                  <a:lnTo>
                    <a:pt x="50" y="114"/>
                  </a:lnTo>
                  <a:lnTo>
                    <a:pt x="50" y="114"/>
                  </a:lnTo>
                  <a:lnTo>
                    <a:pt x="106" y="114"/>
                  </a:lnTo>
                  <a:lnTo>
                    <a:pt x="106" y="224"/>
                  </a:lnTo>
                  <a:lnTo>
                    <a:pt x="0" y="224"/>
                  </a:lnTo>
                  <a:lnTo>
                    <a:pt x="0" y="140"/>
                  </a:lnTo>
                  <a:lnTo>
                    <a:pt x="0" y="140"/>
                  </a:lnTo>
                  <a:lnTo>
                    <a:pt x="0" y="118"/>
                  </a:lnTo>
                  <a:lnTo>
                    <a:pt x="4" y="96"/>
                  </a:lnTo>
                  <a:lnTo>
                    <a:pt x="10" y="76"/>
                  </a:lnTo>
                  <a:lnTo>
                    <a:pt x="18" y="58"/>
                  </a:lnTo>
                  <a:lnTo>
                    <a:pt x="30" y="40"/>
                  </a:lnTo>
                  <a:lnTo>
                    <a:pt x="42" y="26"/>
                  </a:lnTo>
                  <a:lnTo>
                    <a:pt x="60" y="12"/>
                  </a:lnTo>
                  <a:lnTo>
                    <a:pt x="78" y="0"/>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a:xfrm>
            <a:off x="1104265" y="3521075"/>
            <a:ext cx="7691120" cy="3874135"/>
          </a:xfrm>
        </p:spPr>
        <p:txBody>
          <a:bodyPr vert="horz" wrap="square" lIns="91440" tIns="45720" rIns="91440" bIns="45720" rtlCol="0" anchor="ctr">
            <a:normAutofit fontScale="90000"/>
          </a:bodyPr>
          <a:p>
            <a:r>
              <a:rPr lang="zh-CN" altLang="en-US" dirty="0">
                <a:solidFill>
                  <a:schemeClr val="bg1"/>
                </a:solidFill>
              </a:rPr>
              <a:t>一</a:t>
            </a:r>
            <a:r>
              <a:rPr lang="en-US" altLang="zh-CN" dirty="0">
                <a:solidFill>
                  <a:schemeClr val="bg1"/>
                </a:solidFill>
              </a:rPr>
              <a:t>.RUP</a:t>
            </a:r>
            <a:r>
              <a:rPr lang="zh-CN" altLang="en-US" dirty="0">
                <a:solidFill>
                  <a:schemeClr val="bg1"/>
                </a:solidFill>
              </a:rPr>
              <a:t>简介</a:t>
            </a:r>
            <a:br>
              <a:rPr lang="zh-CN" altLang="en-US" dirty="0">
                <a:solidFill>
                  <a:schemeClr val="bg1"/>
                </a:solidFill>
              </a:rPr>
            </a:br>
            <a:br>
              <a:rPr lang="zh-CN" altLang="en-US" dirty="0">
                <a:solidFill>
                  <a:schemeClr val="bg1"/>
                </a:solidFill>
              </a:rPr>
            </a:br>
            <a:r>
              <a:rPr lang="zh-CN" altLang="en-US" dirty="0">
                <a:solidFill>
                  <a:schemeClr val="bg1"/>
                </a:solidFill>
              </a:rPr>
              <a:t>  </a:t>
            </a:r>
            <a:r>
              <a:rPr lang="zh-CN" altLang="en-US" dirty="0">
                <a:sym typeface="+mn-ea"/>
              </a:rPr>
              <a:t>二</a:t>
            </a:r>
            <a:r>
              <a:rPr lang="en-US" altLang="zh-CN" dirty="0">
                <a:sym typeface="+mn-ea"/>
              </a:rPr>
              <a:t>.RUP</a:t>
            </a:r>
            <a:r>
              <a:rPr lang="zh-CN" altLang="en-US" dirty="0">
                <a:sym typeface="+mn-ea"/>
              </a:rPr>
              <a:t>核心及要素</a:t>
            </a:r>
            <a:br>
              <a:rPr lang="zh-CN" altLang="en-US" dirty="0">
                <a:sym typeface="+mn-ea"/>
              </a:rPr>
            </a:br>
            <a:br>
              <a:rPr lang="zh-CN" altLang="en-US" dirty="0">
                <a:sym typeface="+mn-ea"/>
              </a:rPr>
            </a:br>
            <a:r>
              <a:rPr lang="zh-CN" altLang="en-US" dirty="0">
                <a:sym typeface="+mn-ea"/>
              </a:rPr>
              <a:t>    三</a:t>
            </a:r>
            <a:r>
              <a:rPr lang="en-US" altLang="zh-CN" dirty="0">
                <a:sym typeface="+mn-ea"/>
              </a:rPr>
              <a:t>.RUP</a:t>
            </a:r>
            <a:r>
              <a:rPr lang="zh-CN" altLang="en-US" dirty="0">
                <a:sym typeface="+mn-ea"/>
              </a:rPr>
              <a:t>开发过程</a:t>
            </a:r>
            <a:br>
              <a:rPr lang="zh-CN" altLang="en-US" dirty="0">
                <a:sym typeface="+mn-ea"/>
              </a:rPr>
            </a:br>
            <a:br>
              <a:rPr lang="zh-CN" altLang="en-US" dirty="0">
                <a:sym typeface="+mn-ea"/>
              </a:rPr>
            </a:br>
            <a:r>
              <a:rPr lang="zh-CN" altLang="en-US" dirty="0">
                <a:sym typeface="+mn-ea"/>
              </a:rPr>
              <a:t>      四</a:t>
            </a:r>
            <a:r>
              <a:rPr lang="en-US" altLang="zh-CN" dirty="0">
                <a:sym typeface="+mn-ea"/>
              </a:rPr>
              <a:t>.RUP</a:t>
            </a:r>
            <a:r>
              <a:rPr lang="zh-CN" altLang="en-US" dirty="0">
                <a:sym typeface="+mn-ea"/>
              </a:rPr>
              <a:t>开发模式及特点</a:t>
            </a:r>
            <a:br>
              <a:rPr lang="zh-CN" altLang="en-US" dirty="0">
                <a:sym typeface="+mn-ea"/>
              </a:rPr>
            </a:br>
            <a:br>
              <a:rPr lang="zh-CN" altLang="en-US" dirty="0">
                <a:sym typeface="+mn-ea"/>
              </a:rPr>
            </a:br>
            <a:r>
              <a:rPr lang="zh-CN" altLang="en-US" dirty="0">
                <a:sym typeface="+mn-ea"/>
              </a:rPr>
              <a:t>        五</a:t>
            </a:r>
            <a:r>
              <a:rPr lang="en-US" altLang="zh-CN" dirty="0">
                <a:sym typeface="+mn-ea"/>
              </a:rPr>
              <a:t>.RUP</a:t>
            </a:r>
            <a:r>
              <a:rPr lang="zh-CN" altLang="en-US" dirty="0">
                <a:sym typeface="+mn-ea"/>
              </a:rPr>
              <a:t>评价</a:t>
            </a:r>
            <a:br>
              <a:rPr lang="zh-CN" altLang="en-US" dirty="0">
                <a:solidFill>
                  <a:schemeClr val="bg1"/>
                </a:solidFill>
              </a:rPr>
            </a:br>
            <a:br>
              <a:rPr lang="zh-CN" altLang="en-US" dirty="0">
                <a:solidFill>
                  <a:schemeClr val="bg1"/>
                </a:solidFill>
              </a:rPr>
            </a:br>
            <a:br>
              <a:rPr lang="zh-CN" altLang="en-US" dirty="0">
                <a:solidFill>
                  <a:schemeClr val="bg1"/>
                </a:solidFill>
              </a:rPr>
            </a:br>
            <a:br>
              <a:rPr lang="zh-CN" altLang="en-US" dirty="0">
                <a:solidFill>
                  <a:schemeClr val="bg1"/>
                </a:solidFill>
              </a:rPr>
            </a:br>
            <a:br>
              <a:rPr lang="zh-CN" altLang="en-US" dirty="0">
                <a:solidFill>
                  <a:schemeClr val="bg1"/>
                </a:solidFill>
              </a:rPr>
            </a:br>
            <a:endParaRPr lang="zh-CN" altLang="en-US" dirty="0">
              <a:solidFill>
                <a:schemeClr val="bg1"/>
              </a:solidFill>
            </a:endParaRPr>
          </a:p>
        </p:txBody>
      </p:sp>
      <p:sp>
        <p:nvSpPr>
          <p:cNvPr id="4" name="文本框 3"/>
          <p:cNvSpPr txBox="1"/>
          <p:nvPr/>
        </p:nvSpPr>
        <p:spPr>
          <a:xfrm>
            <a:off x="4533265" y="152400"/>
            <a:ext cx="3328670" cy="829945"/>
          </a:xfrm>
          <a:prstGeom prst="rect">
            <a:avLst/>
          </a:prstGeom>
          <a:noFill/>
        </p:spPr>
        <p:txBody>
          <a:bodyPr wrap="square" rtlCol="0">
            <a:spAutoFit/>
          </a:bodyPr>
          <a:p>
            <a:r>
              <a:rPr lang="zh-CN" altLang="en-US" sz="4800">
                <a:solidFill>
                  <a:schemeClr val="bg1"/>
                </a:solidFill>
              </a:rPr>
              <a:t>目录</a:t>
            </a:r>
            <a:endParaRPr lang="zh-CN" altLang="en-US" sz="4800">
              <a:solidFill>
                <a:schemeClr val="bg1"/>
              </a:solidFill>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a:xfrm>
            <a:off x="3851910" y="2449830"/>
            <a:ext cx="7691120" cy="1750695"/>
          </a:xfrm>
        </p:spPr>
        <p:txBody>
          <a:bodyPr vert="horz" wrap="square" lIns="91440" tIns="45720" rIns="91440" bIns="45720" rtlCol="0" anchor="ctr">
            <a:normAutofit/>
          </a:bodyPr>
          <a:p>
            <a:r>
              <a:rPr lang="zh-CN" altLang="en-US" dirty="0">
                <a:solidFill>
                  <a:schemeClr val="bg1"/>
                </a:solidFill>
              </a:rPr>
              <a:t>一</a:t>
            </a:r>
            <a:r>
              <a:rPr lang="en-US" altLang="zh-CN" dirty="0">
                <a:solidFill>
                  <a:schemeClr val="bg1"/>
                </a:solidFill>
              </a:rPr>
              <a:t>.RUP</a:t>
            </a:r>
            <a:r>
              <a:rPr lang="zh-CN" altLang="en-US" dirty="0">
                <a:solidFill>
                  <a:schemeClr val="bg1"/>
                </a:solidFill>
              </a:rPr>
              <a:t>简介</a:t>
            </a:r>
            <a:endParaRPr lang="zh-CN" altLang="en-US" dirty="0">
              <a:solidFill>
                <a:schemeClr val="bg1"/>
              </a:solidFill>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470" y="591185"/>
            <a:ext cx="7691120" cy="1750695"/>
          </a:xfrm>
        </p:spPr>
        <p:txBody>
          <a:bodyPr vert="horz" wrap="square" lIns="91440" tIns="45720" rIns="91440" bIns="45720" rtlCol="0" anchor="ctr">
            <a:normAutofit/>
          </a:bodyPr>
          <a:lstStyle/>
          <a:p>
            <a:r>
              <a:rPr lang="zh-CN" altLang="en-US" b="1">
                <a:solidFill>
                  <a:srgbClr val="FFFFFF"/>
                </a:solidFill>
                <a:latin typeface="微软雅黑" panose="020B0503020204020204" charset="-122"/>
                <a:ea typeface="微软雅黑" panose="020B0503020204020204" charset="-122"/>
                <a:sym typeface="+mn-ea"/>
              </a:rPr>
              <a:t>RUP（Rational Unified Process）</a:t>
            </a:r>
            <a:endParaRPr lang="zh-CN" altLang="en-US" dirty="0">
              <a:solidFill>
                <a:schemeClr val="bg1"/>
              </a:solidFill>
            </a:endParaRPr>
          </a:p>
        </p:txBody>
      </p:sp>
      <p:sp>
        <p:nvSpPr>
          <p:cNvPr id="4" name="文本占位符 3"/>
          <p:cNvSpPr>
            <a:spLocks noGrp="1"/>
          </p:cNvSpPr>
          <p:nvPr>
            <p:ph type="body" sz="half" idx="2"/>
            <p:custDataLst>
              <p:tags r:id="rId2"/>
            </p:custDataLst>
          </p:nvPr>
        </p:nvSpPr>
        <p:spPr/>
        <p:txBody>
          <a:bodyPr vert="horz" lIns="91440" tIns="45720" rIns="91440" bIns="45720" rtlCol="0">
            <a:normAutofit lnSpcReduction="20000"/>
          </a:bodyPr>
          <a:lstStyle/>
          <a:p>
            <a:pPr marL="228600" indent="-228600" algn="just">
              <a:lnSpc>
                <a:spcPct val="120000"/>
              </a:lnSpc>
              <a:buChar char="•"/>
            </a:pPr>
            <a:r>
              <a:rPr lang="en-US" altLang="zh-CN" dirty="0"/>
              <a:t>统一软件开发过程，统一软件过程是一个</a:t>
            </a:r>
            <a:r>
              <a:rPr lang="en-US" altLang="zh-CN" dirty="0">
                <a:solidFill>
                  <a:srgbClr val="FF0000"/>
                </a:solidFill>
              </a:rPr>
              <a:t>面向对象且基于网络的程序开发方法论。</a:t>
            </a:r>
            <a:endParaRPr lang="en-US" altLang="zh-CN" dirty="0">
              <a:solidFill>
                <a:srgbClr val="FF0000"/>
              </a:solidFill>
            </a:endParaRPr>
          </a:p>
          <a:p>
            <a:pPr marL="228600" indent="-228600" algn="just">
              <a:lnSpc>
                <a:spcPct val="120000"/>
              </a:lnSpc>
              <a:buChar char="•"/>
            </a:pPr>
            <a:r>
              <a:rPr lang="en-US" altLang="zh-CN" dirty="0"/>
              <a:t>瑞理统一过程（RUP）是Rational软件公司（Rational公司被IBM并购）创造的软件工程方法 。RUP描述了如何有效地利用商业的可靠的方法开发和部署软件，是一种重量级过程（也被称作厚方法学），因此</a:t>
            </a:r>
            <a:r>
              <a:rPr lang="en-US" altLang="zh-CN" b="1" dirty="0">
                <a:solidFill>
                  <a:schemeClr val="accent5"/>
                </a:solidFill>
              </a:rPr>
              <a:t>特别适用于大型软件团队开发大型项目</a:t>
            </a:r>
            <a:r>
              <a:rPr lang="en-US" altLang="zh-CN" dirty="0">
                <a:solidFill>
                  <a:schemeClr val="accent5"/>
                </a:solidFill>
              </a:rPr>
              <a:t>。</a:t>
            </a:r>
            <a:endParaRPr lang="en-US" altLang="zh-CN" dirty="0">
              <a:solidFill>
                <a:schemeClr val="accent5"/>
              </a:solidFill>
            </a:endParaRPr>
          </a:p>
        </p:txBody>
      </p:sp>
      <p:pic>
        <p:nvPicPr>
          <p:cNvPr id="5" name="图片占位符 4" descr="9358d109b3de9c82231f79876c81800a19d84344"/>
          <p:cNvPicPr>
            <a:picLocks noChangeAspect="1"/>
          </p:cNvPicPr>
          <p:nvPr>
            <p:ph type="pic" idx="1"/>
          </p:nvPr>
        </p:nvPicPr>
        <p:blipFill>
          <a:blip r:embed="rId3"/>
          <a:stretch>
            <a:fillRect/>
          </a:stretch>
        </p:blipFill>
        <p:spPr>
          <a:xfrm>
            <a:off x="5223510" y="2341880"/>
            <a:ext cx="6170295" cy="3251835"/>
          </a:xfrm>
          <a:prstGeom prst="rect">
            <a:avLst/>
          </a:prstGeom>
        </p:spPr>
      </p:pic>
      <p:sp>
        <p:nvSpPr>
          <p:cNvPr id="6" name="副标题 4"/>
          <p:cNvSpPr>
            <a:spLocks noGrp="1"/>
          </p:cNvSpPr>
          <p:nvPr>
            <p:custDataLst>
              <p:tags r:id="rId4"/>
            </p:custDataLst>
          </p:nvPr>
        </p:nvSpPr>
        <p:spPr>
          <a:xfrm>
            <a:off x="839153" y="6047740"/>
            <a:ext cx="11321414" cy="79311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lumMod val="8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lumMod val="8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8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8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a:latin typeface="Arial" panose="020B0604020202020204" pitchFamily="34" charset="0"/>
                <a:ea typeface="宋体" panose="02010600030101010101" pitchFamily="2" charset="-122"/>
                <a:sym typeface="+mn-ea"/>
              </a:rPr>
              <a:t>			 </a:t>
            </a:r>
            <a:r>
              <a:rPr lang="zh-CN" sz="1800">
                <a:latin typeface="Arial" panose="020B0604020202020204" pitchFamily="34" charset="0"/>
                <a:ea typeface="宋体" panose="02010600030101010101" pitchFamily="2" charset="-122"/>
                <a:sym typeface="+mn-ea"/>
              </a:rPr>
              <a:t>以上摘自百度百科：https://baike.baidu.com/item/RUP/8924595?fr=aladdin</a:t>
            </a:r>
            <a:endParaRPr lang="zh-CN" sz="1800">
              <a:latin typeface="Arial" panose="020B0604020202020204" pitchFamily="34" charset="0"/>
              <a:ea typeface="宋体" panose="02010600030101010101" pitchFamily="2" charset="-122"/>
              <a:sym typeface="+mn-ea"/>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470" y="591185"/>
            <a:ext cx="7691120" cy="1750695"/>
          </a:xfrm>
        </p:spPr>
        <p:txBody>
          <a:bodyPr vert="horz" wrap="square" lIns="91440" tIns="45720" rIns="91440" bIns="45720" rtlCol="0" anchor="ctr">
            <a:normAutofit/>
          </a:bodyPr>
          <a:lstStyle/>
          <a:p>
            <a:r>
              <a:rPr lang="zh-CN" altLang="en-US" b="1">
                <a:solidFill>
                  <a:srgbClr val="FFFFFF"/>
                </a:solidFill>
                <a:latin typeface="微软雅黑" panose="020B0503020204020204" charset="-122"/>
                <a:ea typeface="微软雅黑" panose="020B0503020204020204" charset="-122"/>
                <a:sym typeface="+mn-ea"/>
              </a:rPr>
              <a:t>RUP（Rational Unified Process）</a:t>
            </a:r>
            <a:endParaRPr lang="zh-CN" altLang="en-US" dirty="0">
              <a:solidFill>
                <a:schemeClr val="bg1"/>
              </a:solidFill>
            </a:endParaRPr>
          </a:p>
        </p:txBody>
      </p:sp>
      <p:sp>
        <p:nvSpPr>
          <p:cNvPr id="4" name="文本占位符 3"/>
          <p:cNvSpPr>
            <a:spLocks noGrp="1"/>
          </p:cNvSpPr>
          <p:nvPr>
            <p:ph type="body" sz="half" idx="2"/>
            <p:custDataLst>
              <p:tags r:id="rId2"/>
            </p:custDataLst>
          </p:nvPr>
        </p:nvSpPr>
        <p:spPr>
          <a:xfrm>
            <a:off x="839470" y="2341880"/>
            <a:ext cx="9811385" cy="3811905"/>
          </a:xfrm>
        </p:spPr>
        <p:txBody>
          <a:bodyPr vert="horz" lIns="91440" tIns="45720" rIns="91440" bIns="45720" rtlCol="0">
            <a:normAutofit lnSpcReduction="10000"/>
          </a:bodyPr>
          <a:lstStyle/>
          <a:p>
            <a:pPr marL="228600" indent="-228600" algn="just">
              <a:lnSpc>
                <a:spcPct val="120000"/>
              </a:lnSpc>
              <a:buChar char="•"/>
            </a:pPr>
            <a:r>
              <a:rPr lang="en-US" altLang="zh-CN" dirty="0"/>
              <a:t>1、RUP是风险驱动的、基于</a:t>
            </a:r>
            <a:r>
              <a:rPr lang="en-US" altLang="zh-CN" dirty="0">
                <a:solidFill>
                  <a:schemeClr val="accent5"/>
                </a:solidFill>
              </a:rPr>
              <a:t>Use Case</a:t>
            </a:r>
            <a:r>
              <a:rPr lang="en-US" altLang="zh-CN" dirty="0"/>
              <a:t>技术的、以架构为中心的、迭代的、可配置的软件开发流程</a:t>
            </a:r>
            <a:r>
              <a:rPr lang="zh-CN" altLang="en-US" dirty="0"/>
              <a:t>。</a:t>
            </a:r>
            <a:endParaRPr lang="zh-CN" altLang="en-US" dirty="0"/>
          </a:p>
          <a:p>
            <a:pPr marL="228600" indent="-228600" algn="just">
              <a:lnSpc>
                <a:spcPct val="120000"/>
              </a:lnSpc>
              <a:buChar char="•"/>
            </a:pPr>
            <a:r>
              <a:rPr lang="en-US" altLang="zh-CN" dirty="0"/>
              <a:t>2、我们可以针对RUP所规定出的流程，进行客户化定制，定制出适合自己组织的实用的软件流程。因此</a:t>
            </a:r>
            <a:r>
              <a:rPr lang="en-US" altLang="zh-CN" dirty="0">
                <a:solidFill>
                  <a:schemeClr val="accent5"/>
                </a:solidFill>
              </a:rPr>
              <a:t>RUP是一个流程定义平台，是一个流程框架。</a:t>
            </a:r>
            <a:endParaRPr lang="en-US" altLang="zh-CN" dirty="0">
              <a:solidFill>
                <a:schemeClr val="accent5"/>
              </a:solidFill>
            </a:endParaRPr>
          </a:p>
          <a:p>
            <a:pPr marL="228600" indent="-228600" algn="just">
              <a:lnSpc>
                <a:spcPct val="120000"/>
              </a:lnSpc>
              <a:buChar char="•"/>
            </a:pPr>
            <a:r>
              <a:rPr lang="en-US" altLang="zh-CN" dirty="0"/>
              <a:t>RUP相当于计划，为开发提供步骤。所以说RUP是面向过程的。</a:t>
            </a:r>
            <a:endParaRPr lang="en-US" altLang="zh-CN" dirty="0"/>
          </a:p>
          <a:p>
            <a:pPr marL="228600" indent="-228600" algn="just">
              <a:lnSpc>
                <a:spcPct val="120000"/>
              </a:lnSpc>
              <a:buChar char="•"/>
            </a:pPr>
            <a:r>
              <a:rPr lang="en-US" altLang="zh-CN" dirty="0"/>
              <a:t>RUP的宗旨：高效、准时满足需求</a:t>
            </a:r>
            <a:endParaRPr lang="en-US" altLang="zh-CN" dirty="0"/>
          </a:p>
          <a:p>
            <a:pPr marL="228600" indent="-228600" algn="just">
              <a:lnSpc>
                <a:spcPct val="120000"/>
              </a:lnSpc>
              <a:buChar char="•"/>
            </a:pPr>
            <a:r>
              <a:rPr lang="en-US" altLang="zh-CN" dirty="0"/>
              <a:t>Use Case</a:t>
            </a:r>
            <a:r>
              <a:rPr lang="zh-CN" altLang="en-US" dirty="0"/>
              <a:t>：用例分析是以产品用户为中心（user centered）、出发点的需求技术，每一个用例都反映了一个有价值的（valuable）用户目标（user goal），每一个用例名称都以动词词组的形式说明了用户想要（通过系统）做什么，完成什么任务。</a:t>
            </a:r>
            <a:endParaRPr lang="zh-CN" altLang="en-US"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dirty="0">
                <a:solidFill>
                  <a:schemeClr val="bg1"/>
                </a:solidFill>
              </a:rPr>
              <a:t>为什么产生RUP?</a:t>
            </a:r>
            <a:endParaRPr dirty="0">
              <a:solidFill>
                <a:schemeClr val="bg1"/>
              </a:solidFill>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solidFill>
                  <a:schemeClr val="accent5"/>
                </a:solidFill>
              </a:rPr>
              <a:t>软件危机</a:t>
            </a:r>
            <a:r>
              <a:rPr lang="zh-CN" altLang="en-US" sz="2000" dirty="0"/>
              <a:t>推动了RUP的产生。软件危机面临的问题有难以满足需求、难以定义需求、最后发现错误、质量差等问题。而RUP可以缓解这些问题，故产生了RUP.那么RUP是如何解决这些问题呢？这要从RUP的思路：Implementing Best Practices说起。</a:t>
            </a:r>
            <a:endParaRPr lang="zh-CN" altLang="en-US" sz="2000" dirty="0"/>
          </a:p>
          <a:p>
            <a:pPr algn="just">
              <a:lnSpc>
                <a:spcPct val="120000"/>
              </a:lnSpc>
            </a:pPr>
            <a:r>
              <a:rPr lang="zh-CN" altLang="en-US" sz="2000" dirty="0"/>
              <a:t>什么是Implementing Best Practices？</a:t>
            </a:r>
            <a:endParaRPr lang="zh-CN" altLang="en-US" sz="2000" dirty="0"/>
          </a:p>
          <a:p>
            <a:pPr algn="just">
              <a:lnSpc>
                <a:spcPct val="120000"/>
              </a:lnSpc>
            </a:pPr>
            <a:r>
              <a:rPr lang="zh-CN" altLang="en-US" sz="2000" dirty="0">
                <a:solidFill>
                  <a:schemeClr val="accent5"/>
                </a:solidFill>
              </a:rPr>
              <a:t> Implementing Best Practices是RUP的最佳实践。</a:t>
            </a:r>
            <a:r>
              <a:rPr lang="zh-CN" altLang="en-US" sz="2000" dirty="0"/>
              <a:t>最佳实践的措施有：迭代式开发Develop Iteratively、管理需求Manage Requirements、使用构建架构Use Component Architectures、可视化建模Model Visually、检验质量Verify Quality、控制变更Control Changes。</a:t>
            </a:r>
            <a:endParaRPr lang="zh-CN" altLang="en-US" sz="2000"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a:xfrm>
            <a:off x="2882265" y="2459990"/>
            <a:ext cx="7691120" cy="1750695"/>
          </a:xfrm>
        </p:spPr>
        <p:txBody>
          <a:bodyPr vert="horz" wrap="square" lIns="91440" tIns="45720" rIns="91440" bIns="45720" rtlCol="0" anchor="ctr">
            <a:normAutofit/>
          </a:bodyPr>
          <a:p>
            <a:r>
              <a:rPr lang="zh-CN" altLang="en-US" dirty="0">
                <a:solidFill>
                  <a:schemeClr val="bg1"/>
                </a:solidFill>
              </a:rPr>
              <a:t>二</a:t>
            </a:r>
            <a:r>
              <a:rPr lang="en-US" altLang="zh-CN" dirty="0">
                <a:solidFill>
                  <a:schemeClr val="bg1"/>
                </a:solidFill>
              </a:rPr>
              <a:t>.RUP</a:t>
            </a:r>
            <a:r>
              <a:rPr lang="zh-CN" altLang="en-US" dirty="0">
                <a:solidFill>
                  <a:schemeClr val="bg1"/>
                </a:solidFill>
              </a:rPr>
              <a:t>核心及要素</a:t>
            </a:r>
            <a:endParaRPr lang="zh-CN" altLang="en-US" dirty="0">
              <a:solidFill>
                <a:schemeClr val="bg1"/>
              </a:solidFill>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470" y="591185"/>
            <a:ext cx="7691120" cy="1750695"/>
          </a:xfrm>
        </p:spPr>
        <p:txBody>
          <a:bodyPr vert="horz" wrap="square" lIns="91440" tIns="45720" rIns="91440" bIns="45720" rtlCol="0" anchor="ctr">
            <a:normAutofit/>
          </a:bodyPr>
          <a:lstStyle/>
          <a:p>
            <a:r>
              <a:rPr lang="zh-CN" altLang="en-US" b="1">
                <a:solidFill>
                  <a:srgbClr val="FFFFFF"/>
                </a:solidFill>
                <a:latin typeface="微软雅黑" panose="020B0503020204020204" charset="-122"/>
                <a:ea typeface="微软雅黑" panose="020B0503020204020204" charset="-122"/>
                <a:sym typeface="+mn-ea"/>
              </a:rPr>
              <a:t>核心概念</a:t>
            </a:r>
            <a:endParaRPr lang="zh-CN" altLang="en-US" b="1">
              <a:solidFill>
                <a:srgbClr val="FFFFFF"/>
              </a:solidFill>
              <a:latin typeface="微软雅黑" panose="020B0503020204020204" charset="-122"/>
              <a:ea typeface="微软雅黑" panose="020B0503020204020204" charset="-122"/>
              <a:sym typeface="+mn-ea"/>
            </a:endParaRPr>
          </a:p>
        </p:txBody>
      </p:sp>
      <p:sp>
        <p:nvSpPr>
          <p:cNvPr id="4" name="文本占位符 3"/>
          <p:cNvSpPr>
            <a:spLocks noGrp="1"/>
          </p:cNvSpPr>
          <p:nvPr>
            <p:ph type="body" sz="half" idx="2"/>
            <p:custDataLst>
              <p:tags r:id="rId2"/>
            </p:custDataLst>
          </p:nvPr>
        </p:nvSpPr>
        <p:spPr>
          <a:xfrm>
            <a:off x="839470" y="2341880"/>
            <a:ext cx="4164965" cy="2609850"/>
          </a:xfrm>
        </p:spPr>
        <p:txBody>
          <a:bodyPr vert="horz" lIns="91440" tIns="45720" rIns="91440" bIns="45720" rtlCol="0">
            <a:normAutofit lnSpcReduction="20000"/>
          </a:bodyPr>
          <a:lstStyle/>
          <a:p>
            <a:pPr marL="228600" indent="-228600" algn="just">
              <a:lnSpc>
                <a:spcPct val="120000"/>
              </a:lnSpc>
              <a:buChar char="•"/>
            </a:pPr>
            <a:r>
              <a:rPr lang="en-US" altLang="zh-CN" dirty="0"/>
              <a:t>角色：描述某个人或者一个小组的行为与职责。RUP预先定义了很多角色。</a:t>
            </a:r>
            <a:endParaRPr lang="en-US" altLang="zh-CN" dirty="0"/>
          </a:p>
          <a:p>
            <a:pPr marL="228600" indent="-228600" algn="just">
              <a:lnSpc>
                <a:spcPct val="120000"/>
              </a:lnSpc>
              <a:buChar char="•"/>
            </a:pPr>
            <a:r>
              <a:rPr lang="en-US" altLang="zh-CN" dirty="0"/>
              <a:t>活动：是一个有明确目的的独立工作单元。</a:t>
            </a:r>
            <a:endParaRPr lang="en-US" altLang="zh-CN" dirty="0"/>
          </a:p>
          <a:p>
            <a:pPr marL="228600" indent="-228600" algn="just">
              <a:lnSpc>
                <a:spcPct val="120000"/>
              </a:lnSpc>
              <a:buChar char="•"/>
            </a:pPr>
            <a:r>
              <a:rPr lang="en-US" altLang="zh-CN" dirty="0"/>
              <a:t>工件：是活动生成、创建或修改的一段信息</a:t>
            </a:r>
            <a:endParaRPr lang="en-US" altLang="zh-CN" dirty="0"/>
          </a:p>
        </p:txBody>
      </p:sp>
      <p:sp>
        <p:nvSpPr>
          <p:cNvPr id="6" name="副标题 4"/>
          <p:cNvSpPr>
            <a:spLocks noGrp="1"/>
          </p:cNvSpPr>
          <p:nvPr>
            <p:custDataLst>
              <p:tags r:id="rId3"/>
            </p:custDataLst>
          </p:nvPr>
        </p:nvSpPr>
        <p:spPr>
          <a:xfrm>
            <a:off x="839153" y="6047740"/>
            <a:ext cx="11321414" cy="79311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lumMod val="8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lumMod val="8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8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8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a:latin typeface="Arial" panose="020B0604020202020204" pitchFamily="34" charset="0"/>
                <a:ea typeface="宋体" panose="02010600030101010101" pitchFamily="2" charset="-122"/>
                <a:sym typeface="+mn-ea"/>
              </a:rPr>
              <a:t>			 </a:t>
            </a:r>
            <a:r>
              <a:rPr lang="zh-CN" sz="1800">
                <a:latin typeface="Arial" panose="020B0604020202020204" pitchFamily="34" charset="0"/>
                <a:ea typeface="宋体" panose="02010600030101010101" pitchFamily="2" charset="-122"/>
                <a:sym typeface="+mn-ea"/>
              </a:rPr>
              <a:t>以上摘自百度百科：https://baike.baidu.com/item/RUP/8924595?fr=aladdin</a:t>
            </a:r>
            <a:endParaRPr lang="zh-CN" sz="1800">
              <a:latin typeface="Arial" panose="020B0604020202020204" pitchFamily="34" charset="0"/>
              <a:ea typeface="宋体" panose="02010600030101010101" pitchFamily="2" charset="-122"/>
              <a:sym typeface="+mn-ea"/>
            </a:endParaRPr>
          </a:p>
        </p:txBody>
      </p:sp>
      <p:pic>
        <p:nvPicPr>
          <p:cNvPr id="7" name="图片占位符 6" descr="72f082025aafa40f77ca4ed5ab64034f78f019ad"/>
          <p:cNvPicPr>
            <a:picLocks noChangeAspect="1"/>
          </p:cNvPicPr>
          <p:nvPr>
            <p:ph type="pic" idx="1"/>
          </p:nvPr>
        </p:nvPicPr>
        <p:blipFill>
          <a:blip r:embed="rId4"/>
          <a:stretch>
            <a:fillRect/>
          </a:stretch>
        </p:blipFill>
        <p:spPr>
          <a:xfrm>
            <a:off x="6373495" y="958215"/>
            <a:ext cx="4401185" cy="5089525"/>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64416"/>
</p:tagLst>
</file>

<file path=ppt/tags/tag10.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4*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1.xml><?xml version="1.0" encoding="utf-8"?>
<p:tagLst xmlns:p="http://schemas.openxmlformats.org/presentationml/2006/main">
  <p:tag name="KSO_WM_BEAUTIFY_FLAG" val="#wm#"/>
  <p:tag name="KSO_WM_TEMPLATE_CATEGORY" val="custom"/>
  <p:tag name="KSO_WM_TEMPLATE_INDEX" val="20164416"/>
</p:tagLst>
</file>

<file path=ppt/tags/tag12.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4*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3.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4*f*1"/>
  <p:tag name="KSO_WM_UNIT_CLEAR" val="1"/>
  <p:tag name="KSO_WM_UNIT_LAYERLEVEL" val="1"/>
  <p:tag name="KSO_WM_UNIT_VALUE" val="150"/>
  <p:tag name="KSO_WM_UNIT_HIGHLIGHT" val="0"/>
  <p:tag name="KSO_WM_UNIT_COMPATIBLE" val="0"/>
  <p:tag name="KSO_WM_UNIT_PRESET_TEXT_INDEX" val="6"/>
  <p:tag name="KSO_WM_UNIT_PRESET_TEXT_LEN" val="101"/>
</p:tagLst>
</file>

<file path=ppt/tags/tag14.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b"/>
  <p:tag name="KSO_WM_UNIT_INDEX" val="1"/>
  <p:tag name="KSO_WM_UNIT_ID" val="custom20164416_1*b*1"/>
  <p:tag name="KSO_WM_UNIT_LAYERLEVEL" val="1"/>
  <p:tag name="KSO_WM_UNIT_VALUE" val="27"/>
  <p:tag name="KSO_WM_UNIT_ISCONTENTSTITLE" val="0"/>
  <p:tag name="KSO_WM_UNIT_HIGHLIGHT" val="0"/>
  <p:tag name="KSO_WM_UNIT_COMPATIBLE" val="0"/>
  <p:tag name="KSO_WM_UNIT_CLEAR" val="0"/>
  <p:tag name="KSO_WM_UNIT_PRESET_TEXT_INDEX" val="2"/>
  <p:tag name="KSO_WM_UNIT_PRESET_TEXT_LEN" val="10"/>
</p:tagLst>
</file>

<file path=ppt/tags/tag15.xml><?xml version="1.0" encoding="utf-8"?>
<p:tagLst xmlns:p="http://schemas.openxmlformats.org/presentationml/2006/main">
  <p:tag name="KSO_WM_TEMPLATE_CATEGORY" val="custom"/>
  <p:tag name="KSO_WM_TEMPLATE_INDEX" val="20164416"/>
  <p:tag name="KSO_WM_TAG_VERSION" val="1.0"/>
  <p:tag name="KSO_WM_SLIDE_ID" val="custom20164416_4"/>
  <p:tag name="KSO_WM_SLIDE_INDEX" val="4"/>
  <p:tag name="KSO_WM_SLIDE_ITEM_CNT" val="2"/>
  <p:tag name="KSO_WM_SLIDE_LAYOUT" val="a_f_d"/>
  <p:tag name="KSO_WM_SLIDE_LAYOUT_CNT" val="1_1_1"/>
  <p:tag name="KSO_WM_SLIDE_TYPE" val="text"/>
  <p:tag name="KSO_WM_BEAUTIFY_FLAG" val="#wm#"/>
  <p:tag name="KSO_WM_SLIDE_POSITION" val="66*58"/>
  <p:tag name="KSO_WM_SLIDE_SIZE" val="828*426"/>
</p:tagLst>
</file>

<file path=ppt/tags/tag16.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4*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7.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4*f*1"/>
  <p:tag name="KSO_WM_UNIT_CLEAR" val="1"/>
  <p:tag name="KSO_WM_UNIT_LAYERLEVEL" val="1"/>
  <p:tag name="KSO_WM_UNIT_VALUE" val="150"/>
  <p:tag name="KSO_WM_UNIT_HIGHLIGHT" val="0"/>
  <p:tag name="KSO_WM_UNIT_COMPATIBLE" val="0"/>
  <p:tag name="KSO_WM_UNIT_PRESET_TEXT_INDEX" val="6"/>
  <p:tag name="KSO_WM_UNIT_PRESET_TEXT_LEN" val="101"/>
</p:tagLst>
</file>

<file path=ppt/tags/tag18.xml><?xml version="1.0" encoding="utf-8"?>
<p:tagLst xmlns:p="http://schemas.openxmlformats.org/presentationml/2006/main">
  <p:tag name="KSO_WM_TEMPLATE_CATEGORY" val="custom"/>
  <p:tag name="KSO_WM_TEMPLATE_INDEX" val="20164416"/>
  <p:tag name="KSO_WM_TAG_VERSION" val="1.0"/>
  <p:tag name="KSO_WM_SLIDE_ID" val="custom20164416_4"/>
  <p:tag name="KSO_WM_SLIDE_INDEX" val="4"/>
  <p:tag name="KSO_WM_SLIDE_ITEM_CNT" val="2"/>
  <p:tag name="KSO_WM_SLIDE_LAYOUT" val="a_f_d"/>
  <p:tag name="KSO_WM_SLIDE_LAYOUT_CNT" val="1_1_1"/>
  <p:tag name="KSO_WM_SLIDE_TYPE" val="text"/>
  <p:tag name="KSO_WM_BEAUTIFY_FLAG" val="#wm#"/>
  <p:tag name="KSO_WM_SLIDE_POSITION" val="66*58"/>
  <p:tag name="KSO_WM_SLIDE_SIZE" val="828*426"/>
</p:tagLst>
</file>

<file path=ppt/tags/tag19.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2*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2.xml><?xml version="1.0" encoding="utf-8"?>
<p:tagLst xmlns:p="http://schemas.openxmlformats.org/presentationml/2006/main">
  <p:tag name="KSO_WM_TAG_VERSION" val="1.0"/>
  <p:tag name="KSO_WM_TEMPLATE_CATEGORY" val="custom"/>
  <p:tag name="KSO_WM_TEMPLATE_INDEX" val="20164416"/>
</p:tagLst>
</file>

<file path=ppt/tags/tag20.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2*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21.xml><?xml version="1.0" encoding="utf-8"?>
<p:tagLst xmlns:p="http://schemas.openxmlformats.org/presentationml/2006/main">
  <p:tag name="KSO_WM_TEMPLATE_CATEGORY" val="custom"/>
  <p:tag name="KSO_WM_TEMPLATE_INDEX" val="20164416"/>
  <p:tag name="KSO_WM_TAG_VERSION" val="1.0"/>
  <p:tag name="KSO_WM_SLIDE_ID" val="custom2016441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2.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4*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23.xml><?xml version="1.0" encoding="utf-8"?>
<p:tagLst xmlns:p="http://schemas.openxmlformats.org/presentationml/2006/main">
  <p:tag name="KSO_WM_BEAUTIFY_FLAG" val="#wm#"/>
  <p:tag name="KSO_WM_TEMPLATE_CATEGORY" val="custom"/>
  <p:tag name="KSO_WM_TEMPLATE_INDEX" val="20164416"/>
</p:tagLst>
</file>

<file path=ppt/tags/tag24.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4*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25.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4*f*1"/>
  <p:tag name="KSO_WM_UNIT_CLEAR" val="1"/>
  <p:tag name="KSO_WM_UNIT_LAYERLEVEL" val="1"/>
  <p:tag name="KSO_WM_UNIT_VALUE" val="150"/>
  <p:tag name="KSO_WM_UNIT_HIGHLIGHT" val="0"/>
  <p:tag name="KSO_WM_UNIT_COMPATIBLE" val="0"/>
  <p:tag name="KSO_WM_UNIT_PRESET_TEXT_INDEX" val="6"/>
  <p:tag name="KSO_WM_UNIT_PRESET_TEXT_LEN" val="101"/>
</p:tagLst>
</file>

<file path=ppt/tags/tag26.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b"/>
  <p:tag name="KSO_WM_UNIT_INDEX" val="1"/>
  <p:tag name="KSO_WM_UNIT_ID" val="custom20164416_1*b*1"/>
  <p:tag name="KSO_WM_UNIT_LAYERLEVEL" val="1"/>
  <p:tag name="KSO_WM_UNIT_VALUE" val="27"/>
  <p:tag name="KSO_WM_UNIT_ISCONTENTSTITLE" val="0"/>
  <p:tag name="KSO_WM_UNIT_HIGHLIGHT" val="0"/>
  <p:tag name="KSO_WM_UNIT_COMPATIBLE" val="0"/>
  <p:tag name="KSO_WM_UNIT_CLEAR" val="0"/>
  <p:tag name="KSO_WM_UNIT_PRESET_TEXT_INDEX" val="2"/>
  <p:tag name="KSO_WM_UNIT_PRESET_TEXT_LEN" val="10"/>
</p:tagLst>
</file>

<file path=ppt/tags/tag27.xml><?xml version="1.0" encoding="utf-8"?>
<p:tagLst xmlns:p="http://schemas.openxmlformats.org/presentationml/2006/main">
  <p:tag name="KSO_WM_TEMPLATE_CATEGORY" val="custom"/>
  <p:tag name="KSO_WM_TEMPLATE_INDEX" val="20164416"/>
  <p:tag name="KSO_WM_TAG_VERSION" val="1.0"/>
  <p:tag name="KSO_WM_SLIDE_ID" val="custom20164416_4"/>
  <p:tag name="KSO_WM_SLIDE_INDEX" val="4"/>
  <p:tag name="KSO_WM_SLIDE_ITEM_CNT" val="2"/>
  <p:tag name="KSO_WM_SLIDE_LAYOUT" val="a_f_d"/>
  <p:tag name="KSO_WM_SLIDE_LAYOUT_CNT" val="1_1_1"/>
  <p:tag name="KSO_WM_SLIDE_TYPE" val="text"/>
  <p:tag name="KSO_WM_BEAUTIFY_FLAG" val="#wm#"/>
  <p:tag name="KSO_WM_SLIDE_POSITION" val="66*58"/>
  <p:tag name="KSO_WM_SLIDE_SIZE" val="828*426"/>
</p:tagLst>
</file>

<file path=ppt/tags/tag28.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2*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29.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2*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3.xml><?xml version="1.0" encoding="utf-8"?>
<p:tagLst xmlns:p="http://schemas.openxmlformats.org/presentationml/2006/main">
  <p:tag name="KSO_WM_TEMPLATE_CATEGORY" val="custom"/>
  <p:tag name="KSO_WM_TEMPLATE_INDEX" val="20164416"/>
  <p:tag name="KSO_WM_TAG_VERSION" val="1.0"/>
  <p:tag name="KSO_WM_BEAUTIFY_FLAG" val="#wm#"/>
  <p:tag name="KSO_WM_TEMPLATE_THUMBS_INDEX" val="1、2、3、4、5、6、7、8、9、10、11"/>
</p:tagLst>
</file>

<file path=ppt/tags/tag30.xml><?xml version="1.0" encoding="utf-8"?>
<p:tagLst xmlns:p="http://schemas.openxmlformats.org/presentationml/2006/main">
  <p:tag name="KSO_WM_TEMPLATE_CATEGORY" val="custom"/>
  <p:tag name="KSO_WM_TEMPLATE_INDEX" val="20164416"/>
  <p:tag name="KSO_WM_TAG_VERSION" val="1.0"/>
  <p:tag name="KSO_WM_SLIDE_ID" val="custom2016441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1.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2*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32.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2*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33.xml><?xml version="1.0" encoding="utf-8"?>
<p:tagLst xmlns:p="http://schemas.openxmlformats.org/presentationml/2006/main">
  <p:tag name="KSO_WM_TEMPLATE_CATEGORY" val="custom"/>
  <p:tag name="KSO_WM_TEMPLATE_INDEX" val="20164416"/>
  <p:tag name="KSO_WM_TAG_VERSION" val="1.0"/>
  <p:tag name="KSO_WM_SLIDE_ID" val="custom2016441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4.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4*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35.xml><?xml version="1.0" encoding="utf-8"?>
<p:tagLst xmlns:p="http://schemas.openxmlformats.org/presentationml/2006/main">
  <p:tag name="KSO_WM_BEAUTIFY_FLAG" val="#wm#"/>
  <p:tag name="KSO_WM_TEMPLATE_CATEGORY" val="custom"/>
  <p:tag name="KSO_WM_TEMPLATE_INDEX" val="20164416"/>
</p:tagLst>
</file>

<file path=ppt/tags/tag36.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2*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37.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2*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38.xml><?xml version="1.0" encoding="utf-8"?>
<p:tagLst xmlns:p="http://schemas.openxmlformats.org/presentationml/2006/main">
  <p:tag name="KSO_WM_TEMPLATE_CATEGORY" val="custom"/>
  <p:tag name="KSO_WM_TEMPLATE_INDEX" val="20164416"/>
  <p:tag name="KSO_WM_TAG_VERSION" val="1.0"/>
  <p:tag name="KSO_WM_SLIDE_ID" val="custom2016441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9.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2*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4.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b"/>
  <p:tag name="KSO_WM_UNIT_INDEX" val="1"/>
  <p:tag name="KSO_WM_UNIT_ID" val="custom20164416_1*b*1"/>
  <p:tag name="KSO_WM_UNIT_LAYERLEVEL" val="1"/>
  <p:tag name="KSO_WM_UNIT_VALUE" val="27"/>
  <p:tag name="KSO_WM_UNIT_ISCONTENTSTITLE" val="0"/>
  <p:tag name="KSO_WM_UNIT_HIGHLIGHT" val="0"/>
  <p:tag name="KSO_WM_UNIT_COMPATIBLE" val="0"/>
  <p:tag name="KSO_WM_UNIT_CLEAR" val="0"/>
  <p:tag name="KSO_WM_UNIT_PRESET_TEXT_INDEX" val="2"/>
  <p:tag name="KSO_WM_UNIT_PRESET_TEXT_LEN" val="10"/>
</p:tagLst>
</file>

<file path=ppt/tags/tag40.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2*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41.xml><?xml version="1.0" encoding="utf-8"?>
<p:tagLst xmlns:p="http://schemas.openxmlformats.org/presentationml/2006/main">
  <p:tag name="KSO_WM_TEMPLATE_CATEGORY" val="custom"/>
  <p:tag name="KSO_WM_TEMPLATE_INDEX" val="20164416"/>
  <p:tag name="KSO_WM_TAG_VERSION" val="1.0"/>
  <p:tag name="KSO_WM_SLIDE_ID" val="custom2016441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2.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2*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43.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2*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44.xml><?xml version="1.0" encoding="utf-8"?>
<p:tagLst xmlns:p="http://schemas.openxmlformats.org/presentationml/2006/main">
  <p:tag name="KSO_WM_TEMPLATE_CATEGORY" val="custom"/>
  <p:tag name="KSO_WM_TEMPLATE_INDEX" val="20164416"/>
  <p:tag name="KSO_WM_TAG_VERSION" val="1.0"/>
  <p:tag name="KSO_WM_SLIDE_ID" val="custom2016441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5.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2*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46.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2*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47.xml><?xml version="1.0" encoding="utf-8"?>
<p:tagLst xmlns:p="http://schemas.openxmlformats.org/presentationml/2006/main">
  <p:tag name="KSO_WM_TEMPLATE_CATEGORY" val="custom"/>
  <p:tag name="KSO_WM_TEMPLATE_INDEX" val="20164416"/>
  <p:tag name="KSO_WM_TAG_VERSION" val="1.0"/>
  <p:tag name="KSO_WM_SLIDE_ID" val="custom2016441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8.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2*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49.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2*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5.xml><?xml version="1.0" encoding="utf-8"?>
<p:tagLst xmlns:p="http://schemas.openxmlformats.org/presentationml/2006/main">
  <p:tag name="KSO_WM_TEMPLATE_CATEGORY" val="custom"/>
  <p:tag name="KSO_WM_TEMPLATE_INDEX" val="20164416"/>
  <p:tag name="KSO_WM_TAG_VERSION" val="1.0"/>
  <p:tag name="KSO_WM_SLIDE_ID" val="custom20164416_1"/>
  <p:tag name="KSO_WM_SLIDE_INDEX" val="1"/>
  <p:tag name="KSO_WM_SLIDE_ITEM_CNT" val="2"/>
  <p:tag name="KSO_WM_SLIDE_LAYOUT" val="a_b"/>
  <p:tag name="KSO_WM_SLIDE_LAYOUT_CNT" val="1_1"/>
  <p:tag name="KSO_WM_SLIDE_TYPE" val="title"/>
  <p:tag name="KSO_WM_BEAUTIFY_FLAG" val="#wm#"/>
  <p:tag name="KSO_WM_SLIDE_POSITION" val="66*144"/>
  <p:tag name="KSO_WM_SLIDE_SIZE" val="828*343"/>
  <p:tag name="KSO_WM_TEMPLATE_THUMBS_INDEX" val="1、2、3、4、5、6、7、8、9、10、11"/>
</p:tagLst>
</file>

<file path=ppt/tags/tag50.xml><?xml version="1.0" encoding="utf-8"?>
<p:tagLst xmlns:p="http://schemas.openxmlformats.org/presentationml/2006/main">
  <p:tag name="KSO_WM_TEMPLATE_CATEGORY" val="custom"/>
  <p:tag name="KSO_WM_TEMPLATE_INDEX" val="20164416"/>
  <p:tag name="KSO_WM_TAG_VERSION" val="1.0"/>
  <p:tag name="KSO_WM_SLIDE_ID" val="custom2016441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1.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4*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52.xml><?xml version="1.0" encoding="utf-8"?>
<p:tagLst xmlns:p="http://schemas.openxmlformats.org/presentationml/2006/main">
  <p:tag name="KSO_WM_BEAUTIFY_FLAG" val="#wm#"/>
  <p:tag name="KSO_WM_TEMPLATE_CATEGORY" val="custom"/>
  <p:tag name="KSO_WM_TEMPLATE_INDEX" val="20164416"/>
</p:tagLst>
</file>

<file path=ppt/tags/tag53.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2*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54.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2*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55.xml><?xml version="1.0" encoding="utf-8"?>
<p:tagLst xmlns:p="http://schemas.openxmlformats.org/presentationml/2006/main">
  <p:tag name="KSO_WM_TEMPLATE_CATEGORY" val="custom"/>
  <p:tag name="KSO_WM_TEMPLATE_INDEX" val="20164416"/>
  <p:tag name="KSO_WM_TAG_VERSION" val="1.0"/>
  <p:tag name="KSO_WM_SLIDE_ID" val="custom2016441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6.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2*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57.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2*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58.xml><?xml version="1.0" encoding="utf-8"?>
<p:tagLst xmlns:p="http://schemas.openxmlformats.org/presentationml/2006/main">
  <p:tag name="KSO_WM_TEMPLATE_CATEGORY" val="custom"/>
  <p:tag name="KSO_WM_TEMPLATE_INDEX" val="20164416"/>
  <p:tag name="KSO_WM_TAG_VERSION" val="1.0"/>
  <p:tag name="KSO_WM_SLIDE_ID" val="custom2016441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9.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4*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6.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60.xml><?xml version="1.0" encoding="utf-8"?>
<p:tagLst xmlns:p="http://schemas.openxmlformats.org/presentationml/2006/main">
  <p:tag name="KSO_WM_BEAUTIFY_FLAG" val="#wm#"/>
  <p:tag name="KSO_WM_TEMPLATE_CATEGORY" val="custom"/>
  <p:tag name="KSO_WM_TEMPLATE_INDEX" val="20164416"/>
</p:tagLst>
</file>

<file path=ppt/tags/tag61.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2*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62.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2*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63.xml><?xml version="1.0" encoding="utf-8"?>
<p:tagLst xmlns:p="http://schemas.openxmlformats.org/presentationml/2006/main">
  <p:tag name="KSO_WM_TEMPLATE_CATEGORY" val="custom"/>
  <p:tag name="KSO_WM_TEMPLATE_INDEX" val="20164416"/>
  <p:tag name="KSO_WM_TAG_VERSION" val="1.0"/>
  <p:tag name="KSO_WM_SLIDE_ID" val="custom2016441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4.xml><?xml version="1.0" encoding="utf-8"?>
<p:tagLst xmlns:p="http://schemas.openxmlformats.org/presentationml/2006/main">
  <p:tag name="KSO_WM_TAG_VERSION" val="1.0"/>
  <p:tag name="KSO_WM_BEAUTIFY_FLAG" val="#wm#"/>
  <p:tag name="KSO_WM_UNIT_TYPE" val="i"/>
  <p:tag name="KSO_WM_UNIT_ID" val="custom20164416_7*i*0"/>
  <p:tag name="KSO_WM_TEMPLATE_CATEGORY" val="custom"/>
  <p:tag name="KSO_WM_TEMPLATE_INDEX" val="20164416"/>
  <p:tag name="KSO_WM_UNIT_INDEX" val="0"/>
</p:tagLst>
</file>

<file path=ppt/tags/tag65.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7*f*1"/>
  <p:tag name="KSO_WM_UNIT_LAYERLEVEL" val="1"/>
  <p:tag name="KSO_WM_UNIT_VALUE" val="116"/>
  <p:tag name="KSO_WM_UNIT_HIGHLIGHT" val="0"/>
  <p:tag name="KSO_WM_UNIT_COMPATIBLE" val="0"/>
  <p:tag name="KSO_WM_UNIT_CLEAR" val="0"/>
  <p:tag name="KSO_WM_UNIT_PRESET_TEXT_INDEX" val="2"/>
  <p:tag name="KSO_WM_UNIT_PRESET_TEXT_LEN" val="100"/>
</p:tagLst>
</file>

<file path=ppt/tags/tag66.xml><?xml version="1.0" encoding="utf-8"?>
<p:tagLst xmlns:p="http://schemas.openxmlformats.org/presentationml/2006/main">
  <p:tag name="KSO_WM_TAG_VERSION" val="1.0"/>
  <p:tag name="KSO_WM_BEAUTIFY_FLAG" val="#wm#"/>
  <p:tag name="KSO_WM_UNIT_TYPE" val="i"/>
  <p:tag name="KSO_WM_UNIT_ID" val="custom20164416_7*i*2"/>
  <p:tag name="KSO_WM_TEMPLATE_CATEGORY" val="custom"/>
  <p:tag name="KSO_WM_TEMPLATE_INDEX" val="20164416"/>
  <p:tag name="KSO_WM_UNIT_INDEX" val="2"/>
</p:tagLst>
</file>

<file path=ppt/tags/tag67.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g"/>
  <p:tag name="KSO_WM_UNIT_INDEX" val="1"/>
  <p:tag name="KSO_WM_UNIT_ID" val="custom20164416_7*g*1"/>
  <p:tag name="KSO_WM_UNIT_LAYERLEVEL" val="1"/>
  <p:tag name="KSO_WM_UNIT_VALUE" val="32"/>
  <p:tag name="KSO_WM_UNIT_HIGHLIGHT" val="0"/>
  <p:tag name="KSO_WM_UNIT_COMPATIBLE" val="1"/>
  <p:tag name="KSO_WM_UNIT_CLEAR" val="0"/>
  <p:tag name="KSO_WM_UNIT_RELATE_UNITID" val="custom20164416_7*f*1"/>
  <p:tag name="KSO_WM_UNIT_PRESET_TEXT" val="—请在此输入您的文本。"/>
</p:tagLst>
</file>

<file path=ppt/tags/tag68.xml><?xml version="1.0" encoding="utf-8"?>
<p:tagLst xmlns:p="http://schemas.openxmlformats.org/presentationml/2006/main">
  <p:tag name="KSO_WM_TAG_VERSION" val="1.0"/>
  <p:tag name="KSO_WM_BEAUTIFY_FLAG" val="#wm#"/>
  <p:tag name="KSO_WM_UNIT_TYPE" val="i"/>
  <p:tag name="KSO_WM_UNIT_ID" val="custom20164416_7*i*4"/>
  <p:tag name="KSO_WM_TEMPLATE_CATEGORY" val="custom"/>
  <p:tag name="KSO_WM_TEMPLATE_INDEX" val="20164416"/>
  <p:tag name="KSO_WM_UNIT_INDEX" val="4"/>
</p:tagLst>
</file>

<file path=ppt/tags/tag69.xml><?xml version="1.0" encoding="utf-8"?>
<p:tagLst xmlns:p="http://schemas.openxmlformats.org/presentationml/2006/main">
  <p:tag name="KSO_WM_TAG_VERSION" val="1.0"/>
  <p:tag name="KSO_WM_BEAUTIFY_FLAG" val="#wm#"/>
  <p:tag name="KSO_WM_UNIT_TYPE" val="i"/>
  <p:tag name="KSO_WM_UNIT_ID" val="custom20164416_7*i*7"/>
  <p:tag name="KSO_WM_TEMPLATE_CATEGORY" val="custom"/>
  <p:tag name="KSO_WM_TEMPLATE_INDEX" val="20164416"/>
  <p:tag name="KSO_WM_UNIT_INDEX" val="7"/>
</p:tagLst>
</file>

<file path=ppt/tags/tag7.xml><?xml version="1.0" encoding="utf-8"?>
<p:tagLst xmlns:p="http://schemas.openxmlformats.org/presentationml/2006/main">
  <p:tag name="KSO_WM_TEMPLATE_CATEGORY" val="custom"/>
  <p:tag name="KSO_WM_TEMPLATE_INDEX" val="20164416"/>
  <p:tag name="KSO_WM_TAG_VERSION" val="1.0"/>
  <p:tag name="KSO_WM_SLIDE_ID" val="custom2016441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70.xml><?xml version="1.0" encoding="utf-8"?>
<p:tagLst xmlns:p="http://schemas.openxmlformats.org/presentationml/2006/main">
  <p:tag name="KSO_WM_TAG_VERSION" val="1.0"/>
  <p:tag name="KSO_WM_BEAUTIFY_FLAG" val="#wm#"/>
  <p:tag name="KSO_WM_UNIT_TYPE" val="i"/>
  <p:tag name="KSO_WM_UNIT_ID" val="custom20164416_7*i*8"/>
  <p:tag name="KSO_WM_TEMPLATE_CATEGORY" val="custom"/>
  <p:tag name="KSO_WM_TEMPLATE_INDEX" val="20164416"/>
  <p:tag name="KSO_WM_UNIT_INDEX" val="8"/>
</p:tagLst>
</file>

<file path=ppt/tags/tag71.xml><?xml version="1.0" encoding="utf-8"?>
<p:tagLst xmlns:p="http://schemas.openxmlformats.org/presentationml/2006/main">
  <p:tag name="KSO_WM_TAG_VERSION" val="1.0"/>
  <p:tag name="KSO_WM_BEAUTIFY_FLAG" val="#wm#"/>
  <p:tag name="KSO_WM_UNIT_TYPE" val="i"/>
  <p:tag name="KSO_WM_UNIT_ID" val="custom20164416_7*i*9"/>
  <p:tag name="KSO_WM_TEMPLATE_CATEGORY" val="custom"/>
  <p:tag name="KSO_WM_TEMPLATE_INDEX" val="20164416"/>
  <p:tag name="KSO_WM_UNIT_INDEX" val="9"/>
</p:tagLst>
</file>

<file path=ppt/tags/tag72.xml><?xml version="1.0" encoding="utf-8"?>
<p:tagLst xmlns:p="http://schemas.openxmlformats.org/presentationml/2006/main">
  <p:tag name="KSO_WM_TAG_VERSION" val="1.0"/>
  <p:tag name="KSO_WM_BEAUTIFY_FLAG" val="#wm#"/>
  <p:tag name="KSO_WM_UNIT_TYPE" val="i"/>
  <p:tag name="KSO_WM_UNIT_ID" val="custom20164416_7*i*12"/>
  <p:tag name="KSO_WM_TEMPLATE_CATEGORY" val="custom"/>
  <p:tag name="KSO_WM_TEMPLATE_INDEX" val="20164416"/>
  <p:tag name="KSO_WM_UNIT_INDEX" val="12"/>
</p:tagLst>
</file>

<file path=ppt/tags/tag73.xml><?xml version="1.0" encoding="utf-8"?>
<p:tagLst xmlns:p="http://schemas.openxmlformats.org/presentationml/2006/main">
  <p:tag name="KSO_WM_TAG_VERSION" val="1.0"/>
  <p:tag name="KSO_WM_BEAUTIFY_FLAG" val="#wm#"/>
  <p:tag name="KSO_WM_UNIT_TYPE" val="i"/>
  <p:tag name="KSO_WM_UNIT_ID" val="custom20164416_7*i*13"/>
  <p:tag name="KSO_WM_TEMPLATE_CATEGORY" val="custom"/>
  <p:tag name="KSO_WM_TEMPLATE_INDEX" val="20164416"/>
  <p:tag name="KSO_WM_UNIT_INDEX" val="13"/>
</p:tagLst>
</file>

<file path=ppt/tags/tag74.xml><?xml version="1.0" encoding="utf-8"?>
<p:tagLst xmlns:p="http://schemas.openxmlformats.org/presentationml/2006/main">
  <p:tag name="KSO_WM_TEMPLATE_CATEGORY" val="custom"/>
  <p:tag name="KSO_WM_TEMPLATE_INDEX" val="20164416"/>
  <p:tag name="KSO_WM_TAG_VERSION" val="1.0"/>
  <p:tag name="KSO_WM_SLIDE_ID" val="custom20164416_7"/>
  <p:tag name="KSO_WM_SLIDE_INDEX" val="7"/>
  <p:tag name="KSO_WM_SLIDE_ITEM_CNT" val="2"/>
  <p:tag name="KSO_WM_SLIDE_LAYOUT" val="f_g"/>
  <p:tag name="KSO_WM_SLIDE_LAYOUT_CNT" val="1_1"/>
  <p:tag name="KSO_WM_SLIDE_TYPE" val="text"/>
  <p:tag name="KSO_WM_BEAUTIFY_FLAG" val="#wm#"/>
  <p:tag name="KSO_WM_SLIDE_POSITION" val="107*160"/>
  <p:tag name="KSO_WM_SLIDE_SIZE" val="714*287"/>
</p:tagLst>
</file>

<file path=ppt/tags/tag8.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4*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9.xml><?xml version="1.0" encoding="utf-8"?>
<p:tagLst xmlns:p="http://schemas.openxmlformats.org/presentationml/2006/main">
  <p:tag name="KSO_WM_BEAUTIFY_FLAG" val="#wm#"/>
  <p:tag name="KSO_WM_TEMPLATE_CATEGORY" val="custom"/>
  <p:tag name="KSO_WM_TEMPLATE_INDEX" val="20164416"/>
</p:tagLst>
</file>

<file path=ppt/theme/theme1.xml><?xml version="1.0" encoding="utf-8"?>
<a:theme xmlns:a="http://schemas.openxmlformats.org/drawingml/2006/main" name="1_自定义设计方案">
  <a:themeElements>
    <a:clrScheme name="自定义 3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4262</Words>
  <Application>WPS 演示</Application>
  <PresentationFormat>宽屏</PresentationFormat>
  <Paragraphs>146</Paragraphs>
  <Slides>23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黑体</vt:lpstr>
      <vt:lpstr>Calibri Light</vt:lpstr>
      <vt:lpstr>华文中宋</vt:lpstr>
      <vt:lpstr>Calibri</vt:lpstr>
      <vt:lpstr>微软雅黑</vt:lpstr>
      <vt:lpstr>Arial Unicode MS</vt:lpstr>
      <vt:lpstr>Arial</vt:lpstr>
      <vt:lpstr>MS PGothic</vt:lpstr>
      <vt:lpstr>Gill Sans</vt:lpstr>
      <vt:lpstr>Segoe Print</vt:lpstr>
      <vt:lpstr>1_自定义设计方案</vt:lpstr>
      <vt:lpstr>PowerPoint 演示文稿</vt:lpstr>
      <vt:lpstr>组 员 介 绍</vt:lpstr>
      <vt:lpstr>一.RUP简介    二.RUP核心及要素      三.RUP开发过程        四.RUP开发模式及特点          五.RUP评价     </vt:lpstr>
      <vt:lpstr>一.RUP简介</vt:lpstr>
      <vt:lpstr>RUP（Rational Unified Process）</vt:lpstr>
      <vt:lpstr>RUP（Rational Unified Process）</vt:lpstr>
      <vt:lpstr>为什么产生RUP?</vt:lpstr>
      <vt:lpstr>二.RUP核心及要素</vt:lpstr>
      <vt:lpstr>核心概念</vt:lpstr>
      <vt:lpstr>RUP概念</vt:lpstr>
      <vt:lpstr>RUP要素</vt:lpstr>
      <vt:lpstr>三.RUP开发过程</vt:lpstr>
      <vt:lpstr>RUP开发过程</vt:lpstr>
      <vt:lpstr>RUP开发过程</vt:lpstr>
      <vt:lpstr>RUP开发过程</vt:lpstr>
      <vt:lpstr>RUP开发过程</vt:lpstr>
      <vt:lpstr>RUP开发过程</vt:lpstr>
      <vt:lpstr>四.RUP开发模式及特点</vt:lpstr>
      <vt:lpstr>RUP迭代开发模式</vt:lpstr>
      <vt:lpstr>RUP迭代开发模式优点</vt:lpstr>
      <vt:lpstr>五.RUP评价</vt:lpstr>
      <vt:lpstr>RUP迭代开发模式的评价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虎爷</dc:creator>
  <cp:lastModifiedBy>虎爷</cp:lastModifiedBy>
  <cp:revision>10</cp:revision>
  <dcterms:created xsi:type="dcterms:W3CDTF">2015-05-05T08:02:00Z</dcterms:created>
  <dcterms:modified xsi:type="dcterms:W3CDTF">2017-10-12T06:06:31Z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