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 id="2147483682" r:id="rId5"/>
  </p:sldMasterIdLst>
  <p:sldIdLst>
    <p:sldId id="256" r:id="rId6"/>
    <p:sldId id="313" r:id="rId7"/>
    <p:sldId id="350" r:id="rId8"/>
    <p:sldId id="259" r:id="rId9"/>
    <p:sldId id="314" r:id="rId10"/>
    <p:sldId id="278" r:id="rId11"/>
    <p:sldId id="280" r:id="rId12"/>
    <p:sldId id="261" r:id="rId13"/>
    <p:sldId id="282" r:id="rId14"/>
    <p:sldId id="283" r:id="rId15"/>
    <p:sldId id="263" r:id="rId16"/>
    <p:sldId id="285" r:id="rId17"/>
    <p:sldId id="316" r:id="rId18"/>
    <p:sldId id="287" r:id="rId19"/>
    <p:sldId id="317" r:id="rId20"/>
    <p:sldId id="318" r:id="rId21"/>
    <p:sldId id="319" r:id="rId22"/>
    <p:sldId id="320" r:id="rId23"/>
    <p:sldId id="289" r:id="rId24"/>
    <p:sldId id="288" r:id="rId25"/>
    <p:sldId id="293" r:id="rId26"/>
    <p:sldId id="294" r:id="rId27"/>
    <p:sldId id="295" r:id="rId28"/>
    <p:sldId id="321" r:id="rId29"/>
    <p:sldId id="297" r:id="rId30"/>
    <p:sldId id="303" r:id="rId31"/>
    <p:sldId id="345" r:id="rId32"/>
    <p:sldId id="348" r:id="rId33"/>
    <p:sldId id="349" r:id="rId34"/>
    <p:sldId id="298" r:id="rId35"/>
    <p:sldId id="306" r:id="rId36"/>
    <p:sldId id="299" r:id="rId37"/>
    <p:sldId id="307" r:id="rId38"/>
    <p:sldId id="351" r:id="rId39"/>
    <p:sldId id="300" r:id="rId40"/>
    <p:sldId id="308" r:id="rId41"/>
    <p:sldId id="346" r:id="rId42"/>
    <p:sldId id="347" r:id="rId43"/>
    <p:sldId id="258"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63A"/>
    <a:srgbClr val="DBDDDF"/>
    <a:srgbClr val="5A63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2" autoAdjust="0"/>
    <p:restoredTop sz="94660"/>
  </p:normalViewPr>
  <p:slideViewPr>
    <p:cSldViewPr snapToGrid="0" showGuides="1">
      <p:cViewPr varScale="1">
        <p:scale>
          <a:sx n="112" d="100"/>
          <a:sy n="112" d="100"/>
        </p:scale>
        <p:origin x="354" y="90"/>
      </p:cViewPr>
      <p:guideLst>
        <p:guide orient="horz" pos="2116"/>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a:spLocks noChangeArrowheads="1"/>
          </p:cNvSpPr>
          <p:nvPr/>
        </p:nvSpPr>
        <p:spPr bwMode="auto">
          <a:xfrm>
            <a:off x="4081463" y="1912938"/>
            <a:ext cx="7488237" cy="1730375"/>
          </a:xfrm>
          <a:custGeom>
            <a:avLst/>
            <a:gdLst>
              <a:gd name="T0" fmla="*/ 0 w 5616624"/>
              <a:gd name="T1" fmla="*/ 1206458 h 1296144"/>
              <a:gd name="T2" fmla="*/ 384012 w 5616624"/>
              <a:gd name="T3" fmla="*/ 1206458 h 1296144"/>
              <a:gd name="T4" fmla="*/ 384012 w 5616624"/>
              <a:gd name="T5" fmla="*/ 1730375 h 1296144"/>
              <a:gd name="T6" fmla="*/ 0 w 5616624"/>
              <a:gd name="T7" fmla="*/ 1730375 h 1296144"/>
              <a:gd name="T8" fmla="*/ 0 w 5616624"/>
              <a:gd name="T9" fmla="*/ 1206458 h 1296144"/>
              <a:gd name="T10" fmla="*/ 0 w 5616624"/>
              <a:gd name="T11" fmla="*/ 624520 h 1296144"/>
              <a:gd name="T12" fmla="*/ 384012 w 5616624"/>
              <a:gd name="T13" fmla="*/ 624520 h 1296144"/>
              <a:gd name="T14" fmla="*/ 384012 w 5616624"/>
              <a:gd name="T15" fmla="*/ 1145422 h 1296144"/>
              <a:gd name="T16" fmla="*/ 0 w 5616624"/>
              <a:gd name="T17" fmla="*/ 1145422 h 1296144"/>
              <a:gd name="T18" fmla="*/ 0 w 5616624"/>
              <a:gd name="T19" fmla="*/ 624520 h 1296144"/>
              <a:gd name="T20" fmla="*/ 444966 w 5616624"/>
              <a:gd name="T21" fmla="*/ 0 h 1296144"/>
              <a:gd name="T22" fmla="*/ 7488237 w 5616624"/>
              <a:gd name="T23" fmla="*/ 0 h 1296144"/>
              <a:gd name="T24" fmla="*/ 7488237 w 5616624"/>
              <a:gd name="T25" fmla="*/ 1730375 h 1296144"/>
              <a:gd name="T26" fmla="*/ 444966 w 5616624"/>
              <a:gd name="T27" fmla="*/ 1730375 h 1296144"/>
              <a:gd name="T28" fmla="*/ 444966 w 5616624"/>
              <a:gd name="T29" fmla="*/ 0 h 1296144"/>
              <a:gd name="T30" fmla="*/ 0 w 5616624"/>
              <a:gd name="T31" fmla="*/ 0 h 1296144"/>
              <a:gd name="T32" fmla="*/ 384012 w 5616624"/>
              <a:gd name="T33" fmla="*/ 0 h 1296144"/>
              <a:gd name="T34" fmla="*/ 384012 w 5616624"/>
              <a:gd name="T35" fmla="*/ 563484 h 1296144"/>
              <a:gd name="T36" fmla="*/ 0 w 5616624"/>
              <a:gd name="T37" fmla="*/ 563484 h 1296144"/>
              <a:gd name="T38" fmla="*/ 0 w 5616624"/>
              <a:gd name="T39" fmla="*/ 0 h 12961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16624"/>
              <a:gd name="T61" fmla="*/ 0 h 1296144"/>
              <a:gd name="T62" fmla="*/ 5616624 w 5616624"/>
              <a:gd name="T63" fmla="*/ 1296144 h 12961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16624" h="1296144">
                <a:moveTo>
                  <a:pt x="0" y="903702"/>
                </a:moveTo>
                <a:lnTo>
                  <a:pt x="288032" y="903702"/>
                </a:lnTo>
                <a:lnTo>
                  <a:pt x="288032" y="1296144"/>
                </a:lnTo>
                <a:lnTo>
                  <a:pt x="0" y="1296144"/>
                </a:lnTo>
                <a:lnTo>
                  <a:pt x="0" y="903702"/>
                </a:lnTo>
                <a:close/>
                <a:moveTo>
                  <a:pt x="0" y="467799"/>
                </a:moveTo>
                <a:lnTo>
                  <a:pt x="288032" y="467799"/>
                </a:lnTo>
                <a:lnTo>
                  <a:pt x="288032" y="857983"/>
                </a:lnTo>
                <a:lnTo>
                  <a:pt x="0" y="857983"/>
                </a:lnTo>
                <a:lnTo>
                  <a:pt x="0" y="467799"/>
                </a:lnTo>
                <a:close/>
                <a:moveTo>
                  <a:pt x="333751" y="0"/>
                </a:moveTo>
                <a:lnTo>
                  <a:pt x="5616624" y="0"/>
                </a:lnTo>
                <a:lnTo>
                  <a:pt x="5616624" y="1296144"/>
                </a:lnTo>
                <a:lnTo>
                  <a:pt x="333751" y="1296144"/>
                </a:lnTo>
                <a:lnTo>
                  <a:pt x="333751" y="0"/>
                </a:lnTo>
                <a:close/>
                <a:moveTo>
                  <a:pt x="0" y="0"/>
                </a:moveTo>
                <a:lnTo>
                  <a:pt x="288032" y="0"/>
                </a:lnTo>
                <a:lnTo>
                  <a:pt x="288032" y="422080"/>
                </a:lnTo>
                <a:lnTo>
                  <a:pt x="0" y="422080"/>
                </a:lnTo>
                <a:lnTo>
                  <a:pt x="0" y="0"/>
                </a:lnTo>
                <a:close/>
              </a:path>
            </a:pathLst>
          </a:custGeom>
          <a:solidFill>
            <a:srgbClr val="FFFFFF">
              <a:alpha val="2509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sp>
        <p:nvSpPr>
          <p:cNvPr id="5" name="直接连接符 8"/>
          <p:cNvSpPr>
            <a:spLocks noChangeShapeType="1"/>
          </p:cNvSpPr>
          <p:nvPr/>
        </p:nvSpPr>
        <p:spPr bwMode="auto">
          <a:xfrm>
            <a:off x="5878513" y="4484688"/>
            <a:ext cx="5664200" cy="0"/>
          </a:xfrm>
          <a:prstGeom prst="line">
            <a:avLst/>
          </a:prstGeom>
          <a:noFill/>
          <a:ln w="9525">
            <a:solidFill>
              <a:srgbClr val="FFFFFF">
                <a:alpha val="59999"/>
              </a:srgbClr>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6" name="Group 7"/>
          <p:cNvGrpSpPr/>
          <p:nvPr/>
        </p:nvGrpSpPr>
        <p:grpSpPr bwMode="auto">
          <a:xfrm>
            <a:off x="7234238" y="4856163"/>
            <a:ext cx="550862" cy="504825"/>
            <a:chOff x="0" y="0"/>
            <a:chExt cx="750934" cy="693362"/>
          </a:xfrm>
        </p:grpSpPr>
        <p:sp>
          <p:nvSpPr>
            <p:cNvPr id="7" name="椭圆 10"/>
            <p:cNvSpPr>
              <a:spLocks noChangeArrowheads="1"/>
            </p:cNvSpPr>
            <p:nvPr/>
          </p:nvSpPr>
          <p:spPr bwMode="auto">
            <a:xfrm>
              <a:off x="186111" y="0"/>
              <a:ext cx="359237" cy="366304"/>
            </a:xfrm>
            <a:prstGeom prst="ellipse">
              <a:avLst/>
            </a:pr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sp>
          <p:nvSpPr>
            <p:cNvPr id="8" name="椭圆 7"/>
            <p:cNvSpPr>
              <a:spLocks noChangeArrowheads="1"/>
            </p:cNvSpPr>
            <p:nvPr/>
          </p:nvSpPr>
          <p:spPr bwMode="auto">
            <a:xfrm>
              <a:off x="0" y="333763"/>
              <a:ext cx="750934" cy="359599"/>
            </a:xfrm>
            <a:custGeom>
              <a:avLst/>
              <a:gdLst>
                <a:gd name="T0" fmla="*/ 194325 w 2866114"/>
                <a:gd name="T1" fmla="*/ 0 h 1255059"/>
                <a:gd name="T2" fmla="*/ 360367 w 2866114"/>
                <a:gd name="T3" fmla="*/ 289104 h 1255059"/>
                <a:gd name="T4" fmla="*/ 316824 w 2866114"/>
                <a:gd name="T5" fmla="*/ 59661 h 1255059"/>
                <a:gd name="T6" fmla="*/ 375467 w 2866114"/>
                <a:gd name="T7" fmla="*/ 72058 h 1255059"/>
                <a:gd name="T8" fmla="*/ 415512 w 2866114"/>
                <a:gd name="T9" fmla="*/ 65975 h 1255059"/>
                <a:gd name="T10" fmla="*/ 371259 w 2866114"/>
                <a:gd name="T11" fmla="*/ 285363 h 1255059"/>
                <a:gd name="T12" fmla="*/ 561347 w 2866114"/>
                <a:gd name="T13" fmla="*/ 3148 h 1255059"/>
                <a:gd name="T14" fmla="*/ 750934 w 2866114"/>
                <a:gd name="T15" fmla="*/ 359599 h 1255059"/>
                <a:gd name="T16" fmla="*/ 0 w 2866114"/>
                <a:gd name="T17" fmla="*/ 359599 h 1255059"/>
                <a:gd name="T18" fmla="*/ 194325 w 2866114"/>
                <a:gd name="T19" fmla="*/ 0 h 12550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6114"/>
                <a:gd name="T31" fmla="*/ 0 h 1255059"/>
                <a:gd name="T32" fmla="*/ 2866114 w 2866114"/>
                <a:gd name="T33" fmla="*/ 1255059 h 12550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6114" h="1255059">
                  <a:moveTo>
                    <a:pt x="741688" y="0"/>
                  </a:moveTo>
                  <a:lnTo>
                    <a:pt x="1375425" y="1009021"/>
                  </a:lnTo>
                  <a:lnTo>
                    <a:pt x="1209232" y="208227"/>
                  </a:lnTo>
                  <a:cubicBezTo>
                    <a:pt x="1278258" y="236682"/>
                    <a:pt x="1353928" y="251493"/>
                    <a:pt x="1433057" y="251493"/>
                  </a:cubicBezTo>
                  <a:cubicBezTo>
                    <a:pt x="1485995" y="251493"/>
                    <a:pt x="1537384" y="244864"/>
                    <a:pt x="1585899" y="230262"/>
                  </a:cubicBezTo>
                  <a:lnTo>
                    <a:pt x="1416996" y="995962"/>
                  </a:lnTo>
                  <a:lnTo>
                    <a:pt x="2142511" y="10986"/>
                  </a:lnTo>
                  <a:cubicBezTo>
                    <a:pt x="2575009" y="256825"/>
                    <a:pt x="2866114" y="721946"/>
                    <a:pt x="2866114" y="1255059"/>
                  </a:cubicBezTo>
                  <a:lnTo>
                    <a:pt x="0" y="1255059"/>
                  </a:lnTo>
                  <a:cubicBezTo>
                    <a:pt x="0" y="714391"/>
                    <a:pt x="299415" y="243656"/>
                    <a:pt x="741688" y="0"/>
                  </a:cubicBezTo>
                  <a:close/>
                </a:path>
              </a:pathLst>
            </a:cu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grpSp>
      <p:sp>
        <p:nvSpPr>
          <p:cNvPr id="2" name="Title 1"/>
          <p:cNvSpPr>
            <a:spLocks noGrp="1"/>
          </p:cNvSpPr>
          <p:nvPr>
            <p:ph type="ctrTitle"/>
          </p:nvPr>
        </p:nvSpPr>
        <p:spPr>
          <a:xfrm>
            <a:off x="4655880" y="1913467"/>
            <a:ext cx="6886304" cy="1041399"/>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837638" y="2976657"/>
            <a:ext cx="6516162" cy="64433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fld id="{425EEED2-56DA-4245-AD47-7F16BAC46309}" type="datetimeFigureOut">
              <a:rPr lang="en-US"/>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179828F7-E946-49D9-A418-9C33F5FB5187}"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p:tgtEl>
                                          <p:spTgt spid="4"/>
                                        </p:tgtEl>
                                        <p:attrNameLst>
                                          <p:attrName>ppt_x</p:attrName>
                                        </p:attrNameLst>
                                      </p:cBhvr>
                                      <p:tavLst>
                                        <p:tav tm="0">
                                          <p:val>
                                            <p:strVal val="#ppt_x-#ppt_w*1.125000"/>
                                          </p:val>
                                        </p:tav>
                                        <p:tav tm="100000">
                                          <p:val>
                                            <p:strVal val="#ppt_x"/>
                                          </p:val>
                                        </p:tav>
                                      </p:tavLst>
                                    </p:anim>
                                    <p:animEffect>
                                      <p:cBhvr>
                                        <p:cTn id="8" dur="500"/>
                                        <p:tgtEl>
                                          <p:spTgt spid="4"/>
                                        </p:tgtEl>
                                      </p:cBhvr>
                                    </p:animEffect>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200" fill="hold"/>
                                        <p:tgtEl>
                                          <p:spTgt spid="5"/>
                                        </p:tgtEl>
                                        <p:attrNameLst>
                                          <p:attrName>ppt_x</p:attrName>
                                        </p:attrNameLst>
                                      </p:cBhvr>
                                      <p:tavLst>
                                        <p:tav tm="0">
                                          <p:val>
                                            <p:strVal val="#ppt_x"/>
                                          </p:val>
                                        </p:tav>
                                        <p:tav tm="100000">
                                          <p:val>
                                            <p:strVal val="#ppt_x"/>
                                          </p:val>
                                        </p:tav>
                                      </p:tavLst>
                                    </p:anim>
                                    <p:anim calcmode="lin" valueType="num">
                                      <p:cBhvr>
                                        <p:cTn id="13" dur="2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p:cBhvr>
                                        <p:cTn id="17" dur="300"/>
                                        <p:tgtEl>
                                          <p:spTgt spid="6"/>
                                        </p:tgtEl>
                                      </p:cBhvr>
                                    </p:animEffect>
                                    <p:anim calcmode="lin" valueType="num">
                                      <p:cBhvr>
                                        <p:cTn id="18" dur="300" fill="hold"/>
                                        <p:tgtEl>
                                          <p:spTgt spid="6"/>
                                        </p:tgtEl>
                                        <p:attrNameLst>
                                          <p:attrName>ppt_x</p:attrName>
                                        </p:attrNameLst>
                                      </p:cBhvr>
                                      <p:tavLst>
                                        <p:tav tm="0">
                                          <p:val>
                                            <p:strVal val="#ppt_x"/>
                                          </p:val>
                                        </p:tav>
                                        <p:tav tm="100000">
                                          <p:val>
                                            <p:strVal val="#ppt_x"/>
                                          </p:val>
                                        </p:tav>
                                      </p:tavLst>
                                    </p:anim>
                                    <p:anim calcmode="lin" valueType="num">
                                      <p:cBhvr>
                                        <p:cTn id="19" dur="3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lvl1pPr>
              <a:defRPr/>
            </a:lvl1pPr>
          </a:lstStyle>
          <a:p>
            <a:pPr>
              <a:defRPr/>
            </a:pPr>
            <a:fld id="{5C9789B5-5082-4D67-B188-D515114F81A9}"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37E792-8FAA-452D-B246-473B323FCC55}" type="slidenum">
              <a:rPr lang="en-US"/>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75640" y="3068970"/>
            <a:ext cx="4292096" cy="1440120"/>
          </a:xfrm>
        </p:spPr>
        <p:txBody>
          <a:bodyPr anchor="t">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88288" y="3068970"/>
            <a:ext cx="3752024" cy="1205481"/>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EC53C4DF-2836-425A-A10F-C621BDB80FDB}"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CA0686-A0E1-47A1-B139-0FAAC8D125A3}" type="slidenum">
              <a:rPr lang="en-US"/>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6172200" y="1825625"/>
            <a:ext cx="5181600" cy="4351338"/>
          </a:xfrm>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lvl1pPr>
              <a:defRPr/>
            </a:lvl1pPr>
          </a:lstStyle>
          <a:p>
            <a:pPr>
              <a:defRPr/>
            </a:pPr>
            <a:fld id="{AA553A6E-2291-42BE-8DF9-47AC1BF69993}"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BC9BEEA-528C-451F-88FD-0B970D6F1C17}" type="slidenum">
              <a:rPr lang="en-US"/>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DC6F3B1B-4570-4634-AE85-92FBD11A7BCF}" type="datetimeFigureOut">
              <a:rPr lang="en-US"/>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11D2DB4-32FF-4954-A59B-A33B042A9990}" type="slidenum">
              <a:rPr lang="en-US"/>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椭圆 1"/>
          <p:cNvSpPr>
            <a:spLocks noChangeArrowheads="1"/>
          </p:cNvSpPr>
          <p:nvPr/>
        </p:nvSpPr>
        <p:spPr bwMode="auto">
          <a:xfrm>
            <a:off x="4652963" y="1887538"/>
            <a:ext cx="2974975" cy="2976562"/>
          </a:xfrm>
          <a:prstGeom prst="ellipse">
            <a:avLst/>
          </a:prstGeom>
          <a:solidFill>
            <a:srgbClr val="FFFFFF">
              <a:alpha val="20000"/>
            </a:srgbClr>
          </a:solidFill>
          <a:ln w="9525">
            <a:solidFill>
              <a:schemeClr val="bg1"/>
            </a:solidFill>
            <a:beve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latin typeface="宋体" panose="02010600030101010101" pitchFamily="2" charset="-122"/>
              <a:sym typeface="宋体" panose="02010600030101010101" pitchFamily="2" charset="-122"/>
            </a:endParaRPr>
          </a:p>
        </p:txBody>
      </p:sp>
      <p:sp>
        <p:nvSpPr>
          <p:cNvPr id="6" name="椭圆 4"/>
          <p:cNvSpPr>
            <a:spLocks noChangeArrowheads="1"/>
          </p:cNvSpPr>
          <p:nvPr/>
        </p:nvSpPr>
        <p:spPr bwMode="auto">
          <a:xfrm>
            <a:off x="4706938" y="1943100"/>
            <a:ext cx="2881312" cy="2881313"/>
          </a:xfrm>
          <a:prstGeom prst="ellipse">
            <a:avLst/>
          </a:prstGeom>
          <a:noFill/>
          <a:ln w="9525">
            <a:solidFill>
              <a:schemeClr val="bg1"/>
            </a:solidFill>
            <a:prstDash val="dash"/>
            <a:bevel/>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latin typeface="宋体" panose="02010600030101010101" pitchFamily="2" charset="-122"/>
              <a:sym typeface="宋体" panose="02010600030101010101" pitchFamily="2" charset="-122"/>
            </a:endParaRPr>
          </a:p>
        </p:txBody>
      </p:sp>
      <p:grpSp>
        <p:nvGrpSpPr>
          <p:cNvPr id="7" name="Group 7"/>
          <p:cNvGrpSpPr/>
          <p:nvPr/>
        </p:nvGrpSpPr>
        <p:grpSpPr bwMode="auto">
          <a:xfrm>
            <a:off x="4260850" y="4967288"/>
            <a:ext cx="547688" cy="506412"/>
            <a:chOff x="0" y="0"/>
            <a:chExt cx="750934" cy="693362"/>
          </a:xfrm>
        </p:grpSpPr>
        <p:sp>
          <p:nvSpPr>
            <p:cNvPr id="8" name="椭圆 7"/>
            <p:cNvSpPr>
              <a:spLocks noChangeArrowheads="1"/>
            </p:cNvSpPr>
            <p:nvPr/>
          </p:nvSpPr>
          <p:spPr bwMode="auto">
            <a:xfrm>
              <a:off x="187189" y="0"/>
              <a:ext cx="359143" cy="365157"/>
            </a:xfrm>
            <a:prstGeom prst="ellipse">
              <a:avLst/>
            </a:pr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sp>
          <p:nvSpPr>
            <p:cNvPr id="9" name="椭圆 7"/>
            <p:cNvSpPr>
              <a:spLocks noChangeArrowheads="1"/>
            </p:cNvSpPr>
            <p:nvPr/>
          </p:nvSpPr>
          <p:spPr bwMode="auto">
            <a:xfrm>
              <a:off x="0" y="333763"/>
              <a:ext cx="750934" cy="359599"/>
            </a:xfrm>
            <a:custGeom>
              <a:avLst/>
              <a:gdLst>
                <a:gd name="T0" fmla="*/ 194325 w 2866114"/>
                <a:gd name="T1" fmla="*/ 0 h 1255059"/>
                <a:gd name="T2" fmla="*/ 360367 w 2866114"/>
                <a:gd name="T3" fmla="*/ 289104 h 1255059"/>
                <a:gd name="T4" fmla="*/ 316824 w 2866114"/>
                <a:gd name="T5" fmla="*/ 59661 h 1255059"/>
                <a:gd name="T6" fmla="*/ 375467 w 2866114"/>
                <a:gd name="T7" fmla="*/ 72058 h 1255059"/>
                <a:gd name="T8" fmla="*/ 415512 w 2866114"/>
                <a:gd name="T9" fmla="*/ 65975 h 1255059"/>
                <a:gd name="T10" fmla="*/ 371259 w 2866114"/>
                <a:gd name="T11" fmla="*/ 285363 h 1255059"/>
                <a:gd name="T12" fmla="*/ 561347 w 2866114"/>
                <a:gd name="T13" fmla="*/ 3148 h 1255059"/>
                <a:gd name="T14" fmla="*/ 750934 w 2866114"/>
                <a:gd name="T15" fmla="*/ 359599 h 1255059"/>
                <a:gd name="T16" fmla="*/ 0 w 2866114"/>
                <a:gd name="T17" fmla="*/ 359599 h 1255059"/>
                <a:gd name="T18" fmla="*/ 194325 w 2866114"/>
                <a:gd name="T19" fmla="*/ 0 h 12550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6114"/>
                <a:gd name="T31" fmla="*/ 0 h 1255059"/>
                <a:gd name="T32" fmla="*/ 2866114 w 2866114"/>
                <a:gd name="T33" fmla="*/ 1255059 h 12550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6114" h="1255059">
                  <a:moveTo>
                    <a:pt x="741688" y="0"/>
                  </a:moveTo>
                  <a:lnTo>
                    <a:pt x="1375425" y="1009021"/>
                  </a:lnTo>
                  <a:lnTo>
                    <a:pt x="1209232" y="208227"/>
                  </a:lnTo>
                  <a:cubicBezTo>
                    <a:pt x="1278258" y="236682"/>
                    <a:pt x="1353928" y="251493"/>
                    <a:pt x="1433057" y="251493"/>
                  </a:cubicBezTo>
                  <a:cubicBezTo>
                    <a:pt x="1485995" y="251493"/>
                    <a:pt x="1537384" y="244864"/>
                    <a:pt x="1585899" y="230262"/>
                  </a:cubicBezTo>
                  <a:lnTo>
                    <a:pt x="1416996" y="995962"/>
                  </a:lnTo>
                  <a:lnTo>
                    <a:pt x="2142511" y="10986"/>
                  </a:lnTo>
                  <a:cubicBezTo>
                    <a:pt x="2575009" y="256825"/>
                    <a:pt x="2866114" y="721946"/>
                    <a:pt x="2866114" y="1255059"/>
                  </a:cubicBezTo>
                  <a:lnTo>
                    <a:pt x="0" y="1255059"/>
                  </a:lnTo>
                  <a:cubicBezTo>
                    <a:pt x="0" y="714391"/>
                    <a:pt x="299415" y="243656"/>
                    <a:pt x="741688" y="0"/>
                  </a:cubicBezTo>
                  <a:close/>
                </a:path>
              </a:pathLst>
            </a:cu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grpSp>
      <p:sp>
        <p:nvSpPr>
          <p:cNvPr id="2" name="Title 1"/>
          <p:cNvSpPr>
            <a:spLocks noGrp="1"/>
          </p:cNvSpPr>
          <p:nvPr>
            <p:ph type="title"/>
          </p:nvPr>
        </p:nvSpPr>
        <p:spPr>
          <a:xfrm>
            <a:off x="4530588" y="2564928"/>
            <a:ext cx="3130824" cy="1045169"/>
          </a:xfrm>
        </p:spPr>
        <p:txBody>
          <a:bodyPr>
            <a:normAutofit/>
          </a:bodyPr>
          <a:lstStyle>
            <a:lvl1pPr algn="ctr">
              <a:defRPr sz="5400"/>
            </a:lvl1pPr>
          </a:lstStyle>
          <a:p>
            <a:r>
              <a:rPr lang="zh-CN" altLang="en-US" smtClean="0"/>
              <a:t>单击此处编辑母版标题样式</a:t>
            </a:r>
            <a:endParaRPr lang="en-US" dirty="0"/>
          </a:p>
        </p:txBody>
      </p:sp>
      <p:sp>
        <p:nvSpPr>
          <p:cNvPr id="11" name="Subtitle 2"/>
          <p:cNvSpPr>
            <a:spLocks noGrp="1"/>
          </p:cNvSpPr>
          <p:nvPr>
            <p:ph type="subTitle" idx="1"/>
          </p:nvPr>
        </p:nvSpPr>
        <p:spPr>
          <a:xfrm>
            <a:off x="4617354" y="3688896"/>
            <a:ext cx="2957291" cy="644335"/>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12" name="Text Placeholder 2"/>
          <p:cNvSpPr>
            <a:spLocks noGrp="1"/>
          </p:cNvSpPr>
          <p:nvPr>
            <p:ph type="body" idx="13"/>
          </p:nvPr>
        </p:nvSpPr>
        <p:spPr>
          <a:xfrm>
            <a:off x="4953405" y="5115183"/>
            <a:ext cx="3752024" cy="710297"/>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2"/>
          <p:cNvSpPr>
            <a:spLocks noGrp="1"/>
          </p:cNvSpPr>
          <p:nvPr>
            <p:ph type="dt" sz="half" idx="14"/>
          </p:nvPr>
        </p:nvSpPr>
        <p:spPr/>
        <p:txBody>
          <a:bodyPr/>
          <a:lstStyle>
            <a:lvl1pPr>
              <a:defRPr/>
            </a:lvl1pPr>
          </a:lstStyle>
          <a:p>
            <a:pPr>
              <a:defRPr/>
            </a:pPr>
            <a:fld id="{DD8EEFBD-C500-403B-A202-778A32F9B8A7}" type="datetimeFigureOut">
              <a:rPr lang="en-US"/>
            </a:fld>
            <a:endParaRPr lang="en-US"/>
          </a:p>
        </p:txBody>
      </p:sp>
      <p:sp>
        <p:nvSpPr>
          <p:cNvPr id="13" name="Footer Placeholder 3"/>
          <p:cNvSpPr>
            <a:spLocks noGrp="1"/>
          </p:cNvSpPr>
          <p:nvPr>
            <p:ph type="ftr" sz="quarter" idx="15"/>
          </p:nvPr>
        </p:nvSpPr>
        <p:spPr/>
        <p:txBody>
          <a:bodyPr/>
          <a:lstStyle>
            <a:lvl1pPr>
              <a:defRPr/>
            </a:lvl1pPr>
          </a:lstStyle>
          <a:p>
            <a:pPr>
              <a:defRPr/>
            </a:pPr>
            <a:endParaRPr lang="en-US"/>
          </a:p>
        </p:txBody>
      </p:sp>
      <p:sp>
        <p:nvSpPr>
          <p:cNvPr id="14" name="Slide Number Placeholder 4"/>
          <p:cNvSpPr>
            <a:spLocks noGrp="1"/>
          </p:cNvSpPr>
          <p:nvPr>
            <p:ph type="sldNum" sz="quarter" idx="16"/>
          </p:nvPr>
        </p:nvSpPr>
        <p:spPr/>
        <p:txBody>
          <a:bodyPr/>
          <a:lstStyle>
            <a:lvl1pPr>
              <a:defRPr/>
            </a:lvl1pPr>
          </a:lstStyle>
          <a:p>
            <a:pPr>
              <a:defRPr/>
            </a:pPr>
            <a:fld id="{1B5852C3-5C93-46E9-8312-033A84F3373A}"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Abs val="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p:cBhvr>
                                        <p:cTn id="9" dur="500"/>
                                        <p:tgtEl>
                                          <p:spTgt spid="5"/>
                                        </p:tgtEl>
                                      </p:cBhvr>
                                    </p:animEffect>
                                  </p:childTnLst>
                                </p:cTn>
                              </p:par>
                              <p:par>
                                <p:cTn id="10" presetID="10" presetClass="entr" presetSubtype="0" fill="hold" grpId="0" nodeType="withEffect">
                                  <p:stCondLst>
                                    <p:cond delay="0"/>
                                  </p:stCondLst>
                                  <p:iterate type="wd">
                                    <p:tmAbs val="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p:cBhvr>
                                        <p:cTn id="14" dur="500"/>
                                        <p:tgtEl>
                                          <p:spTgt spid="6"/>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ppt_x</p:attrName>
                                        </p:attrNameLst>
                                      </p:cBhvr>
                                      <p:tavLst>
                                        <p:tav tm="0">
                                          <p:val>
                                            <p:strVal val="0-#ppt_w/2"/>
                                          </p:val>
                                        </p:tav>
                                        <p:tav tm="100000">
                                          <p:val>
                                            <p:strVal val="#ppt_x"/>
                                          </p:val>
                                        </p:tav>
                                      </p:tavLst>
                                    </p:anim>
                                    <p:anim calcmode="lin" valueType="num">
                                      <p:cBhvr>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6" presetClass="emph" presetSubtype="0" repeatCount="3000" fill="hold" grpId="1" nodeType="afterEffect">
                                  <p:stCondLst>
                                    <p:cond delay="0"/>
                                  </p:stCondLst>
                                  <p:iterate type="wd">
                                    <p:tmPct val="10000"/>
                                  </p:iterate>
                                  <p:childTnLst>
                                    <p:animEffect>
                                      <p:cBhvr>
                                        <p:cTn id="22" dur="500" tmFilter="0, 0; .2, .5; .8, .5; 1, 0"/>
                                        <p:tgtEl>
                                          <p:spTgt spid="5"/>
                                        </p:tgtEl>
                                      </p:cBhvr>
                                    </p:animEffect>
                                    <p:animScale>
                                      <p:cBhvr>
                                        <p:cTn id="23" dur="250" autoRev="1" fill="hold"/>
                                        <p:tgtEl>
                                          <p:spTgt spid="5"/>
                                        </p:tgtEl>
                                      </p:cBhvr>
                                      <p:by x="105000" y="105000"/>
                                    </p:animScale>
                                  </p:childTnLst>
                                </p:cTn>
                              </p:par>
                              <p:par>
                                <p:cTn id="24" presetID="26" presetClass="emph" presetSubtype="0" repeatCount="3000" fill="hold" grpId="1" nodeType="withEffect">
                                  <p:stCondLst>
                                    <p:cond delay="0"/>
                                  </p:stCondLst>
                                  <p:iterate type="wd">
                                    <p:tmPct val="10000"/>
                                  </p:iterate>
                                  <p:childTnLst>
                                    <p:animEffect>
                                      <p:cBhvr>
                                        <p:cTn id="25" dur="500" tmFilter="0, 0; .2, .5; .8, .5; 1, 0"/>
                                        <p:tgtEl>
                                          <p:spTgt spid="6"/>
                                        </p:tgtEl>
                                      </p:cBhvr>
                                    </p:animEffect>
                                    <p:animScale>
                                      <p:cBhvr>
                                        <p:cTn id="26"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5" grpId="1" bldLvl="0" animBg="1" autoUpdateAnimBg="0"/>
      <p:bldP spid="6" grpId="0" bldLvl="0" animBg="1" autoUpdateAnimBg="0"/>
      <p:bldP spid="6" grpId="1"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FF0334D-7B05-4861-887B-9F63860E066B}" type="datetimeFigureOut">
              <a:rPr lang="en-US"/>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3E077EA-B70E-442D-B2C1-5F654A9DE7B3}" type="slidenum">
              <a:rPr lang="en-US"/>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lvl1pPr>
              <a:defRPr/>
            </a:lvl1pPr>
          </a:lstStyle>
          <a:p>
            <a:pPr>
              <a:defRPr/>
            </a:pPr>
            <a:fld id="{E47B0507-3B03-41A1-BF8F-C48BF9B29827}"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027CBC5-1331-459D-AB51-06F10970F4AA}"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32C057D1-AAB4-47C0-8C99-F8424C6C53EB}"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83EFD0-4EEE-490C-B42C-02E244FEB288}" type="slidenum">
              <a:rPr lang="en-US"/>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20766"/>
            <a:ext cx="10515600" cy="55450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Date Placeholder 3"/>
          <p:cNvSpPr>
            <a:spLocks noGrp="1"/>
          </p:cNvSpPr>
          <p:nvPr>
            <p:ph type="dt" sz="half" idx="14"/>
          </p:nvPr>
        </p:nvSpPr>
        <p:spPr/>
        <p:txBody>
          <a:bodyPr/>
          <a:lstStyle>
            <a:lvl1pPr>
              <a:defRPr/>
            </a:lvl1pPr>
          </a:lstStyle>
          <a:p>
            <a:pPr>
              <a:defRPr/>
            </a:pPr>
            <a:fld id="{D95F6F6A-3739-41F6-8140-B9A8394A6377}" type="datetimeFigureOut">
              <a:rPr lang="zh-CN" altLang="en-US"/>
            </a:fld>
            <a:endParaRPr lang="zh-CN" altLang="en-US"/>
          </a:p>
        </p:txBody>
      </p:sp>
      <p:sp>
        <p:nvSpPr>
          <p:cNvPr id="4" name="Footer Placeholder 4"/>
          <p:cNvSpPr>
            <a:spLocks noGrp="1"/>
          </p:cNvSpPr>
          <p:nvPr>
            <p:ph type="ftr" sz="quarter" idx="15"/>
          </p:nvPr>
        </p:nvSpPr>
        <p:spPr/>
        <p:txBody>
          <a:bodyPr/>
          <a:lstStyle>
            <a:lvl1pPr>
              <a:defRPr/>
            </a:lvl1pPr>
          </a:lstStyle>
          <a:p>
            <a:pPr>
              <a:defRPr/>
            </a:pPr>
            <a:endParaRPr lang="zh-CN" altLang="en-US"/>
          </a:p>
        </p:txBody>
      </p:sp>
      <p:sp>
        <p:nvSpPr>
          <p:cNvPr id="5" name="Slide Number Placeholder 5"/>
          <p:cNvSpPr>
            <a:spLocks noGrp="1"/>
          </p:cNvSpPr>
          <p:nvPr>
            <p:ph type="sldNum" sz="quarter" idx="16"/>
          </p:nvPr>
        </p:nvSpPr>
        <p:spPr/>
        <p:txBody>
          <a:bodyPr/>
          <a:lstStyle>
            <a:lvl1pPr>
              <a:defRPr/>
            </a:lvl1pPr>
          </a:lstStyle>
          <a:p>
            <a:pPr>
              <a:defRPr/>
            </a:pPr>
            <a:fld id="{2B6EE6CD-C959-46B5-89A4-FBF23F9D82EB}"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FF247DA-087F-41E5-B177-106A862DC96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ED7C9B7-1499-4F60-AE72-19793D9713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1" Type="http://schemas.openxmlformats.org/officeDocument/2006/relationships/theme" Target="../theme/theme3.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slideLayout" Target="../slideLayouts/slideLayout39.xml"/><Relationship Id="rId7" Type="http://schemas.openxmlformats.org/officeDocument/2006/relationships/slideLayout" Target="../slideLayouts/slideLayout38.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5" Type="http://schemas.openxmlformats.org/officeDocument/2006/relationships/theme" Target="../theme/theme4.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png"/><Relationship Id="rId10" Type="http://schemas.openxmlformats.org/officeDocument/2006/relationships/slideLayout" Target="../slideLayouts/slideLayout41.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2">
            <a:lum contrast="-24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defRPr>
            </a:lvl1pPr>
          </a:lstStyle>
          <a:p>
            <a:pPr>
              <a:defRPr/>
            </a:pPr>
            <a:fld id="{C55335EE-E00E-46A2-897E-C246FB559BCC}" type="datetimeFigureOut">
              <a:rPr lang="zh-CN" altLang="en-US"/>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1200">
                <a:solidFill>
                  <a:schemeClr val="tx1">
                    <a:tint val="75000"/>
                  </a:schemeClr>
                </a:solidFill>
              </a:defRPr>
            </a:lvl1pPr>
          </a:lstStyle>
          <a:p>
            <a:pPr>
              <a:defRPr/>
            </a:pPr>
            <a:fld id="{C2F49672-3B87-48B4-BBB8-206EE4A05618}"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tags" Target="../tags/tag4.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8.xml"/><Relationship Id="rId3" Type="http://schemas.openxmlformats.org/officeDocument/2006/relationships/tags" Target="../tags/tag30.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38.xml"/><Relationship Id="rId3" Type="http://schemas.openxmlformats.org/officeDocument/2006/relationships/tags" Target="../tags/tag31.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38.xml"/><Relationship Id="rId3" Type="http://schemas.openxmlformats.org/officeDocument/2006/relationships/tags" Target="../tags/tag32.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38.xml"/><Relationship Id="rId3" Type="http://schemas.openxmlformats.org/officeDocument/2006/relationships/tags" Target="../tags/tag37.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菱形 5"/>
          <p:cNvSpPr/>
          <p:nvPr/>
        </p:nvSpPr>
        <p:spPr>
          <a:xfrm>
            <a:off x="2374900" y="1030634"/>
            <a:ext cx="7442200" cy="4796732"/>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a:off x="2527300" y="1128861"/>
            <a:ext cx="7137400" cy="4600278"/>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978494" y="2449732"/>
            <a:ext cx="4225706" cy="1705032"/>
            <a:chOff x="4498526" y="2659559"/>
            <a:chExt cx="3185642" cy="1285377"/>
          </a:xfrm>
        </p:grpSpPr>
        <p:sp>
          <p:nvSpPr>
            <p:cNvPr id="10" name="文本框 9"/>
            <p:cNvSpPr txBox="1"/>
            <p:nvPr/>
          </p:nvSpPr>
          <p:spPr>
            <a:xfrm>
              <a:off x="4580021" y="2659559"/>
              <a:ext cx="3031958" cy="764977"/>
            </a:xfrm>
            <a:prstGeom prst="rect">
              <a:avLst/>
            </a:prstGeom>
            <a:noFill/>
          </p:spPr>
          <p:txBody>
            <a:bodyPr wrap="square" rtlCol="0">
              <a:spAutoFit/>
            </a:bodyPr>
            <a:lstStyle/>
            <a:p>
              <a:pPr algn="ctr"/>
              <a:r>
                <a:rPr lang="zh-CN" altLang="en-US" sz="6000" b="1" dirty="0" smtClean="0">
                  <a:solidFill>
                    <a:srgbClr val="FFFFFF"/>
                  </a:solidFill>
                  <a:latin typeface="微软雅黑" panose="020B0503020204020204" pitchFamily="34" charset="-122"/>
                  <a:ea typeface="微软雅黑" panose="020B0503020204020204" pitchFamily="34" charset="-122"/>
                </a:rPr>
                <a:t>项目计划书</a:t>
              </a:r>
              <a:endParaRPr lang="zh-CN" altLang="en-US" sz="6000" b="1" dirty="0">
                <a:solidFill>
                  <a:srgbClr val="FFFFF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498526" y="3450780"/>
              <a:ext cx="3185642" cy="486368"/>
            </a:xfrm>
            <a:prstGeom prst="rect">
              <a:avLst/>
            </a:prstGeom>
            <a:noFill/>
          </p:spPr>
          <p:txBody>
            <a:bodyPr wrap="square" rtlCol="0">
              <a:spAutoFit/>
            </a:bodyPr>
            <a:lstStyle/>
            <a:p>
              <a:pPr algn="ctr"/>
              <a:r>
                <a:rPr lang="en-US" sz="3600" dirty="0" smtClean="0">
                  <a:solidFill>
                    <a:srgbClr val="FFFFFF"/>
                  </a:solidFill>
                </a:rPr>
                <a:t>Project Plan</a:t>
              </a:r>
              <a:endParaRPr lang="en-US" sz="3600" dirty="0" smtClean="0">
                <a:solidFill>
                  <a:srgbClr val="FFFFFF"/>
                </a:solidFill>
              </a:endParaRPr>
            </a:p>
          </p:txBody>
        </p:sp>
        <p:cxnSp>
          <p:nvCxnSpPr>
            <p:cNvPr id="12" name="直接连接符 11"/>
            <p:cNvCxnSpPr/>
            <p:nvPr/>
          </p:nvCxnSpPr>
          <p:spPr>
            <a:xfrm>
              <a:off x="4712034" y="3451641"/>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12034" y="3944936"/>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919134" y="4318000"/>
            <a:ext cx="2353733" cy="368300"/>
          </a:xfrm>
          <a:prstGeom prst="rect">
            <a:avLst/>
          </a:prstGeom>
          <a:noFill/>
        </p:spPr>
        <p:txBody>
          <a:bodyPr wrap="square" rtlCol="0">
            <a:spAutoFit/>
          </a:bodyPr>
          <a:lstStyle/>
          <a:p>
            <a:pPr algn="ctr"/>
            <a:r>
              <a:rPr lang="zh-CN" altLang="en-US"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073742852" name="图片 1073742851" descr="150778788410696"/>
          <p:cNvPicPr>
            <a:picLocks noChangeAspect="1"/>
          </p:cNvPicPr>
          <p:nvPr/>
        </p:nvPicPr>
        <p:blipFill>
          <a:blip r:embed="rId1"/>
          <a:stretch>
            <a:fillRect/>
          </a:stretch>
        </p:blipFill>
        <p:spPr>
          <a:xfrm>
            <a:off x="3445510" y="5941060"/>
            <a:ext cx="4572635" cy="655320"/>
          </a:xfrm>
          <a:prstGeom prst="rect">
            <a:avLst/>
          </a:prstGeom>
          <a:noFill/>
          <a:ln w="9525">
            <a:noFill/>
          </a:ln>
        </p:spPr>
      </p:pic>
      <p:sp>
        <p:nvSpPr>
          <p:cNvPr id="3" name="文本框 2"/>
          <p:cNvSpPr txBox="1"/>
          <p:nvPr/>
        </p:nvSpPr>
        <p:spPr>
          <a:xfrm>
            <a:off x="7014845" y="5674360"/>
            <a:ext cx="2552700" cy="922020"/>
          </a:xfrm>
          <a:prstGeom prst="rect">
            <a:avLst/>
          </a:prstGeom>
          <a:noFill/>
        </p:spPr>
        <p:txBody>
          <a:bodyPr wrap="square" rtlCol="0">
            <a:spAutoFit/>
          </a:bodyPr>
          <a:p>
            <a:r>
              <a:rPr lang="zh-CN" altLang="en-US" b="1">
                <a:solidFill>
                  <a:schemeClr val="bg1"/>
                </a:solidFill>
              </a:rPr>
              <a:t>组长：张俊杰</a:t>
            </a:r>
            <a:endParaRPr lang="zh-CN" altLang="en-US" b="1">
              <a:solidFill>
                <a:schemeClr val="bg1"/>
              </a:solidFill>
            </a:endParaRPr>
          </a:p>
          <a:p>
            <a:r>
              <a:rPr lang="zh-CN" altLang="en-US" b="1">
                <a:solidFill>
                  <a:schemeClr val="bg1"/>
                </a:solidFill>
              </a:rPr>
              <a:t>组员：姜哲翔、吴卓伦、饶铃根、寿俐鑫</a:t>
            </a:r>
            <a:endParaRPr lang="zh-CN" altLang="en-US" b="1">
              <a:solidFill>
                <a:schemeClr val="bg1"/>
              </a:solidFill>
            </a:endParaRPr>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3174365" y="111125"/>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非移交产品</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4236720" y="1437005"/>
            <a:ext cx="5819775" cy="5262245"/>
          </a:xfrm>
          <a:prstGeom prst="rect">
            <a:avLst/>
          </a:prstGeom>
          <a:noFill/>
        </p:spPr>
        <p:txBody>
          <a:bodyPr wrap="square" rtlCol="0">
            <a:spAutoFit/>
          </a:bodyPr>
          <a:p>
            <a:r>
              <a:rPr lang="zh-CN" altLang="en-US" sz="2800" b="1">
                <a:solidFill>
                  <a:schemeClr val="bg1"/>
                </a:solidFill>
              </a:rPr>
              <a:t>1.可行性分析报告</a:t>
            </a:r>
            <a:endParaRPr lang="zh-CN" altLang="en-US" sz="2800" b="1">
              <a:solidFill>
                <a:schemeClr val="bg1"/>
              </a:solidFill>
            </a:endParaRPr>
          </a:p>
          <a:p>
            <a:r>
              <a:rPr lang="zh-CN" altLang="en-US" sz="2800" b="1">
                <a:solidFill>
                  <a:schemeClr val="bg1"/>
                </a:solidFill>
              </a:rPr>
              <a:t>2.项目开发计划</a:t>
            </a:r>
            <a:endParaRPr lang="zh-CN" altLang="en-US" sz="2800" b="1">
              <a:solidFill>
                <a:schemeClr val="bg1"/>
              </a:solidFill>
            </a:endParaRPr>
          </a:p>
          <a:p>
            <a:r>
              <a:rPr lang="zh-CN" altLang="en-US" sz="2800" b="1">
                <a:solidFill>
                  <a:schemeClr val="bg1"/>
                </a:solidFill>
              </a:rPr>
              <a:t>3.软件需求说明书</a:t>
            </a:r>
            <a:endParaRPr lang="zh-CN" altLang="en-US" sz="2800" b="1">
              <a:solidFill>
                <a:schemeClr val="bg1"/>
              </a:solidFill>
            </a:endParaRPr>
          </a:p>
          <a:p>
            <a:r>
              <a:rPr lang="zh-CN" altLang="en-US" sz="2800" b="1">
                <a:solidFill>
                  <a:schemeClr val="bg1"/>
                </a:solidFill>
              </a:rPr>
              <a:t>4.概要设计说明书</a:t>
            </a:r>
            <a:endParaRPr lang="zh-CN" altLang="en-US" sz="2800" b="1">
              <a:solidFill>
                <a:schemeClr val="bg1"/>
              </a:solidFill>
            </a:endParaRPr>
          </a:p>
          <a:p>
            <a:r>
              <a:rPr lang="zh-CN" altLang="en-US" sz="2800" b="1">
                <a:solidFill>
                  <a:schemeClr val="bg1"/>
                </a:solidFill>
              </a:rPr>
              <a:t>5.详细设计说明书</a:t>
            </a:r>
            <a:endParaRPr lang="zh-CN" altLang="en-US" sz="2800" b="1">
              <a:solidFill>
                <a:schemeClr val="bg1"/>
              </a:solidFill>
            </a:endParaRPr>
          </a:p>
          <a:p>
            <a:r>
              <a:rPr lang="zh-CN" altLang="en-US" sz="2800" b="1">
                <a:solidFill>
                  <a:schemeClr val="bg1"/>
                </a:solidFill>
              </a:rPr>
              <a:t>6.测试计划</a:t>
            </a:r>
            <a:endParaRPr lang="zh-CN" altLang="en-US" sz="2800" b="1">
              <a:solidFill>
                <a:schemeClr val="bg1"/>
              </a:solidFill>
            </a:endParaRPr>
          </a:p>
          <a:p>
            <a:r>
              <a:rPr lang="zh-CN" altLang="en-US" sz="2800" b="1">
                <a:solidFill>
                  <a:schemeClr val="bg1"/>
                </a:solidFill>
              </a:rPr>
              <a:t>7.测试分析报告</a:t>
            </a:r>
            <a:endParaRPr lang="zh-CN" altLang="en-US" sz="2800" b="1">
              <a:solidFill>
                <a:schemeClr val="bg1"/>
              </a:solidFill>
            </a:endParaRPr>
          </a:p>
          <a:p>
            <a:r>
              <a:rPr lang="zh-CN" altLang="en-US" sz="2800" b="1">
                <a:solidFill>
                  <a:schemeClr val="bg1"/>
                </a:solidFill>
              </a:rPr>
              <a:t>8.开发进度月报</a:t>
            </a:r>
            <a:endParaRPr lang="zh-CN" altLang="en-US" sz="2800" b="1">
              <a:solidFill>
                <a:schemeClr val="bg1"/>
              </a:solidFill>
            </a:endParaRPr>
          </a:p>
          <a:p>
            <a:r>
              <a:rPr lang="zh-CN" altLang="en-US" sz="2800" b="1">
                <a:solidFill>
                  <a:schemeClr val="bg1"/>
                </a:solidFill>
              </a:rPr>
              <a:t>9.项目开发总结报告</a:t>
            </a:r>
            <a:endParaRPr lang="zh-CN" altLang="en-US" sz="2800" b="1">
              <a:solidFill>
                <a:schemeClr val="bg1"/>
              </a:solidFill>
            </a:endParaRPr>
          </a:p>
          <a:p>
            <a:r>
              <a:rPr lang="zh-CN" altLang="en-US" sz="2800" b="1">
                <a:solidFill>
                  <a:schemeClr val="bg1"/>
                </a:solidFill>
              </a:rPr>
              <a:t>10.软件问题报告</a:t>
            </a:r>
            <a:endParaRPr lang="zh-CN" altLang="en-US" sz="2800" b="1">
              <a:solidFill>
                <a:schemeClr val="bg1"/>
              </a:solidFill>
            </a:endParaRPr>
          </a:p>
          <a:p>
            <a:r>
              <a:rPr lang="zh-CN" altLang="en-US" sz="2800" b="1">
                <a:solidFill>
                  <a:schemeClr val="bg1"/>
                </a:solidFill>
              </a:rPr>
              <a:t>11.软件修改报告</a:t>
            </a:r>
            <a:endParaRPr lang="zh-CN" altLang="en-US" sz="2800" b="1">
              <a:solidFill>
                <a:schemeClr val="bg1"/>
              </a:solidFill>
            </a:endParaRPr>
          </a:p>
          <a:p>
            <a:r>
              <a:rPr lang="zh-CN" altLang="en-US" sz="2800" b="1">
                <a:solidFill>
                  <a:schemeClr val="bg1"/>
                </a:solidFill>
              </a:rPr>
              <a:t>12.源程序</a:t>
            </a:r>
            <a:endParaRPr lang="zh-CN" altLang="en-US" sz="2800" b="1">
              <a:solidFill>
                <a:schemeClr val="bg1"/>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687320" y="2817495"/>
            <a:ext cx="7080207" cy="3076575"/>
            <a:chOff x="2733181" y="3135197"/>
            <a:chExt cx="6964900" cy="3076783"/>
          </a:xfrm>
        </p:grpSpPr>
        <p:sp>
          <p:nvSpPr>
            <p:cNvPr id="7" name="文本框 6"/>
            <p:cNvSpPr txBox="1"/>
            <p:nvPr/>
          </p:nvSpPr>
          <p:spPr>
            <a:xfrm>
              <a:off x="5222283" y="4487656"/>
              <a:ext cx="4475798" cy="1568556"/>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实施整个软件开发活动的计划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03</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确定软件开发过程</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3186430" y="2521585"/>
            <a:ext cx="5819775" cy="1814830"/>
          </a:xfrm>
          <a:prstGeom prst="rect">
            <a:avLst/>
          </a:prstGeom>
          <a:noFill/>
        </p:spPr>
        <p:txBody>
          <a:bodyPr wrap="square" rtlCol="0">
            <a:spAutoFit/>
          </a:bodyPr>
          <a:p>
            <a:r>
              <a:rPr lang="zh-CN" altLang="en-US" sz="2800" b="1">
                <a:solidFill>
                  <a:schemeClr val="bg1"/>
                </a:solidFill>
              </a:rPr>
              <a:t>计划过程应覆盖论及它的所有合同条款，确定已计划的开发阶段(适用的话)、目标和各阶段要执行的软件开发活动</a:t>
            </a:r>
            <a:endParaRPr lang="zh-CN" altLang="en-US" sz="2800" b="1">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21285"/>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软件开发过程</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aphicFrame>
        <p:nvGraphicFramePr>
          <p:cNvPr id="0" name="表格 -1"/>
          <p:cNvGraphicFramePr/>
          <p:nvPr/>
        </p:nvGraphicFramePr>
        <p:xfrm>
          <a:off x="1511300" y="967105"/>
          <a:ext cx="9086850" cy="5835015"/>
        </p:xfrm>
        <a:graphic>
          <a:graphicData uri="http://schemas.openxmlformats.org/drawingml/2006/table">
            <a:tbl>
              <a:tblPr firstRow="1" bandRow="1">
                <a:tableStyleId>{5940675A-B579-460E-94D1-54222C63F5DA}</a:tableStyleId>
              </a:tblPr>
              <a:tblGrid>
                <a:gridCol w="751205"/>
                <a:gridCol w="1319530"/>
                <a:gridCol w="1527810"/>
                <a:gridCol w="3049270"/>
                <a:gridCol w="2439035"/>
              </a:tblGrid>
              <a:tr h="279400">
                <a:tc>
                  <a:txBody>
                    <a:bodyPr/>
                    <a:p>
                      <a:pPr indent="0" algn="ctr">
                        <a:buNone/>
                      </a:pPr>
                      <a:r>
                        <a:rPr lang="zh-CN" altLang="en-US" sz="1200" b="1">
                          <a:solidFill>
                            <a:schemeClr val="tx1"/>
                          </a:solidFill>
                          <a:latin typeface="等线" panose="02010600030101010101" charset="-122"/>
                          <a:ea typeface="等线" panose="02010600030101010101" charset="-122"/>
                          <a:cs typeface="等线" panose="02010600030101010101" charset="-122"/>
                        </a:rPr>
                        <a:t>序号</a:t>
                      </a:r>
                      <a:endParaRPr lang="zh-CN" altLang="en-US" sz="1200" b="1">
                        <a:solidFill>
                          <a:schemeClr val="tx1"/>
                        </a:solidFill>
                        <a:latin typeface="等线" panose="02010600030101010101" charset="-122"/>
                        <a:ea typeface="等线" panose="02010600030101010101" charset="-122"/>
                        <a:cs typeface="等线" panose="02010600030101010101" charset="-122"/>
                      </a:endParaRPr>
                    </a:p>
                  </a:txBody>
                  <a:tcPr marL="-90805" marR="-67944"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200" b="1">
                          <a:solidFill>
                            <a:schemeClr val="tx1"/>
                          </a:solidFill>
                          <a:latin typeface="等线 Light" panose="02010600030101010101" charset="-122"/>
                          <a:ea typeface="等线 Light" panose="02010600030101010101" charset="-122"/>
                          <a:cs typeface="等线 Light" panose="02010600030101010101" charset="-122"/>
                        </a:rPr>
                        <a:t>阶段</a:t>
                      </a:r>
                      <a:endParaRPr lang="zh-CN" altLang="en-US" sz="12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200" b="1">
                          <a:solidFill>
                            <a:schemeClr val="tx1"/>
                          </a:solidFill>
                          <a:latin typeface="等线 Light" panose="02010600030101010101" charset="-122"/>
                          <a:ea typeface="等线 Light" panose="02010600030101010101" charset="-122"/>
                          <a:cs typeface="等线 Light" panose="02010600030101010101" charset="-122"/>
                        </a:rPr>
                        <a:t>完成时间</a:t>
                      </a:r>
                      <a:endParaRPr lang="zh-CN" altLang="en-US" sz="12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200" b="1">
                          <a:solidFill>
                            <a:schemeClr val="tx1"/>
                          </a:solidFill>
                          <a:latin typeface="等线 Light" panose="02010600030101010101" charset="-122"/>
                          <a:ea typeface="等线 Light" panose="02010600030101010101" charset="-122"/>
                          <a:cs typeface="等线 Light" panose="02010600030101010101" charset="-122"/>
                        </a:rPr>
                        <a:t>主要工作内容</a:t>
                      </a:r>
                      <a:endParaRPr lang="zh-CN" altLang="en-US" sz="12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200" b="1">
                          <a:solidFill>
                            <a:schemeClr val="tx1"/>
                          </a:solidFill>
                          <a:latin typeface="等线 Light" panose="02010600030101010101" charset="-122"/>
                          <a:ea typeface="等线 Light" panose="02010600030101010101" charset="-122"/>
                          <a:cs typeface="等线 Light" panose="02010600030101010101" charset="-122"/>
                        </a:rPr>
                        <a:t>阶段结束标准</a:t>
                      </a:r>
                      <a:endParaRPr lang="zh-CN" altLang="en-US" sz="12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542290">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1</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策划</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chemeClr val="bg1"/>
                          </a:solidFill>
                          <a:latin typeface="等线 Light" panose="02010600030101010101" charset="-122"/>
                          <a:ea typeface="等线 Light" panose="02010600030101010101" charset="-122"/>
                          <a:cs typeface="等线 Light" panose="02010600030101010101" charset="-122"/>
                        </a:rPr>
                        <a:t>2017.10.01</a:t>
                      </a:r>
                      <a:endParaRPr lang="en-US" altLang="zh-CN"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进行项目策划，制定项目计划及附属计划，并通过评审。</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项目总体计划及附属计划通过评审，建立计划基线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6489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2</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需求分析</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chemeClr val="bg1"/>
                          </a:solidFill>
                          <a:latin typeface="等线 Light" panose="02010600030101010101" charset="-122"/>
                          <a:ea typeface="等线 Light" panose="02010600030101010101" charset="-122"/>
                          <a:cs typeface="等线 Light" panose="02010600030101010101" charset="-122"/>
                        </a:rPr>
                        <a:t>2017.10.20</a:t>
                      </a:r>
                      <a:endParaRPr lang="en-US" altLang="zh-CN"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进行需求调研，深入了解、获取需求，完成</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用户需求说明书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，并通过评审；对用户需求进行需求分析，完成</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需求规格说明书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，并通过评审。</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需求文档通过评审，建立需求基线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6616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3</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设计</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根据需求进行系统架构分析、数据库设计和详细设计，完成</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概要设计说明书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数据库设计说明书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和</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详细设计说明书</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，并通过评审。</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概要设计、数据库设计和详细设计文档通过评审，建立设计基线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6280">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4</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编码</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根据需求、设计，按照编码规范进行代码编写，并通过</a:t>
                      </a:r>
                      <a:r>
                        <a:rPr lang="zh-CN" altLang="en-US" sz="1200" b="1">
                          <a:solidFill>
                            <a:schemeClr val="bg1"/>
                          </a:solidFill>
                          <a:latin typeface="Book Antiqua" charset="0"/>
                          <a:cs typeface="Book Antiqua" charset="0"/>
                        </a:rPr>
                        <a:t>代码走查</a:t>
                      </a:r>
                      <a:r>
                        <a:rPr lang="zh-CN" altLang="en-US" sz="1200" b="1">
                          <a:solidFill>
                            <a:schemeClr val="bg1"/>
                          </a:solidFill>
                          <a:latin typeface="宋体" panose="02010600030101010101" pitchFamily="2" charset="-122"/>
                          <a:ea typeface="宋体" panose="02010600030101010101" pitchFamily="2" charset="-122"/>
                          <a:cs typeface="宋体" panose="02010600030101010101" pitchFamily="2" charset="-122"/>
                        </a:rPr>
                        <a:t>和自测。</a:t>
                      </a:r>
                      <a:endParaRPr lang="zh-CN" altLang="en-US" sz="12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代码通过自测</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215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5</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测试</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设计测试用例，编写测试脚本，搭建测试环境，执行测试并记录测试结果，完成测试总结报告。</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系统达到测试放行标准，建立发布基线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691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6</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验收交付</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在客户现场进行系统部署和调试，试运行后完成项目验收。</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通过客户验收，客户签发</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项目验收报告</a:t>
                      </a:r>
                      <a:r>
                        <a:rPr lang="en-US" altLang="zh-CN" sz="1200" b="1">
                          <a:solidFill>
                            <a:schemeClr val="bg1"/>
                          </a:solidFill>
                          <a:latin typeface="等线" panose="02010600030101010101" charset="-122"/>
                          <a:ea typeface="等线" panose="02010600030101010101" charset="-122"/>
                          <a:cs typeface="等线" panose="02010600030101010101" charset="-122"/>
                        </a:rPr>
                        <a:t>》</a:t>
                      </a:r>
                      <a:r>
                        <a:rPr lang="zh-CN" altLang="en-US" sz="1200" b="1">
                          <a:solidFill>
                            <a:schemeClr val="bg1"/>
                          </a:solidFill>
                          <a:latin typeface="等线" panose="02010600030101010101" charset="-122"/>
                          <a:ea typeface="等线" panose="02010600030101010101" charset="-122"/>
                          <a:cs typeface="等线" panose="02010600030101010101" charset="-122"/>
                        </a:rPr>
                        <a:t>，建立产品基线</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6915">
                <a:tc>
                  <a:txBody>
                    <a:bodyPr/>
                    <a:p>
                      <a:pPr indent="0" algn="ctr">
                        <a:buNone/>
                      </a:pPr>
                      <a:r>
                        <a:rPr lang="en-US" altLang="zh-CN" sz="1200" b="1">
                          <a:solidFill>
                            <a:schemeClr val="bg1"/>
                          </a:solidFill>
                          <a:latin typeface="等线" panose="02010600030101010101" charset="-122"/>
                          <a:ea typeface="等线" panose="02010600030101010101" charset="-122"/>
                          <a:cs typeface="等线" panose="02010600030101010101" charset="-122"/>
                        </a:rPr>
                        <a:t>7</a:t>
                      </a:r>
                      <a:endParaRPr lang="en-US" altLang="zh-CN" sz="1200" b="1">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结项</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暂定</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panose="02010600030101010101" charset="-122"/>
                          <a:ea typeface="等线" panose="02010600030101010101" charset="-122"/>
                          <a:cs typeface="等线" panose="02010600030101010101" charset="-122"/>
                        </a:rPr>
                        <a:t>进行项目总结，召开项目结项评审会议，项目成果归档，移交运维部门。</a:t>
                      </a:r>
                      <a:endParaRPr lang="zh-CN" altLang="en-US" sz="1200" b="1">
                        <a:solidFill>
                          <a:schemeClr val="bg1"/>
                        </a:solidFill>
                        <a:latin typeface="等线" panose="02010600030101010101" charset="-122"/>
                        <a:ea typeface="等线" panose="02010600030101010101" charset="-122"/>
                        <a:cs typeface="等线"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1">
                          <a:solidFill>
                            <a:schemeClr val="bg1"/>
                          </a:solidFill>
                          <a:latin typeface="等线 Light" panose="02010600030101010101" charset="-122"/>
                          <a:ea typeface="等线 Light" panose="02010600030101010101" charset="-122"/>
                          <a:cs typeface="等线 Light" panose="02010600030101010101" charset="-122"/>
                        </a:rPr>
                        <a:t>项目移交给运维部门</a:t>
                      </a:r>
                      <a:endParaRPr lang="zh-CN" altLang="en-US" sz="1200" b="1">
                        <a:solidFill>
                          <a:schemeClr val="bg1"/>
                        </a:solidFill>
                        <a:latin typeface="等线 Light" panose="02010600030101010101" charset="-122"/>
                        <a:ea typeface="等线 Light" panose="02010600030101010101" charset="-122"/>
                        <a:cs typeface="等线 Light" panose="02010600030101010101" charset="-122"/>
                      </a:endParaRPr>
                    </a:p>
                  </a:txBody>
                  <a:tcPr marL="0" marR="0" marT="76200" marB="7620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3230245"/>
          </a:xfrm>
          <a:prstGeom prst="rect">
            <a:avLst/>
          </a:prstGeom>
          <a:noFill/>
        </p:spPr>
        <p:txBody>
          <a:bodyPr wrap="square" rtlCol="0">
            <a:spAutoFit/>
          </a:bodyPr>
          <a:p>
            <a:r>
              <a:rPr sz="3600" b="1">
                <a:solidFill>
                  <a:schemeClr val="bg1"/>
                </a:solidFill>
              </a:rPr>
              <a:t>需求分析</a:t>
            </a:r>
            <a:endParaRPr sz="3600" b="1">
              <a:solidFill>
                <a:schemeClr val="bg1"/>
              </a:solidFill>
            </a:endParaRPr>
          </a:p>
          <a:p>
            <a:endParaRPr sz="2800" b="1">
              <a:solidFill>
                <a:schemeClr val="bg1"/>
              </a:solidFill>
            </a:endParaRPr>
          </a:p>
          <a:p>
            <a:r>
              <a:rPr sz="2800" b="1">
                <a:solidFill>
                  <a:schemeClr val="bg1"/>
                </a:solidFill>
              </a:rPr>
              <a:t>     需求分析是整个设计中重要的一环，完成可行性分析后，在整个学期内，我们G3小组会共同对业务流程、管理方式进行分析，并进行资料的收集、整理，确定用户需求，对软件功能进行定义，在此基础上完成了数据定义，</a:t>
            </a:r>
            <a:r>
              <a:rPr lang="zh-CN" sz="2800" b="1">
                <a:solidFill>
                  <a:schemeClr val="bg1"/>
                </a:solidFill>
              </a:rPr>
              <a:t>建立</a:t>
            </a:r>
            <a:r>
              <a:rPr sz="2800" b="1">
                <a:solidFill>
                  <a:schemeClr val="bg1"/>
                </a:solidFill>
              </a:rPr>
              <a:t>数据字典。</a:t>
            </a:r>
            <a:endParaRPr sz="2800" b="1">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3969385"/>
          </a:xfrm>
          <a:prstGeom prst="rect">
            <a:avLst/>
          </a:prstGeom>
          <a:noFill/>
        </p:spPr>
        <p:txBody>
          <a:bodyPr wrap="square" rtlCol="0">
            <a:spAutoFit/>
          </a:bodyPr>
          <a:p>
            <a:r>
              <a:rPr sz="3600" b="1">
                <a:solidFill>
                  <a:schemeClr val="bg1"/>
                </a:solidFill>
              </a:rPr>
              <a:t>系统设计</a:t>
            </a:r>
            <a:endParaRPr sz="3600" b="1">
              <a:solidFill>
                <a:schemeClr val="bg1"/>
              </a:solidFill>
            </a:endParaRPr>
          </a:p>
          <a:p>
            <a:r>
              <a:rPr sz="3600" b="1">
                <a:solidFill>
                  <a:schemeClr val="bg1"/>
                </a:solidFill>
              </a:rPr>
              <a:t>   </a:t>
            </a:r>
            <a:endParaRPr sz="3600" b="1">
              <a:solidFill>
                <a:schemeClr val="bg1"/>
              </a:solidFill>
            </a:endParaRPr>
          </a:p>
          <a:p>
            <a:r>
              <a:rPr sz="3600" b="1">
                <a:solidFill>
                  <a:schemeClr val="bg1"/>
                </a:solidFill>
              </a:rPr>
              <a:t>在这个学期之内，我们小组要完成对整个系统的分析设计，对概念模型、存储模式、完整性控制、存取权限等进行定义，对各种必要的功能进行详细设计，设计数据库结构、编码命名规范。</a:t>
            </a:r>
            <a:endParaRPr sz="3600" b="1">
              <a:solidFill>
                <a:schemeClr val="bg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4523105"/>
          </a:xfrm>
          <a:prstGeom prst="rect">
            <a:avLst/>
          </a:prstGeom>
          <a:noFill/>
        </p:spPr>
        <p:txBody>
          <a:bodyPr wrap="square" rtlCol="0">
            <a:spAutoFit/>
          </a:bodyPr>
          <a:p>
            <a:r>
              <a:rPr sz="3600" b="1">
                <a:solidFill>
                  <a:schemeClr val="bg1"/>
                </a:solidFill>
              </a:rPr>
              <a:t>编码测试阶段</a:t>
            </a:r>
            <a:endParaRPr sz="3600" b="1">
              <a:solidFill>
                <a:schemeClr val="bg1"/>
              </a:solidFill>
            </a:endParaRPr>
          </a:p>
          <a:p>
            <a:endParaRPr sz="3600" b="1">
              <a:solidFill>
                <a:schemeClr val="bg1"/>
              </a:solidFill>
            </a:endParaRPr>
          </a:p>
          <a:p>
            <a:r>
              <a:rPr sz="3600" b="1">
                <a:solidFill>
                  <a:schemeClr val="bg1"/>
                </a:solidFill>
              </a:rPr>
              <a:t>   在进行一定工作之后，我们要进行程序设计和系统测试，采用边开发边测试的基本模式，对每个模块都安排专人进行单独 测试，系统联调和系统测试。对系统处理逻辑、例外处理能力、容错能力进行大规模的测试，如有发现BUG就要修复。</a:t>
            </a:r>
            <a:endParaRPr sz="3600" b="1">
              <a:solidFill>
                <a:schemeClr val="bg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2861310"/>
          </a:xfrm>
          <a:prstGeom prst="rect">
            <a:avLst/>
          </a:prstGeom>
          <a:noFill/>
        </p:spPr>
        <p:txBody>
          <a:bodyPr wrap="square" rtlCol="0">
            <a:spAutoFit/>
          </a:bodyPr>
          <a:p>
            <a:r>
              <a:rPr sz="3600" b="1">
                <a:solidFill>
                  <a:schemeClr val="bg1"/>
                </a:solidFill>
              </a:rPr>
              <a:t>文档、产品部署</a:t>
            </a:r>
            <a:endParaRPr sz="3600" b="1">
              <a:solidFill>
                <a:schemeClr val="bg1"/>
              </a:solidFill>
            </a:endParaRPr>
          </a:p>
          <a:p>
            <a:endParaRPr sz="3600" b="1">
              <a:solidFill>
                <a:schemeClr val="bg1"/>
              </a:solidFill>
            </a:endParaRPr>
          </a:p>
          <a:p>
            <a:r>
              <a:rPr sz="3600" b="1">
                <a:solidFill>
                  <a:schemeClr val="bg1"/>
                </a:solidFill>
              </a:rPr>
              <a:t>在期末之前，完成用户（学生、教师、操作人员）培训工作，编写各类文档，系统投入运行阶段。</a:t>
            </a:r>
            <a:endParaRPr sz="3600" b="1">
              <a:solidFill>
                <a:schemeClr val="bg1"/>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95905" y="19304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软件开发总体计划</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214755" y="1551940"/>
            <a:ext cx="9291955" cy="2861310"/>
          </a:xfrm>
          <a:prstGeom prst="rect">
            <a:avLst/>
          </a:prstGeom>
          <a:noFill/>
        </p:spPr>
        <p:txBody>
          <a:bodyPr wrap="square" rtlCol="0">
            <a:spAutoFit/>
          </a:bodyPr>
          <a:p>
            <a:r>
              <a:rPr sz="3600" b="1">
                <a:solidFill>
                  <a:schemeClr val="bg1"/>
                </a:solidFill>
              </a:rPr>
              <a:t>项目总结</a:t>
            </a:r>
            <a:endParaRPr sz="3600" b="1">
              <a:solidFill>
                <a:schemeClr val="bg1"/>
              </a:solidFill>
            </a:endParaRPr>
          </a:p>
          <a:p>
            <a:endParaRPr sz="3600" b="1">
              <a:solidFill>
                <a:schemeClr val="bg1"/>
              </a:solidFill>
            </a:endParaRPr>
          </a:p>
          <a:p>
            <a:r>
              <a:rPr sz="3600" b="1">
                <a:solidFill>
                  <a:schemeClr val="bg1"/>
                </a:solidFill>
              </a:rPr>
              <a:t>   项目结束后一周左右时间，对项目开发、部署等开发过程中的问题、经验教训总结备案，以利于项目经验的积累和开发进度的缩短。</a:t>
            </a:r>
            <a:endParaRPr sz="3600" b="1">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确定软件产品标准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391410" y="1504315"/>
            <a:ext cx="8034655" cy="4831080"/>
          </a:xfrm>
          <a:prstGeom prst="rect">
            <a:avLst/>
          </a:prstGeom>
          <a:noFill/>
        </p:spPr>
        <p:txBody>
          <a:bodyPr wrap="square" rtlCol="0">
            <a:spAutoFit/>
          </a:bodyPr>
          <a:p>
            <a:r>
              <a:rPr sz="2800" b="1">
                <a:solidFill>
                  <a:schemeClr val="bg1"/>
                </a:solidFill>
              </a:rPr>
              <a:t>a.格式标准(如：缩进、空格、大小写和信息的排序)；</a:t>
            </a:r>
            <a:endParaRPr sz="2800" b="1">
              <a:solidFill>
                <a:schemeClr val="bg1"/>
              </a:solidFill>
            </a:endParaRPr>
          </a:p>
          <a:p>
            <a:r>
              <a:rPr sz="2800" b="1">
                <a:solidFill>
                  <a:schemeClr val="bg1"/>
                </a:solidFill>
              </a:rPr>
              <a:t>b.首部注释标准，例如(要求：代码的名称/标识符，版本标识，修改历史，用途)需求和实现的设计决策，处理的注记(例如：使用的算法、假设、约束、限制和副作用)，数据注记(输入、输出、变量和数据结构等)；</a:t>
            </a:r>
            <a:endParaRPr sz="2800" b="1">
              <a:solidFill>
                <a:schemeClr val="bg1"/>
              </a:solidFill>
            </a:endParaRPr>
          </a:p>
          <a:p>
            <a:r>
              <a:rPr sz="2800" b="1">
                <a:solidFill>
                  <a:schemeClr val="bg1"/>
                </a:solidFill>
              </a:rPr>
              <a:t>c.其他注释标准(例如要求的数量和预期的内容)；</a:t>
            </a:r>
            <a:endParaRPr sz="2800" b="1">
              <a:solidFill>
                <a:schemeClr val="bg1"/>
              </a:solidFill>
            </a:endParaRPr>
          </a:p>
          <a:p>
            <a:r>
              <a:rPr sz="2800" b="1">
                <a:solidFill>
                  <a:schemeClr val="bg1"/>
                </a:solidFill>
              </a:rPr>
              <a:t>d.变量、参数、程序包、过程和文档等的命名约定；</a:t>
            </a:r>
            <a:endParaRPr sz="2800" b="1">
              <a:solidFill>
                <a:schemeClr val="bg1"/>
              </a:solidFill>
            </a:endParaRPr>
          </a:p>
          <a:p>
            <a:r>
              <a:rPr sz="2800" b="1">
                <a:solidFill>
                  <a:schemeClr val="bg1"/>
                </a:solidFill>
              </a:rPr>
              <a:t>e.(若有)编程语言构造或功能的使用限制；</a:t>
            </a:r>
            <a:endParaRPr sz="2800" b="1">
              <a:solidFill>
                <a:schemeClr val="bg1"/>
              </a:solidFill>
            </a:endParaRPr>
          </a:p>
          <a:p>
            <a:r>
              <a:rPr sz="2800" b="1">
                <a:solidFill>
                  <a:schemeClr val="bg1"/>
                </a:solidFill>
              </a:rPr>
              <a:t>f.代码聚合复杂性的制约。</a:t>
            </a:r>
            <a:endParaRPr sz="2800" b="1">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0"/>
          <p:cNvSpPr>
            <a:spLocks noChangeArrowheads="1"/>
          </p:cNvSpPr>
          <p:nvPr/>
        </p:nvSpPr>
        <p:spPr bwMode="auto">
          <a:xfrm>
            <a:off x="1582738" y="2900363"/>
            <a:ext cx="3187700" cy="1654175"/>
          </a:xfrm>
          <a:custGeom>
            <a:avLst/>
            <a:gdLst>
              <a:gd name="T0" fmla="*/ 0 w 1521225"/>
              <a:gd name="T1" fmla="*/ 1747540 h 1566800"/>
              <a:gd name="T2" fmla="*/ 0 w 1521225"/>
              <a:gd name="T3" fmla="*/ 0 h 1566800"/>
              <a:gd name="T4" fmla="*/ 6679769 w 1521225"/>
              <a:gd name="T5" fmla="*/ 1736333 h 1566800"/>
              <a:gd name="T6" fmla="*/ 0 w 1521225"/>
              <a:gd name="T7" fmla="*/ 1747540 h 1566800"/>
              <a:gd name="T8" fmla="*/ 0 60000 65536"/>
              <a:gd name="T9" fmla="*/ 0 60000 65536"/>
              <a:gd name="T10" fmla="*/ 0 60000 65536"/>
              <a:gd name="T11" fmla="*/ 0 60000 65536"/>
              <a:gd name="T12" fmla="*/ 0 w 1521225"/>
              <a:gd name="T13" fmla="*/ 0 h 1566800"/>
              <a:gd name="T14" fmla="*/ 1521225 w 1521225"/>
              <a:gd name="T15" fmla="*/ 1566800 h 1566800"/>
            </a:gdLst>
            <a:ahLst/>
            <a:cxnLst>
              <a:cxn ang="T8">
                <a:pos x="T0" y="T1"/>
              </a:cxn>
              <a:cxn ang="T9">
                <a:pos x="T2" y="T3"/>
              </a:cxn>
              <a:cxn ang="T10">
                <a:pos x="T4" y="T5"/>
              </a:cxn>
              <a:cxn ang="T11">
                <a:pos x="T6" y="T7"/>
              </a:cxn>
            </a:cxnLst>
            <a:rect l="T12" t="T13" r="T14" b="T15"/>
            <a:pathLst>
              <a:path w="1521225" h="1566800">
                <a:moveTo>
                  <a:pt x="0" y="1566800"/>
                </a:moveTo>
                <a:lnTo>
                  <a:pt x="0" y="0"/>
                </a:lnTo>
                <a:lnTo>
                  <a:pt x="1521225" y="1556752"/>
                </a:lnTo>
                <a:lnTo>
                  <a:pt x="0" y="1566800"/>
                </a:lnTo>
                <a:close/>
              </a:path>
            </a:pathLst>
          </a:custGeom>
          <a:solidFill>
            <a:srgbClr val="FFFFFF">
              <a:alpha val="20000"/>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sp>
        <p:nvSpPr>
          <p:cNvPr id="9219" name="TextBox 12"/>
          <p:cNvSpPr>
            <a:spLocks noChangeArrowheads="1"/>
          </p:cNvSpPr>
          <p:nvPr/>
        </p:nvSpPr>
        <p:spPr bwMode="auto">
          <a:xfrm>
            <a:off x="4913313" y="1316038"/>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Part1.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引言</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0" name="TextBox 13"/>
          <p:cNvSpPr>
            <a:spLocks noChangeArrowheads="1"/>
          </p:cNvSpPr>
          <p:nvPr/>
        </p:nvSpPr>
        <p:spPr bwMode="auto">
          <a:xfrm>
            <a:off x="5491163" y="1987550"/>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Part2.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引用文件</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1" name="TextBox 14"/>
          <p:cNvSpPr>
            <a:spLocks noChangeArrowheads="1"/>
          </p:cNvSpPr>
          <p:nvPr/>
        </p:nvSpPr>
        <p:spPr bwMode="auto">
          <a:xfrm>
            <a:off x="6126163" y="2660650"/>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Part3.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交付产品</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2" name="TextBox 15"/>
          <p:cNvSpPr>
            <a:spLocks noChangeArrowheads="1"/>
          </p:cNvSpPr>
          <p:nvPr/>
        </p:nvSpPr>
        <p:spPr bwMode="auto">
          <a:xfrm>
            <a:off x="6672263" y="3332163"/>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Part4.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软件开发活动的计划</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3" name="TextBox 16"/>
          <p:cNvSpPr>
            <a:spLocks noChangeArrowheads="1"/>
          </p:cNvSpPr>
          <p:nvPr/>
        </p:nvSpPr>
        <p:spPr bwMode="auto">
          <a:xfrm>
            <a:off x="7275513" y="4005263"/>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Part5.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项目组织和人力资源</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4" name="TextBox 17"/>
          <p:cNvSpPr>
            <a:spLocks noChangeArrowheads="1"/>
          </p:cNvSpPr>
          <p:nvPr/>
        </p:nvSpPr>
        <p:spPr bwMode="auto">
          <a:xfrm>
            <a:off x="7823200" y="4675188"/>
            <a:ext cx="43227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Part6.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风险管理</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grpSp>
        <p:nvGrpSpPr>
          <p:cNvPr id="9225" name="Group 9"/>
          <p:cNvGrpSpPr/>
          <p:nvPr/>
        </p:nvGrpSpPr>
        <p:grpSpPr bwMode="auto">
          <a:xfrm>
            <a:off x="3887788" y="1922463"/>
            <a:ext cx="4867275" cy="130175"/>
            <a:chOff x="0" y="0"/>
            <a:chExt cx="3649714" cy="98627"/>
          </a:xfrm>
        </p:grpSpPr>
        <p:sp>
          <p:nvSpPr>
            <p:cNvPr id="13344" name="直接连接符 19"/>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5" name="椭圆 28"/>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28" name="Group 12"/>
          <p:cNvGrpSpPr/>
          <p:nvPr/>
        </p:nvGrpSpPr>
        <p:grpSpPr bwMode="auto">
          <a:xfrm>
            <a:off x="4464050" y="2578100"/>
            <a:ext cx="4865688" cy="131763"/>
            <a:chOff x="0" y="0"/>
            <a:chExt cx="3649714" cy="98627"/>
          </a:xfrm>
        </p:grpSpPr>
        <p:sp>
          <p:nvSpPr>
            <p:cNvPr id="13342" name="直接连接符 20"/>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3" name="椭圆 30"/>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1" name="Group 15"/>
          <p:cNvGrpSpPr/>
          <p:nvPr/>
        </p:nvGrpSpPr>
        <p:grpSpPr bwMode="auto">
          <a:xfrm>
            <a:off x="5099050" y="3265488"/>
            <a:ext cx="4865688" cy="131762"/>
            <a:chOff x="0" y="0"/>
            <a:chExt cx="3649714" cy="98627"/>
          </a:xfrm>
        </p:grpSpPr>
        <p:sp>
          <p:nvSpPr>
            <p:cNvPr id="13340" name="直接连接符 21"/>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1" name="椭圆 31"/>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4" name="Group 18"/>
          <p:cNvGrpSpPr/>
          <p:nvPr/>
        </p:nvGrpSpPr>
        <p:grpSpPr bwMode="auto">
          <a:xfrm>
            <a:off x="5646738" y="3938588"/>
            <a:ext cx="4867275" cy="131762"/>
            <a:chOff x="0" y="0"/>
            <a:chExt cx="3649715" cy="98627"/>
          </a:xfrm>
        </p:grpSpPr>
        <p:sp>
          <p:nvSpPr>
            <p:cNvPr id="13338" name="直接连接符 22"/>
            <p:cNvSpPr>
              <a:spLocks noChangeShapeType="1"/>
            </p:cNvSpPr>
            <p:nvPr/>
          </p:nvSpPr>
          <p:spPr bwMode="auto">
            <a:xfrm>
              <a:off x="49315" y="70545"/>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39" name="椭圆 32"/>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7" name="Group 21"/>
          <p:cNvGrpSpPr/>
          <p:nvPr/>
        </p:nvGrpSpPr>
        <p:grpSpPr bwMode="auto">
          <a:xfrm>
            <a:off x="6248400" y="4610100"/>
            <a:ext cx="4868863" cy="131763"/>
            <a:chOff x="0" y="0"/>
            <a:chExt cx="3649715" cy="98627"/>
          </a:xfrm>
        </p:grpSpPr>
        <p:sp>
          <p:nvSpPr>
            <p:cNvPr id="13336" name="直接连接符 23"/>
            <p:cNvSpPr>
              <a:spLocks noChangeShapeType="1"/>
            </p:cNvSpPr>
            <p:nvPr/>
          </p:nvSpPr>
          <p:spPr bwMode="auto">
            <a:xfrm>
              <a:off x="49315"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37" name="椭圆 33"/>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40" name="Group 24"/>
          <p:cNvGrpSpPr/>
          <p:nvPr/>
        </p:nvGrpSpPr>
        <p:grpSpPr bwMode="auto">
          <a:xfrm>
            <a:off x="6799263" y="5238750"/>
            <a:ext cx="4865687" cy="131763"/>
            <a:chOff x="0" y="0"/>
            <a:chExt cx="3649715" cy="98627"/>
          </a:xfrm>
        </p:grpSpPr>
        <p:sp>
          <p:nvSpPr>
            <p:cNvPr id="13334" name="直接连接符 24"/>
            <p:cNvSpPr>
              <a:spLocks noChangeShapeType="1"/>
            </p:cNvSpPr>
            <p:nvPr/>
          </p:nvSpPr>
          <p:spPr bwMode="auto">
            <a:xfrm>
              <a:off x="49315"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35" name="椭圆 34"/>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9243" name="直接连接符 47"/>
          <p:cNvSpPr>
            <a:spLocks noChangeShapeType="1"/>
          </p:cNvSpPr>
          <p:nvPr/>
        </p:nvSpPr>
        <p:spPr bwMode="auto">
          <a:xfrm>
            <a:off x="3433763" y="1836738"/>
            <a:ext cx="3143250" cy="3606800"/>
          </a:xfrm>
          <a:prstGeom prst="line">
            <a:avLst/>
          </a:prstGeom>
          <a:noFill/>
          <a:ln w="9525">
            <a:solidFill>
              <a:srgbClr val="FFFFFF">
                <a:alpha val="79999"/>
              </a:srgbClr>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9244" name="Group 28"/>
          <p:cNvGrpSpPr/>
          <p:nvPr/>
        </p:nvGrpSpPr>
        <p:grpSpPr bwMode="auto">
          <a:xfrm>
            <a:off x="1751013" y="3359150"/>
            <a:ext cx="2520950" cy="1093788"/>
            <a:chOff x="0" y="0"/>
            <a:chExt cx="1890616" cy="820070"/>
          </a:xfrm>
        </p:grpSpPr>
        <p:sp>
          <p:nvSpPr>
            <p:cNvPr id="13329" name="TextBox 3"/>
            <p:cNvSpPr>
              <a:spLocks noChangeArrowheads="1"/>
            </p:cNvSpPr>
            <p:nvPr/>
          </p:nvSpPr>
          <p:spPr bwMode="auto">
            <a:xfrm>
              <a:off x="378448" y="0"/>
              <a:ext cx="1512168" cy="62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 typeface="Arial" panose="020B0604020202020204" pitchFamily="34" charset="0"/>
                <a:buNone/>
              </a:pPr>
              <a:r>
                <a:rPr lang="zh-CN" altLang="en-US" sz="4800">
                  <a:latin typeface="方正姚体" panose="02010601030101010101" pitchFamily="2" charset="-122"/>
                  <a:ea typeface="方正姚体" panose="02010601030101010101" pitchFamily="2" charset="-122"/>
                  <a:sym typeface="方正姚体" panose="02010601030101010101" pitchFamily="2" charset="-122"/>
                </a:rPr>
                <a:t>目录</a:t>
              </a:r>
              <a:endParaRPr lang="zh-CN" altLang="en-US" sz="1800">
                <a:solidFill>
                  <a:schemeClr val="tx1"/>
                </a:solidFill>
                <a:ea typeface="宋体" panose="02010600030101010101" pitchFamily="2" charset="-122"/>
              </a:endParaRPr>
            </a:p>
          </p:txBody>
        </p:sp>
        <p:sp>
          <p:nvSpPr>
            <p:cNvPr id="9246" name="TextBox 4"/>
            <p:cNvSpPr>
              <a:spLocks noChangeArrowheads="1"/>
            </p:cNvSpPr>
            <p:nvPr/>
          </p:nvSpPr>
          <p:spPr bwMode="auto">
            <a:xfrm>
              <a:off x="495275" y="551078"/>
              <a:ext cx="1152466" cy="26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173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CONTENTS</a:t>
              </a:r>
              <a:endParaRPr lang="zh-CN" altLang="en-US" sz="173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grpSp>
          <p:nvGrpSpPr>
            <p:cNvPr id="13331" name="Group 31"/>
            <p:cNvGrpSpPr/>
            <p:nvPr/>
          </p:nvGrpSpPr>
          <p:grpSpPr bwMode="auto">
            <a:xfrm>
              <a:off x="0" y="232518"/>
              <a:ext cx="475749" cy="395435"/>
              <a:chOff x="0" y="0"/>
              <a:chExt cx="342508" cy="218788"/>
            </a:xfrm>
          </p:grpSpPr>
          <p:sp>
            <p:nvSpPr>
              <p:cNvPr id="13332" name="矩形 73"/>
              <p:cNvSpPr>
                <a:spLocks noChangeArrowheads="1"/>
              </p:cNvSpPr>
              <p:nvPr/>
            </p:nvSpPr>
            <p:spPr bwMode="auto">
              <a:xfrm>
                <a:off x="0" y="0"/>
                <a:ext cx="249605" cy="145859"/>
              </a:xfrm>
              <a:prstGeom prst="rect">
                <a:avLst/>
              </a:prstGeom>
              <a:noFill/>
              <a:ln w="25400">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33" name="矩形 74"/>
              <p:cNvSpPr>
                <a:spLocks noChangeArrowheads="1"/>
              </p:cNvSpPr>
              <p:nvPr/>
            </p:nvSpPr>
            <p:spPr bwMode="auto">
              <a:xfrm>
                <a:off x="92903" y="72929"/>
                <a:ext cx="249605" cy="145859"/>
              </a:xfrm>
              <a:prstGeom prst="rect">
                <a:avLst/>
              </a:prstGeom>
              <a:noFill/>
              <a:ln w="25400">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9243"/>
                                        </p:tgtEl>
                                        <p:attrNameLst>
                                          <p:attrName>style.visibility</p:attrName>
                                        </p:attrNameLst>
                                      </p:cBhvr>
                                      <p:to>
                                        <p:strVal val="visible"/>
                                      </p:to>
                                    </p:set>
                                    <p:animEffect>
                                      <p:cBhvr>
                                        <p:cTn id="7" dur="500"/>
                                        <p:tgtEl>
                                          <p:spTgt spid="9243"/>
                                        </p:tgtEl>
                                      </p:cBhvr>
                                    </p:animEffect>
                                    <p:anim calcmode="lin" valueType="num">
                                      <p:cBhvr>
                                        <p:cTn id="8" dur="500" fill="hold"/>
                                        <p:tgtEl>
                                          <p:spTgt spid="9243"/>
                                        </p:tgtEl>
                                        <p:attrNameLst>
                                          <p:attrName>style.rotation</p:attrName>
                                        </p:attrNameLst>
                                      </p:cBhvr>
                                      <p:tavLst>
                                        <p:tav tm="0">
                                          <p:val>
                                            <p:fltVal val="720"/>
                                          </p:val>
                                        </p:tav>
                                        <p:tav tm="100000">
                                          <p:val>
                                            <p:fltVal val="0"/>
                                          </p:val>
                                        </p:tav>
                                      </p:tavLst>
                                    </p:anim>
                                    <p:anim calcmode="lin" valueType="num">
                                      <p:cBhvr>
                                        <p:cTn id="9" dur="500" fill="hold"/>
                                        <p:tgtEl>
                                          <p:spTgt spid="9243"/>
                                        </p:tgtEl>
                                        <p:attrNameLst>
                                          <p:attrName>ppt_h</p:attrName>
                                        </p:attrNameLst>
                                      </p:cBhvr>
                                      <p:tavLst>
                                        <p:tav tm="0">
                                          <p:val>
                                            <p:fltVal val="0"/>
                                          </p:val>
                                        </p:tav>
                                        <p:tav tm="100000">
                                          <p:val>
                                            <p:strVal val="#ppt_h"/>
                                          </p:val>
                                        </p:tav>
                                      </p:tavLst>
                                    </p:anim>
                                    <p:anim calcmode="lin" valueType="num">
                                      <p:cBhvr>
                                        <p:cTn id="10" dur="500" fill="hold"/>
                                        <p:tgtEl>
                                          <p:spTgt spid="9243"/>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9218"/>
                                        </p:tgtEl>
                                        <p:attrNameLst>
                                          <p:attrName>style.visibility</p:attrName>
                                        </p:attrNameLst>
                                      </p:cBhvr>
                                      <p:to>
                                        <p:strVal val="visible"/>
                                      </p:to>
                                    </p:set>
                                    <p:anim calcmode="lin" valueType="num">
                                      <p:cBhvr>
                                        <p:cTn id="14" dur="500" fill="hold"/>
                                        <p:tgtEl>
                                          <p:spTgt spid="9218"/>
                                        </p:tgtEl>
                                        <p:attrNameLst>
                                          <p:attrName>ppt_x</p:attrName>
                                        </p:attrNameLst>
                                      </p:cBhvr>
                                      <p:tavLst>
                                        <p:tav tm="0">
                                          <p:val>
                                            <p:strVal val="0-#ppt_w/2"/>
                                          </p:val>
                                        </p:tav>
                                        <p:tav tm="100000">
                                          <p:val>
                                            <p:strVal val="#ppt_x"/>
                                          </p:val>
                                        </p:tav>
                                      </p:tavLst>
                                    </p:anim>
                                    <p:anim calcmode="lin" valueType="num">
                                      <p:cBhvr>
                                        <p:cTn id="15" dur="500" fill="hold"/>
                                        <p:tgtEl>
                                          <p:spTgt spid="921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244"/>
                                        </p:tgtEl>
                                        <p:attrNameLst>
                                          <p:attrName>style.visibility</p:attrName>
                                        </p:attrNameLst>
                                      </p:cBhvr>
                                      <p:to>
                                        <p:strVal val="visible"/>
                                      </p:to>
                                    </p:set>
                                    <p:anim calcmode="lin" valueType="num">
                                      <p:cBhvr>
                                        <p:cTn id="19" dur="500" fill="hold"/>
                                        <p:tgtEl>
                                          <p:spTgt spid="9244"/>
                                        </p:tgtEl>
                                        <p:attrNameLst>
                                          <p:attrName>ppt_w</p:attrName>
                                        </p:attrNameLst>
                                      </p:cBhvr>
                                      <p:tavLst>
                                        <p:tav tm="0">
                                          <p:val>
                                            <p:fltVal val="0"/>
                                          </p:val>
                                        </p:tav>
                                        <p:tav tm="100000">
                                          <p:val>
                                            <p:strVal val="#ppt_w"/>
                                          </p:val>
                                        </p:tav>
                                      </p:tavLst>
                                    </p:anim>
                                    <p:anim calcmode="lin" valueType="num">
                                      <p:cBhvr>
                                        <p:cTn id="20" dur="500" fill="hold"/>
                                        <p:tgtEl>
                                          <p:spTgt spid="9244"/>
                                        </p:tgtEl>
                                        <p:attrNameLst>
                                          <p:attrName>ppt_h</p:attrName>
                                        </p:attrNameLst>
                                      </p:cBhvr>
                                      <p:tavLst>
                                        <p:tav tm="0">
                                          <p:val>
                                            <p:fltVal val="0"/>
                                          </p:val>
                                        </p:tav>
                                        <p:tav tm="100000">
                                          <p:val>
                                            <p:strVal val="#ppt_h"/>
                                          </p:val>
                                        </p:tav>
                                      </p:tavLst>
                                    </p:anim>
                                    <p:animEffect>
                                      <p:cBhvr>
                                        <p:cTn id="21" dur="500"/>
                                        <p:tgtEl>
                                          <p:spTgt spid="9244"/>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9225"/>
                                        </p:tgtEl>
                                        <p:attrNameLst>
                                          <p:attrName>style.visibility</p:attrName>
                                        </p:attrNameLst>
                                      </p:cBhvr>
                                      <p:to>
                                        <p:strVal val="visible"/>
                                      </p:to>
                                    </p:set>
                                    <p:animEffect>
                                      <p:cBhvr>
                                        <p:cTn id="25" dur="500"/>
                                        <p:tgtEl>
                                          <p:spTgt spid="9225"/>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9219"/>
                                        </p:tgtEl>
                                        <p:attrNameLst>
                                          <p:attrName>style.visibility</p:attrName>
                                        </p:attrNameLst>
                                      </p:cBhvr>
                                      <p:to>
                                        <p:strVal val="visible"/>
                                      </p:to>
                                    </p:set>
                                    <p:anim calcmode="lin" valueType="num">
                                      <p:cBhvr>
                                        <p:cTn id="28" dur="500"/>
                                        <p:tgtEl>
                                          <p:spTgt spid="9219"/>
                                        </p:tgtEl>
                                        <p:attrNameLst>
                                          <p:attrName>ppt_y</p:attrName>
                                        </p:attrNameLst>
                                      </p:cBhvr>
                                      <p:tavLst>
                                        <p:tav tm="0">
                                          <p:val>
                                            <p:strVal val="#ppt_y+#ppt_h*1.125000"/>
                                          </p:val>
                                        </p:tav>
                                        <p:tav tm="100000">
                                          <p:val>
                                            <p:strVal val="#ppt_y"/>
                                          </p:val>
                                        </p:tav>
                                      </p:tavLst>
                                    </p:anim>
                                    <p:animEffect>
                                      <p:cBhvr>
                                        <p:cTn id="29" dur="500"/>
                                        <p:tgtEl>
                                          <p:spTgt spid="9219"/>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9228"/>
                                        </p:tgtEl>
                                        <p:attrNameLst>
                                          <p:attrName>style.visibility</p:attrName>
                                        </p:attrNameLst>
                                      </p:cBhvr>
                                      <p:to>
                                        <p:strVal val="visible"/>
                                      </p:to>
                                    </p:set>
                                    <p:animEffect>
                                      <p:cBhvr>
                                        <p:cTn id="33" dur="500"/>
                                        <p:tgtEl>
                                          <p:spTgt spid="9228"/>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9220"/>
                                        </p:tgtEl>
                                        <p:attrNameLst>
                                          <p:attrName>style.visibility</p:attrName>
                                        </p:attrNameLst>
                                      </p:cBhvr>
                                      <p:to>
                                        <p:strVal val="visible"/>
                                      </p:to>
                                    </p:set>
                                    <p:anim calcmode="lin" valueType="num">
                                      <p:cBhvr>
                                        <p:cTn id="36" dur="500"/>
                                        <p:tgtEl>
                                          <p:spTgt spid="9220"/>
                                        </p:tgtEl>
                                        <p:attrNameLst>
                                          <p:attrName>ppt_y</p:attrName>
                                        </p:attrNameLst>
                                      </p:cBhvr>
                                      <p:tavLst>
                                        <p:tav tm="0">
                                          <p:val>
                                            <p:strVal val="#ppt_y+#ppt_h*1.125000"/>
                                          </p:val>
                                        </p:tav>
                                        <p:tav tm="100000">
                                          <p:val>
                                            <p:strVal val="#ppt_y"/>
                                          </p:val>
                                        </p:tav>
                                      </p:tavLst>
                                    </p:anim>
                                    <p:animEffect>
                                      <p:cBhvr>
                                        <p:cTn id="37" dur="500"/>
                                        <p:tgtEl>
                                          <p:spTgt spid="9220"/>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9231"/>
                                        </p:tgtEl>
                                        <p:attrNameLst>
                                          <p:attrName>style.visibility</p:attrName>
                                        </p:attrNameLst>
                                      </p:cBhvr>
                                      <p:to>
                                        <p:strVal val="visible"/>
                                      </p:to>
                                    </p:set>
                                    <p:animEffect>
                                      <p:cBhvr>
                                        <p:cTn id="41" dur="500"/>
                                        <p:tgtEl>
                                          <p:spTgt spid="9231"/>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9221"/>
                                        </p:tgtEl>
                                        <p:attrNameLst>
                                          <p:attrName>style.visibility</p:attrName>
                                        </p:attrNameLst>
                                      </p:cBhvr>
                                      <p:to>
                                        <p:strVal val="visible"/>
                                      </p:to>
                                    </p:set>
                                    <p:anim calcmode="lin" valueType="num">
                                      <p:cBhvr>
                                        <p:cTn id="44" dur="500"/>
                                        <p:tgtEl>
                                          <p:spTgt spid="9221"/>
                                        </p:tgtEl>
                                        <p:attrNameLst>
                                          <p:attrName>ppt_y</p:attrName>
                                        </p:attrNameLst>
                                      </p:cBhvr>
                                      <p:tavLst>
                                        <p:tav tm="0">
                                          <p:val>
                                            <p:strVal val="#ppt_y+#ppt_h*1.125000"/>
                                          </p:val>
                                        </p:tav>
                                        <p:tav tm="100000">
                                          <p:val>
                                            <p:strVal val="#ppt_y"/>
                                          </p:val>
                                        </p:tav>
                                      </p:tavLst>
                                    </p:anim>
                                    <p:animEffect>
                                      <p:cBhvr>
                                        <p:cTn id="45" dur="500"/>
                                        <p:tgtEl>
                                          <p:spTgt spid="9221"/>
                                        </p:tgtEl>
                                      </p:cBhvr>
                                    </p:animEffect>
                                  </p:childTnLst>
                                </p:cTn>
                              </p:par>
                            </p:childTnLst>
                          </p:cTn>
                        </p:par>
                        <p:par>
                          <p:cTn id="46" fill="hold">
                            <p:stCondLst>
                              <p:cond delay="3000"/>
                            </p:stCondLst>
                            <p:childTnLst>
                              <p:par>
                                <p:cTn id="47" presetID="22" presetClass="entr" presetSubtype="8" fill="hold" nodeType="afterEffect">
                                  <p:stCondLst>
                                    <p:cond delay="0"/>
                                  </p:stCondLst>
                                  <p:childTnLst>
                                    <p:set>
                                      <p:cBhvr>
                                        <p:cTn id="48" dur="1" fill="hold">
                                          <p:stCondLst>
                                            <p:cond delay="0"/>
                                          </p:stCondLst>
                                        </p:cTn>
                                        <p:tgtEl>
                                          <p:spTgt spid="9234"/>
                                        </p:tgtEl>
                                        <p:attrNameLst>
                                          <p:attrName>style.visibility</p:attrName>
                                        </p:attrNameLst>
                                      </p:cBhvr>
                                      <p:to>
                                        <p:strVal val="visible"/>
                                      </p:to>
                                    </p:set>
                                    <p:animEffect>
                                      <p:cBhvr>
                                        <p:cTn id="49" dur="500"/>
                                        <p:tgtEl>
                                          <p:spTgt spid="9234"/>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9222"/>
                                        </p:tgtEl>
                                        <p:attrNameLst>
                                          <p:attrName>style.visibility</p:attrName>
                                        </p:attrNameLst>
                                      </p:cBhvr>
                                      <p:to>
                                        <p:strVal val="visible"/>
                                      </p:to>
                                    </p:set>
                                    <p:anim calcmode="lin" valueType="num">
                                      <p:cBhvr>
                                        <p:cTn id="52" dur="500"/>
                                        <p:tgtEl>
                                          <p:spTgt spid="9222"/>
                                        </p:tgtEl>
                                        <p:attrNameLst>
                                          <p:attrName>ppt_y</p:attrName>
                                        </p:attrNameLst>
                                      </p:cBhvr>
                                      <p:tavLst>
                                        <p:tav tm="0">
                                          <p:val>
                                            <p:strVal val="#ppt_y+#ppt_h*1.125000"/>
                                          </p:val>
                                        </p:tav>
                                        <p:tav tm="100000">
                                          <p:val>
                                            <p:strVal val="#ppt_y"/>
                                          </p:val>
                                        </p:tav>
                                      </p:tavLst>
                                    </p:anim>
                                    <p:animEffect>
                                      <p:cBhvr>
                                        <p:cTn id="53" dur="500"/>
                                        <p:tgtEl>
                                          <p:spTgt spid="9222"/>
                                        </p:tgtEl>
                                      </p:cBhvr>
                                    </p:animEffect>
                                  </p:childTnLst>
                                </p:cTn>
                              </p:par>
                            </p:childTnLst>
                          </p:cTn>
                        </p:par>
                        <p:par>
                          <p:cTn id="54" fill="hold">
                            <p:stCondLst>
                              <p:cond delay="3500"/>
                            </p:stCondLst>
                            <p:childTnLst>
                              <p:par>
                                <p:cTn id="55" presetID="22" presetClass="entr" presetSubtype="8" fill="hold" nodeType="afterEffect">
                                  <p:stCondLst>
                                    <p:cond delay="0"/>
                                  </p:stCondLst>
                                  <p:childTnLst>
                                    <p:set>
                                      <p:cBhvr>
                                        <p:cTn id="56" dur="1" fill="hold">
                                          <p:stCondLst>
                                            <p:cond delay="0"/>
                                          </p:stCondLst>
                                        </p:cTn>
                                        <p:tgtEl>
                                          <p:spTgt spid="9237"/>
                                        </p:tgtEl>
                                        <p:attrNameLst>
                                          <p:attrName>style.visibility</p:attrName>
                                        </p:attrNameLst>
                                      </p:cBhvr>
                                      <p:to>
                                        <p:strVal val="visible"/>
                                      </p:to>
                                    </p:set>
                                    <p:animEffect>
                                      <p:cBhvr>
                                        <p:cTn id="57" dur="500"/>
                                        <p:tgtEl>
                                          <p:spTgt spid="9237"/>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9223"/>
                                        </p:tgtEl>
                                        <p:attrNameLst>
                                          <p:attrName>style.visibility</p:attrName>
                                        </p:attrNameLst>
                                      </p:cBhvr>
                                      <p:to>
                                        <p:strVal val="visible"/>
                                      </p:to>
                                    </p:set>
                                    <p:anim calcmode="lin" valueType="num">
                                      <p:cBhvr>
                                        <p:cTn id="60" dur="500"/>
                                        <p:tgtEl>
                                          <p:spTgt spid="9223"/>
                                        </p:tgtEl>
                                        <p:attrNameLst>
                                          <p:attrName>ppt_y</p:attrName>
                                        </p:attrNameLst>
                                      </p:cBhvr>
                                      <p:tavLst>
                                        <p:tav tm="0">
                                          <p:val>
                                            <p:strVal val="#ppt_y+#ppt_h*1.125000"/>
                                          </p:val>
                                        </p:tav>
                                        <p:tav tm="100000">
                                          <p:val>
                                            <p:strVal val="#ppt_y"/>
                                          </p:val>
                                        </p:tav>
                                      </p:tavLst>
                                    </p:anim>
                                    <p:animEffect>
                                      <p:cBhvr>
                                        <p:cTn id="61" dur="500"/>
                                        <p:tgtEl>
                                          <p:spTgt spid="9223"/>
                                        </p:tgtEl>
                                      </p:cBhvr>
                                    </p:animEffect>
                                  </p:childTnLst>
                                </p:cTn>
                              </p:par>
                            </p:childTnLst>
                          </p:cTn>
                        </p:par>
                        <p:par>
                          <p:cTn id="62" fill="hold">
                            <p:stCondLst>
                              <p:cond delay="4000"/>
                            </p:stCondLst>
                            <p:childTnLst>
                              <p:par>
                                <p:cTn id="63" presetID="22" presetClass="entr" presetSubtype="8" fill="hold" nodeType="afterEffect">
                                  <p:stCondLst>
                                    <p:cond delay="0"/>
                                  </p:stCondLst>
                                  <p:childTnLst>
                                    <p:set>
                                      <p:cBhvr>
                                        <p:cTn id="64" dur="1" fill="hold">
                                          <p:stCondLst>
                                            <p:cond delay="0"/>
                                          </p:stCondLst>
                                        </p:cTn>
                                        <p:tgtEl>
                                          <p:spTgt spid="9240"/>
                                        </p:tgtEl>
                                        <p:attrNameLst>
                                          <p:attrName>style.visibility</p:attrName>
                                        </p:attrNameLst>
                                      </p:cBhvr>
                                      <p:to>
                                        <p:strVal val="visible"/>
                                      </p:to>
                                    </p:set>
                                    <p:animEffect>
                                      <p:cBhvr>
                                        <p:cTn id="65" dur="500"/>
                                        <p:tgtEl>
                                          <p:spTgt spid="9240"/>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9224"/>
                                        </p:tgtEl>
                                        <p:attrNameLst>
                                          <p:attrName>style.visibility</p:attrName>
                                        </p:attrNameLst>
                                      </p:cBhvr>
                                      <p:to>
                                        <p:strVal val="visible"/>
                                      </p:to>
                                    </p:set>
                                    <p:anim calcmode="lin" valueType="num">
                                      <p:cBhvr>
                                        <p:cTn id="68" dur="500"/>
                                        <p:tgtEl>
                                          <p:spTgt spid="9224"/>
                                        </p:tgtEl>
                                        <p:attrNameLst>
                                          <p:attrName>ppt_y</p:attrName>
                                        </p:attrNameLst>
                                      </p:cBhvr>
                                      <p:tavLst>
                                        <p:tav tm="0">
                                          <p:val>
                                            <p:strVal val="#ppt_y+#ppt_h*1.125000"/>
                                          </p:val>
                                        </p:tav>
                                        <p:tav tm="100000">
                                          <p:val>
                                            <p:strVal val="#ppt_y"/>
                                          </p:val>
                                        </p:tav>
                                      </p:tavLst>
                                    </p:anim>
                                    <p:animEffect>
                                      <p:cBhvr>
                                        <p:cTn id="69"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p:bldP spid="9219" grpId="0" bldLvl="0" autoUpdateAnimBg="0"/>
      <p:bldP spid="9220" grpId="0" bldLvl="0" autoUpdateAnimBg="0"/>
      <p:bldP spid="9221" grpId="0" bldLvl="0" autoUpdateAnimBg="0"/>
      <p:bldP spid="9222" grpId="0" bldLvl="0" autoUpdateAnimBg="0"/>
      <p:bldP spid="9223" grpId="0" bldLvl="0" autoUpdateAnimBg="0"/>
      <p:bldP spid="9224" grpId="0" bldLvl="0" autoUpdateAnimBg="0"/>
      <p:bldP spid="924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05</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2680" y="418002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需求管理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软件需求分析</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421890" y="749300"/>
            <a:ext cx="8034655" cy="5692775"/>
          </a:xfrm>
          <a:prstGeom prst="rect">
            <a:avLst/>
          </a:prstGeom>
          <a:noFill/>
        </p:spPr>
        <p:txBody>
          <a:bodyPr wrap="square" rtlCol="0">
            <a:spAutoFit/>
          </a:bodyPr>
          <a:p>
            <a:r>
              <a:rPr lang="en-US" sz="2800" b="1">
                <a:solidFill>
                  <a:schemeClr val="bg1"/>
                </a:solidFill>
              </a:rPr>
              <a:t>         </a:t>
            </a:r>
            <a:endParaRPr lang="en-US" sz="2800" b="1">
              <a:solidFill>
                <a:schemeClr val="bg1"/>
              </a:solidFill>
            </a:endParaRPr>
          </a:p>
          <a:p>
            <a:r>
              <a:rPr sz="2800" b="1">
                <a:solidFill>
                  <a:schemeClr val="bg1"/>
                </a:solidFill>
              </a:rPr>
              <a:t>1、建立需求变更控制流程</a:t>
            </a:r>
            <a:endParaRPr sz="2800" b="1">
              <a:solidFill>
                <a:schemeClr val="bg1"/>
              </a:solidFill>
            </a:endParaRPr>
          </a:p>
          <a:p>
            <a:r>
              <a:rPr lang="en-US" sz="2800" b="1">
                <a:solidFill>
                  <a:schemeClr val="bg1"/>
                </a:solidFill>
              </a:rPr>
              <a:t>	</a:t>
            </a:r>
            <a:r>
              <a:rPr sz="2800" b="1">
                <a:solidFill>
                  <a:schemeClr val="bg1"/>
                </a:solidFill>
              </a:rPr>
              <a:t>这个流程可以有效控制变更，以防引发混乱。变更流程定义了如何提出、分析和解决需求变更。</a:t>
            </a:r>
            <a:endParaRPr sz="2800" b="1">
              <a:solidFill>
                <a:schemeClr val="bg1"/>
              </a:solidFill>
            </a:endParaRPr>
          </a:p>
          <a:p>
            <a:r>
              <a:rPr sz="2800" b="1">
                <a:solidFill>
                  <a:schemeClr val="bg1"/>
                </a:solidFill>
              </a:rPr>
              <a:t>2、对变更进行影响分析</a:t>
            </a:r>
            <a:endParaRPr sz="2800" b="1">
              <a:solidFill>
                <a:schemeClr val="bg1"/>
              </a:solidFill>
            </a:endParaRPr>
          </a:p>
          <a:p>
            <a:r>
              <a:rPr sz="2800" b="1">
                <a:solidFill>
                  <a:schemeClr val="bg1"/>
                </a:solidFill>
              </a:rPr>
              <a:t>    </a:t>
            </a:r>
            <a:r>
              <a:rPr lang="en-US" sz="2800" b="1">
                <a:solidFill>
                  <a:schemeClr val="bg1"/>
                </a:solidFill>
              </a:rPr>
              <a:t>	</a:t>
            </a:r>
            <a:r>
              <a:rPr sz="2800" b="1">
                <a:solidFill>
                  <a:schemeClr val="bg1"/>
                </a:solidFill>
              </a:rPr>
              <a:t>使用需求跟踪矩阵来发现需要更改的需求、代码、功能及其他波及因素，明确实验变更所要花费的代价，以便变更控制委员会做出正确的业务决策。</a:t>
            </a:r>
            <a:endParaRPr sz="2800" b="1">
              <a:solidFill>
                <a:schemeClr val="bg1"/>
              </a:solidFill>
            </a:endParaRPr>
          </a:p>
          <a:p>
            <a:r>
              <a:rPr sz="2800" b="1">
                <a:solidFill>
                  <a:schemeClr val="bg1"/>
                </a:solidFill>
              </a:rPr>
              <a:t>3、建立基线并控制需求</a:t>
            </a:r>
            <a:endParaRPr sz="2800" b="1">
              <a:solidFill>
                <a:schemeClr val="bg1"/>
              </a:solidFill>
            </a:endParaRPr>
          </a:p>
          <a:p>
            <a:r>
              <a:rPr sz="2800" b="1">
                <a:solidFill>
                  <a:schemeClr val="bg1"/>
                </a:solidFill>
              </a:rPr>
              <a:t>    </a:t>
            </a:r>
            <a:r>
              <a:rPr lang="en-US" sz="2800" b="1">
                <a:solidFill>
                  <a:schemeClr val="bg1"/>
                </a:solidFill>
              </a:rPr>
              <a:t>	</a:t>
            </a:r>
            <a:r>
              <a:rPr sz="2800" b="1">
                <a:solidFill>
                  <a:schemeClr val="bg1"/>
                </a:solidFill>
              </a:rPr>
              <a:t>确定需求基线后，如要变更，就在项目变更上操作。</a:t>
            </a:r>
            <a:endParaRPr sz="2800" b="1">
              <a:solidFill>
                <a:schemeClr val="bg1"/>
              </a:solidFill>
            </a:endParaRPr>
          </a:p>
          <a:p>
            <a:endParaRPr lang="en-US" sz="2800" b="1"/>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软件需求分析</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381250" y="1177925"/>
            <a:ext cx="8034655" cy="5262245"/>
          </a:xfrm>
          <a:prstGeom prst="rect">
            <a:avLst/>
          </a:prstGeom>
          <a:noFill/>
        </p:spPr>
        <p:txBody>
          <a:bodyPr wrap="square" rtlCol="0">
            <a:spAutoFit/>
          </a:bodyPr>
          <a:p>
            <a:r>
              <a:rPr sz="2800" b="1">
                <a:solidFill>
                  <a:schemeClr val="bg1"/>
                </a:solidFill>
              </a:rPr>
              <a:t>4、维护需求变更的历史记录</a:t>
            </a:r>
            <a:endParaRPr sz="2800" b="1">
              <a:solidFill>
                <a:schemeClr val="bg1"/>
              </a:solidFill>
            </a:endParaRPr>
          </a:p>
          <a:p>
            <a:r>
              <a:rPr lang="en-US" sz="2800" b="1">
                <a:solidFill>
                  <a:schemeClr val="bg1"/>
                </a:solidFill>
              </a:rPr>
              <a:t>	</a:t>
            </a:r>
            <a:r>
              <a:rPr sz="2800" b="1">
                <a:solidFill>
                  <a:schemeClr val="bg1"/>
                </a:solidFill>
              </a:rPr>
              <a:t>历史记录可以方便回溯及了解整个需求变更过程。Sourcetree可以实现这个功能。</a:t>
            </a:r>
            <a:endParaRPr sz="2800" b="1">
              <a:solidFill>
                <a:schemeClr val="bg1"/>
              </a:solidFill>
            </a:endParaRPr>
          </a:p>
          <a:p>
            <a:r>
              <a:rPr sz="2800" b="1">
                <a:solidFill>
                  <a:schemeClr val="bg1"/>
                </a:solidFill>
              </a:rPr>
              <a:t>5、跟踪需求状态</a:t>
            </a:r>
            <a:endParaRPr sz="2800" b="1">
              <a:solidFill>
                <a:schemeClr val="bg1"/>
              </a:solidFill>
            </a:endParaRPr>
          </a:p>
          <a:p>
            <a:r>
              <a:rPr lang="en-US" sz="2800" b="1">
                <a:solidFill>
                  <a:schemeClr val="bg1"/>
                </a:solidFill>
              </a:rPr>
              <a:t>	</a:t>
            </a:r>
            <a:r>
              <a:rPr sz="2800" b="1">
                <a:solidFill>
                  <a:schemeClr val="bg1"/>
                </a:solidFill>
              </a:rPr>
              <a:t>建立每个需求的属性,包括状态，随时跟踪每个需求的状态、属性，可以对整个需求管理更加得心应手。</a:t>
            </a:r>
            <a:endParaRPr sz="2800" b="1">
              <a:solidFill>
                <a:schemeClr val="bg1"/>
              </a:solidFill>
            </a:endParaRPr>
          </a:p>
          <a:p>
            <a:r>
              <a:rPr sz="2800" b="1">
                <a:solidFill>
                  <a:schemeClr val="bg1"/>
                </a:solidFill>
              </a:rPr>
              <a:t>6、跟踪需求问题</a:t>
            </a:r>
            <a:endParaRPr sz="2800" b="1">
              <a:solidFill>
                <a:schemeClr val="bg1"/>
              </a:solidFill>
            </a:endParaRPr>
          </a:p>
          <a:p>
            <a:r>
              <a:rPr sz="2800" b="1">
                <a:solidFill>
                  <a:schemeClr val="bg1"/>
                </a:solidFill>
              </a:rPr>
              <a:t> </a:t>
            </a:r>
            <a:r>
              <a:rPr lang="en-US" sz="2800" b="1">
                <a:solidFill>
                  <a:schemeClr val="bg1"/>
                </a:solidFill>
              </a:rPr>
              <a:t>	</a:t>
            </a:r>
            <a:r>
              <a:rPr sz="2800" b="1">
                <a:solidFill>
                  <a:schemeClr val="bg1"/>
                </a:solidFill>
              </a:rPr>
              <a:t>跟踪需求问题可以监控需求的整体状态，也可以避免在繁杂的开发过程中遗漏问题，以免在开发后期出现重大失误。</a:t>
            </a:r>
            <a:endParaRPr sz="2800" b="1">
              <a:solidFill>
                <a:schemeClr val="bg1"/>
              </a:solidFill>
            </a:endParaRPr>
          </a:p>
          <a:p>
            <a:endParaRPr sz="2800" b="1"/>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软件需求分析</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473325" y="1351280"/>
            <a:ext cx="8034655" cy="4831080"/>
          </a:xfrm>
          <a:prstGeom prst="rect">
            <a:avLst/>
          </a:prstGeom>
          <a:noFill/>
        </p:spPr>
        <p:txBody>
          <a:bodyPr wrap="square" rtlCol="0">
            <a:spAutoFit/>
          </a:bodyPr>
          <a:p>
            <a:r>
              <a:rPr lang="en-US" sz="2800" b="1"/>
              <a:t>         </a:t>
            </a:r>
            <a:endParaRPr lang="en-US" sz="2800" b="1"/>
          </a:p>
          <a:p>
            <a:endParaRPr lang="en-US" sz="2800" b="1"/>
          </a:p>
          <a:p>
            <a:r>
              <a:rPr lang="en-US" sz="2800" b="1">
                <a:solidFill>
                  <a:schemeClr val="bg1"/>
                </a:solidFill>
              </a:rPr>
              <a:t> </a:t>
            </a:r>
            <a:r>
              <a:rPr sz="2800" b="1">
                <a:solidFill>
                  <a:schemeClr val="bg1"/>
                </a:solidFill>
                <a:sym typeface="+mn-ea"/>
              </a:rPr>
              <a:t>7、维护需求跟踪矩阵</a:t>
            </a:r>
            <a:endParaRPr sz="2800" b="1">
              <a:solidFill>
                <a:schemeClr val="bg1"/>
              </a:solidFill>
              <a:sym typeface="+mn-ea"/>
            </a:endParaRPr>
          </a:p>
          <a:p>
            <a:r>
              <a:rPr sz="2800" b="1">
                <a:solidFill>
                  <a:schemeClr val="bg1"/>
                </a:solidFill>
                <a:sym typeface="+mn-ea"/>
              </a:rPr>
              <a:t> </a:t>
            </a:r>
            <a:r>
              <a:rPr lang="en-US" sz="2800" b="1">
                <a:solidFill>
                  <a:schemeClr val="bg1"/>
                </a:solidFill>
                <a:sym typeface="+mn-ea"/>
              </a:rPr>
              <a:t>	</a:t>
            </a:r>
            <a:r>
              <a:rPr sz="2800" b="1">
                <a:solidFill>
                  <a:schemeClr val="bg1"/>
                </a:solidFill>
                <a:sym typeface="+mn-ea"/>
              </a:rPr>
              <a:t>在开发早期建立并维护跟踪矩阵，把需求、功能、代码、测试关联在一起并跟踪他们，当需求变更时可以通过矩阵清楚地发现其他需要更改的地方。</a:t>
            </a:r>
            <a:endParaRPr sz="2800" b="1">
              <a:solidFill>
                <a:schemeClr val="bg1"/>
              </a:solidFill>
              <a:sym typeface="+mn-ea"/>
            </a:endParaRPr>
          </a:p>
          <a:p>
            <a:r>
              <a:rPr sz="2800" b="1">
                <a:solidFill>
                  <a:schemeClr val="bg1"/>
                </a:solidFill>
                <a:sym typeface="+mn-ea"/>
              </a:rPr>
              <a:t>8、使用需求管理工具</a:t>
            </a:r>
            <a:endParaRPr sz="2800" b="1">
              <a:solidFill>
                <a:schemeClr val="bg1"/>
              </a:solidFill>
              <a:sym typeface="+mn-ea"/>
            </a:endParaRPr>
          </a:p>
          <a:p>
            <a:r>
              <a:rPr sz="2800" b="1">
                <a:solidFill>
                  <a:schemeClr val="bg1"/>
                </a:solidFill>
                <a:sym typeface="+mn-ea"/>
              </a:rPr>
              <a:t> </a:t>
            </a:r>
            <a:r>
              <a:rPr lang="en-US" sz="2800" b="1">
                <a:solidFill>
                  <a:schemeClr val="bg1"/>
                </a:solidFill>
                <a:sym typeface="+mn-ea"/>
              </a:rPr>
              <a:t>	</a:t>
            </a:r>
            <a:r>
              <a:rPr sz="2800" b="1">
                <a:solidFill>
                  <a:schemeClr val="bg1"/>
                </a:solidFill>
                <a:sym typeface="+mn-ea"/>
              </a:rPr>
              <a:t>使用需求管理工具，方便在数据库中存储各类的需求、需求变更及管理。</a:t>
            </a:r>
            <a:endParaRPr sz="2800" b="1">
              <a:solidFill>
                <a:schemeClr val="bg1"/>
              </a:solidFill>
              <a:sym typeface="+mn-ea"/>
            </a:endParaRPr>
          </a:p>
          <a:p>
            <a:endParaRPr lang="en-US" sz="2800" b="1"/>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软件需求管理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720850" y="2167890"/>
            <a:ext cx="8872220" cy="2245360"/>
          </a:xfrm>
          <a:prstGeom prst="rect">
            <a:avLst/>
          </a:prstGeom>
          <a:noFill/>
        </p:spPr>
        <p:txBody>
          <a:bodyPr wrap="square" rtlCol="0">
            <a:spAutoFit/>
          </a:bodyPr>
          <a:p>
            <a:r>
              <a:rPr lang="en-US" sz="2800" b="1">
                <a:solidFill>
                  <a:schemeClr val="bg1"/>
                </a:solidFill>
              </a:rPr>
              <a:t>需求识别：教师、学生、技术专家等需求</a:t>
            </a:r>
            <a:endParaRPr lang="en-US" sz="2800" b="1">
              <a:solidFill>
                <a:schemeClr val="bg1"/>
              </a:solidFill>
            </a:endParaRPr>
          </a:p>
          <a:p>
            <a:r>
              <a:rPr lang="en-US" sz="2800" b="1">
                <a:solidFill>
                  <a:schemeClr val="bg1"/>
                </a:solidFill>
              </a:rPr>
              <a:t>需求分析：OOA方法，UML描述</a:t>
            </a:r>
            <a:endParaRPr lang="en-US" sz="2800" b="1">
              <a:solidFill>
                <a:schemeClr val="bg1"/>
              </a:solidFill>
            </a:endParaRPr>
          </a:p>
          <a:p>
            <a:r>
              <a:rPr lang="en-US" sz="2800" b="1">
                <a:solidFill>
                  <a:schemeClr val="bg1"/>
                </a:solidFill>
              </a:rPr>
              <a:t>需求定义：软件需求说明文档</a:t>
            </a:r>
            <a:endParaRPr lang="en-US" sz="2800" b="1">
              <a:solidFill>
                <a:schemeClr val="bg1"/>
              </a:solidFill>
            </a:endParaRPr>
          </a:p>
          <a:p>
            <a:r>
              <a:rPr lang="en-US" sz="2800" b="1">
                <a:solidFill>
                  <a:schemeClr val="bg1"/>
                </a:solidFill>
              </a:rPr>
              <a:t>需求确认：需求评审会议及报告，需求基准SRS</a:t>
            </a:r>
            <a:endParaRPr lang="en-US" sz="2800" b="1">
              <a:solidFill>
                <a:schemeClr val="bg1"/>
              </a:solidFill>
            </a:endParaRPr>
          </a:p>
          <a:p>
            <a:r>
              <a:rPr lang="en-US" sz="2800" b="1">
                <a:solidFill>
                  <a:schemeClr val="bg1"/>
                </a:solidFill>
              </a:rPr>
              <a:t>需求管理：变更的控制与跟踪记录报告</a:t>
            </a:r>
            <a:endParaRPr lang="en-US" sz="2800" b="1">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06</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3315" y="494583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项目组织和资源</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71090" y="432435"/>
            <a:ext cx="8034655" cy="4399915"/>
          </a:xfrm>
          <a:prstGeom prst="rect">
            <a:avLst/>
          </a:prstGeom>
          <a:noFill/>
        </p:spPr>
        <p:txBody>
          <a:bodyPr wrap="square" rtlCol="0">
            <a:spAutoFit/>
          </a:bodyPr>
          <a:p>
            <a:r>
              <a:rPr lang="en-US" sz="2800" b="1"/>
              <a:t>         </a:t>
            </a:r>
            <a:endParaRPr lang="en-US" sz="2800" b="1"/>
          </a:p>
          <a:p>
            <a:endParaRPr lang="en-US" sz="2800" b="1"/>
          </a:p>
          <a:p>
            <a:r>
              <a:rPr lang="zh-CN" sz="2800" b="1">
                <a:solidFill>
                  <a:schemeClr val="bg1"/>
                </a:solidFill>
                <a:sym typeface="+mn-ea"/>
              </a:rPr>
              <a:t>确定组织结构，包括涉及的组织机构、机构之间的关系、执行所需活动的每个机构的权限和职责</a:t>
            </a:r>
            <a:endParaRPr lang="zh-CN" sz="2800" b="1">
              <a:solidFill>
                <a:schemeClr val="bg1"/>
              </a:solidFill>
              <a:sym typeface="+mn-ea"/>
            </a:endParaRPr>
          </a:p>
          <a:p>
            <a:r>
              <a:rPr lang="en-US" altLang="zh-CN" sz="2800" b="1">
                <a:solidFill>
                  <a:schemeClr val="bg1"/>
                </a:solidFill>
                <a:sym typeface="+mn-ea"/>
              </a:rPr>
              <a:t>人力资源，包括：</a:t>
            </a:r>
            <a:endParaRPr lang="en-US" altLang="zh-CN" sz="2800" b="1">
              <a:solidFill>
                <a:schemeClr val="bg1"/>
              </a:solidFill>
              <a:sym typeface="+mn-ea"/>
            </a:endParaRPr>
          </a:p>
          <a:p>
            <a:r>
              <a:rPr lang="en-US" altLang="zh-CN" sz="2800" b="1">
                <a:solidFill>
                  <a:schemeClr val="bg1"/>
                </a:solidFill>
                <a:sym typeface="+mn-ea"/>
              </a:rPr>
              <a:t>1)一共5人，每人</a:t>
            </a:r>
            <a:r>
              <a:rPr lang="zh-CN" altLang="en-US" sz="2800" b="1">
                <a:solidFill>
                  <a:schemeClr val="bg1"/>
                </a:solidFill>
                <a:sym typeface="+mn-ea"/>
              </a:rPr>
              <a:t>周一到周五</a:t>
            </a:r>
            <a:r>
              <a:rPr lang="en-US" altLang="zh-CN" sz="2800" b="1">
                <a:solidFill>
                  <a:schemeClr val="bg1"/>
                </a:solidFill>
                <a:sym typeface="+mn-ea"/>
              </a:rPr>
              <a:t>21:00-22:00。</a:t>
            </a:r>
            <a:endParaRPr lang="en-US" altLang="zh-CN" sz="2800" b="1">
              <a:solidFill>
                <a:schemeClr val="bg1"/>
              </a:solidFill>
              <a:sym typeface="+mn-ea"/>
            </a:endParaRPr>
          </a:p>
          <a:p>
            <a:r>
              <a:rPr lang="zh-CN" altLang="en-US" sz="2800" b="1">
                <a:solidFill>
                  <a:schemeClr val="bg1"/>
                </a:solidFill>
                <a:sym typeface="+mn-ea"/>
              </a:rPr>
              <a:t>周末工作时间为</a:t>
            </a:r>
            <a:r>
              <a:rPr lang="en-US" altLang="zh-CN" sz="2800" b="1">
                <a:solidFill>
                  <a:schemeClr val="bg1"/>
                </a:solidFill>
                <a:sym typeface="+mn-ea"/>
              </a:rPr>
              <a:t>21:00-23:00.</a:t>
            </a:r>
            <a:endParaRPr lang="en-US" altLang="zh-CN" sz="2800" b="1">
              <a:solidFill>
                <a:schemeClr val="bg1"/>
              </a:solidFill>
              <a:sym typeface="+mn-ea"/>
            </a:endParaRPr>
          </a:p>
          <a:p>
            <a:r>
              <a:rPr lang="en-US" altLang="zh-CN" sz="2800" b="1">
                <a:solidFill>
                  <a:schemeClr val="bg1"/>
                </a:solidFill>
                <a:sym typeface="+mn-ea"/>
              </a:rPr>
              <a:t>2)按职责</a:t>
            </a:r>
            <a:endParaRPr lang="en-US" altLang="zh-CN" sz="2800" b="1">
              <a:solidFill>
                <a:schemeClr val="bg1"/>
              </a:solidFill>
              <a:sym typeface="+mn-ea"/>
            </a:endParaRPr>
          </a:p>
          <a:p>
            <a:r>
              <a:rPr lang="en-US" altLang="zh-CN" sz="2800" b="1">
                <a:solidFill>
                  <a:schemeClr val="bg1"/>
                </a:solidFill>
                <a:sym typeface="+mn-ea"/>
              </a:rPr>
              <a:t>项目经理（1人），文档员（3人），会议记录员（1人）</a:t>
            </a:r>
            <a:r>
              <a:rPr lang="zh-CN" altLang="en-US" sz="2800" b="1">
                <a:solidFill>
                  <a:schemeClr val="bg1"/>
                </a:solidFill>
                <a:sym typeface="+mn-ea"/>
              </a:rPr>
              <a:t>，配置管理员（</a:t>
            </a:r>
            <a:r>
              <a:rPr lang="en-US" altLang="zh-CN" sz="2800" b="1">
                <a:solidFill>
                  <a:schemeClr val="bg1"/>
                </a:solidFill>
                <a:sym typeface="+mn-ea"/>
              </a:rPr>
              <a:t>1</a:t>
            </a:r>
            <a:r>
              <a:rPr lang="zh-CN" altLang="en-US" sz="2800" b="1">
                <a:solidFill>
                  <a:schemeClr val="bg1"/>
                </a:solidFill>
                <a:sym typeface="+mn-ea"/>
              </a:rPr>
              <a:t>人），</a:t>
            </a:r>
            <a:r>
              <a:rPr lang="en-US" altLang="zh-CN" sz="2800" b="1">
                <a:solidFill>
                  <a:schemeClr val="bg1"/>
                </a:solidFill>
                <a:sym typeface="+mn-ea"/>
              </a:rPr>
              <a:t>PPT</a:t>
            </a:r>
            <a:r>
              <a:rPr lang="zh-CN" altLang="en-US" sz="2800" b="1">
                <a:solidFill>
                  <a:schemeClr val="bg1"/>
                </a:solidFill>
                <a:sym typeface="+mn-ea"/>
              </a:rPr>
              <a:t>制作（</a:t>
            </a:r>
            <a:r>
              <a:rPr lang="en-US" altLang="zh-CN" sz="2800" b="1">
                <a:solidFill>
                  <a:schemeClr val="bg1"/>
                </a:solidFill>
                <a:sym typeface="+mn-ea"/>
              </a:rPr>
              <a:t>2</a:t>
            </a:r>
            <a:r>
              <a:rPr lang="zh-CN" altLang="en-US" sz="2800" b="1">
                <a:solidFill>
                  <a:schemeClr val="bg1"/>
                </a:solidFill>
                <a:sym typeface="+mn-ea"/>
              </a:rPr>
              <a:t>人）。</a:t>
            </a:r>
            <a:endParaRPr lang="zh-CN" altLang="en-US" sz="2800" b="1">
              <a:solidFill>
                <a:schemeClr val="bg1"/>
              </a:solidFill>
              <a:sym typeface="+mn-ea"/>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2794635" y="999490"/>
          <a:ext cx="6083935" cy="5165725"/>
        </p:xfrm>
        <a:graphic>
          <a:graphicData uri="http://schemas.openxmlformats.org/presentationml/2006/ole">
            <mc:AlternateContent xmlns:mc="http://schemas.openxmlformats.org/markup-compatibility/2006">
              <mc:Choice xmlns:v="urn:schemas-microsoft-com:vml" Requires="v">
                <p:oleObj spid="_x0000_s3" name="" r:id="rId1" imgW="5273040" imgH="4549140" progId="Paint.Picture">
                  <p:embed/>
                </p:oleObj>
              </mc:Choice>
              <mc:Fallback>
                <p:oleObj name="" r:id="rId1" imgW="5273040" imgH="4549140" progId="Paint.Picture">
                  <p:embed/>
                  <p:pic>
                    <p:nvPicPr>
                      <p:cNvPr id="0" name="图片 2"/>
                      <p:cNvPicPr/>
                      <p:nvPr/>
                    </p:nvPicPr>
                    <p:blipFill>
                      <a:blip r:embed="rId2"/>
                      <a:stretch>
                        <a:fillRect/>
                      </a:stretch>
                    </p:blipFill>
                    <p:spPr>
                      <a:xfrm>
                        <a:off x="2794635" y="999490"/>
                        <a:ext cx="6083935" cy="5165725"/>
                      </a:xfrm>
                      <a:prstGeom prst="rect">
                        <a:avLst/>
                      </a:prstGeom>
                    </p:spPr>
                  </p:pic>
                </p:oleObj>
              </mc:Fallback>
            </mc:AlternateContent>
          </a:graphicData>
        </a:graphic>
      </p:graphicFrame>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2952750" y="173355"/>
          <a:ext cx="6113145" cy="6170930"/>
        </p:xfrm>
        <a:graphic>
          <a:graphicData uri="http://schemas.openxmlformats.org/presentationml/2006/ole">
            <mc:AlternateContent xmlns:mc="http://schemas.openxmlformats.org/markup-compatibility/2006">
              <mc:Choice xmlns:v="urn:schemas-microsoft-com:vml" Requires="v">
                <p:oleObj spid="_x0000_s5" name="" r:id="rId1" imgW="5036820" imgH="5402580" progId="Paint.Picture">
                  <p:embed/>
                </p:oleObj>
              </mc:Choice>
              <mc:Fallback>
                <p:oleObj name="" r:id="rId1" imgW="5036820" imgH="5402580" progId="Paint.Picture">
                  <p:embed/>
                  <p:pic>
                    <p:nvPicPr>
                      <p:cNvPr id="0" name="图片 4"/>
                      <p:cNvPicPr/>
                      <p:nvPr/>
                    </p:nvPicPr>
                    <p:blipFill>
                      <a:blip r:embed="rId2"/>
                      <a:stretch>
                        <a:fillRect/>
                      </a:stretch>
                    </p:blipFill>
                    <p:spPr>
                      <a:xfrm>
                        <a:off x="2952750" y="173355"/>
                        <a:ext cx="6113145" cy="6170930"/>
                      </a:xfrm>
                      <a:prstGeom prst="rect">
                        <a:avLst/>
                      </a:prstGeom>
                    </p:spPr>
                  </p:pic>
                </p:oleObj>
              </mc:Fallback>
            </mc:AlternateContent>
          </a:graphicData>
        </a:graphic>
      </p:graphicFrame>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对象 5"/>
          <p:cNvGraphicFramePr/>
          <p:nvPr/>
        </p:nvGraphicFramePr>
        <p:xfrm>
          <a:off x="391795" y="1541780"/>
          <a:ext cx="11252835" cy="4159885"/>
        </p:xfrm>
        <a:graphic>
          <a:graphicData uri="http://schemas.openxmlformats.org/presentationml/2006/ole">
            <mc:AlternateContent xmlns:mc="http://schemas.openxmlformats.org/markup-compatibility/2006">
              <mc:Choice xmlns:v="urn:schemas-microsoft-com:vml" Requires="v">
                <p:oleObj spid="_x0000_s7" name="" r:id="rId1" imgW="9381490" imgH="4747260" progId="Paint.Picture">
                  <p:embed/>
                </p:oleObj>
              </mc:Choice>
              <mc:Fallback>
                <p:oleObj name="" r:id="rId1" imgW="9381490" imgH="4747260" progId="Paint.Picture">
                  <p:embed/>
                  <p:pic>
                    <p:nvPicPr>
                      <p:cNvPr id="0" name="图片 6"/>
                      <p:cNvPicPr/>
                      <p:nvPr/>
                    </p:nvPicPr>
                    <p:blipFill>
                      <a:blip r:embed="rId2"/>
                      <a:stretch>
                        <a:fillRect/>
                      </a:stretch>
                    </p:blipFill>
                    <p:spPr>
                      <a:xfrm>
                        <a:off x="391795" y="1541780"/>
                        <a:ext cx="11252835" cy="4159885"/>
                      </a:xfrm>
                      <a:prstGeom prst="rect">
                        <a:avLst/>
                      </a:prstGeom>
                    </p:spPr>
                  </p:pic>
                </p:oleObj>
              </mc:Fallback>
            </mc:AlternateContent>
          </a:graphicData>
        </a:graphic>
      </p:graphicFrame>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0"/>
          <p:cNvSpPr>
            <a:spLocks noChangeArrowheads="1"/>
          </p:cNvSpPr>
          <p:nvPr/>
        </p:nvSpPr>
        <p:spPr bwMode="auto">
          <a:xfrm>
            <a:off x="1582738" y="2900363"/>
            <a:ext cx="3187700" cy="1654175"/>
          </a:xfrm>
          <a:custGeom>
            <a:avLst/>
            <a:gdLst>
              <a:gd name="T0" fmla="*/ 0 w 1521225"/>
              <a:gd name="T1" fmla="*/ 1747540 h 1566800"/>
              <a:gd name="T2" fmla="*/ 0 w 1521225"/>
              <a:gd name="T3" fmla="*/ 0 h 1566800"/>
              <a:gd name="T4" fmla="*/ 6679769 w 1521225"/>
              <a:gd name="T5" fmla="*/ 1736333 h 1566800"/>
              <a:gd name="T6" fmla="*/ 0 w 1521225"/>
              <a:gd name="T7" fmla="*/ 1747540 h 1566800"/>
              <a:gd name="T8" fmla="*/ 0 60000 65536"/>
              <a:gd name="T9" fmla="*/ 0 60000 65536"/>
              <a:gd name="T10" fmla="*/ 0 60000 65536"/>
              <a:gd name="T11" fmla="*/ 0 60000 65536"/>
              <a:gd name="T12" fmla="*/ 0 w 1521225"/>
              <a:gd name="T13" fmla="*/ 0 h 1566800"/>
              <a:gd name="T14" fmla="*/ 1521225 w 1521225"/>
              <a:gd name="T15" fmla="*/ 1566800 h 1566800"/>
            </a:gdLst>
            <a:ahLst/>
            <a:cxnLst>
              <a:cxn ang="T8">
                <a:pos x="T0" y="T1"/>
              </a:cxn>
              <a:cxn ang="T9">
                <a:pos x="T2" y="T3"/>
              </a:cxn>
              <a:cxn ang="T10">
                <a:pos x="T4" y="T5"/>
              </a:cxn>
              <a:cxn ang="T11">
                <a:pos x="T6" y="T7"/>
              </a:cxn>
            </a:cxnLst>
            <a:rect l="T12" t="T13" r="T14" b="T15"/>
            <a:pathLst>
              <a:path w="1521225" h="1566800">
                <a:moveTo>
                  <a:pt x="0" y="1566800"/>
                </a:moveTo>
                <a:lnTo>
                  <a:pt x="0" y="0"/>
                </a:lnTo>
                <a:lnTo>
                  <a:pt x="1521225" y="1556752"/>
                </a:lnTo>
                <a:lnTo>
                  <a:pt x="0" y="1566800"/>
                </a:lnTo>
                <a:close/>
              </a:path>
            </a:pathLst>
          </a:custGeom>
          <a:solidFill>
            <a:srgbClr val="FFFFFF">
              <a:alpha val="20000"/>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sp>
        <p:nvSpPr>
          <p:cNvPr id="9219" name="TextBox 12"/>
          <p:cNvSpPr>
            <a:spLocks noChangeArrowheads="1"/>
          </p:cNvSpPr>
          <p:nvPr/>
        </p:nvSpPr>
        <p:spPr bwMode="auto">
          <a:xfrm>
            <a:off x="4336098" y="2235518"/>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Part7.</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培训内容</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0" name="TextBox 13"/>
          <p:cNvSpPr>
            <a:spLocks noChangeArrowheads="1"/>
          </p:cNvSpPr>
          <p:nvPr/>
        </p:nvSpPr>
        <p:spPr bwMode="auto">
          <a:xfrm>
            <a:off x="5251133" y="3072765"/>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Part8.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项目估算</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1" name="TextBox 14"/>
          <p:cNvSpPr>
            <a:spLocks noChangeArrowheads="1"/>
          </p:cNvSpPr>
          <p:nvPr/>
        </p:nvSpPr>
        <p:spPr bwMode="auto">
          <a:xfrm>
            <a:off x="6044248" y="3795395"/>
            <a:ext cx="43195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Part9.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风险管理</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9222" name="TextBox 15"/>
          <p:cNvSpPr>
            <a:spLocks noChangeArrowheads="1"/>
          </p:cNvSpPr>
          <p:nvPr/>
        </p:nvSpPr>
        <p:spPr bwMode="auto">
          <a:xfrm>
            <a:off x="6652895" y="4670425"/>
            <a:ext cx="465010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Part10.  </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当前</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里程碑</a:t>
            </a:r>
            <a:r>
              <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评分</a:t>
            </a:r>
            <a:endParaRPr lang="zh-CN" altLang="en-US" sz="266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grpSp>
        <p:nvGrpSpPr>
          <p:cNvPr id="9225" name="Group 9"/>
          <p:cNvGrpSpPr/>
          <p:nvPr/>
        </p:nvGrpSpPr>
        <p:grpSpPr bwMode="auto">
          <a:xfrm>
            <a:off x="4500563" y="3007678"/>
            <a:ext cx="4867275" cy="130175"/>
            <a:chOff x="0" y="0"/>
            <a:chExt cx="3649714" cy="98627"/>
          </a:xfrm>
        </p:grpSpPr>
        <p:sp>
          <p:nvSpPr>
            <p:cNvPr id="13344" name="直接连接符 19"/>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5" name="椭圆 28"/>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28" name="Group 12"/>
          <p:cNvGrpSpPr/>
          <p:nvPr/>
        </p:nvGrpSpPr>
        <p:grpSpPr bwMode="auto">
          <a:xfrm>
            <a:off x="4944745" y="3574415"/>
            <a:ext cx="4865688" cy="131763"/>
            <a:chOff x="0" y="0"/>
            <a:chExt cx="3649714" cy="98627"/>
          </a:xfrm>
        </p:grpSpPr>
        <p:sp>
          <p:nvSpPr>
            <p:cNvPr id="13342" name="直接连接符 20"/>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3" name="椭圆 30"/>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1" name="Group 15"/>
          <p:cNvGrpSpPr/>
          <p:nvPr/>
        </p:nvGrpSpPr>
        <p:grpSpPr bwMode="auto">
          <a:xfrm>
            <a:off x="5820410" y="4296728"/>
            <a:ext cx="4865688" cy="131762"/>
            <a:chOff x="0" y="0"/>
            <a:chExt cx="3649714" cy="98627"/>
          </a:xfrm>
        </p:grpSpPr>
        <p:sp>
          <p:nvSpPr>
            <p:cNvPr id="13340" name="直接连接符 21"/>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41" name="椭圆 31"/>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4" name="Group 18"/>
          <p:cNvGrpSpPr/>
          <p:nvPr/>
        </p:nvGrpSpPr>
        <p:grpSpPr bwMode="auto">
          <a:xfrm>
            <a:off x="6511608" y="5275898"/>
            <a:ext cx="4867275" cy="131762"/>
            <a:chOff x="0" y="0"/>
            <a:chExt cx="3649715" cy="98627"/>
          </a:xfrm>
        </p:grpSpPr>
        <p:sp>
          <p:nvSpPr>
            <p:cNvPr id="13338" name="直接连接符 22"/>
            <p:cNvSpPr>
              <a:spLocks noChangeShapeType="1"/>
            </p:cNvSpPr>
            <p:nvPr/>
          </p:nvSpPr>
          <p:spPr bwMode="auto">
            <a:xfrm>
              <a:off x="49315" y="70545"/>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13339" name="椭圆 32"/>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9243" name="直接连接符 47"/>
          <p:cNvSpPr>
            <a:spLocks noChangeShapeType="1"/>
          </p:cNvSpPr>
          <p:nvPr/>
        </p:nvSpPr>
        <p:spPr bwMode="auto">
          <a:xfrm>
            <a:off x="3433763" y="1836738"/>
            <a:ext cx="3143250" cy="3606800"/>
          </a:xfrm>
          <a:prstGeom prst="line">
            <a:avLst/>
          </a:prstGeom>
          <a:noFill/>
          <a:ln w="9525">
            <a:solidFill>
              <a:srgbClr val="FFFFFF">
                <a:alpha val="79999"/>
              </a:srgbClr>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9244" name="Group 28"/>
          <p:cNvGrpSpPr/>
          <p:nvPr/>
        </p:nvGrpSpPr>
        <p:grpSpPr bwMode="auto">
          <a:xfrm>
            <a:off x="1751013" y="3359150"/>
            <a:ext cx="2520950" cy="1093788"/>
            <a:chOff x="0" y="0"/>
            <a:chExt cx="1890616" cy="820070"/>
          </a:xfrm>
        </p:grpSpPr>
        <p:sp>
          <p:nvSpPr>
            <p:cNvPr id="13329" name="TextBox 3"/>
            <p:cNvSpPr>
              <a:spLocks noChangeArrowheads="1"/>
            </p:cNvSpPr>
            <p:nvPr/>
          </p:nvSpPr>
          <p:spPr bwMode="auto">
            <a:xfrm>
              <a:off x="378448" y="0"/>
              <a:ext cx="1512168" cy="62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 typeface="Arial" panose="020B0604020202020204" pitchFamily="34" charset="0"/>
                <a:buNone/>
              </a:pPr>
              <a:r>
                <a:rPr lang="zh-CN" altLang="en-US" sz="4800">
                  <a:latin typeface="方正姚体" panose="02010601030101010101" pitchFamily="2" charset="-122"/>
                  <a:ea typeface="方正姚体" panose="02010601030101010101" pitchFamily="2" charset="-122"/>
                  <a:sym typeface="方正姚体" panose="02010601030101010101" pitchFamily="2" charset="-122"/>
                </a:rPr>
                <a:t>目录</a:t>
              </a:r>
              <a:endParaRPr lang="zh-CN" altLang="en-US" sz="1800">
                <a:solidFill>
                  <a:schemeClr val="tx1"/>
                </a:solidFill>
                <a:ea typeface="宋体" panose="02010600030101010101" pitchFamily="2" charset="-122"/>
              </a:endParaRPr>
            </a:p>
          </p:txBody>
        </p:sp>
        <p:sp>
          <p:nvSpPr>
            <p:cNvPr id="9246" name="TextBox 4"/>
            <p:cNvSpPr>
              <a:spLocks noChangeArrowheads="1"/>
            </p:cNvSpPr>
            <p:nvPr/>
          </p:nvSpPr>
          <p:spPr bwMode="auto">
            <a:xfrm>
              <a:off x="495275" y="551078"/>
              <a:ext cx="1152466" cy="26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en-US" sz="1735">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CONTENTS</a:t>
              </a:r>
              <a:endParaRPr lang="zh-CN" altLang="en-US" sz="1735">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p:txBody>
        </p:sp>
        <p:grpSp>
          <p:nvGrpSpPr>
            <p:cNvPr id="13331" name="Group 31"/>
            <p:cNvGrpSpPr/>
            <p:nvPr/>
          </p:nvGrpSpPr>
          <p:grpSpPr bwMode="auto">
            <a:xfrm>
              <a:off x="0" y="232518"/>
              <a:ext cx="475749" cy="395435"/>
              <a:chOff x="0" y="0"/>
              <a:chExt cx="342508" cy="218788"/>
            </a:xfrm>
          </p:grpSpPr>
          <p:sp>
            <p:nvSpPr>
              <p:cNvPr id="13332" name="矩形 73"/>
              <p:cNvSpPr>
                <a:spLocks noChangeArrowheads="1"/>
              </p:cNvSpPr>
              <p:nvPr/>
            </p:nvSpPr>
            <p:spPr bwMode="auto">
              <a:xfrm>
                <a:off x="0" y="0"/>
                <a:ext cx="249605" cy="145859"/>
              </a:xfrm>
              <a:prstGeom prst="rect">
                <a:avLst/>
              </a:prstGeom>
              <a:noFill/>
              <a:ln w="25400">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33" name="矩形 74"/>
              <p:cNvSpPr>
                <a:spLocks noChangeArrowheads="1"/>
              </p:cNvSpPr>
              <p:nvPr/>
            </p:nvSpPr>
            <p:spPr bwMode="auto">
              <a:xfrm>
                <a:off x="92903" y="72929"/>
                <a:ext cx="249605" cy="145859"/>
              </a:xfrm>
              <a:prstGeom prst="rect">
                <a:avLst/>
              </a:prstGeom>
              <a:noFill/>
              <a:ln w="25400">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9243"/>
                                        </p:tgtEl>
                                        <p:attrNameLst>
                                          <p:attrName>style.visibility</p:attrName>
                                        </p:attrNameLst>
                                      </p:cBhvr>
                                      <p:to>
                                        <p:strVal val="visible"/>
                                      </p:to>
                                    </p:set>
                                    <p:animEffect>
                                      <p:cBhvr>
                                        <p:cTn id="7" dur="500"/>
                                        <p:tgtEl>
                                          <p:spTgt spid="9243"/>
                                        </p:tgtEl>
                                      </p:cBhvr>
                                    </p:animEffect>
                                    <p:anim calcmode="lin" valueType="num">
                                      <p:cBhvr>
                                        <p:cTn id="8" dur="500" fill="hold"/>
                                        <p:tgtEl>
                                          <p:spTgt spid="9243"/>
                                        </p:tgtEl>
                                        <p:attrNameLst>
                                          <p:attrName>style.rotation</p:attrName>
                                        </p:attrNameLst>
                                      </p:cBhvr>
                                      <p:tavLst>
                                        <p:tav tm="0">
                                          <p:val>
                                            <p:fltVal val="720"/>
                                          </p:val>
                                        </p:tav>
                                        <p:tav tm="100000">
                                          <p:val>
                                            <p:fltVal val="0"/>
                                          </p:val>
                                        </p:tav>
                                      </p:tavLst>
                                    </p:anim>
                                    <p:anim calcmode="lin" valueType="num">
                                      <p:cBhvr>
                                        <p:cTn id="9" dur="500" fill="hold"/>
                                        <p:tgtEl>
                                          <p:spTgt spid="9243"/>
                                        </p:tgtEl>
                                        <p:attrNameLst>
                                          <p:attrName>ppt_h</p:attrName>
                                        </p:attrNameLst>
                                      </p:cBhvr>
                                      <p:tavLst>
                                        <p:tav tm="0">
                                          <p:val>
                                            <p:fltVal val="0"/>
                                          </p:val>
                                        </p:tav>
                                        <p:tav tm="100000">
                                          <p:val>
                                            <p:strVal val="#ppt_h"/>
                                          </p:val>
                                        </p:tav>
                                      </p:tavLst>
                                    </p:anim>
                                    <p:anim calcmode="lin" valueType="num">
                                      <p:cBhvr>
                                        <p:cTn id="10" dur="500" fill="hold"/>
                                        <p:tgtEl>
                                          <p:spTgt spid="9243"/>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9218"/>
                                        </p:tgtEl>
                                        <p:attrNameLst>
                                          <p:attrName>style.visibility</p:attrName>
                                        </p:attrNameLst>
                                      </p:cBhvr>
                                      <p:to>
                                        <p:strVal val="visible"/>
                                      </p:to>
                                    </p:set>
                                    <p:anim calcmode="lin" valueType="num">
                                      <p:cBhvr>
                                        <p:cTn id="14" dur="500" fill="hold"/>
                                        <p:tgtEl>
                                          <p:spTgt spid="9218"/>
                                        </p:tgtEl>
                                        <p:attrNameLst>
                                          <p:attrName>ppt_x</p:attrName>
                                        </p:attrNameLst>
                                      </p:cBhvr>
                                      <p:tavLst>
                                        <p:tav tm="0">
                                          <p:val>
                                            <p:strVal val="0-#ppt_w/2"/>
                                          </p:val>
                                        </p:tav>
                                        <p:tav tm="100000">
                                          <p:val>
                                            <p:strVal val="#ppt_x"/>
                                          </p:val>
                                        </p:tav>
                                      </p:tavLst>
                                    </p:anim>
                                    <p:anim calcmode="lin" valueType="num">
                                      <p:cBhvr>
                                        <p:cTn id="15" dur="500" fill="hold"/>
                                        <p:tgtEl>
                                          <p:spTgt spid="921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244"/>
                                        </p:tgtEl>
                                        <p:attrNameLst>
                                          <p:attrName>style.visibility</p:attrName>
                                        </p:attrNameLst>
                                      </p:cBhvr>
                                      <p:to>
                                        <p:strVal val="visible"/>
                                      </p:to>
                                    </p:set>
                                    <p:anim calcmode="lin" valueType="num">
                                      <p:cBhvr>
                                        <p:cTn id="19" dur="500" fill="hold"/>
                                        <p:tgtEl>
                                          <p:spTgt spid="9244"/>
                                        </p:tgtEl>
                                        <p:attrNameLst>
                                          <p:attrName>ppt_w</p:attrName>
                                        </p:attrNameLst>
                                      </p:cBhvr>
                                      <p:tavLst>
                                        <p:tav tm="0">
                                          <p:val>
                                            <p:fltVal val="0"/>
                                          </p:val>
                                        </p:tav>
                                        <p:tav tm="100000">
                                          <p:val>
                                            <p:strVal val="#ppt_w"/>
                                          </p:val>
                                        </p:tav>
                                      </p:tavLst>
                                    </p:anim>
                                    <p:anim calcmode="lin" valueType="num">
                                      <p:cBhvr>
                                        <p:cTn id="20" dur="500" fill="hold"/>
                                        <p:tgtEl>
                                          <p:spTgt spid="9244"/>
                                        </p:tgtEl>
                                        <p:attrNameLst>
                                          <p:attrName>ppt_h</p:attrName>
                                        </p:attrNameLst>
                                      </p:cBhvr>
                                      <p:tavLst>
                                        <p:tav tm="0">
                                          <p:val>
                                            <p:fltVal val="0"/>
                                          </p:val>
                                        </p:tav>
                                        <p:tav tm="100000">
                                          <p:val>
                                            <p:strVal val="#ppt_h"/>
                                          </p:val>
                                        </p:tav>
                                      </p:tavLst>
                                    </p:anim>
                                    <p:animEffect>
                                      <p:cBhvr>
                                        <p:cTn id="21" dur="500"/>
                                        <p:tgtEl>
                                          <p:spTgt spid="9244"/>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9225"/>
                                        </p:tgtEl>
                                        <p:attrNameLst>
                                          <p:attrName>style.visibility</p:attrName>
                                        </p:attrNameLst>
                                      </p:cBhvr>
                                      <p:to>
                                        <p:strVal val="visible"/>
                                      </p:to>
                                    </p:set>
                                    <p:animEffect>
                                      <p:cBhvr>
                                        <p:cTn id="25" dur="500"/>
                                        <p:tgtEl>
                                          <p:spTgt spid="9225"/>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9219"/>
                                        </p:tgtEl>
                                        <p:attrNameLst>
                                          <p:attrName>style.visibility</p:attrName>
                                        </p:attrNameLst>
                                      </p:cBhvr>
                                      <p:to>
                                        <p:strVal val="visible"/>
                                      </p:to>
                                    </p:set>
                                    <p:anim calcmode="lin" valueType="num">
                                      <p:cBhvr>
                                        <p:cTn id="28" dur="500"/>
                                        <p:tgtEl>
                                          <p:spTgt spid="9219"/>
                                        </p:tgtEl>
                                        <p:attrNameLst>
                                          <p:attrName>ppt_y</p:attrName>
                                        </p:attrNameLst>
                                      </p:cBhvr>
                                      <p:tavLst>
                                        <p:tav tm="0">
                                          <p:val>
                                            <p:strVal val="#ppt_y+#ppt_h*1.125000"/>
                                          </p:val>
                                        </p:tav>
                                        <p:tav tm="100000">
                                          <p:val>
                                            <p:strVal val="#ppt_y"/>
                                          </p:val>
                                        </p:tav>
                                      </p:tavLst>
                                    </p:anim>
                                    <p:animEffect>
                                      <p:cBhvr>
                                        <p:cTn id="29" dur="500"/>
                                        <p:tgtEl>
                                          <p:spTgt spid="9219"/>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9228"/>
                                        </p:tgtEl>
                                        <p:attrNameLst>
                                          <p:attrName>style.visibility</p:attrName>
                                        </p:attrNameLst>
                                      </p:cBhvr>
                                      <p:to>
                                        <p:strVal val="visible"/>
                                      </p:to>
                                    </p:set>
                                    <p:animEffect>
                                      <p:cBhvr>
                                        <p:cTn id="33" dur="500"/>
                                        <p:tgtEl>
                                          <p:spTgt spid="9228"/>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9220"/>
                                        </p:tgtEl>
                                        <p:attrNameLst>
                                          <p:attrName>style.visibility</p:attrName>
                                        </p:attrNameLst>
                                      </p:cBhvr>
                                      <p:to>
                                        <p:strVal val="visible"/>
                                      </p:to>
                                    </p:set>
                                    <p:anim calcmode="lin" valueType="num">
                                      <p:cBhvr>
                                        <p:cTn id="36" dur="500"/>
                                        <p:tgtEl>
                                          <p:spTgt spid="9220"/>
                                        </p:tgtEl>
                                        <p:attrNameLst>
                                          <p:attrName>ppt_y</p:attrName>
                                        </p:attrNameLst>
                                      </p:cBhvr>
                                      <p:tavLst>
                                        <p:tav tm="0">
                                          <p:val>
                                            <p:strVal val="#ppt_y+#ppt_h*1.125000"/>
                                          </p:val>
                                        </p:tav>
                                        <p:tav tm="100000">
                                          <p:val>
                                            <p:strVal val="#ppt_y"/>
                                          </p:val>
                                        </p:tav>
                                      </p:tavLst>
                                    </p:anim>
                                    <p:animEffect>
                                      <p:cBhvr>
                                        <p:cTn id="37" dur="500"/>
                                        <p:tgtEl>
                                          <p:spTgt spid="9220"/>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9231"/>
                                        </p:tgtEl>
                                        <p:attrNameLst>
                                          <p:attrName>style.visibility</p:attrName>
                                        </p:attrNameLst>
                                      </p:cBhvr>
                                      <p:to>
                                        <p:strVal val="visible"/>
                                      </p:to>
                                    </p:set>
                                    <p:animEffect>
                                      <p:cBhvr>
                                        <p:cTn id="41" dur="500"/>
                                        <p:tgtEl>
                                          <p:spTgt spid="9231"/>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9221"/>
                                        </p:tgtEl>
                                        <p:attrNameLst>
                                          <p:attrName>style.visibility</p:attrName>
                                        </p:attrNameLst>
                                      </p:cBhvr>
                                      <p:to>
                                        <p:strVal val="visible"/>
                                      </p:to>
                                    </p:set>
                                    <p:anim calcmode="lin" valueType="num">
                                      <p:cBhvr>
                                        <p:cTn id="44" dur="500"/>
                                        <p:tgtEl>
                                          <p:spTgt spid="9221"/>
                                        </p:tgtEl>
                                        <p:attrNameLst>
                                          <p:attrName>ppt_y</p:attrName>
                                        </p:attrNameLst>
                                      </p:cBhvr>
                                      <p:tavLst>
                                        <p:tav tm="0">
                                          <p:val>
                                            <p:strVal val="#ppt_y+#ppt_h*1.125000"/>
                                          </p:val>
                                        </p:tav>
                                        <p:tav tm="100000">
                                          <p:val>
                                            <p:strVal val="#ppt_y"/>
                                          </p:val>
                                        </p:tav>
                                      </p:tavLst>
                                    </p:anim>
                                    <p:animEffect>
                                      <p:cBhvr>
                                        <p:cTn id="45" dur="500"/>
                                        <p:tgtEl>
                                          <p:spTgt spid="9221"/>
                                        </p:tgtEl>
                                      </p:cBhvr>
                                    </p:animEffect>
                                  </p:childTnLst>
                                </p:cTn>
                              </p:par>
                            </p:childTnLst>
                          </p:cTn>
                        </p:par>
                        <p:par>
                          <p:cTn id="46" fill="hold">
                            <p:stCondLst>
                              <p:cond delay="3000"/>
                            </p:stCondLst>
                            <p:childTnLst>
                              <p:par>
                                <p:cTn id="47" presetID="22" presetClass="entr" presetSubtype="8" fill="hold" nodeType="afterEffect">
                                  <p:stCondLst>
                                    <p:cond delay="0"/>
                                  </p:stCondLst>
                                  <p:childTnLst>
                                    <p:set>
                                      <p:cBhvr>
                                        <p:cTn id="48" dur="1" fill="hold">
                                          <p:stCondLst>
                                            <p:cond delay="0"/>
                                          </p:stCondLst>
                                        </p:cTn>
                                        <p:tgtEl>
                                          <p:spTgt spid="9234"/>
                                        </p:tgtEl>
                                        <p:attrNameLst>
                                          <p:attrName>style.visibility</p:attrName>
                                        </p:attrNameLst>
                                      </p:cBhvr>
                                      <p:to>
                                        <p:strVal val="visible"/>
                                      </p:to>
                                    </p:set>
                                    <p:animEffect>
                                      <p:cBhvr>
                                        <p:cTn id="49" dur="500"/>
                                        <p:tgtEl>
                                          <p:spTgt spid="9234"/>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9222"/>
                                        </p:tgtEl>
                                        <p:attrNameLst>
                                          <p:attrName>style.visibility</p:attrName>
                                        </p:attrNameLst>
                                      </p:cBhvr>
                                      <p:to>
                                        <p:strVal val="visible"/>
                                      </p:to>
                                    </p:set>
                                    <p:anim calcmode="lin" valueType="num">
                                      <p:cBhvr>
                                        <p:cTn id="52" dur="500"/>
                                        <p:tgtEl>
                                          <p:spTgt spid="9222"/>
                                        </p:tgtEl>
                                        <p:attrNameLst>
                                          <p:attrName>ppt_y</p:attrName>
                                        </p:attrNameLst>
                                      </p:cBhvr>
                                      <p:tavLst>
                                        <p:tav tm="0">
                                          <p:val>
                                            <p:strVal val="#ppt_y+#ppt_h*1.125000"/>
                                          </p:val>
                                        </p:tav>
                                        <p:tav tm="100000">
                                          <p:val>
                                            <p:strVal val="#ppt_y"/>
                                          </p:val>
                                        </p:tav>
                                      </p:tavLst>
                                    </p:anim>
                                    <p:animEffect>
                                      <p:cBhvr>
                                        <p:cTn id="53"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p:bldP spid="9219" grpId="0" bldLvl="0" autoUpdateAnimBg="0"/>
      <p:bldP spid="9220" grpId="0" bldLvl="0" autoUpdateAnimBg="0"/>
      <p:bldP spid="9221" grpId="0" bldLvl="0" autoUpdateAnimBg="0"/>
      <p:bldP spid="9222" grpId="0" bldLvl="0" autoUpdateAnimBg="0"/>
      <p:bldP spid="9243"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07</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1085" y="491535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培训内容</a:t>
            </a:r>
            <a:endParaRPr lang="en-US" altLang="zh-CN"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73325" y="381635"/>
            <a:ext cx="8034655" cy="6985635"/>
          </a:xfrm>
          <a:prstGeom prst="rect">
            <a:avLst/>
          </a:prstGeom>
          <a:noFill/>
        </p:spPr>
        <p:txBody>
          <a:bodyPr wrap="square" rtlCol="0">
            <a:spAutoFit/>
          </a:bodyPr>
          <a:p>
            <a:r>
              <a:rPr lang="en-US" sz="2800" b="1"/>
              <a:t>  </a:t>
            </a:r>
            <a:endParaRPr lang="en-US" sz="2800" b="1"/>
          </a:p>
          <a:p>
            <a:r>
              <a:rPr sz="2800" b="1">
                <a:solidFill>
                  <a:schemeClr val="bg1"/>
                </a:solidFill>
                <a:sym typeface="+mn-ea"/>
              </a:rPr>
              <a:t>技术要求：</a:t>
            </a:r>
            <a:endParaRPr sz="2800" b="1">
              <a:solidFill>
                <a:schemeClr val="bg1"/>
              </a:solidFill>
              <a:sym typeface="+mn-ea"/>
            </a:endParaRPr>
          </a:p>
          <a:p>
            <a:r>
              <a:rPr sz="2800" b="1">
                <a:solidFill>
                  <a:schemeClr val="bg1"/>
                </a:solidFill>
                <a:sym typeface="+mn-ea"/>
              </a:rPr>
              <a:t>（1）小组成员应熟练掌握项目管理工具git以及其可视化工具sourcetree；</a:t>
            </a:r>
            <a:endParaRPr sz="2800" b="1">
              <a:solidFill>
                <a:schemeClr val="bg1"/>
              </a:solidFill>
              <a:sym typeface="+mn-ea"/>
            </a:endParaRPr>
          </a:p>
          <a:p>
            <a:r>
              <a:rPr sz="2800" b="1">
                <a:solidFill>
                  <a:schemeClr val="bg1"/>
                </a:solidFill>
                <a:sym typeface="+mn-ea"/>
              </a:rPr>
              <a:t>（2）小组成员应掌握uml；</a:t>
            </a:r>
            <a:endParaRPr sz="2800" b="1">
              <a:solidFill>
                <a:schemeClr val="bg1"/>
              </a:solidFill>
              <a:sym typeface="+mn-ea"/>
            </a:endParaRPr>
          </a:p>
          <a:p>
            <a:r>
              <a:rPr sz="2800" b="1">
                <a:solidFill>
                  <a:schemeClr val="bg1"/>
                </a:solidFill>
                <a:sym typeface="+mn-ea"/>
              </a:rPr>
              <a:t>（3）小组成员应具有一定的项目开发经验；</a:t>
            </a:r>
            <a:endParaRPr sz="2800" b="1">
              <a:solidFill>
                <a:schemeClr val="bg1"/>
              </a:solidFill>
              <a:sym typeface="+mn-ea"/>
            </a:endParaRPr>
          </a:p>
          <a:p>
            <a:r>
              <a:rPr sz="2800" b="1">
                <a:solidFill>
                  <a:schemeClr val="bg1"/>
                </a:solidFill>
                <a:sym typeface="+mn-ea"/>
              </a:rPr>
              <a:t>（4）项目经理应具备协调各个组员工作的能力；</a:t>
            </a:r>
            <a:endParaRPr sz="2800" b="1">
              <a:solidFill>
                <a:schemeClr val="bg1"/>
              </a:solidFill>
              <a:sym typeface="+mn-ea"/>
            </a:endParaRPr>
          </a:p>
          <a:p>
            <a:r>
              <a:rPr sz="2800" b="1">
                <a:solidFill>
                  <a:schemeClr val="bg1"/>
                </a:solidFill>
                <a:sym typeface="+mn-ea"/>
              </a:rPr>
              <a:t>（5）项目经理应具备提升团队协同力的能力；</a:t>
            </a:r>
            <a:endParaRPr sz="2800" b="1">
              <a:solidFill>
                <a:schemeClr val="bg1"/>
              </a:solidFill>
              <a:sym typeface="+mn-ea"/>
            </a:endParaRPr>
          </a:p>
          <a:p>
            <a:r>
              <a:rPr sz="2800" b="1">
                <a:solidFill>
                  <a:schemeClr val="bg1"/>
                </a:solidFill>
                <a:sym typeface="+mn-ea"/>
              </a:rPr>
              <a:t>（6）代码开发人员掌握项目开发流程。</a:t>
            </a:r>
            <a:endParaRPr sz="2800" b="1">
              <a:solidFill>
                <a:schemeClr val="bg1"/>
              </a:solidFill>
              <a:sym typeface="+mn-ea"/>
            </a:endParaRPr>
          </a:p>
          <a:p>
            <a:endParaRPr sz="2800" b="1">
              <a:solidFill>
                <a:schemeClr val="bg1"/>
              </a:solidFill>
              <a:sym typeface="+mn-ea"/>
            </a:endParaRPr>
          </a:p>
          <a:p>
            <a:r>
              <a:rPr sz="2800" b="1">
                <a:solidFill>
                  <a:schemeClr val="bg1"/>
                </a:solidFill>
                <a:sym typeface="+mn-ea"/>
              </a:rPr>
              <a:t>培训计划</a:t>
            </a:r>
            <a:endParaRPr sz="2800" b="1">
              <a:solidFill>
                <a:schemeClr val="bg1"/>
              </a:solidFill>
              <a:sym typeface="+mn-ea"/>
            </a:endParaRPr>
          </a:p>
          <a:p>
            <a:r>
              <a:rPr sz="2800" b="1">
                <a:solidFill>
                  <a:schemeClr val="bg1"/>
                </a:solidFill>
                <a:sym typeface="+mn-ea"/>
              </a:rPr>
              <a:t>（1）项目管理工具培训（第一周第二周完成培训）</a:t>
            </a:r>
            <a:endParaRPr sz="2800" b="1">
              <a:solidFill>
                <a:schemeClr val="bg1"/>
              </a:solidFill>
              <a:sym typeface="+mn-ea"/>
            </a:endParaRPr>
          </a:p>
          <a:p>
            <a:r>
              <a:rPr sz="2800" b="1">
                <a:solidFill>
                  <a:schemeClr val="bg1"/>
                </a:solidFill>
                <a:sym typeface="+mn-ea"/>
              </a:rPr>
              <a:t>（2）uml学习（贯穿整个学期）</a:t>
            </a:r>
            <a:endParaRPr sz="2800" b="1">
              <a:solidFill>
                <a:schemeClr val="bg1"/>
              </a:solidFill>
              <a:sym typeface="+mn-ea"/>
            </a:endParaRPr>
          </a:p>
          <a:p>
            <a:r>
              <a:rPr lang="zh-CN" sz="2800" b="1">
                <a:solidFill>
                  <a:schemeClr val="bg1"/>
                </a:solidFill>
                <a:sym typeface="+mn-ea"/>
              </a:rPr>
              <a:t>（</a:t>
            </a:r>
            <a:r>
              <a:rPr lang="en-US" altLang="zh-CN" sz="2800" b="1">
                <a:solidFill>
                  <a:schemeClr val="bg1"/>
                </a:solidFill>
                <a:sym typeface="+mn-ea"/>
              </a:rPr>
              <a:t>3</a:t>
            </a:r>
            <a:r>
              <a:rPr lang="zh-CN" altLang="en-US" sz="2800" b="1">
                <a:solidFill>
                  <a:schemeClr val="bg1"/>
                </a:solidFill>
                <a:sym typeface="+mn-ea"/>
              </a:rPr>
              <a:t>）需求工程学习</a:t>
            </a:r>
            <a:endParaRPr lang="en-US" altLang="zh-CN" sz="2800" b="1">
              <a:solidFill>
                <a:schemeClr val="bg1"/>
              </a:solidFill>
              <a:sym typeface="+mn-ea"/>
            </a:endParaRPr>
          </a:p>
          <a:p>
            <a:endParaRPr sz="2800" b="1">
              <a:solidFill>
                <a:schemeClr val="bg1"/>
              </a:solidFill>
              <a:sym typeface="+mn-ea"/>
            </a:endParaRPr>
          </a:p>
          <a:p>
            <a:endParaRPr lang="en-US" sz="2800" b="1"/>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08</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3315" y="490519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项目估算</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09875" y="552450"/>
            <a:ext cx="8034655" cy="4831080"/>
          </a:xfrm>
          <a:prstGeom prst="rect">
            <a:avLst/>
          </a:prstGeom>
          <a:noFill/>
        </p:spPr>
        <p:txBody>
          <a:bodyPr wrap="square" rtlCol="0">
            <a:spAutoFit/>
          </a:bodyPr>
          <a:p>
            <a:r>
              <a:rPr lang="en-US" sz="2800" b="1"/>
              <a:t>  </a:t>
            </a:r>
            <a:endParaRPr lang="en-US" sz="2800" b="1"/>
          </a:p>
          <a:p>
            <a:r>
              <a:rPr sz="2800" b="1">
                <a:sym typeface="+mn-ea"/>
              </a:rPr>
              <a:t>                       </a:t>
            </a:r>
            <a:endParaRPr sz="2800" b="1">
              <a:sym typeface="+mn-ea"/>
            </a:endParaRPr>
          </a:p>
          <a:p>
            <a:r>
              <a:rPr sz="2800" b="1">
                <a:solidFill>
                  <a:schemeClr val="bg1"/>
                </a:solidFill>
                <a:sym typeface="+mn-ea"/>
              </a:rPr>
              <a:t>工作量估算</a:t>
            </a:r>
            <a:endParaRPr sz="2800" b="1">
              <a:solidFill>
                <a:schemeClr val="bg1"/>
              </a:solidFill>
              <a:sym typeface="+mn-ea"/>
            </a:endParaRPr>
          </a:p>
          <a:p>
            <a:r>
              <a:rPr sz="2800" b="1">
                <a:solidFill>
                  <a:schemeClr val="bg1"/>
                </a:solidFill>
                <a:sym typeface="+mn-ea"/>
              </a:rPr>
              <a:t>工作量需要每人每</a:t>
            </a:r>
            <a:r>
              <a:rPr lang="zh-CN" sz="2800" b="1">
                <a:solidFill>
                  <a:schemeClr val="bg1"/>
                </a:solidFill>
                <a:sym typeface="+mn-ea"/>
              </a:rPr>
              <a:t>天</a:t>
            </a:r>
            <a:r>
              <a:rPr lang="en-US" sz="2800" b="1">
                <a:solidFill>
                  <a:schemeClr val="bg1"/>
                </a:solidFill>
                <a:sym typeface="+mn-ea"/>
              </a:rPr>
              <a:t>2</a:t>
            </a:r>
            <a:r>
              <a:rPr sz="2800" b="1">
                <a:solidFill>
                  <a:schemeClr val="bg1"/>
                </a:solidFill>
                <a:sym typeface="+mn-ea"/>
              </a:rPr>
              <a:t>小时左右，一共5人。每周</a:t>
            </a:r>
            <a:r>
              <a:rPr lang="en-US" sz="2800" b="1">
                <a:solidFill>
                  <a:schemeClr val="bg1"/>
                </a:solidFill>
                <a:sym typeface="+mn-ea"/>
              </a:rPr>
              <a:t>14</a:t>
            </a:r>
            <a:r>
              <a:rPr sz="2800" b="1">
                <a:solidFill>
                  <a:schemeClr val="bg1"/>
                </a:solidFill>
                <a:sym typeface="+mn-ea"/>
              </a:rPr>
              <a:t>个工时。</a:t>
            </a:r>
            <a:endParaRPr sz="2800" b="1">
              <a:solidFill>
                <a:schemeClr val="bg1"/>
              </a:solidFill>
              <a:sym typeface="+mn-ea"/>
            </a:endParaRPr>
          </a:p>
          <a:p>
            <a:r>
              <a:rPr lang="en-US" sz="2800" b="1">
                <a:solidFill>
                  <a:schemeClr val="bg1"/>
                </a:solidFill>
                <a:sym typeface="+mn-ea"/>
              </a:rPr>
              <a:t>	</a:t>
            </a:r>
            <a:endParaRPr sz="2800" b="1">
              <a:solidFill>
                <a:schemeClr val="bg1"/>
              </a:solidFill>
              <a:sym typeface="+mn-ea"/>
            </a:endParaRPr>
          </a:p>
          <a:p>
            <a:r>
              <a:rPr lang="en-US" sz="2800" b="1">
                <a:solidFill>
                  <a:schemeClr val="bg1"/>
                </a:solidFill>
                <a:sym typeface="+mn-ea"/>
              </a:rPr>
              <a:t>team building</a:t>
            </a:r>
            <a:r>
              <a:rPr sz="2800" b="1">
                <a:solidFill>
                  <a:schemeClr val="bg1"/>
                </a:solidFill>
                <a:sym typeface="+mn-ea"/>
              </a:rPr>
              <a:t>估算</a:t>
            </a:r>
            <a:endParaRPr sz="2800" b="1">
              <a:solidFill>
                <a:schemeClr val="bg1"/>
              </a:solidFill>
              <a:sym typeface="+mn-ea"/>
            </a:endParaRPr>
          </a:p>
          <a:p>
            <a:r>
              <a:rPr sz="2800" b="1">
                <a:solidFill>
                  <a:schemeClr val="bg1"/>
                </a:solidFill>
                <a:sym typeface="+mn-ea"/>
              </a:rPr>
              <a:t>分15次。共计3000元。</a:t>
            </a:r>
            <a:endParaRPr sz="2800" b="1">
              <a:solidFill>
                <a:schemeClr val="bg1"/>
              </a:solidFill>
              <a:sym typeface="+mn-ea"/>
            </a:endParaRPr>
          </a:p>
          <a:p>
            <a:endParaRPr lang="zh-CN" sz="2800" b="1">
              <a:solidFill>
                <a:schemeClr val="bg1"/>
              </a:solidFill>
              <a:sym typeface="+mn-ea"/>
            </a:endParaRPr>
          </a:p>
          <a:p>
            <a:r>
              <a:rPr lang="zh-CN" altLang="en-US" sz="2800" b="1">
                <a:solidFill>
                  <a:schemeClr val="bg1"/>
                </a:solidFill>
                <a:sym typeface="+mn-ea"/>
              </a:rPr>
              <a:t>软件成本</a:t>
            </a:r>
            <a:endParaRPr lang="zh-CN" altLang="en-US" sz="2800" b="1">
              <a:solidFill>
                <a:schemeClr val="bg1"/>
              </a:solidFill>
              <a:sym typeface="+mn-ea"/>
            </a:endParaRPr>
          </a:p>
          <a:p>
            <a:r>
              <a:rPr lang="zh-CN" sz="2800" b="1">
                <a:solidFill>
                  <a:schemeClr val="bg1"/>
                </a:solidFill>
                <a:sym typeface="+mn-ea"/>
              </a:rPr>
              <a:t>软件成本均为破解版，因此不需要进行购买。</a:t>
            </a:r>
            <a:endParaRPr lang="zh-CN" sz="2800" b="1">
              <a:solidFill>
                <a:schemeClr val="bg1"/>
              </a:solidFill>
              <a:sym typeface="+mn-ea"/>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p:nvPr/>
        </p:nvGraphicFramePr>
        <p:xfrm>
          <a:off x="1493520" y="824230"/>
          <a:ext cx="9204325" cy="5208905"/>
        </p:xfrm>
        <a:graphic>
          <a:graphicData uri="http://schemas.openxmlformats.org/presentationml/2006/ole">
            <mc:AlternateContent xmlns:mc="http://schemas.openxmlformats.org/markup-compatibility/2006">
              <mc:Choice xmlns:v="urn:schemas-microsoft-com:vml" Requires="v">
                <p:oleObj spid="_x0000_s4" name="" r:id="rId1" imgW="9197340" imgH="5204460" progId="Paint.Picture">
                  <p:embed/>
                </p:oleObj>
              </mc:Choice>
              <mc:Fallback>
                <p:oleObj name="" r:id="rId1" imgW="9197340" imgH="5204460" progId="Paint.Picture">
                  <p:embed/>
                  <p:pic>
                    <p:nvPicPr>
                      <p:cNvPr id="0" name="图片 3"/>
                      <p:cNvPicPr/>
                      <p:nvPr/>
                    </p:nvPicPr>
                    <p:blipFill>
                      <a:blip r:embed="rId2"/>
                      <a:stretch>
                        <a:fillRect/>
                      </a:stretch>
                    </p:blipFill>
                    <p:spPr>
                      <a:xfrm>
                        <a:off x="1493520" y="824230"/>
                        <a:ext cx="9204325" cy="5208905"/>
                      </a:xfrm>
                      <a:prstGeom prst="rect">
                        <a:avLst/>
                      </a:prstGeom>
                    </p:spPr>
                  </p:pic>
                </p:oleObj>
              </mc:Fallback>
            </mc:AlternateContent>
          </a:graphicData>
        </a:graphic>
      </p:graphicFrame>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a:solidFill>
                  <a:schemeClr val="bg1"/>
                </a:solidFill>
                <a:latin typeface="微软雅黑" panose="020B0503020204020204" pitchFamily="34" charset="-122"/>
                <a:ea typeface="微软雅黑" panose="020B0503020204020204" pitchFamily="34" charset="-122"/>
              </a:rPr>
              <a:t>9</a:t>
            </a:r>
            <a:endParaRPr lang="en-US" altLang="zh-CN"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2680" y="493567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风险管理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sym typeface="+mn-ea"/>
                </a:rPr>
                <a:t>风险管理</a:t>
              </a:r>
              <a:endParaRPr lang="zh-CN" altLang="en-US" sz="4800" b="1" kern="0" dirty="0">
                <a:solidFill>
                  <a:schemeClr val="bg1"/>
                </a:solidFill>
                <a:latin typeface="微软雅黑" panose="020B0503020204020204" pitchFamily="34" charset="-122"/>
                <a:ea typeface="微软雅黑" panose="020B0503020204020204" pitchFamily="34" charset="-122"/>
                <a:sym typeface="+mn-ea"/>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2360930" y="2607310"/>
            <a:ext cx="8034655" cy="3107690"/>
          </a:xfrm>
          <a:prstGeom prst="rect">
            <a:avLst/>
          </a:prstGeom>
          <a:noFill/>
        </p:spPr>
        <p:txBody>
          <a:bodyPr wrap="square" rtlCol="0">
            <a:spAutoFit/>
          </a:bodyPr>
          <a:p>
            <a:r>
              <a:rPr lang="en-US" sz="2800" b="1"/>
              <a:t>  	</a:t>
            </a:r>
            <a:r>
              <a:rPr lang="zh-CN" altLang="en-US" sz="2800" b="1">
                <a:solidFill>
                  <a:schemeClr val="bg1"/>
                </a:solidFill>
              </a:rPr>
              <a:t>包括：</a:t>
            </a:r>
            <a:r>
              <a:rPr sz="2800" b="1">
                <a:solidFill>
                  <a:schemeClr val="bg1"/>
                </a:solidFill>
                <a:sym typeface="+mn-ea"/>
              </a:rPr>
              <a:t>需求变更风险</a:t>
            </a:r>
            <a:r>
              <a:rPr lang="zh-CN" sz="2800" b="1">
                <a:solidFill>
                  <a:schemeClr val="bg1"/>
                </a:solidFill>
                <a:sym typeface="+mn-ea"/>
              </a:rPr>
              <a:t>、</a:t>
            </a:r>
            <a:r>
              <a:rPr sz="2800" b="1">
                <a:solidFill>
                  <a:schemeClr val="bg1"/>
                </a:solidFill>
                <a:sym typeface="+mn-ea"/>
              </a:rPr>
              <a:t>沟通不良风险</a:t>
            </a:r>
            <a:r>
              <a:rPr lang="zh-CN" sz="2800" b="1">
                <a:solidFill>
                  <a:schemeClr val="bg1"/>
                </a:solidFill>
                <a:sym typeface="+mn-ea"/>
              </a:rPr>
              <a:t>、</a:t>
            </a:r>
            <a:r>
              <a:rPr sz="2800" b="1">
                <a:solidFill>
                  <a:schemeClr val="bg1"/>
                </a:solidFill>
                <a:sym typeface="+mn-ea"/>
              </a:rPr>
              <a:t>缺乏领导支持风险</a:t>
            </a:r>
            <a:r>
              <a:rPr lang="zh-CN" sz="2800" b="1">
                <a:solidFill>
                  <a:schemeClr val="bg1"/>
                </a:solidFill>
                <a:sym typeface="+mn-ea"/>
              </a:rPr>
              <a:t>、</a:t>
            </a:r>
            <a:r>
              <a:rPr sz="2800" b="1">
                <a:solidFill>
                  <a:schemeClr val="bg1"/>
                </a:solidFill>
                <a:sym typeface="+mn-ea"/>
              </a:rPr>
              <a:t>进度风险</a:t>
            </a:r>
            <a:r>
              <a:rPr lang="zh-CN" sz="2800" b="1">
                <a:solidFill>
                  <a:schemeClr val="bg1"/>
                </a:solidFill>
                <a:sym typeface="+mn-ea"/>
              </a:rPr>
              <a:t>、</a:t>
            </a:r>
            <a:r>
              <a:rPr sz="2800" b="1">
                <a:solidFill>
                  <a:schemeClr val="bg1"/>
                </a:solidFill>
                <a:sym typeface="+mn-ea"/>
              </a:rPr>
              <a:t>质量风险</a:t>
            </a:r>
            <a:r>
              <a:rPr lang="zh-CN" sz="2800" b="1">
                <a:solidFill>
                  <a:schemeClr val="bg1"/>
                </a:solidFill>
                <a:sym typeface="+mn-ea"/>
              </a:rPr>
              <a:t>、</a:t>
            </a:r>
            <a:r>
              <a:rPr sz="2800" b="1">
                <a:solidFill>
                  <a:schemeClr val="bg1"/>
                </a:solidFill>
                <a:sym typeface="+mn-ea"/>
              </a:rPr>
              <a:t>系统性能风险</a:t>
            </a:r>
            <a:r>
              <a:rPr lang="zh-CN" sz="2800" b="1">
                <a:solidFill>
                  <a:schemeClr val="bg1"/>
                </a:solidFill>
                <a:sym typeface="+mn-ea"/>
              </a:rPr>
              <a:t>、</a:t>
            </a:r>
            <a:r>
              <a:rPr sz="2800" b="1">
                <a:solidFill>
                  <a:schemeClr val="bg1"/>
                </a:solidFill>
                <a:sym typeface="+mn-ea"/>
              </a:rPr>
              <a:t>工具风险</a:t>
            </a:r>
            <a:r>
              <a:rPr lang="zh-CN" sz="2800" b="1">
                <a:solidFill>
                  <a:schemeClr val="bg1"/>
                </a:solidFill>
                <a:sym typeface="+mn-ea"/>
              </a:rPr>
              <a:t>、</a:t>
            </a:r>
            <a:r>
              <a:rPr sz="2800" b="1">
                <a:solidFill>
                  <a:schemeClr val="bg1"/>
                </a:solidFill>
                <a:sym typeface="+mn-ea"/>
              </a:rPr>
              <a:t>技术风险</a:t>
            </a:r>
            <a:r>
              <a:rPr lang="zh-CN" sz="2800" b="1">
                <a:solidFill>
                  <a:schemeClr val="bg1"/>
                </a:solidFill>
                <a:sym typeface="+mn-ea"/>
              </a:rPr>
              <a:t>、</a:t>
            </a:r>
            <a:r>
              <a:rPr sz="2800" b="1">
                <a:solidFill>
                  <a:schemeClr val="bg1"/>
                </a:solidFill>
                <a:sym typeface="+mn-ea"/>
              </a:rPr>
              <a:t>团队成员能力和素质风险</a:t>
            </a:r>
            <a:r>
              <a:rPr lang="zh-CN" sz="2800" b="1">
                <a:solidFill>
                  <a:schemeClr val="bg1"/>
                </a:solidFill>
                <a:sym typeface="+mn-ea"/>
              </a:rPr>
              <a:t>、</a:t>
            </a:r>
            <a:r>
              <a:rPr sz="2800" b="1">
                <a:solidFill>
                  <a:schemeClr val="bg1"/>
                </a:solidFill>
                <a:sym typeface="+mn-ea"/>
              </a:rPr>
              <a:t>团队成员协作风险</a:t>
            </a:r>
            <a:r>
              <a:rPr lang="zh-CN" sz="2800" b="1">
                <a:solidFill>
                  <a:schemeClr val="bg1"/>
                </a:solidFill>
                <a:sym typeface="+mn-ea"/>
              </a:rPr>
              <a:t>、</a:t>
            </a:r>
            <a:r>
              <a:rPr sz="2800" b="1">
                <a:solidFill>
                  <a:schemeClr val="bg1"/>
                </a:solidFill>
                <a:sym typeface="+mn-ea"/>
              </a:rPr>
              <a:t>系统运行环境风险</a:t>
            </a:r>
            <a:endParaRPr sz="2800" b="1">
              <a:solidFill>
                <a:schemeClr val="bg1"/>
              </a:solidFill>
              <a:sym typeface="+mn-ea"/>
            </a:endParaRPr>
          </a:p>
          <a:p>
            <a:endParaRPr sz="2800" b="1">
              <a:solidFill>
                <a:schemeClr val="bg1"/>
              </a:solidFill>
              <a:sym typeface="+mn-ea"/>
            </a:endParaRPr>
          </a:p>
          <a:p>
            <a:r>
              <a:rPr lang="zh-CN" sz="2800" b="1">
                <a:solidFill>
                  <a:schemeClr val="bg1"/>
                </a:solidFill>
                <a:sym typeface="+mn-ea"/>
              </a:rPr>
              <a:t>详细参考项目计划书中的风险管理章节。</a:t>
            </a:r>
            <a:endParaRPr lang="zh-CN" sz="2800" b="1">
              <a:solidFill>
                <a:schemeClr val="bg1"/>
              </a:solidFill>
              <a:sym typeface="+mn-ea"/>
            </a:endParaRPr>
          </a:p>
          <a:p>
            <a:endParaRPr sz="2800" b="1">
              <a:sym typeface="+mn-ea"/>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452370" y="2827655"/>
            <a:ext cx="7080207" cy="3076575"/>
            <a:chOff x="2733181" y="3135197"/>
            <a:chExt cx="6964900" cy="3076783"/>
          </a:xfrm>
        </p:grpSpPr>
        <p:sp>
          <p:nvSpPr>
            <p:cNvPr id="7" name="文本框 6"/>
            <p:cNvSpPr txBox="1"/>
            <p:nvPr/>
          </p:nvSpPr>
          <p:spPr>
            <a:xfrm>
              <a:off x="5222283" y="4487656"/>
              <a:ext cx="4475798" cy="830001"/>
            </a:xfrm>
            <a:prstGeom prst="rect">
              <a:avLst/>
            </a:prstGeom>
            <a:noFill/>
          </p:spPr>
          <p:txBody>
            <a:bodyPr wrap="square" rtlCol="0">
              <a:spAutoFit/>
            </a:bodyPr>
            <a:lstStyle/>
            <a:p>
              <a:pPr lvl="0" algn="ctr">
                <a:spcBef>
                  <a:spcPct val="0"/>
                </a:spcBef>
                <a:defRPr/>
              </a:pPr>
              <a:endParaRPr lang="zh-CN" altLang="en-US" sz="4800" b="1" kern="0" dirty="0">
                <a:solidFill>
                  <a:srgbClr val="32363A"/>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733181" y="3135197"/>
              <a:ext cx="6804405" cy="3076783"/>
              <a:chOff x="3611254" y="3463216"/>
              <a:chExt cx="4385003" cy="2232254"/>
            </a:xfrm>
          </p:grpSpPr>
          <p:cxnSp>
            <p:nvCxnSpPr>
              <p:cNvPr id="8" name="直接连接符 7"/>
              <p:cNvCxnSpPr/>
              <p:nvPr/>
            </p:nvCxnSpPr>
            <p:spPr>
              <a:xfrm>
                <a:off x="3611254" y="3463216"/>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319325" y="569547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6805"/>
          </a:xfrm>
          <a:prstGeom prst="rect">
            <a:avLst/>
          </a:prstGeom>
          <a:noFill/>
        </p:spPr>
        <p:txBody>
          <a:bodyPr wrap="square" rtlCol="0">
            <a:spAutoFit/>
          </a:bodyPr>
          <a:lstStyle/>
          <a:p>
            <a:pPr algn="ctr"/>
            <a:r>
              <a:rPr lang="en-US" altLang="zh-CN" sz="6600" dirty="0">
                <a:solidFill>
                  <a:schemeClr val="bg1"/>
                </a:solidFill>
                <a:latin typeface="微软雅黑" panose="020B0503020204020204" pitchFamily="34" charset="-122"/>
                <a:ea typeface="微软雅黑" panose="020B0503020204020204" pitchFamily="34" charset="-122"/>
              </a:rPr>
              <a:t>10</a:t>
            </a:r>
            <a:endParaRPr lang="en-US" altLang="zh-CN"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82680" y="4935673"/>
            <a:ext cx="4549897" cy="829945"/>
          </a:xfrm>
          <a:prstGeom prst="rect">
            <a:avLst/>
          </a:prstGeom>
          <a:noFill/>
        </p:spPr>
        <p:txBody>
          <a:bodyPr wrap="square" rtlCol="0">
            <a:spAutoFit/>
          </a:bodyPr>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评分</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sym typeface="+mn-ea"/>
                </a:rPr>
                <a:t>评分</a:t>
              </a:r>
              <a:endParaRPr lang="zh-CN" altLang="en-US" sz="4800" b="1" kern="0" dirty="0">
                <a:solidFill>
                  <a:schemeClr val="bg1"/>
                </a:solidFill>
                <a:latin typeface="微软雅黑" panose="020B0503020204020204" pitchFamily="34" charset="-122"/>
                <a:ea typeface="微软雅黑" panose="020B0503020204020204" pitchFamily="34" charset="-122"/>
                <a:sym typeface="+mn-ea"/>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3790315" y="1519555"/>
            <a:ext cx="8034655" cy="2676525"/>
          </a:xfrm>
          <a:prstGeom prst="rect">
            <a:avLst/>
          </a:prstGeom>
          <a:noFill/>
        </p:spPr>
        <p:txBody>
          <a:bodyPr wrap="square" rtlCol="0">
            <a:spAutoFit/>
          </a:bodyPr>
          <a:p>
            <a:r>
              <a:rPr lang="zh-CN" sz="2800" b="1">
                <a:solidFill>
                  <a:schemeClr val="bg1"/>
                </a:solidFill>
                <a:sym typeface="+mn-ea"/>
              </a:rPr>
              <a:t>寿俐鑫：</a:t>
            </a:r>
            <a:r>
              <a:rPr lang="en-US" altLang="zh-CN" sz="2800" b="1">
                <a:solidFill>
                  <a:schemeClr val="bg1"/>
                </a:solidFill>
                <a:sym typeface="+mn-ea"/>
              </a:rPr>
              <a:t>3.5</a:t>
            </a:r>
            <a:r>
              <a:rPr lang="zh-CN" altLang="en-US" sz="2800" b="1">
                <a:solidFill>
                  <a:schemeClr val="bg1"/>
                </a:solidFill>
                <a:sym typeface="+mn-ea"/>
              </a:rPr>
              <a:t>分</a:t>
            </a:r>
            <a:endParaRPr lang="zh-CN" altLang="en-US" sz="2800" b="1">
              <a:solidFill>
                <a:schemeClr val="bg1"/>
              </a:solidFill>
              <a:sym typeface="+mn-ea"/>
            </a:endParaRPr>
          </a:p>
          <a:p>
            <a:r>
              <a:rPr lang="zh-CN" altLang="en-US" sz="2800" b="1">
                <a:solidFill>
                  <a:schemeClr val="bg1"/>
                </a:solidFill>
                <a:sym typeface="+mn-ea"/>
              </a:rPr>
              <a:t>饶铃根：</a:t>
            </a:r>
            <a:r>
              <a:rPr lang="en-US" altLang="zh-CN" sz="2800" b="1">
                <a:solidFill>
                  <a:schemeClr val="bg1"/>
                </a:solidFill>
                <a:sym typeface="+mn-ea"/>
              </a:rPr>
              <a:t>4</a:t>
            </a:r>
            <a:r>
              <a:rPr lang="zh-CN" altLang="en-US" sz="2800" b="1">
                <a:solidFill>
                  <a:schemeClr val="bg1"/>
                </a:solidFill>
                <a:sym typeface="+mn-ea"/>
              </a:rPr>
              <a:t>分</a:t>
            </a:r>
            <a:endParaRPr lang="zh-CN" altLang="en-US" sz="2800" b="1">
              <a:solidFill>
                <a:schemeClr val="bg1"/>
              </a:solidFill>
              <a:sym typeface="+mn-ea"/>
            </a:endParaRPr>
          </a:p>
          <a:p>
            <a:r>
              <a:rPr lang="zh-CN" altLang="en-US" sz="2800" b="1">
                <a:solidFill>
                  <a:schemeClr val="bg1"/>
                </a:solidFill>
                <a:sym typeface="+mn-ea"/>
              </a:rPr>
              <a:t>吴卓伦：</a:t>
            </a:r>
            <a:r>
              <a:rPr lang="en-US" altLang="zh-CN" sz="2800" b="1">
                <a:solidFill>
                  <a:schemeClr val="bg1"/>
                </a:solidFill>
                <a:sym typeface="+mn-ea"/>
              </a:rPr>
              <a:t>4.5</a:t>
            </a:r>
            <a:r>
              <a:rPr lang="zh-CN" altLang="en-US" sz="2800" b="1">
                <a:solidFill>
                  <a:schemeClr val="bg1"/>
                </a:solidFill>
                <a:sym typeface="+mn-ea"/>
              </a:rPr>
              <a:t>分</a:t>
            </a:r>
            <a:endParaRPr lang="zh-CN" altLang="en-US" sz="2800" b="1">
              <a:solidFill>
                <a:schemeClr val="bg1"/>
              </a:solidFill>
              <a:sym typeface="+mn-ea"/>
            </a:endParaRPr>
          </a:p>
          <a:p>
            <a:r>
              <a:rPr lang="zh-CN" altLang="en-US" sz="2800" b="1">
                <a:solidFill>
                  <a:schemeClr val="bg1"/>
                </a:solidFill>
                <a:sym typeface="+mn-ea"/>
              </a:rPr>
              <a:t>张俊杰：</a:t>
            </a:r>
            <a:r>
              <a:rPr lang="en-US" altLang="zh-CN" sz="2800" b="1">
                <a:solidFill>
                  <a:schemeClr val="bg1"/>
                </a:solidFill>
                <a:sym typeface="+mn-ea"/>
              </a:rPr>
              <a:t>4</a:t>
            </a:r>
            <a:r>
              <a:rPr lang="zh-CN" altLang="en-US" sz="2800" b="1">
                <a:solidFill>
                  <a:schemeClr val="bg1"/>
                </a:solidFill>
                <a:sym typeface="+mn-ea"/>
              </a:rPr>
              <a:t>分</a:t>
            </a:r>
            <a:endParaRPr lang="zh-CN" altLang="en-US" sz="2800" b="1">
              <a:solidFill>
                <a:schemeClr val="bg1"/>
              </a:solidFill>
              <a:sym typeface="+mn-ea"/>
            </a:endParaRPr>
          </a:p>
          <a:p>
            <a:r>
              <a:rPr lang="zh-CN" altLang="en-US" sz="2800" b="1">
                <a:solidFill>
                  <a:schemeClr val="bg1"/>
                </a:solidFill>
                <a:sym typeface="+mn-ea"/>
              </a:rPr>
              <a:t>姜哲翔：</a:t>
            </a:r>
            <a:r>
              <a:rPr lang="en-US" altLang="zh-CN" sz="2800" b="1">
                <a:solidFill>
                  <a:schemeClr val="bg1"/>
                </a:solidFill>
                <a:sym typeface="+mn-ea"/>
              </a:rPr>
              <a:t>4.5</a:t>
            </a:r>
            <a:r>
              <a:rPr lang="zh-CN" altLang="en-US" sz="2800" b="1">
                <a:solidFill>
                  <a:schemeClr val="bg1"/>
                </a:solidFill>
                <a:sym typeface="+mn-ea"/>
              </a:rPr>
              <a:t>分</a:t>
            </a:r>
            <a:endParaRPr lang="zh-CN" altLang="en-US" sz="2800" b="1">
              <a:solidFill>
                <a:schemeClr val="bg1"/>
              </a:solidFill>
              <a:sym typeface="+mn-ea"/>
            </a:endParaRPr>
          </a:p>
          <a:p>
            <a:endParaRPr sz="2800" b="1">
              <a:sym typeface="+mn-ea"/>
            </a:endParaRPr>
          </a:p>
        </p:txBody>
      </p:sp>
      <p:sp>
        <p:nvSpPr>
          <p:cNvPr id="4" name="文本框 3"/>
          <p:cNvSpPr txBox="1"/>
          <p:nvPr/>
        </p:nvSpPr>
        <p:spPr>
          <a:xfrm>
            <a:off x="1944370" y="4373245"/>
            <a:ext cx="8034655" cy="1814830"/>
          </a:xfrm>
          <a:prstGeom prst="rect">
            <a:avLst/>
          </a:prstGeom>
          <a:noFill/>
        </p:spPr>
        <p:txBody>
          <a:bodyPr wrap="square" rtlCol="0">
            <a:spAutoFit/>
          </a:bodyPr>
          <a:p>
            <a:r>
              <a:rPr lang="zh-CN" sz="2800" b="1">
                <a:solidFill>
                  <a:schemeClr val="bg1"/>
                </a:solidFill>
                <a:sym typeface="+mn-ea"/>
              </a:rPr>
              <a:t>评分标准：按照每个人工作的完成度，完成质量，完成速度进行综合评估。最后以互评的形式完成打分。</a:t>
            </a:r>
            <a:endParaRPr lang="zh-CN" sz="2800" b="1">
              <a:solidFill>
                <a:schemeClr val="bg1"/>
              </a:solidFill>
              <a:sym typeface="+mn-ea"/>
            </a:endParaRPr>
          </a:p>
          <a:p>
            <a:endParaRPr sz="2800" b="1">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374900" y="1030634"/>
            <a:ext cx="7442200" cy="4796732"/>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2527300" y="1128861"/>
            <a:ext cx="7137400" cy="4600278"/>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978494" y="2449732"/>
            <a:ext cx="4225706" cy="1705032"/>
            <a:chOff x="4498526" y="2659559"/>
            <a:chExt cx="3185642" cy="1285377"/>
          </a:xfrm>
        </p:grpSpPr>
        <p:sp>
          <p:nvSpPr>
            <p:cNvPr id="7" name="文本框 6"/>
            <p:cNvSpPr txBox="1"/>
            <p:nvPr/>
          </p:nvSpPr>
          <p:spPr>
            <a:xfrm>
              <a:off x="4580021" y="2659559"/>
              <a:ext cx="3031958" cy="765681"/>
            </a:xfrm>
            <a:prstGeom prst="rect">
              <a:avLst/>
            </a:prstGeom>
            <a:noFill/>
          </p:spPr>
          <p:txBody>
            <a:bodyPr wrap="square" rtlCol="0">
              <a:spAutoFit/>
            </a:bodyPr>
            <a:lstStyle/>
            <a:p>
              <a:pPr algn="ctr"/>
              <a:r>
                <a:rPr lang="zh-CN" altLang="en-US" sz="6000" b="1" dirty="0" smtClean="0">
                  <a:solidFill>
                    <a:srgbClr val="FFFFFF"/>
                  </a:solidFill>
                  <a:latin typeface="微软雅黑" panose="020B0503020204020204" pitchFamily="34" charset="-122"/>
                  <a:ea typeface="微软雅黑" panose="020B0503020204020204" pitchFamily="34" charset="-122"/>
                </a:rPr>
                <a:t>谢谢观看</a:t>
              </a:r>
              <a:endParaRPr lang="zh-CN" altLang="en-US" sz="6000" b="1" dirty="0">
                <a:solidFill>
                  <a:srgbClr val="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498526" y="3450780"/>
              <a:ext cx="3185642" cy="487251"/>
            </a:xfrm>
            <a:prstGeom prst="rect">
              <a:avLst/>
            </a:prstGeom>
            <a:noFill/>
          </p:spPr>
          <p:txBody>
            <a:bodyPr wrap="square" rtlCol="0">
              <a:spAutoFit/>
            </a:bodyPr>
            <a:lstStyle/>
            <a:p>
              <a:pPr algn="ctr"/>
              <a:r>
                <a:rPr lang="en-US" altLang="zh-CN" sz="3600" dirty="0" smtClean="0">
                  <a:solidFill>
                    <a:srgbClr val="FFFFFF"/>
                  </a:solidFill>
                </a:rPr>
                <a:t>THANK YOU!</a:t>
              </a:r>
              <a:endParaRPr lang="zh-CN" altLang="en-US" sz="3600" dirty="0">
                <a:solidFill>
                  <a:srgbClr val="FFFFFF"/>
                </a:solidFill>
              </a:endParaRPr>
            </a:p>
          </p:txBody>
        </p:sp>
        <p:cxnSp>
          <p:nvCxnSpPr>
            <p:cNvPr id="9" name="直接连接符 8"/>
            <p:cNvCxnSpPr/>
            <p:nvPr/>
          </p:nvCxnSpPr>
          <p:spPr>
            <a:xfrm>
              <a:off x="4712034" y="3451641"/>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12034" y="3944936"/>
              <a:ext cx="2832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882020" y="4021823"/>
            <a:ext cx="6496685" cy="1604010"/>
            <a:chOff x="3987655" y="4196916"/>
            <a:chExt cx="6496685" cy="1604010"/>
          </a:xfrm>
        </p:grpSpPr>
        <p:sp>
          <p:nvSpPr>
            <p:cNvPr id="7" name="文本框 6"/>
            <p:cNvSpPr txBox="1"/>
            <p:nvPr/>
          </p:nvSpPr>
          <p:spPr>
            <a:xfrm>
              <a:off x="3987655" y="4232476"/>
              <a:ext cx="6496685" cy="1568450"/>
            </a:xfrm>
            <a:prstGeom prst="rect">
              <a:avLst/>
            </a:prstGeom>
            <a:noFill/>
          </p:spPr>
          <p:txBody>
            <a:bodyPr wrap="square" rtlCol="0">
              <a:spAutoFit/>
            </a:bodyPr>
            <a:lstStyle/>
            <a:p>
              <a:pPr lvl="0" algn="ctr">
                <a:spcBef>
                  <a:spcPct val="0"/>
                </a:spcBef>
                <a:defRPr/>
              </a:pPr>
              <a:r>
                <a:rPr lang="zh-CN" altLang="en-US" sz="4800">
                  <a:solidFill>
                    <a:schemeClr val="bg1"/>
                  </a:solidFill>
                  <a:latin typeface="方正姚体" panose="02010601030101010101" pitchFamily="2" charset="-122"/>
                  <a:ea typeface="方正姚体" panose="02010601030101010101" pitchFamily="2" charset="-122"/>
                  <a:sym typeface="方正姚体" panose="02010601030101010101" pitchFamily="2" charset="-122"/>
                </a:rPr>
                <a:t>引言</a:t>
              </a:r>
              <a:endParaRPr lang="zh-CN" altLang="en-US" sz="4800">
                <a:solidFill>
                  <a:schemeClr val="bg1"/>
                </a:solidFill>
                <a:latin typeface="方正姚体" panose="02010601030101010101" pitchFamily="2" charset="-122"/>
                <a:ea typeface="方正姚体" panose="02010601030101010101" pitchFamily="2" charset="-122"/>
                <a:sym typeface="方正姚体" panose="02010601030101010101" pitchFamily="2" charset="-122"/>
              </a:endParaRPr>
            </a:p>
            <a:p>
              <a:pPr lvl="0" algn="ctr">
                <a:spcBef>
                  <a:spcPct val="0"/>
                </a:spcBef>
                <a:defRPr/>
              </a:pP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87761" y="4196916"/>
              <a:ext cx="4153915" cy="901909"/>
              <a:chOff x="5128630" y="4233510"/>
              <a:chExt cx="2676932" cy="654349"/>
            </a:xfrm>
          </p:grpSpPr>
          <p:cxnSp>
            <p:nvCxnSpPr>
              <p:cNvPr id="8" name="直接连接符 7"/>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7996"/>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01</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949575" y="172720"/>
            <a:ext cx="6313170" cy="902028"/>
            <a:chOff x="4926820" y="4196916"/>
            <a:chExt cx="4475798" cy="901909"/>
          </a:xfrm>
        </p:grpSpPr>
        <p:sp>
          <p:nvSpPr>
            <p:cNvPr id="18" name="文本框 17"/>
            <p:cNvSpPr txBox="1"/>
            <p:nvPr/>
          </p:nvSpPr>
          <p:spPr>
            <a:xfrm>
              <a:off x="4926820" y="4232369"/>
              <a:ext cx="4475798" cy="829836"/>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项目背景</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901909"/>
              <a:chOff x="5128630" y="4233510"/>
              <a:chExt cx="2676932" cy="65434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100" name="文本框 99"/>
          <p:cNvSpPr txBox="1"/>
          <p:nvPr/>
        </p:nvSpPr>
        <p:spPr>
          <a:xfrm>
            <a:off x="941070" y="1621155"/>
            <a:ext cx="10114280" cy="3415030"/>
          </a:xfrm>
          <a:prstGeom prst="rect">
            <a:avLst/>
          </a:prstGeom>
          <a:noFill/>
          <a:ln w="9525">
            <a:noFill/>
          </a:ln>
        </p:spPr>
        <p:txBody>
          <a:bodyPr wrap="square">
            <a:spAutoFit/>
          </a:bodyPr>
          <a:p>
            <a:pPr indent="0"/>
            <a:r>
              <a:rPr lang="en-US" altLang="zh-CN" sz="2400" b="0">
                <a:latin typeface="宋体" panose="02010600030101010101" pitchFamily="2" charset="-122"/>
                <a:ea typeface="宋体" panose="02010600030101010101" pitchFamily="2" charset="-122"/>
                <a:cs typeface="宋体" panose="02010600030101010101" pitchFamily="2" charset="-122"/>
              </a:rPr>
              <a:t>	</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软件工程系列课程教学辅助网站是由浙江大学城市学院杨枨老师委托我们开发的管理网站，主要功能是</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辅助学生的日常课程</a:t>
            </a:r>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学生通过计算机同学校课程中心相连，既可以得到有关学习资料，又可以让老师跟踪学生的学习情况，从而调整教学进度；为了使软件工程专业的同学能够有一个比较好的学习辅助的平台，能够获得更好的获取学习资源和教学辅助的资料，并且与任课教师和同时学习的同学有更好的交流，计划完成这样一个“软件工程系列课程教学辅助网站”，能够通过网上的学习渠道，将软件工程专业需要学习的课程进行线上教学。</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949575" y="172720"/>
            <a:ext cx="6313170" cy="902028"/>
            <a:chOff x="4926820" y="4196916"/>
            <a:chExt cx="4475798" cy="901909"/>
          </a:xfrm>
        </p:grpSpPr>
        <p:sp>
          <p:nvSpPr>
            <p:cNvPr id="18" name="文本框 17"/>
            <p:cNvSpPr txBox="1"/>
            <p:nvPr/>
          </p:nvSpPr>
          <p:spPr>
            <a:xfrm>
              <a:off x="4926820" y="4232369"/>
              <a:ext cx="4475798" cy="829836"/>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项目概述</a:t>
              </a:r>
              <a:endParaRPr lang="en-US" altLang="zh-CN"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901909"/>
              <a:chOff x="5128630" y="4233510"/>
              <a:chExt cx="2676932" cy="65434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100" name="文本框 99"/>
          <p:cNvSpPr txBox="1"/>
          <p:nvPr/>
        </p:nvSpPr>
        <p:spPr>
          <a:xfrm>
            <a:off x="3167380" y="1588135"/>
            <a:ext cx="5856605" cy="4154170"/>
          </a:xfrm>
          <a:prstGeom prst="rect">
            <a:avLst/>
          </a:prstGeom>
          <a:noFill/>
          <a:ln w="9525">
            <a:noFill/>
          </a:ln>
        </p:spPr>
        <p:txBody>
          <a:bodyPr wrap="square">
            <a:spAutoFit/>
          </a:bodyPr>
          <a:p>
            <a:pPr indent="0"/>
            <a:r>
              <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rPr>
              <a:t>项目名称</a:t>
            </a:r>
            <a:endPar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软件工程系列课程教学辅助网站</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rPr>
              <a:t>项目提出者</a:t>
            </a:r>
            <a:endPar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杨枨老师</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endPar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rPr>
              <a:t>项目承担单位</a:t>
            </a:r>
            <a:endParaRPr lang="zh-CN" altLang="en-US" sz="36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rPr>
              <a:t>G3小组</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en-US" altLang="zh-CN" sz="2400" b="1">
                <a:latin typeface="宋体" panose="02010600030101010101" pitchFamily="2" charset="-122"/>
                <a:ea typeface="宋体" panose="02010600030101010101" pitchFamily="2" charset="-122"/>
                <a:cs typeface="宋体" panose="02010600030101010101" pitchFamily="2" charset="-122"/>
              </a:rPr>
              <a:t>	</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505710" y="172720"/>
            <a:ext cx="7179945" cy="892174"/>
            <a:chOff x="4707018" y="4196916"/>
            <a:chExt cx="5243250" cy="892056"/>
          </a:xfrm>
        </p:grpSpPr>
        <p:sp>
          <p:nvSpPr>
            <p:cNvPr id="18" name="文本框 17"/>
            <p:cNvSpPr txBox="1"/>
            <p:nvPr/>
          </p:nvSpPr>
          <p:spPr>
            <a:xfrm>
              <a:off x="4707018" y="4259137"/>
              <a:ext cx="5243250"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基线</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aphicFrame>
        <p:nvGraphicFramePr>
          <p:cNvPr id="0" name="表格 -1"/>
          <p:cNvGraphicFramePr/>
          <p:nvPr/>
        </p:nvGraphicFramePr>
        <p:xfrm>
          <a:off x="2263140" y="1195070"/>
          <a:ext cx="7215505" cy="5335270"/>
        </p:xfrm>
        <a:graphic>
          <a:graphicData uri="http://schemas.openxmlformats.org/drawingml/2006/table">
            <a:tbl>
              <a:tblPr firstRow="1" bandRow="1">
                <a:tableStyleId>{5940675A-B579-460E-94D1-54222C63F5DA}</a:tableStyleId>
              </a:tblPr>
              <a:tblGrid>
                <a:gridCol w="561340"/>
                <a:gridCol w="3502025"/>
                <a:gridCol w="367030"/>
                <a:gridCol w="2785110"/>
              </a:tblGrid>
              <a:tr h="368935">
                <a:tc>
                  <a:txBody>
                    <a:bodyPr/>
                    <a:p>
                      <a:pPr indent="0" algn="ctr">
                        <a:buNone/>
                      </a:pPr>
                      <a:r>
                        <a:rPr lang="zh-CN" altLang="en-US" sz="1000" b="1">
                          <a:solidFill>
                            <a:schemeClr val="tx1"/>
                          </a:solidFill>
                          <a:latin typeface="等线" panose="02010600030101010101" charset="-122"/>
                          <a:ea typeface="等线" panose="02010600030101010101" charset="-122"/>
                          <a:cs typeface="等线" panose="02010600030101010101" charset="-122"/>
                        </a:rPr>
                        <a:t>序号</a:t>
                      </a:r>
                      <a:endParaRPr lang="zh-CN" altLang="en-US" sz="1000" b="1">
                        <a:solidFill>
                          <a:schemeClr val="tx1"/>
                        </a:solidFill>
                        <a:latin typeface="等线" panose="02010600030101010101" charset="-122"/>
                        <a:ea typeface="等线" panose="02010600030101010101" charset="-122"/>
                        <a:cs typeface="等线" panose="02010600030101010101" charset="-122"/>
                      </a:endParaRPr>
                    </a:p>
                  </a:txBody>
                  <a:tcPr marL="-90805" marR="-67944"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000" b="1">
                          <a:solidFill>
                            <a:schemeClr val="tx1"/>
                          </a:solidFill>
                          <a:latin typeface="等线 Light" panose="02010600030101010101" charset="-122"/>
                          <a:ea typeface="等线 Light" panose="02010600030101010101" charset="-122"/>
                          <a:cs typeface="等线 Light" panose="02010600030101010101" charset="-122"/>
                        </a:rPr>
                        <a:t>文档名称</a:t>
                      </a:r>
                      <a:endParaRPr lang="zh-CN" altLang="en-US" sz="10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000" b="1">
                          <a:solidFill>
                            <a:schemeClr val="tx1"/>
                          </a:solidFill>
                          <a:latin typeface="等线 Light" panose="02010600030101010101" charset="-122"/>
                          <a:ea typeface="等线 Light" panose="02010600030101010101" charset="-122"/>
                          <a:cs typeface="等线 Light" panose="02010600030101010101" charset="-122"/>
                        </a:rPr>
                        <a:t>数量</a:t>
                      </a:r>
                      <a:endParaRPr lang="zh-CN" altLang="en-US" sz="10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000" b="1">
                          <a:solidFill>
                            <a:schemeClr val="tx1"/>
                          </a:solidFill>
                          <a:latin typeface="等线 Light" panose="02010600030101010101" charset="-122"/>
                          <a:ea typeface="等线 Light" panose="02010600030101010101" charset="-122"/>
                          <a:cs typeface="等线 Light" panose="02010600030101010101" charset="-122"/>
                        </a:rPr>
                        <a:t>备注</a:t>
                      </a:r>
                      <a:endParaRPr lang="zh-CN" altLang="en-US" sz="1000" b="1">
                        <a:solidFill>
                          <a:schemeClr val="tx1"/>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项目章程文档</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总体项目计划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[prd-03,31501311]WBS</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图</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[prd-03,31501311]OBS</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图</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[prd-03,31501311]Gant</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图</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需求开发计划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buNone/>
                      </a:pPr>
                      <a:r>
                        <a:rPr lang="en-US" altLang="zh-CN" sz="1000" b="0">
                          <a:solidFill>
                            <a:schemeClr val="bg1"/>
                          </a:solidFill>
                          <a:latin typeface="等线" panose="02010600030101010101" charset="-122"/>
                          <a:ea typeface="等线" panose="02010600030101010101" charset="-122"/>
                          <a:cs typeface="等线" panose="02010600030101010101" charset="-122"/>
                        </a:rPr>
                        <a:t> </a:t>
                      </a:r>
                      <a:endParaRPr lang="en-US" altLang="zh-CN"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需求变更控制文档</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需求规格说明书</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系统设计计划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概要设计说明</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质量保证计划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编码与系统实现计划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测试计划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工程部署计划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培训计划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146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系统维护计划</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CC"/>
                          </a:solidFill>
                          <a:latin typeface="等线 Light" panose="02010600030101010101" charset="-122"/>
                          <a:ea typeface="等线 Light" panose="02010600030101010101" charset="-122"/>
                          <a:cs typeface="等线 Light" panose="02010600030101010101" charset="-122"/>
                        </a:rPr>
                        <a:t> </a:t>
                      </a: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735">
                <a:tc>
                  <a:txBody>
                    <a:bodyPr/>
                    <a:p>
                      <a:pPr indent="0" algn="ctr">
                        <a:buNone/>
                      </a:pPr>
                      <a:endParaRPr lang="zh-CN" altLang="en-US" sz="1000" b="0">
                        <a:solidFill>
                          <a:schemeClr val="bg1"/>
                        </a:solidFill>
                        <a:latin typeface="等线" panose="02010600030101010101" charset="-122"/>
                        <a:ea typeface="等线" panose="02010600030101010101" charset="-122"/>
                        <a:cs typeface="等线" panose="02010600030101010101" charset="-122"/>
                      </a:endParaRPr>
                    </a:p>
                  </a:txBody>
                  <a:tcPr marL="26670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1">
                          <a:solidFill>
                            <a:schemeClr val="bg1"/>
                          </a:solidFill>
                          <a:latin typeface="宋体" panose="02010600030101010101" pitchFamily="2" charset="-122"/>
                          <a:ea typeface="宋体" panose="02010600030101010101" pitchFamily="2" charset="-122"/>
                          <a:cs typeface="宋体" panose="02010600030101010101" pitchFamily="2" charset="-122"/>
                        </a:rPr>
                        <a:t>[prd-03,31501311]</a:t>
                      </a:r>
                      <a:r>
                        <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项目总结报告</a:t>
                      </a:r>
                      <a:endParaRPr lang="zh-CN"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zh-CN" altLang="en-US" sz="1000" b="0">
                        <a:solidFill>
                          <a:srgbClr val="0000CC"/>
                        </a:solidFill>
                        <a:latin typeface="等线 Light" panose="02010600030101010101" charset="-122"/>
                        <a:ea typeface="等线 Light" panose="02010600030101010101" charset="-122"/>
                        <a:cs typeface="等线 Light" panose="02010600030101010101"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911480" y="4134218"/>
            <a:ext cx="4475798" cy="901909"/>
            <a:chOff x="4926820" y="4196916"/>
            <a:chExt cx="4475798" cy="901909"/>
          </a:xfrm>
        </p:grpSpPr>
        <p:sp>
          <p:nvSpPr>
            <p:cNvPr id="7" name="文本框 6"/>
            <p:cNvSpPr txBox="1"/>
            <p:nvPr/>
          </p:nvSpPr>
          <p:spPr>
            <a:xfrm>
              <a:off x="4926820" y="4232369"/>
              <a:ext cx="4475798" cy="82994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交付产品</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087761" y="4196916"/>
              <a:ext cx="4153915" cy="901909"/>
              <a:chOff x="5128630" y="4233510"/>
              <a:chExt cx="2676932" cy="654349"/>
            </a:xfrm>
          </p:grpSpPr>
          <p:cxnSp>
            <p:nvCxnSpPr>
              <p:cNvPr id="8" name="直接连接符 7"/>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28630" y="488785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grpSp>
        <p:nvGrpSpPr>
          <p:cNvPr id="17" name="组合 16"/>
          <p:cNvGrpSpPr/>
          <p:nvPr/>
        </p:nvGrpSpPr>
        <p:grpSpPr>
          <a:xfrm>
            <a:off x="4575991" y="1699491"/>
            <a:ext cx="2966993" cy="2170545"/>
            <a:chOff x="6230091" y="2863273"/>
            <a:chExt cx="1751826" cy="1129107"/>
          </a:xfrm>
        </p:grpSpPr>
        <p:sp>
          <p:nvSpPr>
            <p:cNvPr id="15" name="菱形 14"/>
            <p:cNvSpPr/>
            <p:nvPr/>
          </p:nvSpPr>
          <p:spPr>
            <a:xfrm>
              <a:off x="6230091" y="2863273"/>
              <a:ext cx="1751826" cy="1129107"/>
            </a:xfrm>
            <a:prstGeom prst="diamond">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336501" y="2931857"/>
              <a:ext cx="1539007" cy="991939"/>
            </a:xfrm>
            <a:prstGeom prst="diamond">
              <a:avLst/>
            </a:prstGeom>
            <a:solidFill>
              <a:srgbClr val="323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5339051" y="2230765"/>
            <a:ext cx="1440873" cy="1107996"/>
          </a:xfrm>
          <a:prstGeom prst="rect">
            <a:avLst/>
          </a:prstGeom>
          <a:noFill/>
        </p:spPr>
        <p:txBody>
          <a:bodyPr wrap="square" rtlCol="0">
            <a:spAutoFit/>
          </a:bodyPr>
          <a:lstStyle/>
          <a:p>
            <a:pPr algn="ctr"/>
            <a:r>
              <a:rPr lang="en-US" altLang="zh-CN" sz="6600" dirty="0" smtClean="0">
                <a:solidFill>
                  <a:schemeClr val="bg1"/>
                </a:solidFill>
                <a:latin typeface="微软雅黑" panose="020B0503020204020204" pitchFamily="34" charset="-122"/>
                <a:ea typeface="微软雅黑" panose="020B0503020204020204" pitchFamily="34" charset="-122"/>
              </a:rPr>
              <a:t>02</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806700" y="172720"/>
            <a:ext cx="6129020" cy="891869"/>
            <a:chOff x="4926820" y="4196916"/>
            <a:chExt cx="4475798" cy="891751"/>
          </a:xfrm>
        </p:grpSpPr>
        <p:sp>
          <p:nvSpPr>
            <p:cNvPr id="18" name="文本框 17"/>
            <p:cNvSpPr txBox="1"/>
            <p:nvPr/>
          </p:nvSpPr>
          <p:spPr>
            <a:xfrm>
              <a:off x="4926820" y="4232369"/>
              <a:ext cx="4475798" cy="829835"/>
            </a:xfrm>
            <a:prstGeom prst="rect">
              <a:avLst/>
            </a:prstGeom>
            <a:noFill/>
          </p:spPr>
          <p:txBody>
            <a:bodyPr wrap="square" rtlCol="0">
              <a:spAutoFit/>
            </a:bodyPr>
            <a:lstStyle/>
            <a:p>
              <a:pPr lvl="0" algn="ctr">
                <a:spcBef>
                  <a:spcPct val="0"/>
                </a:spcBef>
                <a:defRPr/>
              </a:pPr>
              <a:r>
                <a:rPr lang="zh-CN" altLang="en-US" sz="4800" b="1" kern="0" dirty="0">
                  <a:solidFill>
                    <a:schemeClr val="bg1"/>
                  </a:solidFill>
                  <a:latin typeface="微软雅黑" panose="020B0503020204020204" pitchFamily="34" charset="-122"/>
                  <a:ea typeface="微软雅黑" panose="020B0503020204020204" pitchFamily="34" charset="-122"/>
                </a:rPr>
                <a:t>文档</a:t>
              </a:r>
              <a:endParaRPr lang="zh-CN" altLang="en-US" sz="4800" b="1" kern="0" dirty="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87761" y="4196916"/>
              <a:ext cx="4153915" cy="891751"/>
              <a:chOff x="5128630" y="4233510"/>
              <a:chExt cx="2676932" cy="646979"/>
            </a:xfrm>
          </p:grpSpPr>
          <p:cxnSp>
            <p:nvCxnSpPr>
              <p:cNvPr id="20" name="直接连接符 19"/>
              <p:cNvCxnSpPr/>
              <p:nvPr/>
            </p:nvCxnSpPr>
            <p:spPr>
              <a:xfrm>
                <a:off x="5128630" y="4233510"/>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28630" y="4880489"/>
                <a:ext cx="2676932" cy="0"/>
              </a:xfrm>
              <a:prstGeom prst="line">
                <a:avLst/>
              </a:prstGeom>
              <a:ln>
                <a:solidFill>
                  <a:srgbClr val="32363A"/>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3186430" y="1774190"/>
            <a:ext cx="5819775" cy="4399915"/>
          </a:xfrm>
          <a:prstGeom prst="rect">
            <a:avLst/>
          </a:prstGeom>
          <a:noFill/>
        </p:spPr>
        <p:txBody>
          <a:bodyPr wrap="square" rtlCol="0">
            <a:spAutoFit/>
          </a:bodyPr>
          <a:p>
            <a:r>
              <a:rPr lang="en-US" altLang="zh-CN" sz="2800" b="1"/>
              <a:t>	</a:t>
            </a:r>
            <a:r>
              <a:rPr lang="zh-CN" altLang="en-US" sz="2800" b="1">
                <a:solidFill>
                  <a:schemeClr val="bg1"/>
                </a:solidFill>
              </a:rPr>
              <a:t>用户操作手册：本手册详细描述软件的功能及学生操作界面，使学生、教师了解具体如何使用该软件，为操作人员提供该软件各种运行情况的有关知识，特别是操作方法的有关细节。</a:t>
            </a:r>
            <a:endParaRPr lang="zh-CN" altLang="en-US" sz="2800" b="1">
              <a:solidFill>
                <a:schemeClr val="bg1"/>
              </a:solidFill>
            </a:endParaRPr>
          </a:p>
          <a:p>
            <a:r>
              <a:rPr lang="en-US" altLang="zh-CN" sz="2800" b="1">
                <a:solidFill>
                  <a:schemeClr val="bg1"/>
                </a:solidFill>
              </a:rPr>
              <a:t>	</a:t>
            </a:r>
            <a:r>
              <a:rPr lang="zh-CN" altLang="en-US" sz="2800" b="1">
                <a:solidFill>
                  <a:schemeClr val="bg1"/>
                </a:solidFill>
              </a:rPr>
              <a:t>软件维护手册：主要包括软件系统说明、程序模块说明、操作环境、支持软件的说明、维护过程的说明，让人知道怎么维护该软件。</a:t>
            </a:r>
            <a:endParaRPr lang="zh-CN" altLang="en-US" sz="2800" b="1">
              <a:solidFill>
                <a:schemeClr val="bg1"/>
              </a:solidFill>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33"/>
</p:tagLst>
</file>

<file path=ppt/tags/tag10.xml><?xml version="1.0" encoding="utf-8"?>
<p:tagLst xmlns:p="http://schemas.openxmlformats.org/presentationml/2006/main">
  <p:tag name="KSO_WM_TEMPLATE_CATEGORY" val="basetag"/>
  <p:tag name="KSO_WM_TEMPLATE_INDEX" val="20161333"/>
</p:tagLst>
</file>

<file path=ppt/tags/tag11.xml><?xml version="1.0" encoding="utf-8"?>
<p:tagLst xmlns:p="http://schemas.openxmlformats.org/presentationml/2006/main">
  <p:tag name="KSO_WM_TEMPLATE_CATEGORY" val="basetag"/>
  <p:tag name="KSO_WM_TEMPLATE_INDEX" val="20161333"/>
</p:tagLst>
</file>

<file path=ppt/tags/tag12.xml><?xml version="1.0" encoding="utf-8"?>
<p:tagLst xmlns:p="http://schemas.openxmlformats.org/presentationml/2006/main">
  <p:tag name="KSO_WM_TEMPLATE_CATEGORY" val="basetag"/>
  <p:tag name="KSO_WM_TEMPLATE_INDEX" val="20161333"/>
</p:tagLst>
</file>

<file path=ppt/tags/tag13.xml><?xml version="1.0" encoding="utf-8"?>
<p:tagLst xmlns:p="http://schemas.openxmlformats.org/presentationml/2006/main">
  <p:tag name="KSO_WM_TEMPLATE_CATEGORY" val="basetag"/>
  <p:tag name="KSO_WM_TEMPLATE_INDEX" val="20161333"/>
</p:tagLst>
</file>

<file path=ppt/tags/tag14.xml><?xml version="1.0" encoding="utf-8"?>
<p:tagLst xmlns:p="http://schemas.openxmlformats.org/presentationml/2006/main">
  <p:tag name="KSO_WM_TEMPLATE_CATEGORY" val="basetag"/>
  <p:tag name="KSO_WM_TEMPLATE_INDEX" val="20161333"/>
</p:tagLst>
</file>

<file path=ppt/tags/tag15.xml><?xml version="1.0" encoding="utf-8"?>
<p:tagLst xmlns:p="http://schemas.openxmlformats.org/presentationml/2006/main">
  <p:tag name="KSO_WM_TEMPLATE_CATEGORY" val="basetag"/>
  <p:tag name="KSO_WM_TEMPLATE_INDEX" val="20161333"/>
</p:tagLst>
</file>

<file path=ppt/tags/tag16.xml><?xml version="1.0" encoding="utf-8"?>
<p:tagLst xmlns:p="http://schemas.openxmlformats.org/presentationml/2006/main">
  <p:tag name="KSO_WM_TEMPLATE_CATEGORY" val="basetag"/>
  <p:tag name="KSO_WM_TEMPLATE_INDEX" val="20161333"/>
</p:tagLst>
</file>

<file path=ppt/tags/tag17.xml><?xml version="1.0" encoding="utf-8"?>
<p:tagLst xmlns:p="http://schemas.openxmlformats.org/presentationml/2006/main">
  <p:tag name="KSO_WM_TEMPLATE_CATEGORY" val="basetag"/>
  <p:tag name="KSO_WM_TEMPLATE_INDEX" val="20161333"/>
</p:tagLst>
</file>

<file path=ppt/tags/tag18.xml><?xml version="1.0" encoding="utf-8"?>
<p:tagLst xmlns:p="http://schemas.openxmlformats.org/presentationml/2006/main">
  <p:tag name="KSO_WM_TEMPLATE_CATEGORY" val="basetag"/>
  <p:tag name="KSO_WM_TEMPLATE_INDEX" val="20161333"/>
</p:tagLst>
</file>

<file path=ppt/tags/tag19.xml><?xml version="1.0" encoding="utf-8"?>
<p:tagLst xmlns:p="http://schemas.openxmlformats.org/presentationml/2006/main">
  <p:tag name="KSO_WM_TEMPLATE_CATEGORY" val="basetag"/>
  <p:tag name="KSO_WM_TEMPLATE_INDEX" val="20161333"/>
</p:tagLst>
</file>

<file path=ppt/tags/tag2.xml><?xml version="1.0" encoding="utf-8"?>
<p:tagLst xmlns:p="http://schemas.openxmlformats.org/presentationml/2006/main">
  <p:tag name="KSO_WM_TAG_VERSION" val="1.0"/>
  <p:tag name="KSO_WM_TEMPLATE_CATEGORY" val="basetag"/>
  <p:tag name="KSO_WM_TEMPLATE_INDEX" val="20161333"/>
</p:tagLst>
</file>

<file path=ppt/tags/tag20.xml><?xml version="1.0" encoding="utf-8"?>
<p:tagLst xmlns:p="http://schemas.openxmlformats.org/presentationml/2006/main">
  <p:tag name="KSO_WM_TEMPLATE_CATEGORY" val="basetag"/>
  <p:tag name="KSO_WM_TEMPLATE_INDEX" val="20161333"/>
</p:tagLst>
</file>

<file path=ppt/tags/tag21.xml><?xml version="1.0" encoding="utf-8"?>
<p:tagLst xmlns:p="http://schemas.openxmlformats.org/presentationml/2006/main">
  <p:tag name="KSO_WM_TEMPLATE_CATEGORY" val="basetag"/>
  <p:tag name="KSO_WM_TEMPLATE_INDEX" val="20161333"/>
</p:tagLst>
</file>

<file path=ppt/tags/tag22.xml><?xml version="1.0" encoding="utf-8"?>
<p:tagLst xmlns:p="http://schemas.openxmlformats.org/presentationml/2006/main">
  <p:tag name="KSO_WM_TEMPLATE_CATEGORY" val="basetag"/>
  <p:tag name="KSO_WM_TEMPLATE_INDEX" val="20161333"/>
</p:tagLst>
</file>

<file path=ppt/tags/tag23.xml><?xml version="1.0" encoding="utf-8"?>
<p:tagLst xmlns:p="http://schemas.openxmlformats.org/presentationml/2006/main">
  <p:tag name="KSO_WM_TEMPLATE_CATEGORY" val="basetag"/>
  <p:tag name="KSO_WM_TEMPLATE_INDEX" val="20161333"/>
</p:tagLst>
</file>

<file path=ppt/tags/tag24.xml><?xml version="1.0" encoding="utf-8"?>
<p:tagLst xmlns:p="http://schemas.openxmlformats.org/presentationml/2006/main">
  <p:tag name="KSO_WM_TEMPLATE_CATEGORY" val="basetag"/>
  <p:tag name="KSO_WM_TEMPLATE_INDEX" val="20161333"/>
</p:tagLst>
</file>

<file path=ppt/tags/tag25.xml><?xml version="1.0" encoding="utf-8"?>
<p:tagLst xmlns:p="http://schemas.openxmlformats.org/presentationml/2006/main">
  <p:tag name="KSO_WM_TEMPLATE_CATEGORY" val="basetag"/>
  <p:tag name="KSO_WM_TEMPLATE_INDEX" val="20161333"/>
</p:tagLst>
</file>

<file path=ppt/tags/tag26.xml><?xml version="1.0" encoding="utf-8"?>
<p:tagLst xmlns:p="http://schemas.openxmlformats.org/presentationml/2006/main">
  <p:tag name="KSO_WM_TEMPLATE_CATEGORY" val="basetag"/>
  <p:tag name="KSO_WM_TEMPLATE_INDEX" val="20161333"/>
</p:tagLst>
</file>

<file path=ppt/tags/tag27.xml><?xml version="1.0" encoding="utf-8"?>
<p:tagLst xmlns:p="http://schemas.openxmlformats.org/presentationml/2006/main">
  <p:tag name="KSO_WM_TEMPLATE_CATEGORY" val="basetag"/>
  <p:tag name="KSO_WM_TEMPLATE_INDEX" val="20161333"/>
</p:tagLst>
</file>

<file path=ppt/tags/tag28.xml><?xml version="1.0" encoding="utf-8"?>
<p:tagLst xmlns:p="http://schemas.openxmlformats.org/presentationml/2006/main">
  <p:tag name="KSO_WM_TEMPLATE_CATEGORY" val="basetag"/>
  <p:tag name="KSO_WM_TEMPLATE_INDEX" val="20161333"/>
</p:tagLst>
</file>

<file path=ppt/tags/tag29.xml><?xml version="1.0" encoding="utf-8"?>
<p:tagLst xmlns:p="http://schemas.openxmlformats.org/presentationml/2006/main">
  <p:tag name="KSO_WM_TEMPLATE_CATEGORY" val="basetag"/>
  <p:tag name="KSO_WM_TEMPLATE_INDEX" val="20161333"/>
</p:tagLst>
</file>

<file path=ppt/tags/tag3.xml><?xml version="1.0" encoding="utf-8"?>
<p:tagLst xmlns:p="http://schemas.openxmlformats.org/presentationml/2006/main">
  <p:tag name="KSO_WM_TEMPLATE_CATEGORY" val="basetag"/>
  <p:tag name="KSO_WM_TEMPLATE_INDEX" val="20161333"/>
  <p:tag name="KSO_WM_TAG_VERSION" val="1.0"/>
  <p:tag name="KSO_WM_TEMPLATE_THUMBS_INDEX" val="1、2、3、4、5、6、7、9、10、13、14、15、16、17、18、20、27"/>
  <p:tag name="KSO_WM_BEAUTIFY_FLAG" val="#wm#"/>
</p:tagLst>
</file>

<file path=ppt/tags/tag30.xml><?xml version="1.0" encoding="utf-8"?>
<p:tagLst xmlns:p="http://schemas.openxmlformats.org/presentationml/2006/main">
  <p:tag name="KSO_WM_BEAUTIFY_FLAG" val="#wm#"/>
  <p:tag name="KSO_WM_TEMPLATE_CATEGORY" val="basetag"/>
  <p:tag name="KSO_WM_TEMPLATE_INDEX" val="20161333"/>
</p:tagLst>
</file>

<file path=ppt/tags/tag31.xml><?xml version="1.0" encoding="utf-8"?>
<p:tagLst xmlns:p="http://schemas.openxmlformats.org/presentationml/2006/main">
  <p:tag name="KSO_WM_BEAUTIFY_FLAG" val="#wm#"/>
  <p:tag name="KSO_WM_TEMPLATE_CATEGORY" val="basetag"/>
  <p:tag name="KSO_WM_TEMPLATE_INDEX" val="20161333"/>
</p:tagLst>
</file>

<file path=ppt/tags/tag32.xml><?xml version="1.0" encoding="utf-8"?>
<p:tagLst xmlns:p="http://schemas.openxmlformats.org/presentationml/2006/main">
  <p:tag name="KSO_WM_BEAUTIFY_FLAG" val="#wm#"/>
  <p:tag name="KSO_WM_TEMPLATE_CATEGORY" val="basetag"/>
  <p:tag name="KSO_WM_TEMPLATE_INDEX" val="20161333"/>
</p:tagLst>
</file>

<file path=ppt/tags/tag33.xml><?xml version="1.0" encoding="utf-8"?>
<p:tagLst xmlns:p="http://schemas.openxmlformats.org/presentationml/2006/main">
  <p:tag name="KSO_WM_TEMPLATE_CATEGORY" val="basetag"/>
  <p:tag name="KSO_WM_TEMPLATE_INDEX" val="20161333"/>
</p:tagLst>
</file>

<file path=ppt/tags/tag34.xml><?xml version="1.0" encoding="utf-8"?>
<p:tagLst xmlns:p="http://schemas.openxmlformats.org/presentationml/2006/main">
  <p:tag name="KSO_WM_TEMPLATE_CATEGORY" val="basetag"/>
  <p:tag name="KSO_WM_TEMPLATE_INDEX" val="20161333"/>
</p:tagLst>
</file>

<file path=ppt/tags/tag35.xml><?xml version="1.0" encoding="utf-8"?>
<p:tagLst xmlns:p="http://schemas.openxmlformats.org/presentationml/2006/main">
  <p:tag name="KSO_WM_TEMPLATE_CATEGORY" val="basetag"/>
  <p:tag name="KSO_WM_TEMPLATE_INDEX" val="20161333"/>
</p:tagLst>
</file>

<file path=ppt/tags/tag36.xml><?xml version="1.0" encoding="utf-8"?>
<p:tagLst xmlns:p="http://schemas.openxmlformats.org/presentationml/2006/main">
  <p:tag name="KSO_WM_TEMPLATE_CATEGORY" val="basetag"/>
  <p:tag name="KSO_WM_TEMPLATE_INDEX" val="20161333"/>
</p:tagLst>
</file>

<file path=ppt/tags/tag37.xml><?xml version="1.0" encoding="utf-8"?>
<p:tagLst xmlns:p="http://schemas.openxmlformats.org/presentationml/2006/main">
  <p:tag name="KSO_WM_TEMPLATE_CATEGORY" val="basetag"/>
  <p:tag name="KSO_WM_TEMPLATE_INDEX" val="20161333"/>
</p:tagLst>
</file>

<file path=ppt/tags/tag38.xml><?xml version="1.0" encoding="utf-8"?>
<p:tagLst xmlns:p="http://schemas.openxmlformats.org/presentationml/2006/main">
  <p:tag name="KSO_WM_TEMPLATE_CATEGORY" val="basetag"/>
  <p:tag name="KSO_WM_TEMPLATE_INDEX" val="20161333"/>
</p:tagLst>
</file>

<file path=ppt/tags/tag39.xml><?xml version="1.0" encoding="utf-8"?>
<p:tagLst xmlns:p="http://schemas.openxmlformats.org/presentationml/2006/main">
  <p:tag name="KSO_WM_TEMPLATE_CATEGORY" val="basetag"/>
  <p:tag name="KSO_WM_TEMPLATE_INDEX" val="20161333"/>
</p:tagLst>
</file>

<file path=ppt/tags/tag4.xml><?xml version="1.0" encoding="utf-8"?>
<p:tagLst xmlns:p="http://schemas.openxmlformats.org/presentationml/2006/main">
  <p:tag name="KSO_WM_TEMPLATE_CATEGORY" val="basetag"/>
  <p:tag name="KSO_WM_TEMPLATE_INDEX" val="20161333"/>
</p:tagLst>
</file>

<file path=ppt/tags/tag40.xml><?xml version="1.0" encoding="utf-8"?>
<p:tagLst xmlns:p="http://schemas.openxmlformats.org/presentationml/2006/main">
  <p:tag name="KSO_WM_TEMPLATE_CATEGORY" val="basetag"/>
  <p:tag name="KSO_WM_TEMPLATE_INDEX" val="20161333"/>
</p:tagLst>
</file>

<file path=ppt/tags/tag41.xml><?xml version="1.0" encoding="utf-8"?>
<p:tagLst xmlns:p="http://schemas.openxmlformats.org/presentationml/2006/main">
  <p:tag name="KSO_WM_TEMPLATE_CATEGORY" val="basetag"/>
  <p:tag name="KSO_WM_TEMPLATE_INDEX" val="20161333"/>
</p:tagLst>
</file>

<file path=ppt/tags/tag42.xml><?xml version="1.0" encoding="utf-8"?>
<p:tagLst xmlns:p="http://schemas.openxmlformats.org/presentationml/2006/main">
  <p:tag name="KSO_WM_TEMPLATE_CATEGORY" val="basetag"/>
  <p:tag name="KSO_WM_TEMPLATE_INDEX" val="20161333"/>
</p:tagLst>
</file>

<file path=ppt/tags/tag5.xml><?xml version="1.0" encoding="utf-8"?>
<p:tagLst xmlns:p="http://schemas.openxmlformats.org/presentationml/2006/main">
  <p:tag name="KSO_WM_TEMPLATE_CATEGORY" val="basetag"/>
  <p:tag name="KSO_WM_TEMPLATE_INDEX" val="20161333"/>
  <p:tag name="KSO_WM_TAG_VERSION" val="1.0"/>
  <p:tag name="KSO_WM_SLIDE_ID" val="basetag20161333_6"/>
  <p:tag name="KSO_WM_SLIDE_INDEX" val="6"/>
  <p:tag name="KSO_WM_SLIDE_ITEM_CNT" val="0"/>
  <p:tag name="KSO_WM_SLIDE_TYPE" val="contents"/>
  <p:tag name="KSO_WM_BEAUTIFY_FLAG" val="#wm#"/>
</p:tagLst>
</file>

<file path=ppt/tags/tag6.xml><?xml version="1.0" encoding="utf-8"?>
<p:tagLst xmlns:p="http://schemas.openxmlformats.org/presentationml/2006/main">
  <p:tag name="KSO_WM_TEMPLATE_CATEGORY" val="basetag"/>
  <p:tag name="KSO_WM_TEMPLATE_INDEX" val="20161333"/>
  <p:tag name="KSO_WM_TAG_VERSION" val="1.0"/>
  <p:tag name="KSO_WM_SLIDE_ID" val="basetag20161333_6"/>
  <p:tag name="KSO_WM_SLIDE_INDEX" val="6"/>
  <p:tag name="KSO_WM_SLIDE_ITEM_CNT" val="0"/>
  <p:tag name="KSO_WM_SLIDE_TYPE" val="contents"/>
  <p:tag name="KSO_WM_BEAUTIFY_FLAG" val="#wm#"/>
</p:tagLst>
</file>

<file path=ppt/tags/tag7.xml><?xml version="1.0" encoding="utf-8"?>
<p:tagLst xmlns:p="http://schemas.openxmlformats.org/presentationml/2006/main">
  <p:tag name="KSO_WM_TEMPLATE_CATEGORY" val="basetag"/>
  <p:tag name="KSO_WM_TEMPLATE_INDEX" val="20161333"/>
</p:tagLst>
</file>

<file path=ppt/tags/tag8.xml><?xml version="1.0" encoding="utf-8"?>
<p:tagLst xmlns:p="http://schemas.openxmlformats.org/presentationml/2006/main">
  <p:tag name="KSO_WM_TEMPLATE_CATEGORY" val="basetag"/>
  <p:tag name="KSO_WM_TEMPLATE_INDEX" val="20161333"/>
</p:tagLst>
</file>

<file path=ppt/tags/tag9.xml><?xml version="1.0" encoding="utf-8"?>
<p:tagLst xmlns:p="http://schemas.openxmlformats.org/presentationml/2006/main">
  <p:tag name="KSO_WM_TEMPLATE_CATEGORY" val="basetag"/>
  <p:tag name="KSO_WM_TEMPLATE_INDEX" val="2016133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3721</Words>
  <Application>WPS 演示</Application>
  <PresentationFormat>宽屏</PresentationFormat>
  <Paragraphs>446</Paragraphs>
  <Slides>39</Slides>
  <Notes>0</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4</vt:i4>
      </vt:variant>
      <vt:variant>
        <vt:lpstr>幻灯片标题</vt:lpstr>
      </vt:variant>
      <vt:variant>
        <vt:i4>39</vt:i4>
      </vt:variant>
    </vt:vector>
  </HeadingPairs>
  <TitlesOfParts>
    <vt:vector size="59" baseType="lpstr">
      <vt:lpstr>Arial</vt:lpstr>
      <vt:lpstr>宋体</vt:lpstr>
      <vt:lpstr>Wingdings</vt:lpstr>
      <vt:lpstr>黑体</vt:lpstr>
      <vt:lpstr>微软雅黑</vt:lpstr>
      <vt:lpstr>方正姚体</vt:lpstr>
      <vt:lpstr>等线</vt:lpstr>
      <vt:lpstr>等线 Light</vt:lpstr>
      <vt:lpstr>Arial Unicode MS</vt:lpstr>
      <vt:lpstr>Calibri</vt:lpstr>
      <vt:lpstr>Book Antiqua</vt:lpstr>
      <vt:lpstr>Segoe Print</vt:lpstr>
      <vt:lpstr>Office 主题</vt:lpstr>
      <vt:lpstr>1_自定义设计方案</vt:lpstr>
      <vt:lpstr>自定义设计方案</vt:lpstr>
      <vt:lpstr>Office 主题​​</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林巧媚</dc:creator>
  <cp:lastModifiedBy>Action66843</cp:lastModifiedBy>
  <cp:revision>73</cp:revision>
  <dcterms:created xsi:type="dcterms:W3CDTF">2016-12-11T13:29:00Z</dcterms:created>
  <dcterms:modified xsi:type="dcterms:W3CDTF">2017-11-04T07:08:37Z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