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A4C8E8"/>
    <a:srgbClr val="275A89"/>
    <a:srgbClr val="2C81CE"/>
    <a:srgbClr val="4B8ED1"/>
    <a:srgbClr val="609ED6"/>
    <a:srgbClr val="719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203" autoAdjust="0"/>
  </p:normalViewPr>
  <p:slideViewPr>
    <p:cSldViewPr snapToGrid="0">
      <p:cViewPr varScale="1">
        <p:scale>
          <a:sx n="104" d="100"/>
          <a:sy n="104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F643B-222F-48BB-A895-20AAAB19A9CF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51025895-5E99-4D63-9B1E-FF7404C0AA66}">
      <dgm:prSet phldrT="[Text]" custT="1"/>
      <dgm:spPr/>
      <dgm:t>
        <a:bodyPr/>
        <a:lstStyle/>
        <a:p>
          <a:r>
            <a:rPr lang="en-GB" sz="2400" noProof="0" dirty="0" smtClean="0"/>
            <a:t>Cognitive architecture (LIDA)</a:t>
          </a:r>
        </a:p>
        <a:p>
          <a:r>
            <a:rPr lang="en-GB" sz="2000" noProof="0" dirty="0" smtClean="0"/>
            <a:t>functioning in realistic environment</a:t>
          </a:r>
          <a:endParaRPr lang="en-GB" sz="2000" noProof="0" dirty="0"/>
        </a:p>
      </dgm:t>
    </dgm:pt>
    <dgm:pt modelId="{F26C32EC-F3EE-4C6B-AC04-56FA3F370920}" type="parTrans" cxnId="{2DCA2A01-454E-4DE9-AFA7-C90BD6F0405C}">
      <dgm:prSet/>
      <dgm:spPr/>
      <dgm:t>
        <a:bodyPr/>
        <a:lstStyle/>
        <a:p>
          <a:endParaRPr lang="en-GB" noProof="0" dirty="0"/>
        </a:p>
      </dgm:t>
    </dgm:pt>
    <dgm:pt modelId="{24E68E07-F7FD-40D3-80AD-7DA104DF55B6}" type="sibTrans" cxnId="{2DCA2A01-454E-4DE9-AFA7-C90BD6F0405C}">
      <dgm:prSet/>
      <dgm:spPr/>
      <dgm:t>
        <a:bodyPr/>
        <a:lstStyle/>
        <a:p>
          <a:endParaRPr lang="en-GB" noProof="0" dirty="0"/>
        </a:p>
      </dgm:t>
    </dgm:pt>
    <dgm:pt modelId="{0E124679-2199-43B2-ABC8-E71E683FECCB}">
      <dgm:prSet phldrT="[Text]"/>
      <dgm:spPr/>
      <dgm:t>
        <a:bodyPr/>
        <a:lstStyle/>
        <a:p>
          <a:r>
            <a:rPr lang="en-GB" noProof="0" dirty="0" smtClean="0"/>
            <a:t>Localization </a:t>
          </a:r>
          <a:br>
            <a:rPr lang="en-GB" noProof="0" dirty="0" smtClean="0"/>
          </a:br>
          <a:r>
            <a:rPr lang="en-GB" noProof="0" dirty="0" smtClean="0"/>
            <a:t>Model</a:t>
          </a:r>
          <a:endParaRPr lang="en-GB" noProof="0" dirty="0"/>
        </a:p>
      </dgm:t>
    </dgm:pt>
    <dgm:pt modelId="{A59FA164-09AE-4DCA-A6BB-0DDACB5833CE}" type="sibTrans" cxnId="{985243FE-B9DD-47BB-97CB-DFA02D6F02CB}">
      <dgm:prSet/>
      <dgm:spPr/>
      <dgm:t>
        <a:bodyPr/>
        <a:lstStyle/>
        <a:p>
          <a:endParaRPr lang="en-GB" noProof="0" dirty="0"/>
        </a:p>
      </dgm:t>
    </dgm:pt>
    <dgm:pt modelId="{079ADE54-37E5-4631-A54A-B4FDF5B6B16E}" type="parTrans" cxnId="{985243FE-B9DD-47BB-97CB-DFA02D6F02CB}">
      <dgm:prSet/>
      <dgm:spPr/>
      <dgm:t>
        <a:bodyPr/>
        <a:lstStyle/>
        <a:p>
          <a:endParaRPr lang="en-GB" noProof="0" dirty="0"/>
        </a:p>
      </dgm:t>
    </dgm:pt>
    <dgm:pt modelId="{5FA32218-1735-408C-ADED-0D84B7C54524}">
      <dgm:prSet phldrT="[Text]"/>
      <dgm:spPr/>
      <dgm:t>
        <a:bodyPr lIns="0" tIns="0" rIns="0" bIns="0"/>
        <a:lstStyle/>
        <a:p>
          <a:r>
            <a:rPr lang="en-GB" noProof="0" dirty="0" smtClean="0"/>
            <a:t>Map correction Model</a:t>
          </a:r>
          <a:endParaRPr lang="en-GB" noProof="0" dirty="0"/>
        </a:p>
      </dgm:t>
    </dgm:pt>
    <dgm:pt modelId="{29E71D2D-7808-4359-9C18-91989ECA4946}" type="sibTrans" cxnId="{DE5C1118-0A41-41C9-81C0-2FBD870BDFC2}">
      <dgm:prSet/>
      <dgm:spPr/>
      <dgm:t>
        <a:bodyPr/>
        <a:lstStyle/>
        <a:p>
          <a:endParaRPr lang="en-GB" noProof="0" dirty="0"/>
        </a:p>
      </dgm:t>
    </dgm:pt>
    <dgm:pt modelId="{EC36E46F-A56E-47C9-89F6-A62B6526F459}" type="parTrans" cxnId="{DE5C1118-0A41-41C9-81C0-2FBD870BDFC2}">
      <dgm:prSet/>
      <dgm:spPr/>
      <dgm:t>
        <a:bodyPr/>
        <a:lstStyle/>
        <a:p>
          <a:endParaRPr lang="en-GB" noProof="0" dirty="0"/>
        </a:p>
      </dgm:t>
    </dgm:pt>
    <dgm:pt modelId="{3B04F358-63C8-435E-B95E-C48B366E402F}">
      <dgm:prSet phldrT="[Text]"/>
      <dgm:spPr/>
      <dgm:t>
        <a:bodyPr lIns="0" tIns="0" rIns="0" bIns="0"/>
        <a:lstStyle/>
        <a:p>
          <a:pPr>
            <a:spcAft>
              <a:spcPts val="0"/>
            </a:spcAft>
          </a:pPr>
          <a:r>
            <a:rPr lang="en-GB" kern="0" baseline="0" noProof="0" dirty="0" smtClean="0"/>
            <a:t>Map structuring</a:t>
          </a:r>
        </a:p>
        <a:p>
          <a:pPr>
            <a:spcAft>
              <a:spcPts val="0"/>
            </a:spcAft>
          </a:pPr>
          <a:r>
            <a:rPr lang="en-GB" kern="0" baseline="0" noProof="0" dirty="0" smtClean="0"/>
            <a:t>Model</a:t>
          </a:r>
          <a:endParaRPr lang="en-GB" kern="0" baseline="0" noProof="0" dirty="0"/>
        </a:p>
      </dgm:t>
    </dgm:pt>
    <dgm:pt modelId="{F83CEADB-3D6E-4A6B-B3B5-8E61C0747336}" type="sibTrans" cxnId="{6B4D04A2-3F71-4176-A9CC-73A3151AA570}">
      <dgm:prSet/>
      <dgm:spPr/>
      <dgm:t>
        <a:bodyPr/>
        <a:lstStyle/>
        <a:p>
          <a:endParaRPr lang="en-GB" noProof="0" dirty="0"/>
        </a:p>
      </dgm:t>
    </dgm:pt>
    <dgm:pt modelId="{C8A6CFC1-56D7-4494-8DDA-8F0CF4D6ED69}" type="parTrans" cxnId="{6B4D04A2-3F71-4176-A9CC-73A3151AA570}">
      <dgm:prSet/>
      <dgm:spPr/>
      <dgm:t>
        <a:bodyPr/>
        <a:lstStyle/>
        <a:p>
          <a:endParaRPr lang="en-GB" noProof="0" dirty="0"/>
        </a:p>
      </dgm:t>
    </dgm:pt>
    <dgm:pt modelId="{56122BE7-A81B-4315-B3C4-E75E0057294B}" type="pres">
      <dgm:prSet presAssocID="{7D5F643B-222F-48BB-A895-20AAAB19A9C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8D600F3-55EC-414A-BF8D-CFD4AE2B574C}" type="pres">
      <dgm:prSet presAssocID="{7D5F643B-222F-48BB-A895-20AAAB19A9CF}" presName="ellipse" presStyleLbl="trBgShp" presStyleIdx="0" presStyleCnt="1" custScaleX="115546" custLinFactNeighborX="-1202" custLinFactNeighborY="71838"/>
      <dgm:spPr>
        <a:noFill/>
        <a:ln>
          <a:noFill/>
        </a:ln>
      </dgm:spPr>
      <dgm:t>
        <a:bodyPr/>
        <a:lstStyle/>
        <a:p>
          <a:endParaRPr lang="de-AT"/>
        </a:p>
      </dgm:t>
    </dgm:pt>
    <dgm:pt modelId="{55BE2087-52F1-4D62-8B2E-50A1F31778F9}" type="pres">
      <dgm:prSet presAssocID="{7D5F643B-222F-48BB-A895-20AAAB19A9CF}" presName="arrow1" presStyleLbl="fgShp" presStyleIdx="0" presStyleCnt="1" custLinFactNeighborX="-8381"/>
      <dgm:spPr/>
    </dgm:pt>
    <dgm:pt modelId="{F61D20B3-4EE9-433A-8AA4-064CBFBB7A2B}" type="pres">
      <dgm:prSet presAssocID="{7D5F643B-222F-48BB-A895-20AAAB19A9CF}" presName="rectangle" presStyleLbl="revTx" presStyleIdx="0" presStyleCnt="1" custFlipVert="1" custLinFactNeighborX="-1748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E39052E8-47B1-4E57-9181-53EA51B95C0F}" type="pres">
      <dgm:prSet presAssocID="{3B04F358-63C8-435E-B95E-C48B366E402F}" presName="item1" presStyleLbl="node1" presStyleIdx="0" presStyleCnt="3" custFlipVert="1" custScaleX="82120" custScaleY="82120" custLinFactNeighborX="-14084" custLinFactNeighborY="35942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B4A53AA5-74B3-414E-AA35-D2508828985A}" type="pres">
      <dgm:prSet presAssocID="{5FA32218-1735-408C-ADED-0D84B7C54524}" presName="item2" presStyleLbl="node1" presStyleIdx="1" presStyleCnt="3" custFlipVert="1" custScaleX="89746" custScaleY="64358" custLinFactNeighborX="-30931" custLinFactNeighborY="97472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8F521FC3-05D3-4E7B-AE01-07B25239238E}" type="pres">
      <dgm:prSet presAssocID="{51025895-5E99-4D63-9B1E-FF7404C0AA66}" presName="item3" presStyleLbl="node1" presStyleIdx="2" presStyleCnt="3" custFlipVert="1" custScaleX="95320" custScaleY="61472" custLinFactY="19705" custLinFactNeighborX="46614" custLinFactNeighborY="100000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  <dgm:pt modelId="{2E2E8F32-BD49-460B-BDD2-E0E4C6294AA0}" type="pres">
      <dgm:prSet presAssocID="{7D5F643B-222F-48BB-A895-20AAAB19A9CF}" presName="funnel" presStyleLbl="trAlignAcc1" presStyleIdx="0" presStyleCnt="1" custScaleX="177578" custScaleY="68264" custLinFactNeighborX="-718" custLinFactNeighborY="17614"/>
      <dgm:spPr/>
      <dgm:t>
        <a:bodyPr/>
        <a:lstStyle/>
        <a:p>
          <a:endParaRPr lang="de-AT"/>
        </a:p>
      </dgm:t>
    </dgm:pt>
  </dgm:ptLst>
  <dgm:cxnLst>
    <dgm:cxn modelId="{55C0FE6B-FD84-49D0-A24A-986F38A7EAAE}" type="presOf" srcId="{7D5F643B-222F-48BB-A895-20AAAB19A9CF}" destId="{56122BE7-A81B-4315-B3C4-E75E0057294B}" srcOrd="0" destOrd="0" presId="urn:microsoft.com/office/officeart/2005/8/layout/funnel1"/>
    <dgm:cxn modelId="{6B4D04A2-3F71-4176-A9CC-73A3151AA570}" srcId="{7D5F643B-222F-48BB-A895-20AAAB19A9CF}" destId="{3B04F358-63C8-435E-B95E-C48B366E402F}" srcOrd="1" destOrd="0" parTransId="{C8A6CFC1-56D7-4494-8DDA-8F0CF4D6ED69}" sibTransId="{F83CEADB-3D6E-4A6B-B3B5-8E61C0747336}"/>
    <dgm:cxn modelId="{6BD81FDA-17A2-47B8-8FE3-8D3A18B633BF}" type="presOf" srcId="{3B04F358-63C8-435E-B95E-C48B366E402F}" destId="{B4A53AA5-74B3-414E-AA35-D2508828985A}" srcOrd="0" destOrd="0" presId="urn:microsoft.com/office/officeart/2005/8/layout/funnel1"/>
    <dgm:cxn modelId="{DE5C1118-0A41-41C9-81C0-2FBD870BDFC2}" srcId="{7D5F643B-222F-48BB-A895-20AAAB19A9CF}" destId="{5FA32218-1735-408C-ADED-0D84B7C54524}" srcOrd="2" destOrd="0" parTransId="{EC36E46F-A56E-47C9-89F6-A62B6526F459}" sibTransId="{29E71D2D-7808-4359-9C18-91989ECA4946}"/>
    <dgm:cxn modelId="{401FBBE3-A7B4-4718-9997-686F280E6132}" type="presOf" srcId="{51025895-5E99-4D63-9B1E-FF7404C0AA66}" destId="{F61D20B3-4EE9-433A-8AA4-064CBFBB7A2B}" srcOrd="0" destOrd="0" presId="urn:microsoft.com/office/officeart/2005/8/layout/funnel1"/>
    <dgm:cxn modelId="{9EC74677-9F7E-4D22-BA03-D8BFCCF16E91}" type="presOf" srcId="{0E124679-2199-43B2-ABC8-E71E683FECCB}" destId="{8F521FC3-05D3-4E7B-AE01-07B25239238E}" srcOrd="0" destOrd="0" presId="urn:microsoft.com/office/officeart/2005/8/layout/funnel1"/>
    <dgm:cxn modelId="{985243FE-B9DD-47BB-97CB-DFA02D6F02CB}" srcId="{7D5F643B-222F-48BB-A895-20AAAB19A9CF}" destId="{0E124679-2199-43B2-ABC8-E71E683FECCB}" srcOrd="0" destOrd="0" parTransId="{079ADE54-37E5-4631-A54A-B4FDF5B6B16E}" sibTransId="{A59FA164-09AE-4DCA-A6BB-0DDACB5833CE}"/>
    <dgm:cxn modelId="{719FB935-A089-489E-9814-E868818AA687}" type="presOf" srcId="{5FA32218-1735-408C-ADED-0D84B7C54524}" destId="{E39052E8-47B1-4E57-9181-53EA51B95C0F}" srcOrd="0" destOrd="0" presId="urn:microsoft.com/office/officeart/2005/8/layout/funnel1"/>
    <dgm:cxn modelId="{2DCA2A01-454E-4DE9-AFA7-C90BD6F0405C}" srcId="{7D5F643B-222F-48BB-A895-20AAAB19A9CF}" destId="{51025895-5E99-4D63-9B1E-FF7404C0AA66}" srcOrd="3" destOrd="0" parTransId="{F26C32EC-F3EE-4C6B-AC04-56FA3F370920}" sibTransId="{24E68E07-F7FD-40D3-80AD-7DA104DF55B6}"/>
    <dgm:cxn modelId="{3B10F88F-B35E-467C-A70E-DC7CFBD39615}" type="presParOf" srcId="{56122BE7-A81B-4315-B3C4-E75E0057294B}" destId="{A8D600F3-55EC-414A-BF8D-CFD4AE2B574C}" srcOrd="0" destOrd="0" presId="urn:microsoft.com/office/officeart/2005/8/layout/funnel1"/>
    <dgm:cxn modelId="{76891156-62CC-49B8-A62F-E28489800B6A}" type="presParOf" srcId="{56122BE7-A81B-4315-B3C4-E75E0057294B}" destId="{55BE2087-52F1-4D62-8B2E-50A1F31778F9}" srcOrd="1" destOrd="0" presId="urn:microsoft.com/office/officeart/2005/8/layout/funnel1"/>
    <dgm:cxn modelId="{4400A21F-5C04-41A5-931D-B34C6FE6525D}" type="presParOf" srcId="{56122BE7-A81B-4315-B3C4-E75E0057294B}" destId="{F61D20B3-4EE9-433A-8AA4-064CBFBB7A2B}" srcOrd="2" destOrd="0" presId="urn:microsoft.com/office/officeart/2005/8/layout/funnel1"/>
    <dgm:cxn modelId="{E02CA5FB-0CBE-4F3F-B5A2-E61DE99C275B}" type="presParOf" srcId="{56122BE7-A81B-4315-B3C4-E75E0057294B}" destId="{E39052E8-47B1-4E57-9181-53EA51B95C0F}" srcOrd="3" destOrd="0" presId="urn:microsoft.com/office/officeart/2005/8/layout/funnel1"/>
    <dgm:cxn modelId="{2B681060-0C9A-47D2-ACE9-41F1572DE6D2}" type="presParOf" srcId="{56122BE7-A81B-4315-B3C4-E75E0057294B}" destId="{B4A53AA5-74B3-414E-AA35-D2508828985A}" srcOrd="4" destOrd="0" presId="urn:microsoft.com/office/officeart/2005/8/layout/funnel1"/>
    <dgm:cxn modelId="{048C9823-8463-4ADB-ABD2-CC45AC87DE46}" type="presParOf" srcId="{56122BE7-A81B-4315-B3C4-E75E0057294B}" destId="{8F521FC3-05D3-4E7B-AE01-07B25239238E}" srcOrd="5" destOrd="0" presId="urn:microsoft.com/office/officeart/2005/8/layout/funnel1"/>
    <dgm:cxn modelId="{71EB6CF7-6DC7-4943-B608-AF784AEB208C}" type="presParOf" srcId="{56122BE7-A81B-4315-B3C4-E75E0057294B}" destId="{2E2E8F32-BD49-460B-BDD2-E0E4C6294AA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600F3-55EC-414A-BF8D-CFD4AE2B574C}">
      <dsp:nvSpPr>
        <dsp:cNvPr id="0" name=""/>
        <dsp:cNvSpPr/>
      </dsp:nvSpPr>
      <dsp:spPr>
        <a:xfrm>
          <a:off x="3219104" y="1743156"/>
          <a:ext cx="7230735" cy="2173280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E2087-52F1-4D62-8B2E-50A1F31778F9}">
      <dsp:nvSpPr>
        <dsp:cNvPr id="0" name=""/>
        <dsp:cNvSpPr/>
      </dsp:nvSpPr>
      <dsp:spPr>
        <a:xfrm>
          <a:off x="6211367" y="5503542"/>
          <a:ext cx="1212768" cy="77617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20B3-4EE9-433A-8AA4-064CBFBB7A2B}">
      <dsp:nvSpPr>
        <dsp:cNvPr id="0" name=""/>
        <dsp:cNvSpPr/>
      </dsp:nvSpPr>
      <dsp:spPr>
        <a:xfrm flipV="1">
          <a:off x="3906993" y="6124479"/>
          <a:ext cx="5821287" cy="1455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noProof="0" dirty="0" smtClean="0"/>
            <a:t>Cognitive architecture (LIDA)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noProof="0" dirty="0" smtClean="0"/>
            <a:t>functioning in realistic environment</a:t>
          </a:r>
          <a:endParaRPr lang="en-GB" sz="2000" kern="1200" noProof="0" dirty="0"/>
        </a:p>
      </dsp:txBody>
      <dsp:txXfrm rot="10800000">
        <a:off x="3906993" y="6124479"/>
        <a:ext cx="5821287" cy="1455321"/>
      </dsp:txXfrm>
    </dsp:sp>
    <dsp:sp modelId="{E39052E8-47B1-4E57-9181-53EA51B95C0F}">
      <dsp:nvSpPr>
        <dsp:cNvPr id="0" name=""/>
        <dsp:cNvSpPr/>
      </dsp:nvSpPr>
      <dsp:spPr>
        <a:xfrm flipV="1">
          <a:off x="5943609" y="3502809"/>
          <a:ext cx="1792665" cy="1792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noProof="0" dirty="0" smtClean="0"/>
            <a:t>Map correction Model</a:t>
          </a:r>
          <a:endParaRPr lang="en-GB" sz="2300" kern="1200" noProof="0" dirty="0"/>
        </a:p>
      </dsp:txBody>
      <dsp:txXfrm rot="10800000">
        <a:off x="6206139" y="3765339"/>
        <a:ext cx="1267605" cy="1267605"/>
      </dsp:txXfrm>
    </dsp:sp>
    <dsp:sp modelId="{B4A53AA5-74B3-414E-AA35-D2508828985A}">
      <dsp:nvSpPr>
        <dsp:cNvPr id="0" name=""/>
        <dsp:cNvSpPr/>
      </dsp:nvSpPr>
      <dsp:spPr>
        <a:xfrm flipV="1">
          <a:off x="3930560" y="3402147"/>
          <a:ext cx="1959139" cy="14049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2300" kern="0" baseline="0" noProof="0" dirty="0" smtClean="0"/>
            <a:t>Map structuring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GB" sz="2300" kern="0" baseline="0" noProof="0" dirty="0" smtClean="0"/>
            <a:t>Model</a:t>
          </a:r>
          <a:endParaRPr lang="en-GB" sz="2300" kern="0" baseline="0" noProof="0" dirty="0"/>
        </a:p>
      </dsp:txBody>
      <dsp:txXfrm rot="10800000">
        <a:off x="4217469" y="3607893"/>
        <a:ext cx="1385321" cy="993432"/>
      </dsp:txXfrm>
    </dsp:sp>
    <dsp:sp modelId="{8F521FC3-05D3-4E7B-AE01-07B25239238E}">
      <dsp:nvSpPr>
        <dsp:cNvPr id="0" name=""/>
        <dsp:cNvSpPr/>
      </dsp:nvSpPr>
      <dsp:spPr>
        <a:xfrm flipV="1">
          <a:off x="7794008" y="3391193"/>
          <a:ext cx="2080819" cy="13419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noProof="0" dirty="0" smtClean="0"/>
            <a:t>Localization </a:t>
          </a:r>
          <a:br>
            <a:rPr lang="en-GB" sz="2300" kern="1200" noProof="0" dirty="0" smtClean="0"/>
          </a:br>
          <a:r>
            <a:rPr lang="en-GB" sz="2300" kern="1200" noProof="0" dirty="0" smtClean="0"/>
            <a:t>Model</a:t>
          </a:r>
          <a:endParaRPr lang="en-GB" sz="2300" kern="1200" noProof="0" dirty="0"/>
        </a:p>
      </dsp:txBody>
      <dsp:txXfrm rot="10800000">
        <a:off x="8098737" y="3587713"/>
        <a:ext cx="1471361" cy="948883"/>
      </dsp:txXfrm>
    </dsp:sp>
    <dsp:sp modelId="{2E2E8F32-BD49-460B-BDD2-E0E4C6294AA0}">
      <dsp:nvSpPr>
        <dsp:cNvPr id="0" name=""/>
        <dsp:cNvSpPr/>
      </dsp:nvSpPr>
      <dsp:spPr>
        <a:xfrm>
          <a:off x="840523" y="1734250"/>
          <a:ext cx="12060214" cy="37089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6ED68-1843-4A8E-BB76-CAB298806CBA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698BE-FF65-4E5F-8811-B358A51566C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25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698BE-FF65-4E5F-8811-B358A51566C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064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98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760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2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91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7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73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6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24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44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45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211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9050-4C52-40DC-A6C3-DE19261D3078}" type="datetimeFigureOut">
              <a:rPr lang="de-AT" smtClean="0"/>
              <a:t>14.09.2015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7718-AF30-498E-A09E-D1F3674B5A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16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577404078"/>
              </p:ext>
            </p:extLst>
          </p:nvPr>
        </p:nvGraphicFramePr>
        <p:xfrm>
          <a:off x="-757959" y="-834445"/>
          <a:ext cx="13838787" cy="776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03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rapezoid 59"/>
          <p:cNvSpPr/>
          <p:nvPr/>
        </p:nvSpPr>
        <p:spPr>
          <a:xfrm flipV="1">
            <a:off x="1693545" y="3536539"/>
            <a:ext cx="9495534" cy="927241"/>
          </a:xfrm>
          <a:prstGeom prst="trapezoid">
            <a:avLst>
              <a:gd name="adj" fmla="val 161659"/>
            </a:avLst>
          </a:prstGeom>
          <a:gradFill>
            <a:gsLst>
              <a:gs pos="0">
                <a:schemeClr val="bg1"/>
              </a:gs>
              <a:gs pos="74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apezoid 58"/>
          <p:cNvSpPr/>
          <p:nvPr/>
        </p:nvSpPr>
        <p:spPr>
          <a:xfrm>
            <a:off x="1742207" y="2779006"/>
            <a:ext cx="9391456" cy="755169"/>
          </a:xfrm>
          <a:prstGeom prst="trapezoid">
            <a:avLst>
              <a:gd name="adj" fmla="val 223619"/>
            </a:avLst>
          </a:prstGeom>
          <a:gradFill>
            <a:gsLst>
              <a:gs pos="0">
                <a:schemeClr val="bg1"/>
              </a:gs>
              <a:gs pos="74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10586820" y="3564000"/>
            <a:ext cx="645753" cy="1123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2115415" y="4704212"/>
            <a:ext cx="1542185" cy="92363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Place cell firing in different environments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115416" y="5625830"/>
            <a:ext cx="1542184" cy="92235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Single-cell recording (not in this PhD)</a:t>
            </a:r>
            <a:endParaRPr lang="en-GB" dirty="0"/>
          </a:p>
        </p:txBody>
      </p:sp>
      <p:sp>
        <p:nvSpPr>
          <p:cNvPr id="17" name="Rechteck 16"/>
          <p:cNvSpPr/>
          <p:nvPr/>
        </p:nvSpPr>
        <p:spPr>
          <a:xfrm>
            <a:off x="1486549" y="4570557"/>
            <a:ext cx="867207" cy="960023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Neural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486548" y="5487565"/>
            <a:ext cx="867207" cy="960023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Neural</a:t>
            </a:r>
            <a:endParaRPr lang="en-GB" b="1" dirty="0"/>
          </a:p>
        </p:txBody>
      </p:sp>
      <p:sp>
        <p:nvSpPr>
          <p:cNvPr id="19" name="Rechteck 18"/>
          <p:cNvSpPr/>
          <p:nvPr/>
        </p:nvSpPr>
        <p:spPr>
          <a:xfrm>
            <a:off x="10586820" y="4482374"/>
            <a:ext cx="645753" cy="1136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Beha-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viour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0586820" y="5388561"/>
            <a:ext cx="645753" cy="11363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Beha- viour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24805" y="5385140"/>
            <a:ext cx="1094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Data</a:t>
            </a:r>
          </a:p>
          <a:p>
            <a:pPr algn="ctr"/>
            <a:r>
              <a:rPr lang="en-GB" dirty="0" smtClean="0"/>
              <a:t>collection</a:t>
            </a:r>
          </a:p>
          <a:p>
            <a:pPr algn="ctr"/>
            <a:r>
              <a:rPr lang="en-GB" dirty="0" smtClean="0"/>
              <a:t>method</a:t>
            </a:r>
            <a:endParaRPr lang="en-GB" dirty="0"/>
          </a:p>
        </p:txBody>
      </p:sp>
      <p:sp>
        <p:nvSpPr>
          <p:cNvPr id="22" name="Textfeld 21"/>
          <p:cNvSpPr txBox="1"/>
          <p:nvPr/>
        </p:nvSpPr>
        <p:spPr>
          <a:xfrm>
            <a:off x="434360" y="2943814"/>
            <a:ext cx="157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Computational</a:t>
            </a:r>
          </a:p>
          <a:p>
            <a:pPr algn="ctr"/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23" name="Textfeld 22"/>
          <p:cNvSpPr txBox="1"/>
          <p:nvPr/>
        </p:nvSpPr>
        <p:spPr>
          <a:xfrm>
            <a:off x="657914" y="4613572"/>
            <a:ext cx="873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 of</a:t>
            </a:r>
          </a:p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25" name="Rechteck 24"/>
          <p:cNvSpPr/>
          <p:nvPr/>
        </p:nvSpPr>
        <p:spPr>
          <a:xfrm>
            <a:off x="3660956" y="5624545"/>
            <a:ext cx="2470546" cy="585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Virtual reality experiment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131503" y="5624545"/>
            <a:ext cx="4533142" cy="585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Online behavioural experiment (MTurk)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57600" y="6208282"/>
            <a:ext cx="7007044" cy="3398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</a:rPr>
              <a:t>Preliminary experiments in virtual reality (Appendix C)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657600" y="4702194"/>
            <a:ext cx="2473902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Structure</a:t>
            </a:r>
            <a:r>
              <a:rPr lang="en-GB" baseline="30000" dirty="0" smtClean="0">
                <a:solidFill>
                  <a:schemeClr val="tx1"/>
                </a:solidFill>
              </a:rPr>
              <a:t>1</a:t>
            </a:r>
            <a:r>
              <a:rPr lang="en-GB" dirty="0" smtClean="0">
                <a:solidFill>
                  <a:schemeClr val="tx1"/>
                </a:solidFill>
              </a:rPr>
              <a:t> of spatial memories in optimally</a:t>
            </a:r>
            <a:r>
              <a:rPr lang="en-GB" baseline="30000" dirty="0" smtClean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generated environments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131501" y="4709995"/>
            <a:ext cx="2250931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Structure of existing spatial memories in familiar</a:t>
            </a:r>
            <a:r>
              <a:rPr lang="en-GB" baseline="30000" dirty="0" smtClean="0">
                <a:solidFill>
                  <a:schemeClr val="tx1"/>
                </a:solidFill>
              </a:rPr>
              <a:t>3</a:t>
            </a:r>
            <a:r>
              <a:rPr lang="en-GB" dirty="0" smtClean="0">
                <a:solidFill>
                  <a:schemeClr val="tx1"/>
                </a:solidFill>
              </a:rPr>
              <a:t> environments</a:t>
            </a:r>
          </a:p>
        </p:txBody>
      </p:sp>
      <p:sp>
        <p:nvSpPr>
          <p:cNvPr id="31" name="Rechteck 30"/>
          <p:cNvSpPr/>
          <p:nvPr/>
        </p:nvSpPr>
        <p:spPr>
          <a:xfrm>
            <a:off x="8382434" y="4709995"/>
            <a:ext cx="2288922" cy="9236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Accuracy</a:t>
            </a:r>
            <a:r>
              <a:rPr lang="en-GB" baseline="30000" dirty="0" smtClean="0">
                <a:solidFill>
                  <a:schemeClr val="tx1"/>
                </a:solidFill>
              </a:rPr>
              <a:t>4</a:t>
            </a:r>
            <a:r>
              <a:rPr lang="en-GB" dirty="0" smtClean="0">
                <a:solidFill>
                  <a:schemeClr val="tx1"/>
                </a:solidFill>
              </a:rPr>
              <a:t> of existing spatial memories in familiar environments</a:t>
            </a:r>
          </a:p>
        </p:txBody>
      </p:sp>
      <p:sp>
        <p:nvSpPr>
          <p:cNvPr id="40" name="Rechteck 39"/>
          <p:cNvSpPr/>
          <p:nvPr/>
        </p:nvSpPr>
        <p:spPr>
          <a:xfrm>
            <a:off x="1486550" y="3653549"/>
            <a:ext cx="867207" cy="9600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echteck 41"/>
          <p:cNvSpPr/>
          <p:nvPr/>
        </p:nvSpPr>
        <p:spPr>
          <a:xfrm>
            <a:off x="2115415" y="3781861"/>
            <a:ext cx="1542185" cy="919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Bayesian localization</a:t>
            </a:r>
          </a:p>
        </p:txBody>
      </p:sp>
      <p:sp>
        <p:nvSpPr>
          <p:cNvPr id="43" name="Rechteck 42"/>
          <p:cNvSpPr/>
          <p:nvPr/>
        </p:nvSpPr>
        <p:spPr>
          <a:xfrm>
            <a:off x="3657598" y="3779462"/>
            <a:ext cx="4724834" cy="9190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Bayesian nonparametric clustering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(with subject-specific distance function)</a:t>
            </a:r>
          </a:p>
        </p:txBody>
      </p:sp>
      <p:sp>
        <p:nvSpPr>
          <p:cNvPr id="44" name="Rechteck 43"/>
          <p:cNvSpPr/>
          <p:nvPr/>
        </p:nvSpPr>
        <p:spPr>
          <a:xfrm>
            <a:off x="8382432" y="3779462"/>
            <a:ext cx="2285568" cy="9225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Maximum likelihood estimation (on recently visited locations)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30879" y="3802434"/>
            <a:ext cx="150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Hypothesized </a:t>
            </a:r>
            <a:br>
              <a:rPr lang="en-GB" dirty="0" smtClean="0"/>
            </a:br>
            <a:r>
              <a:rPr lang="en-GB" dirty="0" smtClean="0"/>
              <a:t>Mechanism</a:t>
            </a:r>
            <a:endParaRPr lang="en-GB" dirty="0"/>
          </a:p>
        </p:txBody>
      </p:sp>
      <p:sp>
        <p:nvSpPr>
          <p:cNvPr id="54" name="Textfeld 53"/>
          <p:cNvSpPr txBox="1"/>
          <p:nvPr/>
        </p:nvSpPr>
        <p:spPr>
          <a:xfrm>
            <a:off x="1927220" y="3112252"/>
            <a:ext cx="181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b="1" dirty="0" smtClean="0"/>
              <a:t>Particle filter</a:t>
            </a:r>
          </a:p>
          <a:p>
            <a:pPr algn="r"/>
            <a:r>
              <a:rPr lang="de-AT" dirty="0" smtClean="0"/>
              <a:t>[Spiking neurons]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4626847" y="3118921"/>
            <a:ext cx="314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Variational</a:t>
            </a:r>
            <a:r>
              <a:rPr lang="en-GB" b="1" baseline="30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 Bayesian inference</a:t>
            </a:r>
          </a:p>
          <a:p>
            <a:r>
              <a:rPr lang="en-GB" b="1" dirty="0" smtClean="0"/>
              <a:t>(with metric learning in ADS</a:t>
            </a:r>
            <a:r>
              <a:rPr lang="en-GB" b="1" baseline="30000" dirty="0" smtClean="0"/>
              <a:t>6</a:t>
            </a:r>
            <a:r>
              <a:rPr lang="en-GB" b="1" dirty="0" smtClean="0"/>
              <a:t>)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8593599" y="3111717"/>
            <a:ext cx="177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Sequential</a:t>
            </a:r>
            <a:endParaRPr lang="de-AT" b="1" dirty="0"/>
          </a:p>
          <a:p>
            <a:r>
              <a:rPr lang="de-AT" b="1" dirty="0" smtClean="0"/>
              <a:t>gradient descent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4741669" y="1367109"/>
            <a:ext cx="33925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Cognitive architecture</a:t>
            </a:r>
          </a:p>
          <a:p>
            <a:r>
              <a:rPr lang="en-GB" dirty="0" smtClean="0"/>
              <a:t>functioning in noisy environments</a:t>
            </a:r>
          </a:p>
          <a:p>
            <a:r>
              <a:rPr lang="en-GB" sz="2200" dirty="0" smtClean="0"/>
              <a:t>using Bayesian mechanisms</a:t>
            </a:r>
            <a:endParaRPr lang="en-GB" sz="2200" dirty="0"/>
          </a:p>
        </p:txBody>
      </p:sp>
      <p:cxnSp>
        <p:nvCxnSpPr>
          <p:cNvPr id="64" name="Gerader Verbinder 63"/>
          <p:cNvCxnSpPr/>
          <p:nvPr/>
        </p:nvCxnSpPr>
        <p:spPr>
          <a:xfrm flipV="1">
            <a:off x="1742207" y="2803766"/>
            <a:ext cx="1610593" cy="730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H="1" flipV="1">
            <a:off x="9467850" y="2803766"/>
            <a:ext cx="1665814" cy="73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3352800" y="2809322"/>
            <a:ext cx="611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2115415" y="4696725"/>
            <a:ext cx="855594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>
            <a:off x="1732682" y="4482374"/>
            <a:ext cx="373208" cy="2126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 flipV="1">
            <a:off x="10668000" y="4458250"/>
            <a:ext cx="465663" cy="2384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>
            <a:off x="981075" y="612538"/>
            <a:ext cx="10476590" cy="1340998"/>
          </a:xfrm>
          <a:prstGeom prst="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971550" y="5848351"/>
            <a:ext cx="10476590" cy="1905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Preliminary experiments in virtual reality (see Appendix C)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19138" y="6191252"/>
            <a:ext cx="10938536" cy="1724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971550" y="4010026"/>
            <a:ext cx="3019425" cy="168592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4678693" y="4010025"/>
            <a:ext cx="3019425" cy="168592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8428715" y="4010025"/>
            <a:ext cx="3019425" cy="168592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971550" y="2124075"/>
            <a:ext cx="3019425" cy="173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4678693" y="2124074"/>
            <a:ext cx="3019425" cy="173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8428715" y="2124074"/>
            <a:ext cx="3019425" cy="17335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Gerader Verbinder 20"/>
          <p:cNvCxnSpPr>
            <a:stCxn id="8" idx="1"/>
            <a:endCxn id="8" idx="3"/>
          </p:cNvCxnSpPr>
          <p:nvPr/>
        </p:nvCxnSpPr>
        <p:spPr>
          <a:xfrm>
            <a:off x="971550" y="48529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4678693" y="4838701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8428715" y="48529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971550" y="29860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8428715" y="2986088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-88577" y="4405777"/>
            <a:ext cx="744819" cy="8690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3200" dirty="0" smtClean="0"/>
              <a:t>Data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54327" y="4730483"/>
            <a:ext cx="559769" cy="103008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dirty="0" smtClean="0"/>
              <a:t>Collection</a:t>
            </a:r>
          </a:p>
          <a:p>
            <a:pPr algn="ctr">
              <a:lnSpc>
                <a:spcPts val="1400"/>
              </a:lnSpc>
            </a:pPr>
            <a:r>
              <a:rPr lang="en-GB" dirty="0" smtClean="0"/>
              <a:t>method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44484" y="4164324"/>
            <a:ext cx="461665" cy="5355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GB" dirty="0" smtClean="0"/>
              <a:t>Type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662" y="2044138"/>
            <a:ext cx="553998" cy="19451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GB" sz="2400" dirty="0" smtClean="0"/>
              <a:t>Computational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11781" y="3037265"/>
            <a:ext cx="559769" cy="8056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dirty="0" smtClean="0"/>
              <a:t>Mecha-</a:t>
            </a:r>
            <a:br>
              <a:rPr lang="en-GB" dirty="0" smtClean="0"/>
            </a:br>
            <a:r>
              <a:rPr lang="en-GB" dirty="0" smtClean="0"/>
              <a:t>nism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39253" y="2248302"/>
            <a:ext cx="559769" cy="6085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GB" dirty="0" smtClean="0"/>
              <a:t>Algo-</a:t>
            </a:r>
            <a:br>
              <a:rPr lang="en-GB" dirty="0" smtClean="0"/>
            </a:br>
            <a:r>
              <a:rPr lang="en-GB" dirty="0" smtClean="0"/>
              <a:t>rithm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166310" y="4896338"/>
            <a:ext cx="11770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Single-cell </a:t>
            </a:r>
          </a:p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recording </a:t>
            </a:r>
          </a:p>
        </p:txBody>
      </p:sp>
      <p:sp>
        <p:nvSpPr>
          <p:cNvPr id="37" name="Rechteck 36"/>
          <p:cNvSpPr/>
          <p:nvPr/>
        </p:nvSpPr>
        <p:spPr>
          <a:xfrm>
            <a:off x="920273" y="4079237"/>
            <a:ext cx="1617686" cy="78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Place cell firing</a:t>
            </a: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different environments</a:t>
            </a:r>
            <a:endParaRPr lang="en-GB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4802518" y="4883128"/>
            <a:ext cx="12627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Virtual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Reality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experiment</a:t>
            </a:r>
          </a:p>
        </p:txBody>
      </p:sp>
      <p:sp>
        <p:nvSpPr>
          <p:cNvPr id="39" name="Rechteck 38"/>
          <p:cNvSpPr/>
          <p:nvPr/>
        </p:nvSpPr>
        <p:spPr>
          <a:xfrm>
            <a:off x="4965017" y="4024121"/>
            <a:ext cx="2489656" cy="788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Structure</a:t>
            </a:r>
            <a:r>
              <a:rPr lang="en-GB" dirty="0" smtClean="0">
                <a:solidFill>
                  <a:schemeClr val="tx1"/>
                </a:solidFill>
              </a:rPr>
              <a:t> of spatial 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memories in optimally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generated environments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6294562" y="4882544"/>
            <a:ext cx="12901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Online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behavioural</a:t>
            </a:r>
          </a:p>
          <a:p>
            <a:pPr algn="ctr">
              <a:lnSpc>
                <a:spcPts val="1800"/>
              </a:lnSpc>
            </a:pPr>
            <a:r>
              <a:rPr lang="en-GB" dirty="0" smtClean="0"/>
              <a:t>experiment</a:t>
            </a:r>
          </a:p>
        </p:txBody>
      </p:sp>
      <p:cxnSp>
        <p:nvCxnSpPr>
          <p:cNvPr id="41" name="Gerader Verbinder 40"/>
          <p:cNvCxnSpPr>
            <a:endCxn id="10" idx="2"/>
          </p:cNvCxnSpPr>
          <p:nvPr/>
        </p:nvCxnSpPr>
        <p:spPr>
          <a:xfrm>
            <a:off x="6188405" y="4840287"/>
            <a:ext cx="1" cy="855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8863661" y="4057121"/>
            <a:ext cx="2244782" cy="788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Accuracy</a:t>
            </a:r>
            <a:r>
              <a:rPr lang="en-GB" dirty="0" smtClean="0">
                <a:solidFill>
                  <a:schemeClr val="tx1"/>
                </a:solidFill>
              </a:rPr>
              <a:t> of existing 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spatial memories in </a:t>
            </a:r>
          </a:p>
          <a:p>
            <a:pPr algn="ctr">
              <a:lnSpc>
                <a:spcPts val="1800"/>
              </a:lnSpc>
            </a:pPr>
            <a:r>
              <a:rPr lang="en-GB" dirty="0" smtClean="0">
                <a:solidFill>
                  <a:schemeClr val="tx1"/>
                </a:solidFill>
              </a:rPr>
              <a:t>familiar environments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8428715" y="4996191"/>
            <a:ext cx="301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Online behavioural</a:t>
            </a:r>
          </a:p>
          <a:p>
            <a:pPr algn="ctr">
              <a:lnSpc>
                <a:spcPts val="1800"/>
              </a:lnSpc>
            </a:pPr>
            <a:r>
              <a:rPr lang="en-GB" dirty="0"/>
              <a:t>e</a:t>
            </a:r>
            <a:r>
              <a:rPr lang="en-GB" dirty="0" smtClean="0"/>
              <a:t>xperiment (Mechanical Turk)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971549" y="3284251"/>
            <a:ext cx="3019425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Bayesian </a:t>
            </a:r>
            <a:r>
              <a:rPr lang="en-GB" b="1" dirty="0" smtClean="0"/>
              <a:t>localization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8423936" y="3052873"/>
            <a:ext cx="30194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Maximum likelihood </a:t>
            </a:r>
          </a:p>
          <a:p>
            <a:pPr algn="ctr">
              <a:lnSpc>
                <a:spcPts val="1800"/>
              </a:lnSpc>
            </a:pPr>
            <a:r>
              <a:rPr lang="en-GB" b="1" dirty="0" smtClean="0"/>
              <a:t>correction </a:t>
            </a:r>
            <a:r>
              <a:rPr lang="en-GB" dirty="0" smtClean="0"/>
              <a:t>of recently visited location estimates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981075" y="2397859"/>
            <a:ext cx="3019425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dirty="0" smtClean="0"/>
              <a:t>Particle filter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8433461" y="2272226"/>
            <a:ext cx="301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Sequential</a:t>
            </a:r>
          </a:p>
          <a:p>
            <a:pPr algn="ctr">
              <a:lnSpc>
                <a:spcPts val="1800"/>
              </a:lnSpc>
            </a:pPr>
            <a:r>
              <a:rPr lang="en-GB" b="1" dirty="0" smtClean="0"/>
              <a:t>gradient descent</a:t>
            </a:r>
          </a:p>
        </p:txBody>
      </p:sp>
      <p:sp>
        <p:nvSpPr>
          <p:cNvPr id="52" name="Rechteck 51"/>
          <p:cNvSpPr/>
          <p:nvPr/>
        </p:nvSpPr>
        <p:spPr>
          <a:xfrm>
            <a:off x="4678692" y="2122858"/>
            <a:ext cx="3019425" cy="45177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Gerader Verbinder 27"/>
          <p:cNvCxnSpPr/>
          <p:nvPr/>
        </p:nvCxnSpPr>
        <p:spPr>
          <a:xfrm>
            <a:off x="4678693" y="2971801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669168" y="3174414"/>
            <a:ext cx="3019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dirty="0" smtClean="0"/>
              <a:t>Bayesian nonparametric </a:t>
            </a:r>
            <a:r>
              <a:rPr lang="en-GB" b="1" dirty="0" smtClean="0"/>
              <a:t>clustering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560269" y="2250892"/>
            <a:ext cx="325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MCMC / variational inference</a:t>
            </a:r>
          </a:p>
          <a:p>
            <a:pPr algn="ctr"/>
            <a:r>
              <a:rPr lang="en-GB" dirty="0" smtClean="0"/>
              <a:t>(using learned </a:t>
            </a:r>
            <a:r>
              <a:rPr lang="en-GB" b="1" dirty="0" smtClean="0"/>
              <a:t>GDA-ADS metric</a:t>
            </a:r>
            <a:r>
              <a:rPr lang="en-GB" dirty="0" smtClean="0"/>
              <a:t>)</a:t>
            </a:r>
          </a:p>
        </p:txBody>
      </p:sp>
      <p:cxnSp>
        <p:nvCxnSpPr>
          <p:cNvPr id="42" name="Gerader Verbinder 41"/>
          <p:cNvCxnSpPr/>
          <p:nvPr/>
        </p:nvCxnSpPr>
        <p:spPr>
          <a:xfrm>
            <a:off x="2567993" y="4024121"/>
            <a:ext cx="0" cy="1426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2517595" y="4046886"/>
            <a:ext cx="1512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Errors</a:t>
            </a: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</a:p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estimations of</a:t>
            </a:r>
          </a:p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locations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2636518" y="4884984"/>
            <a:ext cx="13003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Behavioural</a:t>
            </a:r>
          </a:p>
          <a:p>
            <a:pPr algn="ctr">
              <a:lnSpc>
                <a:spcPts val="1800"/>
              </a:lnSpc>
            </a:pPr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xperiment</a:t>
            </a:r>
          </a:p>
        </p:txBody>
      </p:sp>
      <p:cxnSp>
        <p:nvCxnSpPr>
          <p:cNvPr id="54" name="Gerader Verbinder 53"/>
          <p:cNvCxnSpPr/>
          <p:nvPr/>
        </p:nvCxnSpPr>
        <p:spPr>
          <a:xfrm>
            <a:off x="971548" y="5456074"/>
            <a:ext cx="3019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1014096" y="5430436"/>
            <a:ext cx="29082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GB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(carried out outside this PhD)</a:t>
            </a:r>
          </a:p>
        </p:txBody>
      </p:sp>
      <p:sp>
        <p:nvSpPr>
          <p:cNvPr id="56" name="Gleichschenkliges Dreieck 55"/>
          <p:cNvSpPr/>
          <p:nvPr/>
        </p:nvSpPr>
        <p:spPr>
          <a:xfrm>
            <a:off x="3398796" y="622948"/>
            <a:ext cx="5643601" cy="722378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feld 11"/>
          <p:cNvSpPr txBox="1"/>
          <p:nvPr/>
        </p:nvSpPr>
        <p:spPr>
          <a:xfrm>
            <a:off x="2857109" y="871078"/>
            <a:ext cx="6942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Cognitive architecture</a:t>
            </a:r>
          </a:p>
          <a:p>
            <a:pPr algn="ctr"/>
            <a:r>
              <a:rPr lang="en-GB" dirty="0" smtClean="0"/>
              <a:t>embodied on a robot,</a:t>
            </a:r>
          </a:p>
          <a:p>
            <a:pPr algn="ctr"/>
            <a:r>
              <a:rPr lang="en-GB" dirty="0"/>
              <a:t>functioning in </a:t>
            </a:r>
            <a:r>
              <a:rPr lang="en-GB" dirty="0" smtClean="0"/>
              <a:t>realistic environments </a:t>
            </a:r>
            <a:r>
              <a:rPr lang="de-AT" dirty="0" smtClean="0"/>
              <a:t>using Bayesian mechanisms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1542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61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83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Tamas Madl</dc:creator>
  <cp:lastModifiedBy>Tamas Madl</cp:lastModifiedBy>
  <cp:revision>42</cp:revision>
  <dcterms:created xsi:type="dcterms:W3CDTF">2015-09-11T11:28:42Z</dcterms:created>
  <dcterms:modified xsi:type="dcterms:W3CDTF">2015-09-15T22:13:38Z</dcterms:modified>
</cp:coreProperties>
</file>