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03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643B-222F-48BB-A895-20AAAB19A9C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51025895-5E99-4D63-9B1E-FF7404C0AA66}">
      <dgm:prSet phldrT="[Text]" custT="1"/>
      <dgm:spPr/>
      <dgm:t>
        <a:bodyPr/>
        <a:lstStyle/>
        <a:p>
          <a:r>
            <a:rPr lang="en-GB" sz="2400" noProof="0" dirty="0" smtClean="0"/>
            <a:t>Cognitive architecture (LIDA)</a:t>
          </a:r>
        </a:p>
        <a:p>
          <a:r>
            <a:rPr lang="en-GB" sz="2000" noProof="0" dirty="0" smtClean="0"/>
            <a:t>functioning in realistic environment</a:t>
          </a:r>
          <a:endParaRPr lang="en-GB" sz="2000" noProof="0" dirty="0"/>
        </a:p>
      </dgm:t>
    </dgm:pt>
    <dgm:pt modelId="{F26C32EC-F3EE-4C6B-AC04-56FA3F370920}" type="par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24E68E07-F7FD-40D3-80AD-7DA104DF55B6}" type="sib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0E124679-2199-43B2-ABC8-E71E683FECCB}">
      <dgm:prSet phldrT="[Text]"/>
      <dgm:spPr/>
      <dgm:t>
        <a:bodyPr/>
        <a:lstStyle/>
        <a:p>
          <a:r>
            <a:rPr lang="en-GB" noProof="0" dirty="0" smtClean="0"/>
            <a:t>Localization </a:t>
          </a:r>
          <a:br>
            <a:rPr lang="en-GB" noProof="0" dirty="0" smtClean="0"/>
          </a:br>
          <a:r>
            <a:rPr lang="en-GB" noProof="0" dirty="0" smtClean="0"/>
            <a:t>Model</a:t>
          </a:r>
          <a:endParaRPr lang="en-GB" noProof="0" dirty="0"/>
        </a:p>
      </dgm:t>
    </dgm:pt>
    <dgm:pt modelId="{A59FA164-09AE-4DCA-A6BB-0DDACB5833CE}" type="sib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079ADE54-37E5-4631-A54A-B4FDF5B6B16E}" type="par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5FA32218-1735-408C-ADED-0D84B7C54524}">
      <dgm:prSet phldrT="[Text]"/>
      <dgm:spPr/>
      <dgm:t>
        <a:bodyPr lIns="0" tIns="0" rIns="0" bIns="0"/>
        <a:lstStyle/>
        <a:p>
          <a:r>
            <a:rPr lang="en-GB" noProof="0" dirty="0" smtClean="0"/>
            <a:t>Map correction Model</a:t>
          </a:r>
          <a:endParaRPr lang="en-GB" noProof="0" dirty="0"/>
        </a:p>
      </dgm:t>
    </dgm:pt>
    <dgm:pt modelId="{29E71D2D-7808-4359-9C18-91989ECA4946}" type="sib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EC36E46F-A56E-47C9-89F6-A62B6526F459}" type="par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3B04F358-63C8-435E-B95E-C48B366E402F}">
      <dgm:prSet phldrT="[Text]"/>
      <dgm:spPr/>
      <dgm:t>
        <a:bodyPr lIns="0" tIns="0" rIns="0" bIns="0"/>
        <a:lstStyle/>
        <a:p>
          <a:pPr>
            <a:spcAft>
              <a:spcPts val="0"/>
            </a:spcAft>
          </a:pPr>
          <a:r>
            <a:rPr lang="en-GB" kern="0" baseline="0" noProof="0" dirty="0" smtClean="0"/>
            <a:t>Map structuring</a:t>
          </a:r>
        </a:p>
        <a:p>
          <a:pPr>
            <a:spcAft>
              <a:spcPts val="0"/>
            </a:spcAft>
          </a:pPr>
          <a:r>
            <a:rPr lang="en-GB" kern="0" baseline="0" noProof="0" dirty="0" smtClean="0"/>
            <a:t>Model</a:t>
          </a:r>
          <a:endParaRPr lang="en-GB" kern="0" baseline="0" noProof="0" dirty="0"/>
        </a:p>
      </dgm:t>
    </dgm:pt>
    <dgm:pt modelId="{F83CEADB-3D6E-4A6B-B3B5-8E61C0747336}" type="sib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C8A6CFC1-56D7-4494-8DDA-8F0CF4D6ED69}" type="par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56122BE7-A81B-4315-B3C4-E75E0057294B}" type="pres">
      <dgm:prSet presAssocID="{7D5F643B-222F-48BB-A895-20AAAB19A9C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8D600F3-55EC-414A-BF8D-CFD4AE2B574C}" type="pres">
      <dgm:prSet presAssocID="{7D5F643B-222F-48BB-A895-20AAAB19A9CF}" presName="ellipse" presStyleLbl="trBgShp" presStyleIdx="0" presStyleCnt="1" custScaleX="115546" custLinFactNeighborX="-1202" custLinFactNeighborY="71838"/>
      <dgm:spPr>
        <a:noFill/>
        <a:ln>
          <a:noFill/>
        </a:ln>
      </dgm:spPr>
      <dgm:t>
        <a:bodyPr/>
        <a:lstStyle/>
        <a:p>
          <a:endParaRPr lang="de-AT"/>
        </a:p>
      </dgm:t>
    </dgm:pt>
    <dgm:pt modelId="{55BE2087-52F1-4D62-8B2E-50A1F31778F9}" type="pres">
      <dgm:prSet presAssocID="{7D5F643B-222F-48BB-A895-20AAAB19A9CF}" presName="arrow1" presStyleLbl="fgShp" presStyleIdx="0" presStyleCnt="1" custLinFactNeighborX="-8381"/>
      <dgm:spPr/>
    </dgm:pt>
    <dgm:pt modelId="{F61D20B3-4EE9-433A-8AA4-064CBFBB7A2B}" type="pres">
      <dgm:prSet presAssocID="{7D5F643B-222F-48BB-A895-20AAAB19A9CF}" presName="rectangle" presStyleLbl="revTx" presStyleIdx="0" presStyleCnt="1" custFlipVert="1" custLinFactNeighborX="-1748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39052E8-47B1-4E57-9181-53EA51B95C0F}" type="pres">
      <dgm:prSet presAssocID="{3B04F358-63C8-435E-B95E-C48B366E402F}" presName="item1" presStyleLbl="node1" presStyleIdx="0" presStyleCnt="3" custFlipVert="1" custScaleX="82120" custScaleY="82120" custLinFactNeighborX="-14084" custLinFactNeighborY="3594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4A53AA5-74B3-414E-AA35-D2508828985A}" type="pres">
      <dgm:prSet presAssocID="{5FA32218-1735-408C-ADED-0D84B7C54524}" presName="item2" presStyleLbl="node1" presStyleIdx="1" presStyleCnt="3" custFlipVert="1" custScaleX="89746" custScaleY="64358" custLinFactNeighborX="-30931" custLinFactNeighborY="9747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F521FC3-05D3-4E7B-AE01-07B25239238E}" type="pres">
      <dgm:prSet presAssocID="{51025895-5E99-4D63-9B1E-FF7404C0AA66}" presName="item3" presStyleLbl="node1" presStyleIdx="2" presStyleCnt="3" custFlipVert="1" custScaleX="95320" custScaleY="61472" custLinFactY="19705" custLinFactNeighborX="46614" custLinFactNeighborY="100000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E2E8F32-BD49-460B-BDD2-E0E4C6294AA0}" type="pres">
      <dgm:prSet presAssocID="{7D5F643B-222F-48BB-A895-20AAAB19A9CF}" presName="funnel" presStyleLbl="trAlignAcc1" presStyleIdx="0" presStyleCnt="1" custScaleX="177578" custScaleY="68264" custLinFactNeighborX="-718" custLinFactNeighborY="17614"/>
      <dgm:spPr/>
      <dgm:t>
        <a:bodyPr/>
        <a:lstStyle/>
        <a:p>
          <a:endParaRPr lang="de-AT"/>
        </a:p>
      </dgm:t>
    </dgm:pt>
  </dgm:ptLst>
  <dgm:cxnLst>
    <dgm:cxn modelId="{55C0FE6B-FD84-49D0-A24A-986F38A7EAAE}" type="presOf" srcId="{7D5F643B-222F-48BB-A895-20AAAB19A9CF}" destId="{56122BE7-A81B-4315-B3C4-E75E0057294B}" srcOrd="0" destOrd="0" presId="urn:microsoft.com/office/officeart/2005/8/layout/funnel1"/>
    <dgm:cxn modelId="{6B4D04A2-3F71-4176-A9CC-73A3151AA570}" srcId="{7D5F643B-222F-48BB-A895-20AAAB19A9CF}" destId="{3B04F358-63C8-435E-B95E-C48B366E402F}" srcOrd="1" destOrd="0" parTransId="{C8A6CFC1-56D7-4494-8DDA-8F0CF4D6ED69}" sibTransId="{F83CEADB-3D6E-4A6B-B3B5-8E61C0747336}"/>
    <dgm:cxn modelId="{6BD81FDA-17A2-47B8-8FE3-8D3A18B633BF}" type="presOf" srcId="{3B04F358-63C8-435E-B95E-C48B366E402F}" destId="{B4A53AA5-74B3-414E-AA35-D2508828985A}" srcOrd="0" destOrd="0" presId="urn:microsoft.com/office/officeart/2005/8/layout/funnel1"/>
    <dgm:cxn modelId="{DE5C1118-0A41-41C9-81C0-2FBD870BDFC2}" srcId="{7D5F643B-222F-48BB-A895-20AAAB19A9CF}" destId="{5FA32218-1735-408C-ADED-0D84B7C54524}" srcOrd="2" destOrd="0" parTransId="{EC36E46F-A56E-47C9-89F6-A62B6526F459}" sibTransId="{29E71D2D-7808-4359-9C18-91989ECA4946}"/>
    <dgm:cxn modelId="{401FBBE3-A7B4-4718-9997-686F280E6132}" type="presOf" srcId="{51025895-5E99-4D63-9B1E-FF7404C0AA66}" destId="{F61D20B3-4EE9-433A-8AA4-064CBFBB7A2B}" srcOrd="0" destOrd="0" presId="urn:microsoft.com/office/officeart/2005/8/layout/funnel1"/>
    <dgm:cxn modelId="{9EC74677-9F7E-4D22-BA03-D8BFCCF16E91}" type="presOf" srcId="{0E124679-2199-43B2-ABC8-E71E683FECCB}" destId="{8F521FC3-05D3-4E7B-AE01-07B25239238E}" srcOrd="0" destOrd="0" presId="urn:microsoft.com/office/officeart/2005/8/layout/funnel1"/>
    <dgm:cxn modelId="{985243FE-B9DD-47BB-97CB-DFA02D6F02CB}" srcId="{7D5F643B-222F-48BB-A895-20AAAB19A9CF}" destId="{0E124679-2199-43B2-ABC8-E71E683FECCB}" srcOrd="0" destOrd="0" parTransId="{079ADE54-37E5-4631-A54A-B4FDF5B6B16E}" sibTransId="{A59FA164-09AE-4DCA-A6BB-0DDACB5833CE}"/>
    <dgm:cxn modelId="{719FB935-A089-489E-9814-E868818AA687}" type="presOf" srcId="{5FA32218-1735-408C-ADED-0D84B7C54524}" destId="{E39052E8-47B1-4E57-9181-53EA51B95C0F}" srcOrd="0" destOrd="0" presId="urn:microsoft.com/office/officeart/2005/8/layout/funnel1"/>
    <dgm:cxn modelId="{2DCA2A01-454E-4DE9-AFA7-C90BD6F0405C}" srcId="{7D5F643B-222F-48BB-A895-20AAAB19A9CF}" destId="{51025895-5E99-4D63-9B1E-FF7404C0AA66}" srcOrd="3" destOrd="0" parTransId="{F26C32EC-F3EE-4C6B-AC04-56FA3F370920}" sibTransId="{24E68E07-F7FD-40D3-80AD-7DA104DF55B6}"/>
    <dgm:cxn modelId="{3B10F88F-B35E-467C-A70E-DC7CFBD39615}" type="presParOf" srcId="{56122BE7-A81B-4315-B3C4-E75E0057294B}" destId="{A8D600F3-55EC-414A-BF8D-CFD4AE2B574C}" srcOrd="0" destOrd="0" presId="urn:microsoft.com/office/officeart/2005/8/layout/funnel1"/>
    <dgm:cxn modelId="{76891156-62CC-49B8-A62F-E28489800B6A}" type="presParOf" srcId="{56122BE7-A81B-4315-B3C4-E75E0057294B}" destId="{55BE2087-52F1-4D62-8B2E-50A1F31778F9}" srcOrd="1" destOrd="0" presId="urn:microsoft.com/office/officeart/2005/8/layout/funnel1"/>
    <dgm:cxn modelId="{4400A21F-5C04-41A5-931D-B34C6FE6525D}" type="presParOf" srcId="{56122BE7-A81B-4315-B3C4-E75E0057294B}" destId="{F61D20B3-4EE9-433A-8AA4-064CBFBB7A2B}" srcOrd="2" destOrd="0" presId="urn:microsoft.com/office/officeart/2005/8/layout/funnel1"/>
    <dgm:cxn modelId="{E02CA5FB-0CBE-4F3F-B5A2-E61DE99C275B}" type="presParOf" srcId="{56122BE7-A81B-4315-B3C4-E75E0057294B}" destId="{E39052E8-47B1-4E57-9181-53EA51B95C0F}" srcOrd="3" destOrd="0" presId="urn:microsoft.com/office/officeart/2005/8/layout/funnel1"/>
    <dgm:cxn modelId="{2B681060-0C9A-47D2-ACE9-41F1572DE6D2}" type="presParOf" srcId="{56122BE7-A81B-4315-B3C4-E75E0057294B}" destId="{B4A53AA5-74B3-414E-AA35-D2508828985A}" srcOrd="4" destOrd="0" presId="urn:microsoft.com/office/officeart/2005/8/layout/funnel1"/>
    <dgm:cxn modelId="{048C9823-8463-4ADB-ABD2-CC45AC87DE46}" type="presParOf" srcId="{56122BE7-A81B-4315-B3C4-E75E0057294B}" destId="{8F521FC3-05D3-4E7B-AE01-07B25239238E}" srcOrd="5" destOrd="0" presId="urn:microsoft.com/office/officeart/2005/8/layout/funnel1"/>
    <dgm:cxn modelId="{71EB6CF7-6DC7-4943-B608-AF784AEB208C}" type="presParOf" srcId="{56122BE7-A81B-4315-B3C4-E75E0057294B}" destId="{2E2E8F32-BD49-460B-BDD2-E0E4C6294AA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00F3-55EC-414A-BF8D-CFD4AE2B574C}">
      <dsp:nvSpPr>
        <dsp:cNvPr id="0" name=""/>
        <dsp:cNvSpPr/>
      </dsp:nvSpPr>
      <dsp:spPr>
        <a:xfrm>
          <a:off x="3219104" y="1743156"/>
          <a:ext cx="7230735" cy="217328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E2087-52F1-4D62-8B2E-50A1F31778F9}">
      <dsp:nvSpPr>
        <dsp:cNvPr id="0" name=""/>
        <dsp:cNvSpPr/>
      </dsp:nvSpPr>
      <dsp:spPr>
        <a:xfrm>
          <a:off x="6211367" y="5503542"/>
          <a:ext cx="1212768" cy="77617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20B3-4EE9-433A-8AA4-064CBFBB7A2B}">
      <dsp:nvSpPr>
        <dsp:cNvPr id="0" name=""/>
        <dsp:cNvSpPr/>
      </dsp:nvSpPr>
      <dsp:spPr>
        <a:xfrm flipV="1">
          <a:off x="3906993" y="6124479"/>
          <a:ext cx="5821287" cy="145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noProof="0" dirty="0" smtClean="0"/>
            <a:t>Cognitive architecture (LIDA)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functioning in realistic environment</a:t>
          </a:r>
          <a:endParaRPr lang="en-GB" sz="2000" kern="1200" noProof="0" dirty="0"/>
        </a:p>
      </dsp:txBody>
      <dsp:txXfrm rot="10800000">
        <a:off x="3906993" y="6124479"/>
        <a:ext cx="5821287" cy="1455321"/>
      </dsp:txXfrm>
    </dsp:sp>
    <dsp:sp modelId="{E39052E8-47B1-4E57-9181-53EA51B95C0F}">
      <dsp:nvSpPr>
        <dsp:cNvPr id="0" name=""/>
        <dsp:cNvSpPr/>
      </dsp:nvSpPr>
      <dsp:spPr>
        <a:xfrm flipV="1">
          <a:off x="5943609" y="3502809"/>
          <a:ext cx="1792665" cy="1792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Map correction Model</a:t>
          </a:r>
          <a:endParaRPr lang="en-GB" sz="2300" kern="1200" noProof="0" dirty="0"/>
        </a:p>
      </dsp:txBody>
      <dsp:txXfrm rot="10800000">
        <a:off x="6206139" y="3765339"/>
        <a:ext cx="1267605" cy="1267605"/>
      </dsp:txXfrm>
    </dsp:sp>
    <dsp:sp modelId="{B4A53AA5-74B3-414E-AA35-D2508828985A}">
      <dsp:nvSpPr>
        <dsp:cNvPr id="0" name=""/>
        <dsp:cNvSpPr/>
      </dsp:nvSpPr>
      <dsp:spPr>
        <a:xfrm flipV="1">
          <a:off x="3930560" y="3402147"/>
          <a:ext cx="1959139" cy="140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Map structuring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Model</a:t>
          </a:r>
          <a:endParaRPr lang="en-GB" sz="2300" kern="0" baseline="0" noProof="0" dirty="0"/>
        </a:p>
      </dsp:txBody>
      <dsp:txXfrm rot="10800000">
        <a:off x="4217469" y="3607893"/>
        <a:ext cx="1385321" cy="993432"/>
      </dsp:txXfrm>
    </dsp:sp>
    <dsp:sp modelId="{8F521FC3-05D3-4E7B-AE01-07B25239238E}">
      <dsp:nvSpPr>
        <dsp:cNvPr id="0" name=""/>
        <dsp:cNvSpPr/>
      </dsp:nvSpPr>
      <dsp:spPr>
        <a:xfrm flipV="1">
          <a:off x="7794008" y="3391193"/>
          <a:ext cx="2080819" cy="13419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Localization </a:t>
          </a:r>
          <a:br>
            <a:rPr lang="en-GB" sz="2300" kern="1200" noProof="0" dirty="0" smtClean="0"/>
          </a:br>
          <a:r>
            <a:rPr lang="en-GB" sz="2300" kern="1200" noProof="0" dirty="0" smtClean="0"/>
            <a:t>Model</a:t>
          </a:r>
          <a:endParaRPr lang="en-GB" sz="2300" kern="1200" noProof="0" dirty="0"/>
        </a:p>
      </dsp:txBody>
      <dsp:txXfrm rot="10800000">
        <a:off x="8098737" y="3587713"/>
        <a:ext cx="1471361" cy="948883"/>
      </dsp:txXfrm>
    </dsp:sp>
    <dsp:sp modelId="{2E2E8F32-BD49-460B-BDD2-E0E4C6294AA0}">
      <dsp:nvSpPr>
        <dsp:cNvPr id="0" name=""/>
        <dsp:cNvSpPr/>
      </dsp:nvSpPr>
      <dsp:spPr>
        <a:xfrm>
          <a:off x="840523" y="1734250"/>
          <a:ext cx="12060214" cy="37089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06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21.09.2015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77404078"/>
              </p:ext>
            </p:extLst>
          </p:nvPr>
        </p:nvGraphicFramePr>
        <p:xfrm>
          <a:off x="-757959" y="-834445"/>
          <a:ext cx="13838787" cy="776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rapezoid 59"/>
          <p:cNvSpPr/>
          <p:nvPr/>
        </p:nvSpPr>
        <p:spPr>
          <a:xfrm flipV="1">
            <a:off x="1693545" y="3536539"/>
            <a:ext cx="9495534" cy="927241"/>
          </a:xfrm>
          <a:prstGeom prst="trapezoid">
            <a:avLst>
              <a:gd name="adj" fmla="val 16165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apezoid 58"/>
          <p:cNvSpPr/>
          <p:nvPr/>
        </p:nvSpPr>
        <p:spPr>
          <a:xfrm>
            <a:off x="1742207" y="2779006"/>
            <a:ext cx="9391456" cy="755169"/>
          </a:xfrm>
          <a:prstGeom prst="trapezoid">
            <a:avLst>
              <a:gd name="adj" fmla="val 22361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0586820" y="3564000"/>
            <a:ext cx="645753" cy="112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115415" y="4704212"/>
            <a:ext cx="1542185" cy="9236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Place cell firing in different environments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15416" y="5625830"/>
            <a:ext cx="1542184" cy="9223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Single-cell recording (not in this PhD)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1486549" y="4570557"/>
            <a:ext cx="867207" cy="9600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Neural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86548" y="5487565"/>
            <a:ext cx="867207" cy="960023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Neural</a:t>
            </a:r>
            <a:endParaRPr lang="en-GB" b="1" dirty="0"/>
          </a:p>
        </p:txBody>
      </p:sp>
      <p:sp>
        <p:nvSpPr>
          <p:cNvPr id="19" name="Rechteck 18"/>
          <p:cNvSpPr/>
          <p:nvPr/>
        </p:nvSpPr>
        <p:spPr>
          <a:xfrm>
            <a:off x="10586820" y="4482374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586820" y="5388561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 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4805" y="5385140"/>
            <a:ext cx="109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collection</a:t>
            </a:r>
          </a:p>
          <a:p>
            <a:pPr algn="ctr"/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434360" y="2943814"/>
            <a:ext cx="15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Computational</a:t>
            </a:r>
          </a:p>
          <a:p>
            <a:pPr algn="ctr"/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657914" y="4613572"/>
            <a:ext cx="87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 of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3660956" y="5624545"/>
            <a:ext cx="2470546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Virtual reality experiment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131503" y="5624545"/>
            <a:ext cx="4533142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Online behavioural experiment (MTurk)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57600" y="6208282"/>
            <a:ext cx="7007044" cy="3398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Preliminary experiments in virtual reality (Appendix C)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57600" y="4702194"/>
            <a:ext cx="247390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</a:t>
            </a:r>
            <a:r>
              <a:rPr lang="en-GB" baseline="30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of spatial memories in optimally</a:t>
            </a:r>
            <a:r>
              <a:rPr lang="en-GB" baseline="3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131501" y="4709995"/>
            <a:ext cx="2250931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 of existing spatial memories in familiar</a:t>
            </a:r>
            <a:r>
              <a:rPr lang="en-GB" baseline="30000" dirty="0" smtClean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 environments</a:t>
            </a:r>
          </a:p>
        </p:txBody>
      </p:sp>
      <p:sp>
        <p:nvSpPr>
          <p:cNvPr id="31" name="Rechteck 30"/>
          <p:cNvSpPr/>
          <p:nvPr/>
        </p:nvSpPr>
        <p:spPr>
          <a:xfrm>
            <a:off x="8382434" y="4709995"/>
            <a:ext cx="228892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Accuracy</a:t>
            </a:r>
            <a:r>
              <a:rPr lang="en-GB" baseline="30000" dirty="0" smtClean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 of existing spatial memories in familiar environments</a:t>
            </a:r>
          </a:p>
        </p:txBody>
      </p:sp>
      <p:sp>
        <p:nvSpPr>
          <p:cNvPr id="40" name="Rechteck 39"/>
          <p:cNvSpPr/>
          <p:nvPr/>
        </p:nvSpPr>
        <p:spPr>
          <a:xfrm>
            <a:off x="1486550" y="3653549"/>
            <a:ext cx="867207" cy="960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2115415" y="3781861"/>
            <a:ext cx="1542185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localization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3657598" y="3779462"/>
            <a:ext cx="4724834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nonparametric clustering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(with subject-specific distance function)</a:t>
            </a:r>
          </a:p>
        </p:txBody>
      </p:sp>
      <p:sp>
        <p:nvSpPr>
          <p:cNvPr id="44" name="Rechteck 43"/>
          <p:cNvSpPr/>
          <p:nvPr/>
        </p:nvSpPr>
        <p:spPr>
          <a:xfrm>
            <a:off x="8382432" y="3779462"/>
            <a:ext cx="2285568" cy="9225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Maximum likelihood estimation (on recently visited locations)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30879" y="3802434"/>
            <a:ext cx="150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Hypothesized </a:t>
            </a:r>
            <a:br>
              <a:rPr lang="en-GB" dirty="0" smtClean="0"/>
            </a:br>
            <a:r>
              <a:rPr lang="en-GB" dirty="0" smtClean="0"/>
              <a:t>Mechanism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1927220" y="3112252"/>
            <a:ext cx="181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b="1" dirty="0" smtClean="0"/>
              <a:t>Particle filter</a:t>
            </a:r>
          </a:p>
          <a:p>
            <a:pPr algn="r"/>
            <a:r>
              <a:rPr lang="de-AT" dirty="0" smtClean="0"/>
              <a:t>[Spiking neurons]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626847" y="3118921"/>
            <a:ext cx="31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GB" b="1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Bayesian inference</a:t>
            </a:r>
          </a:p>
          <a:p>
            <a:r>
              <a:rPr lang="en-GB" b="1" dirty="0" smtClean="0"/>
              <a:t>(with metric learning in ADS</a:t>
            </a:r>
            <a:r>
              <a:rPr lang="en-GB" b="1" baseline="30000" dirty="0" smtClean="0"/>
              <a:t>6</a:t>
            </a:r>
            <a:r>
              <a:rPr lang="en-GB" b="1" dirty="0" smtClean="0"/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8593599" y="3111717"/>
            <a:ext cx="177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Sequential</a:t>
            </a:r>
            <a:endParaRPr lang="de-AT" b="1" dirty="0"/>
          </a:p>
          <a:p>
            <a:r>
              <a:rPr lang="de-AT" b="1" dirty="0" smtClean="0"/>
              <a:t>gradient descent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4741669" y="1367109"/>
            <a:ext cx="3392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Cognitive architecture</a:t>
            </a:r>
          </a:p>
          <a:p>
            <a:r>
              <a:rPr lang="en-GB" dirty="0" smtClean="0"/>
              <a:t>functioning in noisy environments</a:t>
            </a:r>
          </a:p>
          <a:p>
            <a:r>
              <a:rPr lang="en-GB" sz="2200" dirty="0" smtClean="0"/>
              <a:t>using Bayesian mechanisms</a:t>
            </a:r>
            <a:endParaRPr lang="en-GB" sz="2200" dirty="0"/>
          </a:p>
        </p:txBody>
      </p:sp>
      <p:cxnSp>
        <p:nvCxnSpPr>
          <p:cNvPr id="64" name="Gerader Verbinder 63"/>
          <p:cNvCxnSpPr/>
          <p:nvPr/>
        </p:nvCxnSpPr>
        <p:spPr>
          <a:xfrm flipV="1">
            <a:off x="1742207" y="2803766"/>
            <a:ext cx="1610593" cy="73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9467850" y="2803766"/>
            <a:ext cx="1665814" cy="73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3352800" y="2809322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115415" y="4696725"/>
            <a:ext cx="855594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1732682" y="4482374"/>
            <a:ext cx="373208" cy="2126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668000" y="4458250"/>
            <a:ext cx="465663" cy="2384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981075" y="612538"/>
            <a:ext cx="10476590" cy="1340998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971550" y="5848351"/>
            <a:ext cx="10476590" cy="1905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Preliminary experiments in virtual reality (see Appendix C)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9138" y="6191252"/>
            <a:ext cx="10938536" cy="1724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971550" y="4010026"/>
            <a:ext cx="3019425" cy="168592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678693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8428715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971550" y="2124075"/>
            <a:ext cx="3019425" cy="1733549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4678693" y="2124074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8428715" y="2124074"/>
            <a:ext cx="3019425" cy="1733549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erader Verbinder 20"/>
          <p:cNvCxnSpPr>
            <a:stCxn id="8" idx="1"/>
            <a:endCxn id="8" idx="3"/>
          </p:cNvCxnSpPr>
          <p:nvPr/>
        </p:nvCxnSpPr>
        <p:spPr>
          <a:xfrm>
            <a:off x="971550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678693" y="48387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428715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971550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8428715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-88577" y="4405777"/>
            <a:ext cx="744819" cy="8690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3200" dirty="0" smtClean="0"/>
              <a:t>Data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4327" y="4730483"/>
            <a:ext cx="559769" cy="1030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Collection</a:t>
            </a:r>
          </a:p>
          <a:p>
            <a:pPr algn="ctr">
              <a:lnSpc>
                <a:spcPts val="1400"/>
              </a:lnSpc>
            </a:pPr>
            <a:r>
              <a:rPr lang="en-GB" dirty="0" smtClean="0"/>
              <a:t>method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44484" y="4164324"/>
            <a:ext cx="461665" cy="5355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dirty="0" smtClean="0"/>
              <a:t>Type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662" y="2044138"/>
            <a:ext cx="553998" cy="19451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Computational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1781" y="3037265"/>
            <a:ext cx="559769" cy="8056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Mecha-</a:t>
            </a:r>
            <a:br>
              <a:rPr lang="en-GB" dirty="0" smtClean="0"/>
            </a:br>
            <a:r>
              <a:rPr lang="en-GB" dirty="0" smtClean="0"/>
              <a:t>nism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39253" y="2248302"/>
            <a:ext cx="559769" cy="6085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Algo-</a:t>
            </a:r>
            <a:br>
              <a:rPr lang="en-GB" dirty="0" smtClean="0"/>
            </a:br>
            <a:r>
              <a:rPr lang="en-GB" dirty="0" smtClean="0"/>
              <a:t>rithm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166310" y="4896338"/>
            <a:ext cx="1177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Single-cell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recording </a:t>
            </a:r>
          </a:p>
        </p:txBody>
      </p:sp>
      <p:sp>
        <p:nvSpPr>
          <p:cNvPr id="37" name="Rechteck 36"/>
          <p:cNvSpPr/>
          <p:nvPr/>
        </p:nvSpPr>
        <p:spPr>
          <a:xfrm>
            <a:off x="920273" y="4079237"/>
            <a:ext cx="1617686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Place cell firing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different environments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02518" y="4883128"/>
            <a:ext cx="12627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Virtual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Reality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sp>
        <p:nvSpPr>
          <p:cNvPr id="39" name="Rechteck 38"/>
          <p:cNvSpPr/>
          <p:nvPr/>
        </p:nvSpPr>
        <p:spPr>
          <a:xfrm>
            <a:off x="4965017" y="4024121"/>
            <a:ext cx="2489656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Structure</a:t>
            </a:r>
            <a:r>
              <a:rPr lang="en-GB" dirty="0" smtClean="0">
                <a:solidFill>
                  <a:schemeClr val="tx1"/>
                </a:solidFill>
              </a:rPr>
              <a:t> of spatial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memories in optimally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94562" y="4882544"/>
            <a:ext cx="12901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cxnSp>
        <p:nvCxnSpPr>
          <p:cNvPr id="41" name="Gerader Verbinder 40"/>
          <p:cNvCxnSpPr>
            <a:endCxn id="10" idx="2"/>
          </p:cNvCxnSpPr>
          <p:nvPr/>
        </p:nvCxnSpPr>
        <p:spPr>
          <a:xfrm>
            <a:off x="6188405" y="4840287"/>
            <a:ext cx="1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8863661" y="4057121"/>
            <a:ext cx="2244782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Accuracy</a:t>
            </a:r>
            <a:r>
              <a:rPr lang="en-GB" dirty="0" smtClean="0">
                <a:solidFill>
                  <a:schemeClr val="tx1"/>
                </a:solidFill>
              </a:rPr>
              <a:t> of existing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spatial memories in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familiar environments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28715" y="4996191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 behavioural</a:t>
            </a:r>
          </a:p>
          <a:p>
            <a:pPr algn="ctr">
              <a:lnSpc>
                <a:spcPts val="1800"/>
              </a:lnSpc>
            </a:pPr>
            <a:r>
              <a:rPr lang="en-GB" dirty="0"/>
              <a:t>e</a:t>
            </a:r>
            <a:r>
              <a:rPr lang="en-GB" dirty="0" smtClean="0"/>
              <a:t>xperiment (Mechanical Turk)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971549" y="3284251"/>
            <a:ext cx="301942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</a:t>
            </a:r>
            <a:r>
              <a:rPr lang="en-GB" b="1" dirty="0" smtClean="0"/>
              <a:t>localization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423936" y="3052873"/>
            <a:ext cx="3019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Maximum likelihood 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correction </a:t>
            </a:r>
            <a:r>
              <a:rPr lang="en-GB" dirty="0" smtClean="0"/>
              <a:t>of recently visited location estimates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981075" y="2397859"/>
            <a:ext cx="3019425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/>
              <a:t>Particle filter</a:t>
            </a:r>
          </a:p>
          <a:p>
            <a:pPr algn="ctr">
              <a:lnSpc>
                <a:spcPts val="1800"/>
              </a:lnSpc>
            </a:pPr>
            <a:r>
              <a:rPr lang="de-AT" dirty="0" smtClean="0"/>
              <a:t>with rejection sampling</a:t>
            </a:r>
            <a:endParaRPr lang="en-GB" dirty="0" smtClean="0"/>
          </a:p>
        </p:txBody>
      </p:sp>
      <p:sp>
        <p:nvSpPr>
          <p:cNvPr id="51" name="Textfeld 50"/>
          <p:cNvSpPr txBox="1"/>
          <p:nvPr/>
        </p:nvSpPr>
        <p:spPr>
          <a:xfrm>
            <a:off x="8433461" y="2272226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Sequential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gradient descent</a:t>
            </a:r>
          </a:p>
        </p:txBody>
      </p:sp>
      <p:sp>
        <p:nvSpPr>
          <p:cNvPr id="52" name="Rechteck 51"/>
          <p:cNvSpPr/>
          <p:nvPr/>
        </p:nvSpPr>
        <p:spPr>
          <a:xfrm>
            <a:off x="4678692" y="2122858"/>
            <a:ext cx="3019425" cy="45177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Gerader Verbinder 27"/>
          <p:cNvCxnSpPr/>
          <p:nvPr/>
        </p:nvCxnSpPr>
        <p:spPr>
          <a:xfrm>
            <a:off x="4678693" y="29718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69168" y="3174414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nonparametric </a:t>
            </a:r>
            <a:r>
              <a:rPr lang="en-GB" b="1" dirty="0" smtClean="0"/>
              <a:t>clustering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560269" y="2250892"/>
            <a:ext cx="325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MCMC / variational inference</a:t>
            </a:r>
          </a:p>
          <a:p>
            <a:pPr algn="ctr"/>
            <a:r>
              <a:rPr lang="en-GB" dirty="0" smtClean="0"/>
              <a:t>(using learned </a:t>
            </a:r>
            <a:r>
              <a:rPr lang="en-GB" b="1" dirty="0" smtClean="0"/>
              <a:t>GDA-ADS metric</a:t>
            </a:r>
            <a:r>
              <a:rPr lang="en-GB" dirty="0" smtClean="0"/>
              <a:t>)</a:t>
            </a:r>
          </a:p>
        </p:txBody>
      </p:sp>
      <p:cxnSp>
        <p:nvCxnSpPr>
          <p:cNvPr id="42" name="Gerader Verbinder 41"/>
          <p:cNvCxnSpPr/>
          <p:nvPr/>
        </p:nvCxnSpPr>
        <p:spPr>
          <a:xfrm>
            <a:off x="2567993" y="4024121"/>
            <a:ext cx="0" cy="142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517595" y="4046886"/>
            <a:ext cx="1512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Errors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estimations of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36518" y="4884984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xperiment</a:t>
            </a:r>
          </a:p>
        </p:txBody>
      </p:sp>
      <p:cxnSp>
        <p:nvCxnSpPr>
          <p:cNvPr id="54" name="Gerader Verbinder 53"/>
          <p:cNvCxnSpPr/>
          <p:nvPr/>
        </p:nvCxnSpPr>
        <p:spPr>
          <a:xfrm>
            <a:off x="971548" y="5456074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1014096" y="5430436"/>
            <a:ext cx="2908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(carried out outside this PhD)</a:t>
            </a:r>
          </a:p>
        </p:txBody>
      </p:sp>
      <p:sp>
        <p:nvSpPr>
          <p:cNvPr id="56" name="Gleichschenkliges Dreieck 55"/>
          <p:cNvSpPr/>
          <p:nvPr/>
        </p:nvSpPr>
        <p:spPr>
          <a:xfrm>
            <a:off x="3398796" y="622948"/>
            <a:ext cx="5643601" cy="722378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2857109" y="871078"/>
            <a:ext cx="6942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Cognitive architecture</a:t>
            </a:r>
          </a:p>
          <a:p>
            <a:pPr algn="ctr"/>
            <a:r>
              <a:rPr lang="en-GB" dirty="0" smtClean="0"/>
              <a:t>embodied on a robot,</a:t>
            </a:r>
          </a:p>
          <a:p>
            <a:pPr algn="ctr"/>
            <a:r>
              <a:rPr lang="en-GB" dirty="0"/>
              <a:t>functioning in </a:t>
            </a:r>
            <a:r>
              <a:rPr lang="en-GB" dirty="0" smtClean="0"/>
              <a:t>realistic environments </a:t>
            </a:r>
            <a:r>
              <a:rPr lang="de-AT" dirty="0" smtClean="0"/>
              <a:t>using Bayesian mechanisms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54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6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84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44</cp:revision>
  <dcterms:created xsi:type="dcterms:W3CDTF">2015-09-11T11:28:42Z</dcterms:created>
  <dcterms:modified xsi:type="dcterms:W3CDTF">2015-09-21T15:11:46Z</dcterms:modified>
</cp:coreProperties>
</file>