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303" r:id="rId5"/>
    <p:sldId id="309" r:id="rId6"/>
    <p:sldId id="310" r:id="rId7"/>
    <p:sldId id="277" r:id="rId8"/>
    <p:sldId id="271" r:id="rId9"/>
    <p:sldId id="274" r:id="rId10"/>
    <p:sldId id="260" r:id="rId11"/>
    <p:sldId id="263" r:id="rId12"/>
    <p:sldId id="264" r:id="rId13"/>
    <p:sldId id="266" r:id="rId14"/>
    <p:sldId id="267" r:id="rId15"/>
    <p:sldId id="268" r:id="rId16"/>
    <p:sldId id="278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416F"/>
    <a:srgbClr val="00548C"/>
    <a:srgbClr val="F8F8F8"/>
    <a:srgbClr val="69AFD4"/>
    <a:srgbClr val="C0C0C0"/>
    <a:srgbClr val="A83D72"/>
    <a:srgbClr val="426DA9"/>
    <a:srgbClr val="AEABAB"/>
    <a:srgbClr val="BFBFB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128" d="100"/>
          <a:sy n="128" d="100"/>
        </p:scale>
        <p:origin x="132" y="4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y Trinder" userId="07fd99cb-e781-429f-9145-ef70b41dac11" providerId="ADAL" clId="{ECDA2785-0F91-4CE9-95FF-9AF1EDE869DB}"/>
    <pc:docChg chg="delSld modSld modShowInfo">
      <pc:chgData name="Garry Trinder" userId="07fd99cb-e781-429f-9145-ef70b41dac11" providerId="ADAL" clId="{ECDA2785-0F91-4CE9-95FF-9AF1EDE869DB}" dt="2024-05-16T11:17:06.499" v="45" actId="47"/>
      <pc:docMkLst>
        <pc:docMk/>
      </pc:docMkLst>
      <pc:sldChg chg="addSp modSp mod">
        <pc:chgData name="Garry Trinder" userId="07fd99cb-e781-429f-9145-ef70b41dac11" providerId="ADAL" clId="{ECDA2785-0F91-4CE9-95FF-9AF1EDE869DB}" dt="2024-05-15T14:14:19.349" v="17" actId="20577"/>
        <pc:sldMkLst>
          <pc:docMk/>
          <pc:sldMk cId="2792619100" sldId="264"/>
        </pc:sldMkLst>
        <pc:spChg chg="add mod">
          <ac:chgData name="Garry Trinder" userId="07fd99cb-e781-429f-9145-ef70b41dac11" providerId="ADAL" clId="{ECDA2785-0F91-4CE9-95FF-9AF1EDE869DB}" dt="2024-05-15T14:14:19.349" v="17" actId="20577"/>
          <ac:spMkLst>
            <pc:docMk/>
            <pc:sldMk cId="2792619100" sldId="264"/>
            <ac:spMk id="6" creationId="{BBAE448C-A284-CCE7-BECB-87E22D29B265}"/>
          </ac:spMkLst>
        </pc:spChg>
      </pc:sldChg>
      <pc:sldChg chg="del">
        <pc:chgData name="Garry Trinder" userId="07fd99cb-e781-429f-9145-ef70b41dac11" providerId="ADAL" clId="{ECDA2785-0F91-4CE9-95FF-9AF1EDE869DB}" dt="2024-05-15T14:13:23.957" v="1" actId="47"/>
        <pc:sldMkLst>
          <pc:docMk/>
          <pc:sldMk cId="945022282" sldId="269"/>
        </pc:sldMkLst>
      </pc:sldChg>
      <pc:sldChg chg="del mod modShow">
        <pc:chgData name="Garry Trinder" userId="07fd99cb-e781-429f-9145-ef70b41dac11" providerId="ADAL" clId="{ECDA2785-0F91-4CE9-95FF-9AF1EDE869DB}" dt="2024-05-16T11:17:06.499" v="45" actId="47"/>
        <pc:sldMkLst>
          <pc:docMk/>
          <pc:sldMk cId="2927551560" sldId="283"/>
        </pc:sldMkLst>
      </pc:sldChg>
      <pc:sldChg chg="modSp mod">
        <pc:chgData name="Garry Trinder" userId="07fd99cb-e781-429f-9145-ef70b41dac11" providerId="ADAL" clId="{ECDA2785-0F91-4CE9-95FF-9AF1EDE869DB}" dt="2024-05-15T14:54:29.698" v="41" actId="14100"/>
        <pc:sldMkLst>
          <pc:docMk/>
          <pc:sldMk cId="1733130854" sldId="303"/>
        </pc:sldMkLst>
        <pc:spChg chg="mod">
          <ac:chgData name="Garry Trinder" userId="07fd99cb-e781-429f-9145-ef70b41dac11" providerId="ADAL" clId="{ECDA2785-0F91-4CE9-95FF-9AF1EDE869DB}" dt="2024-05-15T14:54:29.698" v="41" actId="14100"/>
          <ac:spMkLst>
            <pc:docMk/>
            <pc:sldMk cId="1733130854" sldId="303"/>
            <ac:spMk id="4" creationId="{9F5B80C9-FEC1-4EF9-9625-05E6A759D3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66508-4ACD-4B6B-8568-81D5B0638F5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49F16-F309-46C8-98B9-28F1C577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46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Random errors</a:t>
            </a:r>
          </a:p>
          <a:p>
            <a:r>
              <a:rPr lang="en-GB" dirty="0"/>
              <a:t>Start proxy with defaults, accept certificate</a:t>
            </a:r>
          </a:p>
          <a:p>
            <a:endParaRPr lang="en-GB" dirty="0"/>
          </a:p>
          <a:p>
            <a:r>
              <a:rPr lang="en-GB" dirty="0"/>
              <a:t>PS web request = Invoke-</a:t>
            </a:r>
            <a:r>
              <a:rPr lang="en-GB" dirty="0" err="1"/>
              <a:t>WebRequest</a:t>
            </a:r>
            <a:r>
              <a:rPr lang="en-GB" dirty="0"/>
              <a:t> -Uri "https://graph.microsoft.com/v1.0/me“</a:t>
            </a:r>
          </a:p>
          <a:p>
            <a:endParaRPr lang="en-GB" dirty="0"/>
          </a:p>
          <a:p>
            <a:r>
              <a:rPr lang="en-GB" dirty="0"/>
              <a:t>Show the output in the console, was the request passed through or did proxy inject some chaos, repeat until we see chaos</a:t>
            </a:r>
          </a:p>
          <a:p>
            <a:endParaRPr lang="en-GB" dirty="0"/>
          </a:p>
          <a:p>
            <a:r>
              <a:rPr lang="en-GB" dirty="0"/>
              <a:t>Show m365proxyrc file, walk through the configuration and plugin architecture, watch URLs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Show specifically the </a:t>
            </a:r>
            <a:r>
              <a:rPr lang="en-GB" dirty="0" err="1"/>
              <a:t>GraphRandomErrorPlugin</a:t>
            </a:r>
            <a:r>
              <a:rPr lang="en-GB" dirty="0"/>
              <a:t>, the config section and the 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Stop proxy -&gt; Ctrl + C (explain the importance of this, needs to be done to de-register the system proxy)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how we can override the default settings m365proxy --failure-rate 70 --allowed-errors 429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Test throttling in Graph Explorer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Graph Explorer = my profile</a:t>
            </a:r>
          </a:p>
          <a:p>
            <a:endParaRPr lang="en-GB" dirty="0"/>
          </a:p>
          <a:p>
            <a:r>
              <a:rPr lang="en-GB" dirty="0"/>
              <a:t>Throttling</a:t>
            </a:r>
          </a:p>
          <a:p>
            <a:r>
              <a:rPr lang="en-GB" dirty="0"/>
              <a:t>Graph Explorer =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Rate-Limiting curl </a:t>
            </a:r>
            <a:r>
              <a:rPr lang="en-GB" dirty="0" err="1"/>
              <a:t>github</a:t>
            </a:r>
            <a:r>
              <a:rPr lang="en-GB" dirty="0"/>
              <a:t> API preset, use the gallery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8004F-94DC-48F5-AAE6-B6DD3EC675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9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During development its</a:t>
            </a:r>
            <a:r>
              <a:rPr lang="en-GB" baseline="0" dirty="0"/>
              <a:t> sometimes easier to grant higher consented scopes, </a:t>
            </a:r>
            <a:r>
              <a:rPr lang="en-GB" baseline="0" dirty="0" err="1"/>
              <a:t>Group.ReadWrite.All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8004F-94DC-48F5-AAE6-B6DD3EC675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3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D1D879-A1B6-5450-B94D-6FC55397BC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109292" y="121186"/>
            <a:ext cx="3575547" cy="6610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0D390-6DCC-4328-87A2-A3B4EF27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7077009" y="-1"/>
            <a:ext cx="511499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56EE-100E-49CB-9354-1EF68070E4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463" y="2081799"/>
            <a:ext cx="4130040" cy="1651609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F3D5C-05FA-468F-973E-A7C04EF2C3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462" y="3884072"/>
            <a:ext cx="4130039" cy="7032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 – THIS IS ACTUALLY IMPORTANT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5BA2B53-C96B-4DF9-AE32-450D157F65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462" y="4776201"/>
            <a:ext cx="4130039" cy="1200790"/>
          </a:xfrm>
        </p:spPr>
        <p:txBody>
          <a:bodyPr wrap="square" lIns="90000" r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/>
              <a:t>ALL YOUR AWESOME TITLES AND AWARDS  TO BE COMPLETELY PROUD OF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B82C4-632E-60A3-B1D1-04B23C5BE4F2}"/>
              </a:ext>
            </a:extLst>
          </p:cNvPr>
          <p:cNvSpPr txBox="1"/>
          <p:nvPr userDrawn="1"/>
        </p:nvSpPr>
        <p:spPr>
          <a:xfrm>
            <a:off x="2538881" y="539418"/>
            <a:ext cx="430486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2400" dirty="0">
                <a:solidFill>
                  <a:srgbClr val="A5416F"/>
                </a:solidFill>
              </a:rPr>
              <a:t>EUROPEAN COLLABORATION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BB293-46F8-6E3C-ED75-9C9343C0158E}"/>
              </a:ext>
            </a:extLst>
          </p:cNvPr>
          <p:cNvSpPr txBox="1"/>
          <p:nvPr userDrawn="1"/>
        </p:nvSpPr>
        <p:spPr>
          <a:xfrm>
            <a:off x="2525068" y="903385"/>
            <a:ext cx="43048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4400" dirty="0">
                <a:solidFill>
                  <a:srgbClr val="A5416F"/>
                </a:solidFill>
              </a:rPr>
              <a:t>SUMMIT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C91D7-F983-79CC-EEB3-EB0854FFF5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" b="224"/>
          <a:stretch/>
        </p:blipFill>
        <p:spPr>
          <a:xfrm>
            <a:off x="7090822" y="-1"/>
            <a:ext cx="5114990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0CDDCF9-58B5-66F1-EB58-12E5D3350C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462" y="550255"/>
            <a:ext cx="1621698" cy="10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51A5-E139-4D9C-9483-6B135DEAC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D4206A-C4DE-4D19-87C9-C7161C7180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8160" y="1984376"/>
            <a:ext cx="7030720" cy="1886586"/>
          </a:xfrm>
        </p:spPr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IBM Plex Sans Condensed Light" panose="020B04060502030002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vel </a:t>
            </a:r>
            <a:r>
              <a:rPr lang="en-US" dirty="0" err="1"/>
              <a:t>dignissim</a:t>
            </a:r>
            <a:r>
              <a:rPr lang="en-US" dirty="0"/>
              <a:t> lorem. Maecenas et pharetra </a:t>
            </a:r>
            <a:r>
              <a:rPr lang="en-US" dirty="0" err="1"/>
              <a:t>lectus</a:t>
            </a:r>
            <a:r>
              <a:rPr lang="en-US" dirty="0"/>
              <a:t>, sed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vitae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73F61-18AF-4EB8-9637-E1E6A31F0B19}"/>
              </a:ext>
            </a:extLst>
          </p:cNvPr>
          <p:cNvSpPr/>
          <p:nvPr userDrawn="1"/>
        </p:nvSpPr>
        <p:spPr>
          <a:xfrm>
            <a:off x="833120" y="2207106"/>
            <a:ext cx="3108960" cy="1089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AD05AE-ADD7-4741-A709-34C17E5B7D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7280" y="1984375"/>
            <a:ext cx="1914776" cy="188658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149145E-0DF4-4B39-8AC4-350E738A5A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3438" y="1241425"/>
            <a:ext cx="10525125" cy="379413"/>
          </a:xfrm>
        </p:spPr>
        <p:txBody>
          <a:bodyPr>
            <a:normAutofit/>
          </a:bodyPr>
          <a:lstStyle>
            <a:lvl1pPr algn="ctr">
              <a:buNone/>
              <a:defRPr sz="1600">
                <a:latin typeface="IBM Plex Sans Condensed Light" panose="020B04060502030002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3D3E3B3-C60E-4827-A30C-21085A7040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3080" y="4073374"/>
            <a:ext cx="7030720" cy="1886586"/>
          </a:xfrm>
        </p:spPr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IBM Plex Sans Condensed Light" panose="020B04060502030002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vel </a:t>
            </a:r>
            <a:r>
              <a:rPr lang="en-US" dirty="0" err="1"/>
              <a:t>dignissim</a:t>
            </a:r>
            <a:r>
              <a:rPr lang="en-US" dirty="0"/>
              <a:t> lorem. Maecenas et pharetra </a:t>
            </a:r>
            <a:r>
              <a:rPr lang="en-US" dirty="0" err="1"/>
              <a:t>lectus</a:t>
            </a:r>
            <a:r>
              <a:rPr lang="en-US" dirty="0"/>
              <a:t>, sed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vitae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139803-E5B1-4539-9181-9248509AA8F5}"/>
              </a:ext>
            </a:extLst>
          </p:cNvPr>
          <p:cNvSpPr/>
          <p:nvPr userDrawn="1"/>
        </p:nvSpPr>
        <p:spPr>
          <a:xfrm>
            <a:off x="828040" y="4296104"/>
            <a:ext cx="3108960" cy="1089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F01C1B97-1487-4C58-ABF4-206F9E92D0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2200" y="4073373"/>
            <a:ext cx="1914776" cy="18865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88A69D-793A-4AEA-98CE-36F847F6DD20}"/>
              </a:ext>
            </a:extLst>
          </p:cNvPr>
          <p:cNvSpPr/>
          <p:nvPr userDrawn="1"/>
        </p:nvSpPr>
        <p:spPr>
          <a:xfrm>
            <a:off x="170688" y="176784"/>
            <a:ext cx="11826240" cy="6486144"/>
          </a:xfrm>
          <a:prstGeom prst="rect">
            <a:avLst/>
          </a:prstGeom>
          <a:solidFill>
            <a:srgbClr val="A54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38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5C6F82-0271-4C23-AB3F-337800CB8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352" y="445008"/>
            <a:ext cx="6632448" cy="58338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i="0">
                <a:solidFill>
                  <a:schemeClr val="bg1"/>
                </a:solidFill>
                <a:latin typeface="IBM Plex Sans Condensed Light" panose="020B0406050203000203" pitchFamily="34" charset="0"/>
              </a:defRPr>
            </a:lvl1pPr>
          </a:lstStyle>
          <a:p>
            <a:pPr lvl="0"/>
            <a:r>
              <a:rPr lang="en-US" dirty="0"/>
              <a:t>Duis lacinia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a, </a:t>
            </a:r>
            <a:r>
              <a:rPr lang="en-US" dirty="0" err="1"/>
              <a:t>dapibus</a:t>
            </a:r>
            <a:r>
              <a:rPr lang="en-US" dirty="0"/>
              <a:t> diam. Nam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Proin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6CFFB-CD36-40A1-B32A-BDF9CEECF0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13904" y="445008"/>
            <a:ext cx="4114800" cy="41818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6CFFB-CD36-40A1-B32A-BDF9CEECF0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7569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8A69D-793A-4AEA-98CE-36F847F6DD20}"/>
              </a:ext>
            </a:extLst>
          </p:cNvPr>
          <p:cNvSpPr/>
          <p:nvPr userDrawn="1"/>
        </p:nvSpPr>
        <p:spPr>
          <a:xfrm>
            <a:off x="7136637" y="1739160"/>
            <a:ext cx="4784035" cy="4931271"/>
          </a:xfrm>
          <a:prstGeom prst="rect">
            <a:avLst/>
          </a:prstGeom>
          <a:solidFill>
            <a:srgbClr val="A54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38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5C6F82-0271-4C23-AB3F-337800CB8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1268" y="2877430"/>
            <a:ext cx="4328160" cy="147955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i="1">
                <a:solidFill>
                  <a:schemeClr val="bg1"/>
                </a:solidFill>
                <a:latin typeface="IBM Plex Sans Condensed Light" panose="020B0406050203000203" pitchFamily="34" charset="0"/>
              </a:defRPr>
            </a:lvl1pPr>
          </a:lstStyle>
          <a:p>
            <a:pPr lvl="0"/>
            <a:r>
              <a:rPr lang="en-US" dirty="0"/>
              <a:t>Duis lacinia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a, </a:t>
            </a:r>
            <a:r>
              <a:rPr lang="en-US" dirty="0" err="1"/>
              <a:t>dapibus</a:t>
            </a:r>
            <a:r>
              <a:rPr lang="en-US" dirty="0"/>
              <a:t> diam. Nam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Proin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65B02940-EF80-4D7B-A478-9B4F535D5A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1268" y="2182104"/>
            <a:ext cx="4328160" cy="415711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i="0">
                <a:solidFill>
                  <a:schemeClr val="bg1"/>
                </a:solidFill>
                <a:latin typeface="IBM Plex Sans Condensed" panose="020B0506050203000203" pitchFamily="34" charset="0"/>
              </a:defRPr>
            </a:lvl1pPr>
          </a:lstStyle>
          <a:p>
            <a:pPr lvl="0"/>
            <a:r>
              <a:rPr lang="en-US" dirty="0"/>
              <a:t>DUIS LACINIA JUSTO VENENATIS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BF0628-E990-4F5D-B7FF-53D0744844BE}"/>
              </a:ext>
            </a:extLst>
          </p:cNvPr>
          <p:cNvGrpSpPr/>
          <p:nvPr userDrawn="1"/>
        </p:nvGrpSpPr>
        <p:grpSpPr>
          <a:xfrm>
            <a:off x="8656927" y="2567528"/>
            <a:ext cx="1089660" cy="65378"/>
            <a:chOff x="3965945" y="1385354"/>
            <a:chExt cx="4572000" cy="79107"/>
          </a:xfrm>
          <a:solidFill>
            <a:schemeClr val="bg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CFB9A8-8191-489B-AC50-419752283151}"/>
                </a:ext>
              </a:extLst>
            </p:cNvPr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A85C0B-2F31-4919-BE9E-9F25A0CF10B3}"/>
                </a:ext>
              </a:extLst>
            </p:cNvPr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D45A22-0137-40E3-A13D-A2FAEB6786B5}"/>
                </a:ext>
              </a:extLst>
            </p:cNvPr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29712D-45C0-4758-89C4-282EC508AF9E}"/>
                </a:ext>
              </a:extLst>
            </p:cNvPr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7E8191-9FA8-4F3C-8D34-D76133FE9266}"/>
                </a:ext>
              </a:extLst>
            </p:cNvPr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/>
            </a:p>
          </p:txBody>
        </p:sp>
      </p:grpSp>
    </p:spTree>
    <p:extLst>
      <p:ext uri="{BB962C8B-B14F-4D97-AF65-F5344CB8AC3E}">
        <p14:creationId xmlns:p14="http://schemas.microsoft.com/office/powerpoint/2010/main" val="36002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: Title +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47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10747375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5941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0E76-CF89-A19A-E9B7-BC1399B0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C157E-FBEA-59F6-B0B1-5177BA0E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BFDF-800C-958D-D652-5310D2C6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12E-EF43-45E8-AE2E-C1C7F4E90339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BD34F-EC12-E2F2-0E7F-579E868C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5A3C-AFF2-A724-54E5-68F1FDF3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6B1-44B8-4B36-8531-891E90A18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7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5D02-6277-4F9B-93AE-B21BB6A3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9624-FDBC-40B6-BB40-902C8442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8548F-4D3C-476D-A28E-A74F19C62575}"/>
              </a:ext>
            </a:extLst>
          </p:cNvPr>
          <p:cNvGrpSpPr/>
          <p:nvPr userDrawn="1"/>
        </p:nvGrpSpPr>
        <p:grpSpPr>
          <a:xfrm>
            <a:off x="5551170" y="1549568"/>
            <a:ext cx="1089660" cy="65378"/>
            <a:chOff x="3965945" y="1385354"/>
            <a:chExt cx="4572000" cy="79107"/>
          </a:xfrm>
          <a:solidFill>
            <a:srgbClr val="A5416F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F9FE06-F113-404D-AA5B-4FDCE9A38D76}"/>
                </a:ext>
              </a:extLst>
            </p:cNvPr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  <a:solidFill>
                  <a:srgbClr val="A5416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D0AA15-4390-4325-A234-A5DAA591D553}"/>
                </a:ext>
              </a:extLst>
            </p:cNvPr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  <a:solidFill>
                  <a:srgbClr val="A5416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6BB0A4-6FC9-41D3-9B44-481A37F4EC71}"/>
                </a:ext>
              </a:extLst>
            </p:cNvPr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  <a:solidFill>
                  <a:srgbClr val="A5416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95E59B-6D21-4D41-8A45-D2838CB83564}"/>
                </a:ext>
              </a:extLst>
            </p:cNvPr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  <a:solidFill>
                  <a:srgbClr val="A5416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03CA89-E476-4C25-993F-0522EF8F08F6}"/>
                </a:ext>
              </a:extLst>
            </p:cNvPr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  <a:solidFill>
                  <a:srgbClr val="A541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4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25B1-0A1B-4B61-ABF1-3CDC6D081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DA6A-ED7F-475F-9D76-3C4A4A7FB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238E9-2340-4B0F-A71A-E338B1F3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6EDFBF-331E-B78F-9070-EF090659633D}"/>
              </a:ext>
            </a:extLst>
          </p:cNvPr>
          <p:cNvGrpSpPr/>
          <p:nvPr userDrawn="1"/>
        </p:nvGrpSpPr>
        <p:grpSpPr>
          <a:xfrm>
            <a:off x="5551170" y="1549568"/>
            <a:ext cx="1089660" cy="65378"/>
            <a:chOff x="3965945" y="1385354"/>
            <a:chExt cx="4572000" cy="79107"/>
          </a:xfrm>
          <a:solidFill>
            <a:srgbClr val="A5416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C27335-35BD-910A-0AFE-1C143D36B80B}"/>
                </a:ext>
              </a:extLst>
            </p:cNvPr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E84B66-41A5-0BEA-F853-F2F7FA6250FD}"/>
                </a:ext>
              </a:extLst>
            </p:cNvPr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09EF0F-BBE1-FC78-880D-BF957F7F8C82}"/>
                </a:ext>
              </a:extLst>
            </p:cNvPr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9B13D9-912B-182F-EE47-5B5AE829C7F3}"/>
                </a:ext>
              </a:extLst>
            </p:cNvPr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B723E2-2FF2-DA32-636B-9E4035DAEFF5}"/>
                </a:ext>
              </a:extLst>
            </p:cNvPr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2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D2C5-201A-4F9D-9E4F-F7B564128E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69B7E-ECEC-4E2B-BCB2-1B5D7B363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02559-CC7C-46E8-B3B9-F4DCC801A7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C2C98-DE00-47D2-908D-F1DCD3A56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86282-58A5-40B3-92A7-820EBEC34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48005"/>
            <a:ext cx="10515600" cy="476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AD2D68-FD7E-152C-E3CB-A5163106CEFE}"/>
              </a:ext>
            </a:extLst>
          </p:cNvPr>
          <p:cNvGrpSpPr/>
          <p:nvPr userDrawn="1"/>
        </p:nvGrpSpPr>
        <p:grpSpPr>
          <a:xfrm>
            <a:off x="5551170" y="1549568"/>
            <a:ext cx="1089660" cy="65378"/>
            <a:chOff x="3965945" y="1385354"/>
            <a:chExt cx="4572000" cy="79107"/>
          </a:xfrm>
          <a:solidFill>
            <a:srgbClr val="A5416F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B1F5D-29AA-73AA-1545-166B022FDA31}"/>
                </a:ext>
              </a:extLst>
            </p:cNvPr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B4F356-5EF5-4023-C204-07DD1C077503}"/>
                </a:ext>
              </a:extLst>
            </p:cNvPr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C7F192-1DD8-C685-3285-1B41F0D7D529}"/>
                </a:ext>
              </a:extLst>
            </p:cNvPr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D19994-CD26-9E46-7C02-5C30C915D1D1}"/>
                </a:ext>
              </a:extLst>
            </p:cNvPr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305260-1268-DD05-C542-BC16628FCABC}"/>
                </a:ext>
              </a:extLst>
            </p:cNvPr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2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8E6F-A48F-489C-96FE-69BE83317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trike="noStrike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E7E8CE-E3D0-FE1D-87B3-C95099037F09}"/>
              </a:ext>
            </a:extLst>
          </p:cNvPr>
          <p:cNvGrpSpPr/>
          <p:nvPr userDrawn="1"/>
        </p:nvGrpSpPr>
        <p:grpSpPr>
          <a:xfrm>
            <a:off x="5551170" y="1549568"/>
            <a:ext cx="1089660" cy="65378"/>
            <a:chOff x="3965945" y="1385354"/>
            <a:chExt cx="4572000" cy="79107"/>
          </a:xfrm>
          <a:solidFill>
            <a:srgbClr val="A5416F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19F9B2-0C73-6FCA-41B0-861E597EA7DE}"/>
                </a:ext>
              </a:extLst>
            </p:cNvPr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E4D1E-9374-25B2-DB32-FAC75EC249F2}"/>
                </a:ext>
              </a:extLst>
            </p:cNvPr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651BD-CF10-EF5F-ACF9-03F4C884CA79}"/>
                </a:ext>
              </a:extLst>
            </p:cNvPr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1A8E5D-6FB6-92F9-99EF-E20BA3530DAA}"/>
                </a:ext>
              </a:extLst>
            </p:cNvPr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5F7152-00C6-6932-C771-F38AD00F554E}"/>
                </a:ext>
              </a:extLst>
            </p:cNvPr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0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08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86F95D7-0296-42E3-83DA-5650D9C4F0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9938" cy="43465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C0A5CF1-A64A-414D-974B-13D96AF7DAD6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972560" y="4034522"/>
            <a:ext cx="4246880" cy="598487"/>
          </a:xfrm>
          <a:solidFill>
            <a:schemeClr val="tx1">
              <a:alpha val="62745"/>
            </a:schemeClr>
          </a:solidFill>
        </p:spPr>
        <p:txBody>
          <a:bodyPr anchor="ctr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5C31BF9-E874-4A83-8E6F-2701829FDF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043" y="4831779"/>
            <a:ext cx="10983913" cy="899429"/>
          </a:xfrm>
        </p:spPr>
        <p:txBody>
          <a:bodyPr anchor="ctr" anchorCtr="0">
            <a:normAutofit/>
          </a:bodyPr>
          <a:lstStyle>
            <a:lvl1pPr algn="ctr">
              <a:buNone/>
              <a:defRPr sz="3600">
                <a:latin typeface="IBM Plex Sans Condensed Medium" panose="020B0606050203000203" pitchFamily="34" charset="0"/>
              </a:defRPr>
            </a:lvl1pPr>
          </a:lstStyle>
          <a:p>
            <a:pPr lvl="0"/>
            <a:r>
              <a:rPr lang="de-DE" dirty="0"/>
              <a:t>INSERT SECTION HEADER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8288F2-483E-DF41-8E63-115DB421DD55}"/>
              </a:ext>
            </a:extLst>
          </p:cNvPr>
          <p:cNvGrpSpPr/>
          <p:nvPr userDrawn="1"/>
        </p:nvGrpSpPr>
        <p:grpSpPr>
          <a:xfrm>
            <a:off x="5551169" y="6216412"/>
            <a:ext cx="1089660" cy="65378"/>
            <a:chOff x="3965945" y="1385354"/>
            <a:chExt cx="4572000" cy="79107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6C6727-F20B-E594-EC88-F65CC2AC101C}"/>
                </a:ext>
              </a:extLst>
            </p:cNvPr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AAC09A-81D0-2FF9-DB7F-8161C10143C7}"/>
                </a:ext>
              </a:extLst>
            </p:cNvPr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8DEC56-16F9-B675-C4C4-71D7CD925A27}"/>
                </a:ext>
              </a:extLst>
            </p:cNvPr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A20B00-AF98-BD4A-CCEF-98E80978EB2A}"/>
                </a:ext>
              </a:extLst>
            </p:cNvPr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BBA821-2B09-EFDC-8BF8-7DF86922E0F3}"/>
                </a:ext>
              </a:extLst>
            </p:cNvPr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6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51A5-E139-4D9C-9483-6B135DEAC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D4206A-C4DE-4D19-87C9-C7161C7180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84248"/>
            <a:ext cx="7086600" cy="3281362"/>
          </a:xfr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>
                <a:latin typeface="IBM Plex Sans Condensed Light" panose="020B04060502030002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vel </a:t>
            </a:r>
            <a:r>
              <a:rPr lang="en-US" dirty="0" err="1"/>
              <a:t>dignissim</a:t>
            </a:r>
            <a:r>
              <a:rPr lang="en-US" dirty="0"/>
              <a:t> lorem. Maecenas et pharetra </a:t>
            </a:r>
            <a:r>
              <a:rPr lang="en-US" dirty="0" err="1"/>
              <a:t>lectus</a:t>
            </a:r>
            <a:r>
              <a:rPr lang="en-US" dirty="0"/>
              <a:t>, sed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vitae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In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gravida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sem. </a:t>
            </a:r>
            <a:r>
              <a:rPr lang="en-US" dirty="0" err="1"/>
              <a:t>Aliquam</a:t>
            </a:r>
            <a:r>
              <a:rPr lang="en-US" dirty="0"/>
              <a:t> tempus </a:t>
            </a:r>
            <a:r>
              <a:rPr lang="en-US" dirty="0" err="1"/>
              <a:t>venenatis</a:t>
            </a:r>
            <a:r>
              <a:rPr lang="en-US" dirty="0"/>
              <a:t> ligula,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ut.</a:t>
            </a:r>
            <a:r>
              <a:rPr lang="en-US" dirty="0"/>
              <a:t> Nunc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sed vestibulum.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AD05AE-ADD7-4741-A709-34C17E5B7D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6725" y="1984375"/>
            <a:ext cx="3281363" cy="3281363"/>
          </a:xfrm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18FC5F-48D3-2F6F-BFAF-1E80E02BF506}"/>
              </a:ext>
            </a:extLst>
          </p:cNvPr>
          <p:cNvGrpSpPr/>
          <p:nvPr userDrawn="1"/>
        </p:nvGrpSpPr>
        <p:grpSpPr>
          <a:xfrm>
            <a:off x="5551170" y="1549568"/>
            <a:ext cx="1089660" cy="65378"/>
            <a:chOff x="3965945" y="1385354"/>
            <a:chExt cx="4572000" cy="79107"/>
          </a:xfrm>
          <a:solidFill>
            <a:srgbClr val="A5416F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227802-0B1E-2248-5F4F-AD5F0A0C2F52}"/>
                </a:ext>
              </a:extLst>
            </p:cNvPr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F692FC-37B3-FCCC-0D09-030D3BFB0EA2}"/>
                </a:ext>
              </a:extLst>
            </p:cNvPr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951F85-05F9-B38D-636F-604AB7D13EFB}"/>
                </a:ext>
              </a:extLst>
            </p:cNvPr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4D2AC1-5D63-1682-FFDA-83DE38F8E6CF}"/>
                </a:ext>
              </a:extLst>
            </p:cNvPr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3A06CE-CD19-455C-43F0-12DA8D14A55D}"/>
                </a:ext>
              </a:extLst>
            </p:cNvPr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638">
                <a:ln>
                  <a:solidFill>
                    <a:srgbClr val="00548C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5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51A5-E139-4D9C-9483-6B135DEAC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D4206A-C4DE-4D19-87C9-C7161C7180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2898" y="2108554"/>
            <a:ext cx="4935982" cy="3281362"/>
          </a:xfrm>
        </p:spPr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IBM Plex Sans Condensed Light" panose="020B04060502030002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vel </a:t>
            </a:r>
            <a:r>
              <a:rPr lang="en-US" dirty="0" err="1"/>
              <a:t>dignissim</a:t>
            </a:r>
            <a:r>
              <a:rPr lang="en-US" dirty="0"/>
              <a:t> lorem. Maecenas et pharetra </a:t>
            </a:r>
            <a:r>
              <a:rPr lang="en-US" dirty="0" err="1"/>
              <a:t>lectus</a:t>
            </a:r>
            <a:r>
              <a:rPr lang="en-US" dirty="0"/>
              <a:t>, sed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vitae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In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gravida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sem. </a:t>
            </a:r>
            <a:r>
              <a:rPr lang="en-US" dirty="0" err="1"/>
              <a:t>Aliquam</a:t>
            </a:r>
            <a:r>
              <a:rPr lang="en-US" dirty="0"/>
              <a:t> tempus </a:t>
            </a:r>
            <a:r>
              <a:rPr lang="en-US" dirty="0" err="1"/>
              <a:t>venenatis</a:t>
            </a:r>
            <a:r>
              <a:rPr lang="en-US" dirty="0"/>
              <a:t> ligula,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ut.</a:t>
            </a:r>
            <a:r>
              <a:rPr lang="en-US" dirty="0"/>
              <a:t> Nunc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sed vestibulum.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73F61-18AF-4EB8-9637-E1E6A31F0B19}"/>
              </a:ext>
            </a:extLst>
          </p:cNvPr>
          <p:cNvSpPr/>
          <p:nvPr userDrawn="1"/>
        </p:nvSpPr>
        <p:spPr>
          <a:xfrm>
            <a:off x="833120" y="2207106"/>
            <a:ext cx="5139436" cy="131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AD05AE-ADD7-4741-A709-34C17E5B7D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8960" y="1984375"/>
            <a:ext cx="3712210" cy="225234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149145E-0DF4-4B39-8AC4-350E738A5A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3438" y="1241425"/>
            <a:ext cx="10525125" cy="379413"/>
          </a:xfrm>
        </p:spPr>
        <p:txBody>
          <a:bodyPr>
            <a:normAutofit/>
          </a:bodyPr>
          <a:lstStyle>
            <a:lvl1pPr algn="ctr">
              <a:buNone/>
              <a:defRPr sz="1600">
                <a:latin typeface="IBM Plex Sans Condensed Light" panose="020B04060502030002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2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85F8B-0A09-4C15-ABEC-8D1E016B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3"/>
            <a:ext cx="10515600" cy="476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81A4-9E57-42A4-BF5A-3B78CAC5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BD46F1-74E3-A8F5-9D09-AA726FEE5E72}"/>
              </a:ext>
            </a:extLst>
          </p:cNvPr>
          <p:cNvGrpSpPr/>
          <p:nvPr userDrawn="1"/>
        </p:nvGrpSpPr>
        <p:grpSpPr>
          <a:xfrm>
            <a:off x="3902252" y="237403"/>
            <a:ext cx="4387495" cy="369332"/>
            <a:chOff x="4463678" y="252643"/>
            <a:chExt cx="4387495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02B26D-D873-F834-D75C-881DD5992471}"/>
                </a:ext>
              </a:extLst>
            </p:cNvPr>
            <p:cNvSpPr txBox="1"/>
            <p:nvPr userDrawn="1"/>
          </p:nvSpPr>
          <p:spPr>
            <a:xfrm>
              <a:off x="4966776" y="252643"/>
              <a:ext cx="3884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5416F"/>
                  </a:solidFill>
                </a:rPr>
                <a:t>EUROPEAN COLLABORATION SUMMIT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E77F9C7-D6CB-5981-B578-87026B89B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63678" y="284298"/>
              <a:ext cx="503098" cy="327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2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6" r:id="rId8"/>
    <p:sldLayoutId id="2147483658" r:id="rId9"/>
    <p:sldLayoutId id="2147483660" r:id="rId10"/>
    <p:sldLayoutId id="2147483662" r:id="rId11"/>
    <p:sldLayoutId id="2147483659" r:id="rId12"/>
    <p:sldLayoutId id="2147483663" r:id="rId13"/>
    <p:sldLayoutId id="2147483665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IBM Plex Sans Condensed Medium" panose="020B060605020300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5416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IBM Plex Sans Condensed" panose="020B0506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5416F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IBM Plex Sans Condensed" panose="020B0506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5416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IBM Plex Sans Condensed" panose="020B0506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5416F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IBM Plex Sans Condensed" panose="020B0506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5416F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IBM Plex Sans Condensed" panose="020B0506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sei.cmu.edu/blog/system-resilience-what-exactly-is-it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evproxy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23D6-21F0-4DB3-BA2F-7681036DC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APPS THAT DON’T FAIL IN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C6B3-5FE3-4389-A405-D19DD486D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GARRY TRINDER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B80C9-FEC1-4EF9-9625-05E6A759D3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462" y="4776201"/>
            <a:ext cx="5548538" cy="1200790"/>
          </a:xfrm>
        </p:spPr>
        <p:txBody>
          <a:bodyPr/>
          <a:lstStyle/>
          <a:p>
            <a:r>
              <a:rPr lang="en-US" dirty="0"/>
              <a:t>DEVELOPER ADVOCATE, MICROSOFT</a:t>
            </a:r>
          </a:p>
          <a:p>
            <a:endParaRPr lang="en-US" dirty="0"/>
          </a:p>
          <a:p>
            <a:r>
              <a:rPr lang="en-US" dirty="0"/>
              <a:t>MICROSOFT 365, COPILOT AND DEV PROXY</a:t>
            </a:r>
          </a:p>
        </p:txBody>
      </p:sp>
    </p:spTree>
    <p:extLst>
      <p:ext uri="{BB962C8B-B14F-4D97-AF65-F5344CB8AC3E}">
        <p14:creationId xmlns:p14="http://schemas.microsoft.com/office/powerpoint/2010/main" val="173313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A4CB-B465-C87B-FBF4-31019EDF6BA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Improve robustness </a:t>
            </a:r>
            <a:r>
              <a:rPr lang="en-GB" dirty="0"/>
              <a:t>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6BB0-3603-8756-F61A-57CD33D7AF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“the ability to withstand or overcome adverse conditions”</a:t>
            </a:r>
          </a:p>
          <a:p>
            <a:pPr marL="0" indent="0" algn="ctr">
              <a:buNone/>
            </a:pP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“reveal issues to you before they affect your users”</a:t>
            </a:r>
          </a:p>
          <a:p>
            <a:endParaRPr lang="en-GB" dirty="0"/>
          </a:p>
          <a:p>
            <a:r>
              <a:rPr lang="en-GB" dirty="0"/>
              <a:t>Random errors</a:t>
            </a:r>
          </a:p>
          <a:p>
            <a:pPr lvl="1"/>
            <a:r>
              <a:rPr lang="en-GB" dirty="0"/>
              <a:t>What happens</a:t>
            </a:r>
            <a:r>
              <a:rPr lang="en-GB" baseline="0" dirty="0"/>
              <a:t> when APIs fail?</a:t>
            </a:r>
          </a:p>
          <a:p>
            <a:r>
              <a:rPr lang="en-GB" dirty="0"/>
              <a:t>Latency</a:t>
            </a:r>
          </a:p>
          <a:p>
            <a:pPr lvl="1"/>
            <a:r>
              <a:rPr lang="en-GB" baseline="0" dirty="0"/>
              <a:t>What happens when APIs are slow?</a:t>
            </a:r>
          </a:p>
          <a:p>
            <a:pPr lvl="0"/>
            <a:r>
              <a:rPr lang="en-GB" dirty="0"/>
              <a:t>Throttling and Rate Limiting</a:t>
            </a:r>
          </a:p>
          <a:p>
            <a:pPr lvl="1"/>
            <a:r>
              <a:rPr lang="en-GB" dirty="0"/>
              <a:t>What happens when APIs throttle?</a:t>
            </a:r>
            <a:endParaRPr lang="en-GB" baseline="0" dirty="0"/>
          </a:p>
        </p:txBody>
      </p:sp>
    </p:spTree>
    <p:extLst>
      <p:ext uri="{BB962C8B-B14F-4D97-AF65-F5344CB8AC3E}">
        <p14:creationId xmlns:p14="http://schemas.microsoft.com/office/powerpoint/2010/main" val="371970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DBFA-CCA9-1D14-9804-F2099C7C26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Improve performance </a:t>
            </a:r>
            <a:r>
              <a:rPr lang="en-GB" dirty="0"/>
              <a:t>🏎️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8382-88C9-4742-620B-30F82362AD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“the ability to respond efficiently to user requests, </a:t>
            </a:r>
          </a:p>
          <a:p>
            <a:pPr marL="0" indent="0" algn="ctr">
              <a:buNone/>
            </a:pP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whilst using minimum resources”</a:t>
            </a:r>
          </a:p>
          <a:p>
            <a:endParaRPr lang="en-GB" dirty="0"/>
          </a:p>
          <a:p>
            <a:r>
              <a:rPr lang="en-GB" dirty="0"/>
              <a:t>$select guidance</a:t>
            </a:r>
          </a:p>
          <a:p>
            <a:pPr lvl="1"/>
            <a:r>
              <a:rPr lang="en-GB" dirty="0"/>
              <a:t>Are you only returning the data that you need?</a:t>
            </a:r>
          </a:p>
          <a:p>
            <a:pPr lvl="0"/>
            <a:r>
              <a:rPr lang="en-GB" dirty="0"/>
              <a:t>Caching guidance</a:t>
            </a:r>
          </a:p>
          <a:p>
            <a:pPr lvl="1"/>
            <a:r>
              <a:rPr lang="en-GB" dirty="0"/>
              <a:t>Are you sending the same requests in a short</a:t>
            </a:r>
            <a:r>
              <a:rPr lang="en-GB" baseline="0" dirty="0"/>
              <a:t> period?</a:t>
            </a:r>
          </a:p>
        </p:txBody>
      </p:sp>
    </p:spTree>
    <p:extLst>
      <p:ext uri="{BB962C8B-B14F-4D97-AF65-F5344CB8AC3E}">
        <p14:creationId xmlns:p14="http://schemas.microsoft.com/office/powerpoint/2010/main" val="255817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5581-E856-943E-6947-3074F34E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Improve security </a:t>
            </a:r>
            <a:r>
              <a:rPr lang="en-GB" dirty="0"/>
              <a:t>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AB7B-9437-0537-6833-6F3E5A4C6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noFill/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“ensure the principle of least privilege”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Detect minimum required permissions</a:t>
            </a:r>
          </a:p>
          <a:p>
            <a:pPr lvl="1"/>
            <a:r>
              <a:rPr lang="en-GB" dirty="0"/>
              <a:t>Are you using the right scopes?</a:t>
            </a:r>
          </a:p>
          <a:p>
            <a:pPr lvl="0"/>
            <a:r>
              <a:rPr lang="en-GB" dirty="0"/>
              <a:t>Detect over consented applications</a:t>
            </a:r>
          </a:p>
          <a:p>
            <a:pPr lvl="1"/>
            <a:r>
              <a:rPr lang="en-GB" dirty="0"/>
              <a:t>Is your app obtaining more permissions</a:t>
            </a:r>
            <a:r>
              <a:rPr lang="en-GB" baseline="0" dirty="0"/>
              <a:t> than it needs?</a:t>
            </a:r>
          </a:p>
        </p:txBody>
      </p:sp>
    </p:spTree>
    <p:extLst>
      <p:ext uri="{BB962C8B-B14F-4D97-AF65-F5344CB8AC3E}">
        <p14:creationId xmlns:p14="http://schemas.microsoft.com/office/powerpoint/2010/main" val="69648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2109-E5B4-A26F-B78F-B9D9B693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307142"/>
            <a:ext cx="10515600" cy="2852737"/>
          </a:xfrm>
        </p:spPr>
        <p:txBody>
          <a:bodyPr/>
          <a:lstStyle/>
          <a:p>
            <a:pPr algn="ctr"/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Any</a:t>
            </a:r>
            <a:r>
              <a:rPr lang="en-GB" dirty="0"/>
              <a:t> </a:t>
            </a: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questions</a:t>
            </a:r>
            <a:r>
              <a:rPr lang="en-GB" sz="440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?</a:t>
            </a:r>
            <a:r>
              <a:rPr lang="en-GB" dirty="0"/>
              <a:t> 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074F6-F666-B85A-9CAF-0BEE288C0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3186867"/>
            <a:ext cx="10515600" cy="1500187"/>
          </a:xfrm>
        </p:spPr>
        <p:txBody>
          <a:bodyPr/>
          <a:lstStyle/>
          <a:p>
            <a:pPr algn="ctr"/>
            <a:r>
              <a:rPr lang="en-GB" dirty="0"/>
              <a:t>Thank you for listening ❤️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A2300-8980-3096-EB4B-CA1B08874400}"/>
              </a:ext>
            </a:extLst>
          </p:cNvPr>
          <p:cNvSpPr txBox="1"/>
          <p:nvPr/>
        </p:nvSpPr>
        <p:spPr>
          <a:xfrm>
            <a:off x="0" y="4166550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dirty="0"/>
              <a:t>aka.ms/</a:t>
            </a:r>
            <a:r>
              <a:rPr lang="en-GB" sz="4800" dirty="0" err="1"/>
              <a:t>devproxy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7607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E3E0AC-318F-B4BF-AE93-93CBB97019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352" y="445008"/>
            <a:ext cx="6632448" cy="3948572"/>
          </a:xfrm>
        </p:spPr>
        <p:txBody>
          <a:bodyPr>
            <a:normAutofit/>
          </a:bodyPr>
          <a:lstStyle/>
          <a:p>
            <a:r>
              <a:rPr lang="en-US" sz="6000" dirty="0"/>
              <a:t>THANK YOU, </a:t>
            </a:r>
            <a:br>
              <a:rPr lang="en-US" sz="6000" dirty="0"/>
            </a:br>
            <a:r>
              <a:rPr lang="en-US" sz="5400" dirty="0"/>
              <a:t>YOU ARE AWESOME</a:t>
            </a:r>
            <a:r>
              <a:rPr lang="en-US" sz="4000" dirty="0"/>
              <a:t> ❤️</a:t>
            </a:r>
            <a:r>
              <a:rPr lang="en-US" sz="6000" dirty="0"/>
              <a:t> </a:t>
            </a:r>
          </a:p>
          <a:p>
            <a:endParaRPr lang="en-US" sz="6000" dirty="0"/>
          </a:p>
          <a:p>
            <a:r>
              <a:rPr lang="en-US" sz="4000" dirty="0"/>
              <a:t>PLEASE RATE THIS SESSION IN THE MOBILE APP.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E17AB6-DAD7-8C90-2FC8-2872D47C86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r="17201"/>
          <a:stretch/>
        </p:blipFill>
        <p:spPr/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D93E67-79D8-5351-834F-C3857407ED6C}"/>
              </a:ext>
            </a:extLst>
          </p:cNvPr>
          <p:cNvSpPr txBox="1"/>
          <p:nvPr/>
        </p:nvSpPr>
        <p:spPr>
          <a:xfrm>
            <a:off x="530352" y="4438184"/>
            <a:ext cx="65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@GARRYTRINDER</a:t>
            </a:r>
          </a:p>
        </p:txBody>
      </p:sp>
    </p:spTree>
    <p:extLst>
      <p:ext uri="{BB962C8B-B14F-4D97-AF65-F5344CB8AC3E}">
        <p14:creationId xmlns:p14="http://schemas.microsoft.com/office/powerpoint/2010/main" val="198755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of Microsoft">
            <a:extLst>
              <a:ext uri="{FF2B5EF4-FFF2-40B4-BE49-F238E27FC236}">
                <a16:creationId xmlns:a16="http://schemas.microsoft.com/office/drawing/2014/main" id="{76D2E06C-CA67-D721-ABFE-B82857E4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54" y="705279"/>
            <a:ext cx="23050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hoto of run.events">
            <a:extLst>
              <a:ext uri="{FF2B5EF4-FFF2-40B4-BE49-F238E27FC236}">
                <a16:creationId xmlns:a16="http://schemas.microsoft.com/office/drawing/2014/main" id="{C6155572-2A0C-04D2-8F59-25A7C475C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13" y="611506"/>
            <a:ext cx="2931259" cy="153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 of AURUM">
            <a:extLst>
              <a:ext uri="{FF2B5EF4-FFF2-40B4-BE49-F238E27FC236}">
                <a16:creationId xmlns:a16="http://schemas.microsoft.com/office/drawing/2014/main" id="{BBB41005-8ADA-C429-3E3F-A8ACD9EE3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52" y="2085853"/>
            <a:ext cx="20002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to of AvePoint">
            <a:extLst>
              <a:ext uri="{FF2B5EF4-FFF2-40B4-BE49-F238E27FC236}">
                <a16:creationId xmlns:a16="http://schemas.microsoft.com/office/drawing/2014/main" id="{D4E6B2AD-C5CC-2EF9-5C1A-958AA642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59" y="1967234"/>
            <a:ext cx="2447596" cy="12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oto of CoreView">
            <a:extLst>
              <a:ext uri="{FF2B5EF4-FFF2-40B4-BE49-F238E27FC236}">
                <a16:creationId xmlns:a16="http://schemas.microsoft.com/office/drawing/2014/main" id="{5E8E9932-BF15-14B4-1A51-E53366A2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47" y="1833966"/>
            <a:ext cx="2935958" cy="153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oto of dox42">
            <a:extLst>
              <a:ext uri="{FF2B5EF4-FFF2-40B4-BE49-F238E27FC236}">
                <a16:creationId xmlns:a16="http://schemas.microsoft.com/office/drawing/2014/main" id="{BA0D5401-19C9-CA4C-D0F2-FC8673E9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15" y="1909181"/>
            <a:ext cx="2101227" cy="110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to of EasyLife 365 AG">
            <a:extLst>
              <a:ext uri="{FF2B5EF4-FFF2-40B4-BE49-F238E27FC236}">
                <a16:creationId xmlns:a16="http://schemas.microsoft.com/office/drawing/2014/main" id="{2C193AB7-F847-B3E8-8DE3-C0678F775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83" y="2778475"/>
            <a:ext cx="2696821" cy="141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hoto of Resco">
            <a:extLst>
              <a:ext uri="{FF2B5EF4-FFF2-40B4-BE49-F238E27FC236}">
                <a16:creationId xmlns:a16="http://schemas.microsoft.com/office/drawing/2014/main" id="{9A799F5E-333B-6B44-4003-84F97D54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25" y="2961566"/>
            <a:ext cx="2021420" cy="10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hoto of Veeam">
            <a:extLst>
              <a:ext uri="{FF2B5EF4-FFF2-40B4-BE49-F238E27FC236}">
                <a16:creationId xmlns:a16="http://schemas.microsoft.com/office/drawing/2014/main" id="{A152C877-3E41-3ACC-7BAE-1AEBD10AD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720" y="2998139"/>
            <a:ext cx="1906313" cy="10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Photo of adesso SE">
            <a:extLst>
              <a:ext uri="{FF2B5EF4-FFF2-40B4-BE49-F238E27FC236}">
                <a16:creationId xmlns:a16="http://schemas.microsoft.com/office/drawing/2014/main" id="{88B7006F-5DCE-A846-689B-558A0B5D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00" y="4141798"/>
            <a:ext cx="1943072" cy="102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hoto of Allied Global Technology Services">
            <a:extLst>
              <a:ext uri="{FF2B5EF4-FFF2-40B4-BE49-F238E27FC236}">
                <a16:creationId xmlns:a16="http://schemas.microsoft.com/office/drawing/2014/main" id="{3F905AA3-FB7C-2BFB-BCAD-9A0D34750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72" y="4289434"/>
            <a:ext cx="1380806" cy="72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hoto of Ascent">
            <a:extLst>
              <a:ext uri="{FF2B5EF4-FFF2-40B4-BE49-F238E27FC236}">
                <a16:creationId xmlns:a16="http://schemas.microsoft.com/office/drawing/2014/main" id="{C669EF2B-03CA-C2F6-E798-B1E5FCAC9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00" y="4182202"/>
            <a:ext cx="1829238" cy="95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hoto of BCC">
            <a:extLst>
              <a:ext uri="{FF2B5EF4-FFF2-40B4-BE49-F238E27FC236}">
                <a16:creationId xmlns:a16="http://schemas.microsoft.com/office/drawing/2014/main" id="{61C3EDDC-AA67-FF7A-F1F6-B02C8C01F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909" y="4329106"/>
            <a:ext cx="11334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hoto of DE-CIX">
            <a:extLst>
              <a:ext uri="{FF2B5EF4-FFF2-40B4-BE49-F238E27FC236}">
                <a16:creationId xmlns:a16="http://schemas.microsoft.com/office/drawing/2014/main" id="{F27E4D79-8E5A-C659-0BBB-078DB82A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58" y="4214322"/>
            <a:ext cx="1418371" cy="7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hoto of Devoteam">
            <a:extLst>
              <a:ext uri="{FF2B5EF4-FFF2-40B4-BE49-F238E27FC236}">
                <a16:creationId xmlns:a16="http://schemas.microsoft.com/office/drawing/2014/main" id="{910A1353-C0DE-3D68-716C-9C8CF170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14" y="4178879"/>
            <a:ext cx="1748095" cy="9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Photo of EmpowerID">
            <a:extLst>
              <a:ext uri="{FF2B5EF4-FFF2-40B4-BE49-F238E27FC236}">
                <a16:creationId xmlns:a16="http://schemas.microsoft.com/office/drawing/2014/main" id="{0521B0D9-8290-3D6C-778D-6013A7A4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86" y="4926539"/>
            <a:ext cx="1860739" cy="9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Photo of FPT Software Europe">
            <a:extLst>
              <a:ext uri="{FF2B5EF4-FFF2-40B4-BE49-F238E27FC236}">
                <a16:creationId xmlns:a16="http://schemas.microsoft.com/office/drawing/2014/main" id="{0CAEFA69-27D5-9DE2-0520-458F8163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94" y="4910079"/>
            <a:ext cx="1860739" cy="9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hoto of glueckkanja">
            <a:extLst>
              <a:ext uri="{FF2B5EF4-FFF2-40B4-BE49-F238E27FC236}">
                <a16:creationId xmlns:a16="http://schemas.microsoft.com/office/drawing/2014/main" id="{64884AFC-7192-B18F-EA00-9EAFC58AC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545" y="4955361"/>
            <a:ext cx="16859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Photo of Jabra">
            <a:extLst>
              <a:ext uri="{FF2B5EF4-FFF2-40B4-BE49-F238E27FC236}">
                <a16:creationId xmlns:a16="http://schemas.microsoft.com/office/drawing/2014/main" id="{7EDEBEEC-0620-AC3F-5661-054538F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07" y="5080210"/>
            <a:ext cx="1178414" cy="6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Photo of Kaspersky">
            <a:extLst>
              <a:ext uri="{FF2B5EF4-FFF2-40B4-BE49-F238E27FC236}">
                <a16:creationId xmlns:a16="http://schemas.microsoft.com/office/drawing/2014/main" id="{CFA9DAE0-FDFC-26C4-454E-6D542658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61" y="4925406"/>
            <a:ext cx="1748095" cy="9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Photo of Lightning Tools">
            <a:extLst>
              <a:ext uri="{FF2B5EF4-FFF2-40B4-BE49-F238E27FC236}">
                <a16:creationId xmlns:a16="http://schemas.microsoft.com/office/drawing/2014/main" id="{AB21BE3B-66CA-5B9A-3D8C-7374C7A50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325" y="4906883"/>
            <a:ext cx="1914619" cy="10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hoto of Nintex">
            <a:extLst>
              <a:ext uri="{FF2B5EF4-FFF2-40B4-BE49-F238E27FC236}">
                <a16:creationId xmlns:a16="http://schemas.microsoft.com/office/drawing/2014/main" id="{56339D60-5FFE-CAAC-8F7D-E830022F2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1" y="5675459"/>
            <a:ext cx="1682767" cy="88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Photo of Rencore">
            <a:extLst>
              <a:ext uri="{FF2B5EF4-FFF2-40B4-BE49-F238E27FC236}">
                <a16:creationId xmlns:a16="http://schemas.microsoft.com/office/drawing/2014/main" id="{CF445D24-F9E9-C2DD-9A05-3BC9AEEE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68" y="5716732"/>
            <a:ext cx="1522690" cy="79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Photo of ShareGate">
            <a:extLst>
              <a:ext uri="{FF2B5EF4-FFF2-40B4-BE49-F238E27FC236}">
                <a16:creationId xmlns:a16="http://schemas.microsoft.com/office/drawing/2014/main" id="{D0D8617A-C0FA-60B3-A1B5-86828FB7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51" y="5657594"/>
            <a:ext cx="1746276" cy="91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Photo of Spot by NetApp">
            <a:extLst>
              <a:ext uri="{FF2B5EF4-FFF2-40B4-BE49-F238E27FC236}">
                <a16:creationId xmlns:a16="http://schemas.microsoft.com/office/drawing/2014/main" id="{95977CB6-6B8D-803B-44FE-A92C4CEB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74" y="5730205"/>
            <a:ext cx="1615966" cy="84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Photo of SysCloud">
            <a:extLst>
              <a:ext uri="{FF2B5EF4-FFF2-40B4-BE49-F238E27FC236}">
                <a16:creationId xmlns:a16="http://schemas.microsoft.com/office/drawing/2014/main" id="{18387694-256B-65AF-5F80-77F6E487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88" y="5669632"/>
            <a:ext cx="1615968" cy="84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Photo of Syskit">
            <a:extLst>
              <a:ext uri="{FF2B5EF4-FFF2-40B4-BE49-F238E27FC236}">
                <a16:creationId xmlns:a16="http://schemas.microsoft.com/office/drawing/2014/main" id="{CDE42ADC-6886-87DC-A53D-591F59BB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96" y="5716732"/>
            <a:ext cx="1510680" cy="79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Photo of WEBCON">
            <a:extLst>
              <a:ext uri="{FF2B5EF4-FFF2-40B4-BE49-F238E27FC236}">
                <a16:creationId xmlns:a16="http://schemas.microsoft.com/office/drawing/2014/main" id="{AEACC79E-6668-89C1-E97C-D0018F4C4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142" y="5827235"/>
            <a:ext cx="1249712" cy="65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FF7CE7-0E91-F08F-55C5-6AEC2E8D7B98}"/>
              </a:ext>
            </a:extLst>
          </p:cNvPr>
          <p:cNvCxnSpPr>
            <a:cxnSpLocks/>
          </p:cNvCxnSpPr>
          <p:nvPr/>
        </p:nvCxnSpPr>
        <p:spPr>
          <a:xfrm>
            <a:off x="182880" y="1953323"/>
            <a:ext cx="1169170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174EB-BAEB-A228-5E36-110D967D6087}"/>
              </a:ext>
            </a:extLst>
          </p:cNvPr>
          <p:cNvCxnSpPr>
            <a:cxnSpLocks/>
          </p:cNvCxnSpPr>
          <p:nvPr/>
        </p:nvCxnSpPr>
        <p:spPr>
          <a:xfrm>
            <a:off x="182880" y="4165317"/>
            <a:ext cx="1169170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7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ox with text and pictures of a video game&#10;&#10;Description automatically generated">
            <a:extLst>
              <a:ext uri="{FF2B5EF4-FFF2-40B4-BE49-F238E27FC236}">
                <a16:creationId xmlns:a16="http://schemas.microsoft.com/office/drawing/2014/main" id="{35A41236-0C3F-1ADB-F5B3-AD374A25C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8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18D0-AF74-32A0-DBB6-52BEAB06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What we will cover today </a:t>
            </a:r>
            <a:r>
              <a:rPr lang="en-GB" dirty="0"/>
              <a:t>📃</a:t>
            </a:r>
            <a:endParaRPr lang="en-GB" dirty="0">
              <a:gradFill>
                <a:gsLst>
                  <a:gs pos="0">
                    <a:srgbClr val="8250DF"/>
                  </a:gs>
                  <a:gs pos="100000">
                    <a:srgbClr val="D42A3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E16C-1301-925F-3CBB-CD8BFCDC25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Audience: Developer,</a:t>
            </a:r>
            <a:r>
              <a:rPr lang="en-GB" baseline="0" dirty="0"/>
              <a:t> Tester, Administrator 🧑‍💻</a:t>
            </a:r>
          </a:p>
          <a:p>
            <a:r>
              <a:rPr lang="en-GB" dirty="0"/>
              <a:t>What are</a:t>
            </a:r>
            <a:r>
              <a:rPr lang="en-GB" baseline="0" dirty="0"/>
              <a:t> </a:t>
            </a:r>
            <a:r>
              <a:rPr lang="en-GB" dirty="0"/>
              <a:t>‘resilient’ apps? 💪</a:t>
            </a:r>
          </a:p>
          <a:p>
            <a:r>
              <a:rPr lang="en-GB" baseline="0" dirty="0"/>
              <a:t>Why</a:t>
            </a:r>
            <a:r>
              <a:rPr lang="en-GB" dirty="0"/>
              <a:t> building resilient apps is hard 🤯</a:t>
            </a:r>
          </a:p>
          <a:p>
            <a:r>
              <a:rPr lang="en-GB" baseline="0" dirty="0"/>
              <a:t>How </a:t>
            </a:r>
            <a:r>
              <a:rPr lang="en-GB" dirty="0"/>
              <a:t>Dev Proxy makes life easier 🧘</a:t>
            </a:r>
          </a:p>
          <a:p>
            <a:r>
              <a:rPr lang="en-GB" dirty="0"/>
              <a:t>Learn how to get started 🧑‍🏫</a:t>
            </a:r>
          </a:p>
        </p:txBody>
      </p:sp>
    </p:spTree>
    <p:extLst>
      <p:ext uri="{BB962C8B-B14F-4D97-AF65-F5344CB8AC3E}">
        <p14:creationId xmlns:p14="http://schemas.microsoft.com/office/powerpoint/2010/main" val="392725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BB84-323D-A729-666B-7558F21005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0"/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What are</a:t>
            </a:r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 </a:t>
            </a: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‘resilient’ apps? </a:t>
            </a:r>
            <a:r>
              <a:rPr lang="en-GB" dirty="0"/>
              <a:t>💪</a:t>
            </a:r>
            <a:endParaRPr lang="en-GB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1853-DAD3-EF9A-AA01-ACC18C2E2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/>
              <a:t>An app is resilient if it</a:t>
            </a:r>
          </a:p>
          <a:p>
            <a:pPr lvl="1"/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continues to carry out its mission in the face of adversity </a:t>
            </a:r>
            <a:r>
              <a:rPr lang="en-GB" dirty="0"/>
              <a:t>▶️</a:t>
            </a:r>
          </a:p>
          <a:p>
            <a:pPr rtl="0" eaLnBrk="1" latinLnBrk="0" hangingPunct="1"/>
            <a:r>
              <a:rPr lang="en-GB" dirty="0"/>
              <a:t>As in the old Timex commercial</a:t>
            </a:r>
          </a:p>
          <a:p>
            <a:pPr lvl="1"/>
            <a:r>
              <a:rPr lang="en-GB" kern="120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cs"/>
              </a:rPr>
              <a:t>"can take a licking and keep on ticking.” </a:t>
            </a:r>
            <a:r>
              <a:rPr lang="en-GB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⌚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1AE17-B211-12D5-E28B-1661ADFD922C}"/>
              </a:ext>
            </a:extLst>
          </p:cNvPr>
          <p:cNvSpPr txBox="1"/>
          <p:nvPr/>
        </p:nvSpPr>
        <p:spPr>
          <a:xfrm>
            <a:off x="556847" y="5614255"/>
            <a:ext cx="801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System Resilience: What Exactly is it? (cmu.edu)</a:t>
            </a:r>
            <a:r>
              <a:rPr lang="en-GB" dirty="0"/>
              <a:t> – Donald </a:t>
            </a:r>
            <a:r>
              <a:rPr lang="en-GB" dirty="0" err="1"/>
              <a:t>Firesmith</a:t>
            </a:r>
            <a:endParaRPr lang="en-GB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5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F86C-601C-E623-9B98-C9359A8401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What is</a:t>
            </a:r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 </a:t>
            </a: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‘resilience’ ?</a:t>
            </a:r>
            <a:r>
              <a:rPr lang="en-GB" dirty="0"/>
              <a:t>💪</a:t>
            </a:r>
            <a:endParaRPr lang="en-GB" dirty="0">
              <a:gradFill>
                <a:gsLst>
                  <a:gs pos="0">
                    <a:srgbClr val="8250DF"/>
                  </a:gs>
                  <a:gs pos="100000">
                    <a:srgbClr val="D42A3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1F28-EC91-87F9-617A-00E3BD00CC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/>
              <a:t>Resilience assumes that </a:t>
            </a: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adverse conditions </a:t>
            </a:r>
            <a:r>
              <a:rPr lang="en-GB" b="1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will</a:t>
            </a: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 occur </a:t>
            </a:r>
            <a:r>
              <a:rPr lang="en-GB" dirty="0"/>
              <a:t>🌩️</a:t>
            </a:r>
            <a:endParaRPr lang="en-GB" dirty="0">
              <a:gradFill>
                <a:gsLst>
                  <a:gs pos="0">
                    <a:srgbClr val="8250DF"/>
                  </a:gs>
                  <a:gs pos="100000">
                    <a:srgbClr val="D42A32"/>
                  </a:gs>
                </a:gsLst>
                <a:lin ang="5400000" scaled="1"/>
              </a:gradFill>
            </a:endParaRPr>
          </a:p>
          <a:p>
            <a:r>
              <a:rPr lang="en-GB" dirty="0"/>
              <a:t>Resilience is </a:t>
            </a:r>
            <a:r>
              <a:rPr lang="en-GB" b="1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not</a:t>
            </a:r>
            <a:r>
              <a:rPr lang="en-GB" dirty="0"/>
              <a:t> a tick box ✅</a:t>
            </a:r>
          </a:p>
          <a:p>
            <a:r>
              <a:rPr lang="en-GB" dirty="0"/>
              <a:t>Resilience is a combination of</a:t>
            </a:r>
          </a:p>
          <a:p>
            <a:pPr lvl="1"/>
            <a:r>
              <a:rPr lang="en-GB" dirty="0"/>
              <a:t>Availability, capacity, interoperability, </a:t>
            </a:r>
            <a:r>
              <a:rPr lang="en-GB" b="1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performance</a:t>
            </a:r>
            <a:r>
              <a:rPr lang="en-GB" dirty="0"/>
              <a:t>, reliability, </a:t>
            </a:r>
            <a:r>
              <a:rPr lang="en-GB" b="1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robustness</a:t>
            </a:r>
            <a:r>
              <a:rPr lang="en-GB" dirty="0"/>
              <a:t>, safety, </a:t>
            </a:r>
            <a:r>
              <a:rPr lang="en-GB" b="1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security</a:t>
            </a:r>
            <a:r>
              <a:rPr lang="en-GB" dirty="0"/>
              <a:t> and usability</a:t>
            </a:r>
          </a:p>
          <a:p>
            <a:pPr lvl="0">
              <a:defRPr/>
            </a:pPr>
            <a:r>
              <a:rPr lang="en-GB" dirty="0"/>
              <a:t>Availability and reliability by themselves are insufficient</a:t>
            </a:r>
          </a:p>
        </p:txBody>
      </p:sp>
    </p:spTree>
    <p:extLst>
      <p:ext uri="{BB962C8B-B14F-4D97-AF65-F5344CB8AC3E}">
        <p14:creationId xmlns:p14="http://schemas.microsoft.com/office/powerpoint/2010/main" val="43378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DCD7-E962-2283-8C3D-A1C3C75C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Cloud APIs fail </a:t>
            </a:r>
            <a:r>
              <a:rPr lang="en-GB" dirty="0"/>
              <a:t>❌</a:t>
            </a:r>
            <a:endParaRPr lang="en-GB" dirty="0">
              <a:gradFill>
                <a:gsLst>
                  <a:gs pos="0">
                    <a:srgbClr val="8250DF"/>
                  </a:gs>
                  <a:gs pos="100000">
                    <a:srgbClr val="D42A3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AF8E-2617-5BBB-2FBF-43C3C234F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noFill/>
        </p:spPr>
        <p:txBody>
          <a:bodyPr/>
          <a:lstStyle/>
          <a:p>
            <a:pPr lvl="0"/>
            <a:r>
              <a:rPr lang="en-GB" dirty="0"/>
              <a:t>It’s not a matter of if, it’s </a:t>
            </a:r>
            <a:r>
              <a:rPr lang="en-GB" b="1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when</a:t>
            </a:r>
          </a:p>
          <a:p>
            <a:pPr lvl="0"/>
            <a:r>
              <a:rPr lang="en-GB" dirty="0"/>
              <a:t>How do you know what is going to happen?</a:t>
            </a:r>
          </a:p>
          <a:p>
            <a:pPr lvl="0"/>
            <a:r>
              <a:rPr lang="en-GB" dirty="0"/>
              <a:t>How will your app recover? Will it recover?</a:t>
            </a:r>
          </a:p>
          <a:p>
            <a:r>
              <a:rPr lang="en-GB" dirty="0"/>
              <a:t>How do you test for failures?</a:t>
            </a:r>
          </a:p>
        </p:txBody>
      </p:sp>
    </p:spTree>
    <p:extLst>
      <p:ext uri="{BB962C8B-B14F-4D97-AF65-F5344CB8AC3E}">
        <p14:creationId xmlns:p14="http://schemas.microsoft.com/office/powerpoint/2010/main" val="307042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EE27-B50B-FEEB-FA99-10EBFC53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Testing cloud APIs is hard </a:t>
            </a:r>
            <a:r>
              <a:rPr lang="en-GB" dirty="0"/>
              <a:t>🧪</a:t>
            </a:r>
            <a:endParaRPr lang="en-GB" dirty="0">
              <a:gradFill>
                <a:gsLst>
                  <a:gs pos="0">
                    <a:srgbClr val="8250DF"/>
                  </a:gs>
                  <a:gs pos="100000">
                    <a:srgbClr val="D42A3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A565-F058-BFB4-8056-6A0CA26083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GB" dirty="0"/>
              <a:t>You don’t own the APIs </a:t>
            </a:r>
          </a:p>
          <a:p>
            <a:pPr lvl="1"/>
            <a:r>
              <a:rPr lang="en-GB" dirty="0"/>
              <a:t>You can’t turn just turn</a:t>
            </a:r>
            <a:r>
              <a:rPr lang="en-GB" baseline="0" dirty="0"/>
              <a:t> behaviours on and off 🔘</a:t>
            </a:r>
          </a:p>
          <a:p>
            <a:r>
              <a:rPr lang="en-GB" dirty="0"/>
              <a:t>Hard to get started </a:t>
            </a:r>
          </a:p>
          <a:p>
            <a:r>
              <a:rPr lang="en-GB" dirty="0"/>
              <a:t>Nobody pays for testing 💵</a:t>
            </a:r>
          </a:p>
          <a:p>
            <a:r>
              <a:rPr lang="en-GB" dirty="0"/>
              <a:t>Each</a:t>
            </a:r>
            <a:r>
              <a:rPr lang="en-GB" baseline="0" dirty="0"/>
              <a:t> API is different </a:t>
            </a:r>
          </a:p>
          <a:p>
            <a:pPr lvl="1"/>
            <a:r>
              <a:rPr lang="en-GB" dirty="0"/>
              <a:t>Some return</a:t>
            </a:r>
            <a:r>
              <a:rPr lang="en-GB" baseline="0" dirty="0"/>
              <a:t> 429s, others 403s, some return several 429s</a:t>
            </a:r>
          </a:p>
        </p:txBody>
      </p:sp>
    </p:spTree>
    <p:extLst>
      <p:ext uri="{BB962C8B-B14F-4D97-AF65-F5344CB8AC3E}">
        <p14:creationId xmlns:p14="http://schemas.microsoft.com/office/powerpoint/2010/main" val="346960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6D97-EE74-9CB3-A5D7-675EF443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Dev Proxy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FFDD-1DE2-F939-D7F2-780CCD500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GB" baseline="0" dirty="0"/>
              <a:t>Helps you </a:t>
            </a:r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build resilient apps </a:t>
            </a:r>
            <a:r>
              <a:rPr lang="en-GB" baseline="0" dirty="0"/>
              <a:t>on Microsoft 365</a:t>
            </a:r>
          </a:p>
          <a:p>
            <a:pPr lvl="1"/>
            <a:r>
              <a:rPr lang="en-GB" baseline="0" dirty="0"/>
              <a:t>Improve robustness, performance</a:t>
            </a:r>
            <a:r>
              <a:rPr lang="en-GB" dirty="0"/>
              <a:t> and </a:t>
            </a:r>
            <a:r>
              <a:rPr lang="en-GB" baseline="0" dirty="0"/>
              <a:t>security</a:t>
            </a:r>
            <a:endParaRPr lang="en-GB" dirty="0"/>
          </a:p>
          <a:p>
            <a:r>
              <a:rPr lang="en-GB" dirty="0"/>
              <a:t>Test the </a:t>
            </a:r>
            <a:r>
              <a:rPr lang="en-GB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untestable</a:t>
            </a:r>
          </a:p>
          <a:p>
            <a:r>
              <a:rPr lang="en-GB" dirty="0"/>
              <a:t>Run against</a:t>
            </a:r>
            <a:r>
              <a:rPr lang="en-GB" baseline="0" dirty="0"/>
              <a:t> </a:t>
            </a:r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any app</a:t>
            </a:r>
          </a:p>
          <a:p>
            <a:pPr lvl="1"/>
            <a:r>
              <a:rPr lang="en-GB" baseline="0" dirty="0"/>
              <a:t>Any platform and a</a:t>
            </a:r>
            <a:r>
              <a:rPr lang="en-GB" dirty="0"/>
              <a:t>ny tech stack</a:t>
            </a:r>
            <a:endParaRPr lang="en-GB" baseline="0" dirty="0"/>
          </a:p>
          <a:p>
            <a:r>
              <a:rPr lang="en-GB" baseline="0" dirty="0"/>
              <a:t>Supports </a:t>
            </a:r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any HTTP API</a:t>
            </a:r>
          </a:p>
          <a:p>
            <a:pPr lvl="1"/>
            <a:r>
              <a:rPr lang="en-GB" dirty="0"/>
              <a:t>Presets for Microsoft Graph and SharePoint Online</a:t>
            </a:r>
          </a:p>
          <a:p>
            <a:r>
              <a:rPr lang="en-GB" baseline="0" dirty="0"/>
              <a:t>Low investment (effort and time)</a:t>
            </a:r>
          </a:p>
          <a:p>
            <a:pPr lvl="1"/>
            <a:r>
              <a:rPr lang="en-GB" baseline="0" dirty="0">
                <a:gradFill>
                  <a:gsLst>
                    <a:gs pos="0">
                      <a:srgbClr val="8250DF"/>
                    </a:gs>
                    <a:gs pos="100000">
                      <a:srgbClr val="D42A32"/>
                    </a:gs>
                  </a:gsLst>
                  <a:lin ang="5400000" scaled="1"/>
                </a:gradFill>
              </a:rPr>
              <a:t>No code changes, no tedious setup</a:t>
            </a:r>
          </a:p>
        </p:txBody>
      </p:sp>
      <p:pic>
        <p:nvPicPr>
          <p:cNvPr id="4" name="Picture 2" descr="Dev Proxy">
            <a:extLst>
              <a:ext uri="{FF2B5EF4-FFF2-40B4-BE49-F238E27FC236}">
                <a16:creationId xmlns:a16="http://schemas.microsoft.com/office/drawing/2014/main" id="{81E39F6C-827E-A4D4-66D9-9B3D7288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49" y="740235"/>
            <a:ext cx="841794" cy="8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AE448C-A284-CCE7-BECB-87E22D29B265}"/>
              </a:ext>
            </a:extLst>
          </p:cNvPr>
          <p:cNvSpPr txBox="1"/>
          <p:nvPr/>
        </p:nvSpPr>
        <p:spPr>
          <a:xfrm>
            <a:off x="0" y="568451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GB" sz="3200" dirty="0">
                <a:hlinkClick r:id="rId3"/>
              </a:rPr>
              <a:t>aka.ms/devproxy</a:t>
            </a: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61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edwind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A83D72"/>
      </a:accent1>
      <a:accent2>
        <a:srgbClr val="426DA9"/>
      </a:accent2>
      <a:accent3>
        <a:srgbClr val="E8927C"/>
      </a:accent3>
      <a:accent4>
        <a:srgbClr val="BFBFBF"/>
      </a:accent4>
      <a:accent5>
        <a:srgbClr val="7F7F7F"/>
      </a:accent5>
      <a:accent6>
        <a:srgbClr val="AEABAB"/>
      </a:accent6>
      <a:hlink>
        <a:srgbClr val="757070"/>
      </a:hlink>
      <a:folHlink>
        <a:srgbClr val="595959"/>
      </a:folHlink>
    </a:clrScheme>
    <a:fontScheme name="Suedwind main 3">
      <a:majorFont>
        <a:latin typeface="IBM Plex Sans Condensed Medium"/>
        <a:ea typeface=""/>
        <a:cs typeface=""/>
      </a:majorFont>
      <a:minorFont>
        <a:latin typeface="IBM Plex Sans Condensed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691CB31D6034A9E0E50DE7CCD9F27" ma:contentTypeVersion="20" ma:contentTypeDescription="Create a new document." ma:contentTypeScope="" ma:versionID="020cfe1f5c3f0159016e6eb7594be32b">
  <xsd:schema xmlns:xsd="http://www.w3.org/2001/XMLSchema" xmlns:xs="http://www.w3.org/2001/XMLSchema" xmlns:p="http://schemas.microsoft.com/office/2006/metadata/properties" xmlns:ns1="http://schemas.microsoft.com/sharepoint/v3" xmlns:ns3="1c749b50-164d-4354-9f33-22ab40f5584d" xmlns:ns4="b109c781-f15f-4a20-a4ba-7a1f35e44d61" targetNamespace="http://schemas.microsoft.com/office/2006/metadata/properties" ma:root="true" ma:fieldsID="f09d264cd981663a6eb68e74199da9bc" ns1:_="" ns3:_="" ns4:_="">
    <xsd:import namespace="http://schemas.microsoft.com/sharepoint/v3"/>
    <xsd:import namespace="1c749b50-164d-4354-9f33-22ab40f5584d"/>
    <xsd:import namespace="b109c781-f15f-4a20-a4ba-7a1f35e44d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49b50-164d-4354-9f33-22ab40f558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9c781-f15f-4a20-a4ba-7a1f35e44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7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b109c781-f15f-4a20-a4ba-7a1f35e44d61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D85F3AE-E1EE-40AB-903F-ADEAE2BAC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0B59-B0BA-428C-9FB4-6524EC248C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c749b50-164d-4354-9f33-22ab40f5584d"/>
    <ds:schemaRef ds:uri="b109c781-f15f-4a20-a4ba-7a1f35e44d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07B1AA-D812-4A1B-8CD9-9B8A0648AB5C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b109c781-f15f-4a20-a4ba-7a1f35e44d61"/>
    <ds:schemaRef ds:uri="1c749b50-164d-4354-9f33-22ab40f5584d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637</Words>
  <Application>Microsoft Office PowerPoint</Application>
  <PresentationFormat>Widescreen</PresentationFormat>
  <Paragraphs>105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IBM Plex Sans Condensed</vt:lpstr>
      <vt:lpstr>IBM Plex Sans Condensed Light</vt:lpstr>
      <vt:lpstr>IBM Plex Sans Condensed Medium</vt:lpstr>
      <vt:lpstr>Wingdings</vt:lpstr>
      <vt:lpstr>Office Theme</vt:lpstr>
      <vt:lpstr>BUILD APPS THAT DON’T FAIL IN PRODUCTION</vt:lpstr>
      <vt:lpstr>PowerPoint Presentation</vt:lpstr>
      <vt:lpstr>PowerPoint Presentation</vt:lpstr>
      <vt:lpstr>What we will cover today 📃</vt:lpstr>
      <vt:lpstr>What are ‘resilient’ apps? 💪</vt:lpstr>
      <vt:lpstr>What is ‘resilience’ ?💪</vt:lpstr>
      <vt:lpstr>Cloud APIs fail ❌</vt:lpstr>
      <vt:lpstr>Testing cloud APIs is hard 🧪</vt:lpstr>
      <vt:lpstr>Dev Proxy</vt:lpstr>
      <vt:lpstr>Improve robustness 💪</vt:lpstr>
      <vt:lpstr>Improve performance 🏎️</vt:lpstr>
      <vt:lpstr>Improve security 🔐</vt:lpstr>
      <vt:lpstr>Any questions? 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Adis Jugo</dc:creator>
  <cp:lastModifiedBy>Garry Trinder</cp:lastModifiedBy>
  <cp:revision>93</cp:revision>
  <dcterms:created xsi:type="dcterms:W3CDTF">2020-09-16T13:17:52Z</dcterms:created>
  <dcterms:modified xsi:type="dcterms:W3CDTF">2024-05-16T11:20:42Z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0x010100EA2691CB31D6034A9E0E50DE7CCD9F27</vt:lpwstr>
  </property>
  <property fmtid="{D5CDD505-2E9C-101B-9397-08002B2CF9AE}" pid="3" name="MediaServiceImageTags">
    <vt:lpwstr/>
  </property>
</Properties>
</file>