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1" r:id="rId7"/>
    <p:sldId id="263" r:id="rId8"/>
    <p:sldId id="264" r:id="rId9"/>
    <p:sldId id="265" r:id="rId10"/>
    <p:sldId id="272" r:id="rId11"/>
    <p:sldId id="268" r:id="rId12"/>
    <p:sldId id="273" r:id="rId13"/>
    <p:sldId id="274" r:id="rId14"/>
    <p:sldId id="266" r:id="rId15"/>
    <p:sldId id="269" r:id="rId16"/>
    <p:sldId id="270" r:id="rId17"/>
    <p:sldId id="26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DF9-5173-3780-8D8E-ECC25F0C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7671-0316-C747-44D0-20033186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502F-BCAE-2DEF-E380-3F5FA8D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3D0B-539E-17E0-2053-C14A94FD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F03B-418E-14B8-F76C-3516CE6F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4B-34A9-23B6-DA1F-7F732128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A738C-79B2-5263-BC89-114AC645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85A1-5D98-5DB0-FF9A-A7595B6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275C-67D8-45DC-C200-77699BB5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F6C5-E208-BF78-2DC9-1C9011E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9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CABD7-1511-61E9-4CD2-7E28F1AEA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4438B-1009-ADB9-1BC8-3143EE58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7069-7BA8-3F8A-61CA-54884F38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1209-DD97-CB64-3B78-6150F28B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3F76-3B59-AD0D-FE68-F268936D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7A3A-1FFC-BAA1-4B48-9CDBE8E2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B909-A372-A3A4-468C-F2DB64D9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7EBC-4168-7B7F-0963-AAB06918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0D20-C937-5E2D-9C96-9BD6B706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82FC-1A53-1E4D-E405-8F29512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A9F0-ED3D-4AEB-E685-15E20580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34AC-BF9B-217D-61B7-F13DC872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D122-A7A9-18BC-BD17-C8B956E3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3C46-51D2-A473-9C31-67D75FFC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E194-DFF7-6029-F0F5-3326ED13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5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299-62D8-D4A1-36DD-4D8A68C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2FF3-8E3D-A5D7-D6B8-F3173E7FB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9E4DF-F44A-3CFF-754F-CFE5B9CA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48424-0CD7-5EC7-A4EE-AE65391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FD949-8463-EFC8-64EB-C9D66C0D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0CA72-0624-A209-12A1-DC327C09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9465-DA49-4A66-0EED-D02AB5FE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2025-EABE-BB4A-8C4E-F72D2D51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72D08-04C0-B853-6961-D9039C45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123E5-0D6C-9746-F34C-CA15FE80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0B662-5C14-0E4C-F0FA-B0840D500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C7DF-07D8-4489-01BA-5A9A69E6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58CB-49F9-3AF1-E211-FB71032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7DD6D-0362-D6A1-FFE2-C14E857C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57E4-2EDB-783F-0F1B-78A307F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2715-28B9-61BF-6081-492E291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8F699-8051-ADC1-1ECE-DF8EB11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65D7B-E081-0656-7CAE-54C8EC3C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9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03E86-EB7B-B6F6-1FB2-73A74062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6468-D56B-3232-2333-A69BC919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5CEF-3E87-BD2C-F8AE-4B87E58B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E1C-C233-986C-45DE-93E82D5A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65DD-6EF4-2AC8-A584-80854FC70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B48B1-6F20-1B99-3BB9-B9FF3FE6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9A7A7-69F9-6C98-8479-AAED3FFD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5F79-1F01-330A-B1FC-A1FA27F0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AD93-9B17-95E2-4DE2-7371883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E626-3B1B-BD7C-8612-456EAC4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6B3E2-9425-C120-ED17-608B20CBB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095A9-C4B5-1F45-B1E1-508C08F95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6961-C0D3-FA8E-DBD4-6A4F652D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94F2-C074-25A1-A329-CABBFC39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2E1D-D9D0-0FAF-DAAB-4B95F66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5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5E0C2-140F-B82E-3552-C8EFEC14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DCCCB-9F63-461D-976B-83802158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43CC-C1F2-E5E4-979C-67A37DCD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157C-809F-4523-AD63-76FD1AA1F42F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FA41-ECFB-26B9-AE73-2F92A8BF1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DD48-A908-9FF2-699D-215A4F38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D1CF-9EE4-4F5E-AF83-2E00904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8B9C41-8647-AA98-703A-E4FC0A779A75}"/>
              </a:ext>
            </a:extLst>
          </p:cNvPr>
          <p:cNvSpPr txBox="1"/>
          <p:nvPr/>
        </p:nvSpPr>
        <p:spPr>
          <a:xfrm>
            <a:off x="856208" y="451991"/>
            <a:ext cx="869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Safe to Eat or Deadly Poisonous- A Machine Learning Approach for Mushroom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558E6-7D1E-C5E0-D666-3A5425026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34" y="1619608"/>
            <a:ext cx="5389145" cy="3566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938D8-2F50-A659-D408-DFF8C9F734A6}"/>
              </a:ext>
            </a:extLst>
          </p:cNvPr>
          <p:cNvSpPr txBox="1"/>
          <p:nvPr/>
        </p:nvSpPr>
        <p:spPr>
          <a:xfrm>
            <a:off x="3343534" y="5522574"/>
            <a:ext cx="50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DR. Tanushree Mahadani</a:t>
            </a:r>
          </a:p>
        </p:txBody>
      </p:sp>
    </p:spTree>
    <p:extLst>
      <p:ext uri="{BB962C8B-B14F-4D97-AF65-F5344CB8AC3E}">
        <p14:creationId xmlns:p14="http://schemas.microsoft.com/office/powerpoint/2010/main" val="402469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67FFFB-6791-13D4-DE36-139CB9A2A6EF}"/>
              </a:ext>
            </a:extLst>
          </p:cNvPr>
          <p:cNvSpPr txBox="1"/>
          <p:nvPr/>
        </p:nvSpPr>
        <p:spPr>
          <a:xfrm>
            <a:off x="4276436" y="248791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Split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693F-8E32-A367-3927-2816D4C91849}"/>
              </a:ext>
            </a:extLst>
          </p:cNvPr>
          <p:cNvSpPr txBox="1"/>
          <p:nvPr/>
        </p:nvSpPr>
        <p:spPr>
          <a:xfrm>
            <a:off x="669472" y="1026159"/>
            <a:ext cx="844840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splitting the data into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independant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dependant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X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data.drop</a:t>
            </a:r>
            <a:r>
              <a:rPr lang="en-US" b="0" dirty="0">
                <a:effectLst/>
                <a:latin typeface="Consolas" panose="020B0609020204030204" pitchFamily="49" charset="0"/>
              </a:rPr>
              <a:t>(["class"], axis = 1)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y = data["class"]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D23D-989D-75ED-CB4D-1C10D6F7ED5E}"/>
              </a:ext>
            </a:extLst>
          </p:cNvPr>
          <p:cNvSpPr txBox="1"/>
          <p:nvPr/>
        </p:nvSpPr>
        <p:spPr>
          <a:xfrm>
            <a:off x="669472" y="2781908"/>
            <a:ext cx="826552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## Split the data into train and test split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train_test_split</a:t>
            </a:r>
            <a:r>
              <a:rPr lang="en-US" b="0" dirty="0">
                <a:effectLst/>
                <a:latin typeface="Consolas" panose="020B0609020204030204" pitchFamily="49" charset="0"/>
              </a:rPr>
              <a:t>(X, y,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test_size</a:t>
            </a:r>
            <a:r>
              <a:rPr lang="en-US" b="0" dirty="0">
                <a:effectLst/>
                <a:latin typeface="Consolas" panose="020B0609020204030204" pitchFamily="49" charset="0"/>
              </a:rPr>
              <a:t>=0.20,random_state=32)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54204-F052-A77A-9CBD-AD04684F1EF2}"/>
              </a:ext>
            </a:extLst>
          </p:cNvPr>
          <p:cNvSpPr txBox="1"/>
          <p:nvPr/>
        </p:nvSpPr>
        <p:spPr>
          <a:xfrm>
            <a:off x="351047" y="4018747"/>
            <a:ext cx="785077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Prediction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Logistic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Regression</a:t>
            </a:r>
            <a:r>
              <a:rPr lang="fr-FR" dirty="0">
                <a:latin typeface="Consolas" panose="020B0609020204030204" pitchFamily="49" charset="0"/>
              </a:rPr>
              <a:t> Model</a:t>
            </a:r>
            <a:endParaRPr lang="en-GB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Consolas" panose="020B0609020204030204" pitchFamily="49" charset="0"/>
              </a:rPr>
              <a:t>Naive Bayes Model(Gaussian)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Random</a:t>
            </a:r>
            <a:r>
              <a:rPr lang="fr-FR" dirty="0">
                <a:latin typeface="Consolas" panose="020B0609020204030204" pitchFamily="49" charset="0"/>
              </a:rPr>
              <a:t> Forest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</a:rPr>
              <a:t>Support vector machine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DecisionTreeClassifier</a:t>
            </a:r>
            <a:endParaRPr lang="fr-FR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1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Consolas" panose="020B0609020204030204" pitchFamily="49" charset="0"/>
            </a:endParaRPr>
          </a:p>
          <a:p>
            <a:endParaRPr lang="pt-BR" sz="2800" b="1" dirty="0">
              <a:solidFill>
                <a:srgbClr val="FF0000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3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67FFFB-6791-13D4-DE36-139CB9A2A6EF}"/>
              </a:ext>
            </a:extLst>
          </p:cNvPr>
          <p:cNvSpPr txBox="1"/>
          <p:nvPr/>
        </p:nvSpPr>
        <p:spPr>
          <a:xfrm>
            <a:off x="4276436" y="248791"/>
            <a:ext cx="45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Prediction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6631E-44BE-B51A-420E-ABA13DB7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56" y="1204230"/>
            <a:ext cx="2898019" cy="308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2613D-642D-2824-492E-79A9FF91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387" y="4110753"/>
            <a:ext cx="3113460" cy="2498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A7A82-BBCB-3D3A-776B-B437D274B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t="27296" r="69151" b="47421"/>
          <a:stretch/>
        </p:blipFill>
        <p:spPr>
          <a:xfrm>
            <a:off x="8509853" y="1459982"/>
            <a:ext cx="2936480" cy="1603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F5CB-0BEE-1D86-E7FC-2F26090A949D}"/>
              </a:ext>
            </a:extLst>
          </p:cNvPr>
          <p:cNvSpPr txBox="1"/>
          <p:nvPr/>
        </p:nvSpPr>
        <p:spPr>
          <a:xfrm>
            <a:off x="815506" y="1324621"/>
            <a:ext cx="3460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Logistic</a:t>
            </a:r>
            <a:r>
              <a:rPr lang="fr-F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Regression</a:t>
            </a:r>
            <a:r>
              <a:rPr lang="fr-F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 Model</a:t>
            </a:r>
            <a:endParaRPr lang="en-GB" sz="16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9020A-6FAC-445C-9990-515458AC3CBA}"/>
              </a:ext>
            </a:extLst>
          </p:cNvPr>
          <p:cNvSpPr txBox="1"/>
          <p:nvPr/>
        </p:nvSpPr>
        <p:spPr>
          <a:xfrm>
            <a:off x="745667" y="1965628"/>
            <a:ext cx="6093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## Train the model</a:t>
            </a:r>
          </a:p>
          <a:p>
            <a:r>
              <a:rPr lang="fr-FR" dirty="0" err="1">
                <a:latin typeface="Consolas" panose="020B0609020204030204" pitchFamily="49" charset="0"/>
              </a:rPr>
              <a:t>model_LR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LogisticRegression</a:t>
            </a:r>
            <a:r>
              <a:rPr lang="fr-FR" dirty="0">
                <a:latin typeface="Consolas" panose="020B0609020204030204" pitchFamily="49" charset="0"/>
              </a:rPr>
              <a:t>()</a:t>
            </a:r>
          </a:p>
          <a:p>
            <a:r>
              <a:rPr lang="fr-FR" dirty="0" err="1">
                <a:latin typeface="Consolas" panose="020B0609020204030204" pitchFamily="49" charset="0"/>
              </a:rPr>
              <a:t>model_LR.fit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X_train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y_train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50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67FFFB-6791-13D4-DE36-139CB9A2A6EF}"/>
              </a:ext>
            </a:extLst>
          </p:cNvPr>
          <p:cNvSpPr txBox="1"/>
          <p:nvPr/>
        </p:nvSpPr>
        <p:spPr>
          <a:xfrm>
            <a:off x="4276436" y="248791"/>
            <a:ext cx="45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Prediction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EC1BB-6A97-E430-D994-5FE1360C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858" y="1287464"/>
            <a:ext cx="2987977" cy="308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905124-6CC3-EEA9-7AF7-876582CC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06" y="4234016"/>
            <a:ext cx="2956553" cy="2372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299C4-F208-E5D7-664E-FE7F7FC32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t="20251" r="69151" b="54466"/>
          <a:stretch/>
        </p:blipFill>
        <p:spPr>
          <a:xfrm>
            <a:off x="8552218" y="1437712"/>
            <a:ext cx="2788491" cy="1523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2F8CB3-5C32-8861-7442-9F9B20CEA1F4}"/>
              </a:ext>
            </a:extLst>
          </p:cNvPr>
          <p:cNvSpPr txBox="1"/>
          <p:nvPr/>
        </p:nvSpPr>
        <p:spPr>
          <a:xfrm>
            <a:off x="350524" y="1387981"/>
            <a:ext cx="3764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Naive Bayes Model(Gaussian)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941BA-2670-D175-071E-1DB87692B1EB}"/>
              </a:ext>
            </a:extLst>
          </p:cNvPr>
          <p:cNvSpPr txBox="1"/>
          <p:nvPr/>
        </p:nvSpPr>
        <p:spPr>
          <a:xfrm>
            <a:off x="186147" y="2165605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## Create our Naive Bayes model</a:t>
            </a:r>
          </a:p>
          <a:p>
            <a:r>
              <a:rPr lang="en-GB" dirty="0" err="1">
                <a:latin typeface="Consolas" panose="020B0609020204030204" pitchFamily="49" charset="0"/>
              </a:rPr>
              <a:t>model_NB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GaussianNB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## using  training data for fitting</a:t>
            </a:r>
          </a:p>
          <a:p>
            <a:r>
              <a:rPr lang="en-GB" dirty="0" err="1">
                <a:latin typeface="Consolas" panose="020B0609020204030204" pitchFamily="49" charset="0"/>
              </a:rPr>
              <a:t>model_NB.fit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X_train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y_train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748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67FFFB-6791-13D4-DE36-139CB9A2A6EF}"/>
              </a:ext>
            </a:extLst>
          </p:cNvPr>
          <p:cNvSpPr txBox="1"/>
          <p:nvPr/>
        </p:nvSpPr>
        <p:spPr>
          <a:xfrm>
            <a:off x="4276436" y="248791"/>
            <a:ext cx="45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Prediction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AFE2-51A6-91FD-C57B-BE2D9B95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58" y="1180836"/>
            <a:ext cx="2836779" cy="3020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329DCC-E113-4C56-A3EF-81FB3EE1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99" y="4229635"/>
            <a:ext cx="3047668" cy="2445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E5975-A148-A1BD-3894-A2E31B625B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25157" r="69152" b="49560"/>
          <a:stretch/>
        </p:blipFill>
        <p:spPr>
          <a:xfrm>
            <a:off x="8172053" y="1438526"/>
            <a:ext cx="2874426" cy="157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FDE912-B20A-56CD-B171-9046BF8634A9}"/>
              </a:ext>
            </a:extLst>
          </p:cNvPr>
          <p:cNvSpPr txBox="1"/>
          <p:nvPr/>
        </p:nvSpPr>
        <p:spPr>
          <a:xfrm>
            <a:off x="929978" y="1297714"/>
            <a:ext cx="2599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Random</a:t>
            </a:r>
            <a:r>
              <a:rPr lang="fr-FR"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 Forest Model</a:t>
            </a:r>
            <a:endParaRPr lang="en-GB" sz="1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D4D91-7443-702C-3AA0-C5463B1865FE}"/>
              </a:ext>
            </a:extLst>
          </p:cNvPr>
          <p:cNvSpPr txBox="1"/>
          <p:nvPr/>
        </p:nvSpPr>
        <p:spPr>
          <a:xfrm>
            <a:off x="482217" y="2223526"/>
            <a:ext cx="6093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## Train the model</a:t>
            </a:r>
          </a:p>
          <a:p>
            <a:r>
              <a:rPr lang="en-GB" dirty="0" err="1">
                <a:latin typeface="Consolas" panose="020B0609020204030204" pitchFamily="49" charset="0"/>
              </a:rPr>
              <a:t>RF_model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RandomForestClassifier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 err="1">
                <a:latin typeface="Consolas" panose="020B0609020204030204" pitchFamily="49" charset="0"/>
              </a:rPr>
              <a:t>RF_model.fit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X_train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y_train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45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680BD0-78A7-D22C-CC4D-5FCD31ED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81" y="1409943"/>
            <a:ext cx="2704538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E9805-FBCE-E3C5-5500-CA523530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374" y="1409943"/>
            <a:ext cx="2704538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F25FE9-B8EE-F502-7083-807F02FF5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9" y="1409943"/>
            <a:ext cx="2704539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8D583-B8E2-4E45-A6A3-3322E7CF0267}"/>
              </a:ext>
            </a:extLst>
          </p:cNvPr>
          <p:cNvSpPr txBox="1"/>
          <p:nvPr/>
        </p:nvSpPr>
        <p:spPr>
          <a:xfrm>
            <a:off x="3899685" y="998993"/>
            <a:ext cx="2457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Support 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42BE3-EE89-3117-DA94-EA3C4054EC90}"/>
              </a:ext>
            </a:extLst>
          </p:cNvPr>
          <p:cNvSpPr txBox="1"/>
          <p:nvPr/>
        </p:nvSpPr>
        <p:spPr>
          <a:xfrm>
            <a:off x="4276436" y="248791"/>
            <a:ext cx="45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Prediction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FC1C8-F60E-0C7C-4EF9-8694F20636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 t="12829" r="69029" b="63334"/>
          <a:stretch/>
        </p:blipFill>
        <p:spPr>
          <a:xfrm>
            <a:off x="417516" y="4402495"/>
            <a:ext cx="3180787" cy="163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916CD-B2C7-F509-EADC-F261E7B789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 t="69438" r="69029" b="7673"/>
          <a:stretch/>
        </p:blipFill>
        <p:spPr>
          <a:xfrm>
            <a:off x="7523374" y="4402495"/>
            <a:ext cx="3180787" cy="1569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DACC8-277A-4A45-7523-281E081448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 t="40257" r="69029" b="35906"/>
          <a:stretch/>
        </p:blipFill>
        <p:spPr>
          <a:xfrm>
            <a:off x="3970445" y="4402495"/>
            <a:ext cx="3180787" cy="1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9F492-9F49-C6E4-F348-00F7CBB3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5" y="1640298"/>
            <a:ext cx="2704538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F9FFE6-CC61-C6B4-9050-F11D0BD3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21" y="1640298"/>
            <a:ext cx="2704538" cy="28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4D4B1C-5B9F-73FC-BCA5-7E61EAB8A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417" y="1640298"/>
            <a:ext cx="2704538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A128C-B0C8-ED27-525B-08ECA24B93DC}"/>
              </a:ext>
            </a:extLst>
          </p:cNvPr>
          <p:cNvSpPr txBox="1"/>
          <p:nvPr/>
        </p:nvSpPr>
        <p:spPr>
          <a:xfrm>
            <a:off x="4341162" y="1138596"/>
            <a:ext cx="2292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12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DecisionTreeClassifier</a:t>
            </a:r>
            <a:endParaRPr lang="fr-FR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E5DAC-315D-4142-B6DE-C63CE939A8DD}"/>
              </a:ext>
            </a:extLst>
          </p:cNvPr>
          <p:cNvSpPr txBox="1"/>
          <p:nvPr/>
        </p:nvSpPr>
        <p:spPr>
          <a:xfrm>
            <a:off x="4276436" y="248791"/>
            <a:ext cx="45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Prediction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BD300-E92A-867C-08C4-5FE5B66C6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" t="13710" r="69574" b="64152"/>
          <a:stretch/>
        </p:blipFill>
        <p:spPr>
          <a:xfrm>
            <a:off x="1035444" y="4820686"/>
            <a:ext cx="3096884" cy="1518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E83A0-958F-9625-C4C4-F6B0E8E896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" t="40921" r="69574" b="34676"/>
          <a:stretch/>
        </p:blipFill>
        <p:spPr>
          <a:xfrm>
            <a:off x="4687114" y="4781868"/>
            <a:ext cx="3096884" cy="1673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7A107E-D22D-C7CD-26ED-BEFA7C4562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" t="69182" r="69574" b="7547"/>
          <a:stretch/>
        </p:blipFill>
        <p:spPr>
          <a:xfrm>
            <a:off x="8287028" y="4781868"/>
            <a:ext cx="3096884" cy="15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06A67C-AC8F-8895-215B-E759814B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70793"/>
              </p:ext>
            </p:extLst>
          </p:nvPr>
        </p:nvGraphicFramePr>
        <p:xfrm>
          <a:off x="4143624" y="2892880"/>
          <a:ext cx="4249874" cy="18193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6488">
                  <a:extLst>
                    <a:ext uri="{9D8B030D-6E8A-4147-A177-3AD203B41FA5}">
                      <a16:colId xmlns:a16="http://schemas.microsoft.com/office/drawing/2014/main" val="3685792984"/>
                    </a:ext>
                  </a:extLst>
                </a:gridCol>
                <a:gridCol w="1793386">
                  <a:extLst>
                    <a:ext uri="{9D8B030D-6E8A-4147-A177-3AD203B41FA5}">
                      <a16:colId xmlns:a16="http://schemas.microsoft.com/office/drawing/2014/main" val="1389779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Accurancy</a:t>
                      </a:r>
                      <a:endParaRPr lang="en-GB" sz="14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12169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8275"/>
                  </a:ext>
                </a:extLst>
              </a:tr>
              <a:tr h="40961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Sigmoid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91384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RBF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509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E77D6B-D7B3-15F4-96F3-97914AB4A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27903"/>
              </p:ext>
            </p:extLst>
          </p:nvPr>
        </p:nvGraphicFramePr>
        <p:xfrm>
          <a:off x="4143624" y="4712235"/>
          <a:ext cx="4249874" cy="15531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8715">
                  <a:extLst>
                    <a:ext uri="{9D8B030D-6E8A-4147-A177-3AD203B41FA5}">
                      <a16:colId xmlns:a16="http://schemas.microsoft.com/office/drawing/2014/main" val="3685792984"/>
                    </a:ext>
                  </a:extLst>
                </a:gridCol>
                <a:gridCol w="1761159">
                  <a:extLst>
                    <a:ext uri="{9D8B030D-6E8A-4147-A177-3AD203B41FA5}">
                      <a16:colId xmlns:a16="http://schemas.microsoft.com/office/drawing/2014/main" val="1389779469"/>
                    </a:ext>
                  </a:extLst>
                </a:gridCol>
              </a:tblGrid>
              <a:tr h="30721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Accurancy</a:t>
                      </a:r>
                      <a:endParaRPr lang="en-GB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12169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gini</a:t>
                      </a:r>
                      <a:endParaRPr lang="en-GB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8275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  <a:endParaRPr lang="en-GB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91384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  <a:endParaRPr lang="en-GB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509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CF3371-788B-6B40-EAF9-FFDD7C391A09}"/>
              </a:ext>
            </a:extLst>
          </p:cNvPr>
          <p:cNvSpPr txBox="1"/>
          <p:nvPr/>
        </p:nvSpPr>
        <p:spPr>
          <a:xfrm>
            <a:off x="4276436" y="248791"/>
            <a:ext cx="459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Accuracy of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3DBC7A-2D8D-A05E-B064-87A94488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3912"/>
              </p:ext>
            </p:extLst>
          </p:nvPr>
        </p:nvGraphicFramePr>
        <p:xfrm>
          <a:off x="4143624" y="1007289"/>
          <a:ext cx="4249874" cy="19313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5743">
                  <a:extLst>
                    <a:ext uri="{9D8B030D-6E8A-4147-A177-3AD203B41FA5}">
                      <a16:colId xmlns:a16="http://schemas.microsoft.com/office/drawing/2014/main" val="3685792984"/>
                    </a:ext>
                  </a:extLst>
                </a:gridCol>
                <a:gridCol w="1804131">
                  <a:extLst>
                    <a:ext uri="{9D8B030D-6E8A-4147-A177-3AD203B41FA5}">
                      <a16:colId xmlns:a16="http://schemas.microsoft.com/office/drawing/2014/main" val="1389779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Accurancy</a:t>
                      </a:r>
                      <a:endParaRPr lang="en-GB" sz="14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12169"/>
                  </a:ext>
                </a:extLst>
              </a:tr>
              <a:tr h="4153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68275"/>
                  </a:ext>
                </a:extLst>
              </a:tr>
              <a:tr h="40961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91384"/>
                  </a:ext>
                </a:extLst>
              </a:tr>
              <a:tr h="51202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 Model(Gaussian)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5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0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67FFFB-6791-13D4-DE36-139CB9A2A6EF}"/>
              </a:ext>
            </a:extLst>
          </p:cNvPr>
          <p:cNvSpPr txBox="1"/>
          <p:nvPr/>
        </p:nvSpPr>
        <p:spPr>
          <a:xfrm>
            <a:off x="3491245" y="3061565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98856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C868D-3F4B-33D6-4FE4-37297337FC1F}"/>
              </a:ext>
            </a:extLst>
          </p:cNvPr>
          <p:cNvSpPr txBox="1"/>
          <p:nvPr/>
        </p:nvSpPr>
        <p:spPr>
          <a:xfrm>
            <a:off x="469050" y="1019834"/>
            <a:ext cx="1682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Upload 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BA58C-C627-6F8B-71DB-69133F6F94A6}"/>
              </a:ext>
            </a:extLst>
          </p:cNvPr>
          <p:cNvSpPr txBox="1"/>
          <p:nvPr/>
        </p:nvSpPr>
        <p:spPr>
          <a:xfrm>
            <a:off x="5297104" y="1010598"/>
            <a:ext cx="21843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Feature 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8F287-F010-8F47-5FC5-B65C25424379}"/>
              </a:ext>
            </a:extLst>
          </p:cNvPr>
          <p:cNvSpPr txBox="1"/>
          <p:nvPr/>
        </p:nvSpPr>
        <p:spPr>
          <a:xfrm>
            <a:off x="2508975" y="1010598"/>
            <a:ext cx="25026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Check the missing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91F3D-9AD8-511F-B6D1-B086DA16AF9F}"/>
              </a:ext>
            </a:extLst>
          </p:cNvPr>
          <p:cNvSpPr txBox="1"/>
          <p:nvPr/>
        </p:nvSpPr>
        <p:spPr>
          <a:xfrm>
            <a:off x="8000874" y="1004205"/>
            <a:ext cx="1682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 splitting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2C148-0F0A-37A6-2DA2-F16F3EA1B7BF}"/>
              </a:ext>
            </a:extLst>
          </p:cNvPr>
          <p:cNvSpPr txBox="1"/>
          <p:nvPr/>
        </p:nvSpPr>
        <p:spPr>
          <a:xfrm>
            <a:off x="9248304" y="1817494"/>
            <a:ext cx="1682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20% Testing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9765-4546-7033-30BA-3967D7706198}"/>
              </a:ext>
            </a:extLst>
          </p:cNvPr>
          <p:cNvSpPr txBox="1"/>
          <p:nvPr/>
        </p:nvSpPr>
        <p:spPr>
          <a:xfrm>
            <a:off x="7159797" y="2512063"/>
            <a:ext cx="1682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Model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B0DF7-B654-5A41-1A80-B562A792EA83}"/>
              </a:ext>
            </a:extLst>
          </p:cNvPr>
          <p:cNvSpPr txBox="1"/>
          <p:nvPr/>
        </p:nvSpPr>
        <p:spPr>
          <a:xfrm>
            <a:off x="9313771" y="2495486"/>
            <a:ext cx="15512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Model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40065-5AF3-DCDC-D455-AA0DE675D48D}"/>
              </a:ext>
            </a:extLst>
          </p:cNvPr>
          <p:cNvSpPr txBox="1"/>
          <p:nvPr/>
        </p:nvSpPr>
        <p:spPr>
          <a:xfrm>
            <a:off x="9313771" y="3173478"/>
            <a:ext cx="18134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Model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C00BD-51F6-0201-2D39-21B25199DF18}"/>
              </a:ext>
            </a:extLst>
          </p:cNvPr>
          <p:cNvSpPr txBox="1"/>
          <p:nvPr/>
        </p:nvSpPr>
        <p:spPr>
          <a:xfrm>
            <a:off x="7159798" y="1850467"/>
            <a:ext cx="16821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80%Training set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6B7C861-FF8A-CB3B-BA4A-46AA3DEDE028}"/>
              </a:ext>
            </a:extLst>
          </p:cNvPr>
          <p:cNvSpPr/>
          <p:nvPr/>
        </p:nvSpPr>
        <p:spPr>
          <a:xfrm>
            <a:off x="2216727" y="1195264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8E5588-E67A-B624-FAD9-4DD7C19B556C}"/>
              </a:ext>
            </a:extLst>
          </p:cNvPr>
          <p:cNvSpPr/>
          <p:nvPr/>
        </p:nvSpPr>
        <p:spPr>
          <a:xfrm>
            <a:off x="5075431" y="1149217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EA860F-F55A-A01A-3D7D-6E05F2628D2C}"/>
              </a:ext>
            </a:extLst>
          </p:cNvPr>
          <p:cNvSpPr/>
          <p:nvPr/>
        </p:nvSpPr>
        <p:spPr>
          <a:xfrm>
            <a:off x="7656967" y="1137114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A9A8ECC-14EB-A6C2-F0F6-59FCBD02190E}"/>
              </a:ext>
            </a:extLst>
          </p:cNvPr>
          <p:cNvSpPr/>
          <p:nvPr/>
        </p:nvSpPr>
        <p:spPr>
          <a:xfrm rot="8595957">
            <a:off x="7867778" y="1617317"/>
            <a:ext cx="335047" cy="772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D5D277-A448-6C0E-FA32-BA5E8D2A41C1}"/>
              </a:ext>
            </a:extLst>
          </p:cNvPr>
          <p:cNvSpPr/>
          <p:nvPr/>
        </p:nvSpPr>
        <p:spPr>
          <a:xfrm rot="2409512">
            <a:off x="9334274" y="1586272"/>
            <a:ext cx="331136" cy="63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7739B6-F1D8-5B6D-7F64-640ACA6AB7C2}"/>
              </a:ext>
            </a:extLst>
          </p:cNvPr>
          <p:cNvSpPr/>
          <p:nvPr/>
        </p:nvSpPr>
        <p:spPr>
          <a:xfrm rot="5400000">
            <a:off x="9901246" y="2960998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5B68BFF-F511-4C7D-017F-42BC233DA4E9}"/>
              </a:ext>
            </a:extLst>
          </p:cNvPr>
          <p:cNvSpPr/>
          <p:nvPr/>
        </p:nvSpPr>
        <p:spPr>
          <a:xfrm rot="5400000">
            <a:off x="9843096" y="2271635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EB70B11-7184-22CB-B231-247CA807C5FC}"/>
              </a:ext>
            </a:extLst>
          </p:cNvPr>
          <p:cNvSpPr/>
          <p:nvPr/>
        </p:nvSpPr>
        <p:spPr>
          <a:xfrm rot="5400000">
            <a:off x="7715117" y="2325979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B7A95E9-8EB5-22A7-7429-AE5D21271FA2}"/>
              </a:ext>
            </a:extLst>
          </p:cNvPr>
          <p:cNvSpPr/>
          <p:nvPr/>
        </p:nvSpPr>
        <p:spPr>
          <a:xfrm>
            <a:off x="8967873" y="2638579"/>
            <a:ext cx="219972" cy="116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024ED-1005-A93E-2347-379EC05A292B}"/>
              </a:ext>
            </a:extLst>
          </p:cNvPr>
          <p:cNvSpPr txBox="1"/>
          <p:nvPr/>
        </p:nvSpPr>
        <p:spPr>
          <a:xfrm>
            <a:off x="4276436" y="248791"/>
            <a:ext cx="266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896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09129-55DF-AC75-352A-ED5BF886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4" y="1044258"/>
            <a:ext cx="6367505" cy="4769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3450A-F656-D2FD-D6C0-C53201F0BD13}"/>
              </a:ext>
            </a:extLst>
          </p:cNvPr>
          <p:cNvSpPr txBox="1"/>
          <p:nvPr/>
        </p:nvSpPr>
        <p:spPr>
          <a:xfrm>
            <a:off x="6631710" y="1115751"/>
            <a:ext cx="5375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400" dirty="0"/>
              <a:t>Mushroom is one of the fungi types food that has the most potent nutrients on the plant.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400" dirty="0"/>
              <a:t>Mushrooms have major medical advantages such as killing cancer cells.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400" dirty="0"/>
              <a:t>This study aims to find the most appropriate technique for mushroom classification, and mushroom will be classified into two categories, poisonous and edible.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61B55-AA98-2ADE-6A6F-0F704A1805D0}"/>
              </a:ext>
            </a:extLst>
          </p:cNvPr>
          <p:cNvSpPr txBox="1"/>
          <p:nvPr/>
        </p:nvSpPr>
        <p:spPr>
          <a:xfrm>
            <a:off x="4276436" y="248791"/>
            <a:ext cx="266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7259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44A49C-0A60-D654-A051-1DF5F2F7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1" y="871268"/>
            <a:ext cx="5307027" cy="5307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E3C51-A25B-E8EA-ED3F-BF232B1D138E}"/>
              </a:ext>
            </a:extLst>
          </p:cNvPr>
          <p:cNvSpPr txBox="1"/>
          <p:nvPr/>
        </p:nvSpPr>
        <p:spPr>
          <a:xfrm>
            <a:off x="6096000" y="1490105"/>
            <a:ext cx="57357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dataset contains mentioned features of the mushroom which can be seen in the image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This project aims at developing a machine-learning algorithm that will determine if a certain mushroom is edible or poisonous by its specifications like cap shape, cap </a:t>
            </a:r>
            <a:r>
              <a:rPr lang="en-GB" dirty="0" err="1"/>
              <a:t>color</a:t>
            </a:r>
            <a:r>
              <a:rPr lang="en-GB" dirty="0"/>
              <a:t>, gill </a:t>
            </a:r>
            <a:r>
              <a:rPr lang="en-GB" dirty="0" err="1"/>
              <a:t>color</a:t>
            </a:r>
            <a:r>
              <a:rPr lang="en-GB" dirty="0"/>
              <a:t> etc using different classifiers. I have used the following classification methods: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Logistic Regression classifier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Naive Bayes Gaussian Classifier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Random Forest Classifier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Decision Tree Classifier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SVM Classifier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588E3-7CA1-6F70-3078-71228BA3D437}"/>
              </a:ext>
            </a:extLst>
          </p:cNvPr>
          <p:cNvSpPr txBox="1"/>
          <p:nvPr/>
        </p:nvSpPr>
        <p:spPr>
          <a:xfrm>
            <a:off x="4276436" y="248791"/>
            <a:ext cx="380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Mushroom Features</a:t>
            </a:r>
          </a:p>
        </p:txBody>
      </p:sp>
    </p:spTree>
    <p:extLst>
      <p:ext uri="{BB962C8B-B14F-4D97-AF65-F5344CB8AC3E}">
        <p14:creationId xmlns:p14="http://schemas.microsoft.com/office/powerpoint/2010/main" val="41961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E8D76-0403-B905-45AE-FD3B1A6BE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11583" r="605" b="9495"/>
          <a:stretch/>
        </p:blipFill>
        <p:spPr>
          <a:xfrm>
            <a:off x="143560" y="794326"/>
            <a:ext cx="11974550" cy="556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839C-50A6-150E-16D2-18626C6BB941}"/>
              </a:ext>
            </a:extLst>
          </p:cNvPr>
          <p:cNvSpPr txBox="1"/>
          <p:nvPr/>
        </p:nvSpPr>
        <p:spPr>
          <a:xfrm>
            <a:off x="4202547" y="248791"/>
            <a:ext cx="508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78550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356A3-8AF5-AB90-F5D8-32D765F9060C}"/>
              </a:ext>
            </a:extLst>
          </p:cNvPr>
          <p:cNvSpPr txBox="1"/>
          <p:nvPr/>
        </p:nvSpPr>
        <p:spPr>
          <a:xfrm>
            <a:off x="4276436" y="248791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Data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01804-0B56-C3C4-09DB-7592F8398CDF}"/>
              </a:ext>
            </a:extLst>
          </p:cNvPr>
          <p:cNvSpPr txBox="1"/>
          <p:nvPr/>
        </p:nvSpPr>
        <p:spPr>
          <a:xfrm>
            <a:off x="6793093" y="701821"/>
            <a:ext cx="5656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Processes done in this step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Check for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Convert categorical attributes to numerical format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Split the data into features and target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547B-6F1C-AC64-0BA0-AF9A8EC6E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18743" r="84010" b="37232"/>
          <a:stretch/>
        </p:blipFill>
        <p:spPr>
          <a:xfrm>
            <a:off x="671086" y="2087248"/>
            <a:ext cx="1589354" cy="3019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98FD3-AA52-D36A-F64A-60C495F0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14591" b="14341"/>
          <a:stretch/>
        </p:blipFill>
        <p:spPr>
          <a:xfrm>
            <a:off x="2697696" y="3389490"/>
            <a:ext cx="8336451" cy="3434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52E93-FC89-D7CF-B3C1-B24CDC0C9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32075" r="660" b="33585"/>
          <a:stretch/>
        </p:blipFill>
        <p:spPr>
          <a:xfrm>
            <a:off x="2596943" y="1656284"/>
            <a:ext cx="8594852" cy="1739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53555-766D-0AE3-9355-77C774DB8DAB}"/>
              </a:ext>
            </a:extLst>
          </p:cNvPr>
          <p:cNvSpPr txBox="1"/>
          <p:nvPr/>
        </p:nvSpPr>
        <p:spPr>
          <a:xfrm>
            <a:off x="6335883" y="3445005"/>
            <a:ext cx="3838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4B36F-AAA4-9EE7-1540-C2C22A426A6E}"/>
              </a:ext>
            </a:extLst>
          </p:cNvPr>
          <p:cNvSpPr txBox="1"/>
          <p:nvPr/>
        </p:nvSpPr>
        <p:spPr>
          <a:xfrm>
            <a:off x="6266871" y="1686837"/>
            <a:ext cx="3838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D547E-B1F5-063F-ECF9-569F5EF3E988}"/>
              </a:ext>
            </a:extLst>
          </p:cNvPr>
          <p:cNvSpPr txBox="1"/>
          <p:nvPr/>
        </p:nvSpPr>
        <p:spPr>
          <a:xfrm>
            <a:off x="1803114" y="2087248"/>
            <a:ext cx="3565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334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45024ED-1005-A93E-2347-379EC05A292B}"/>
              </a:ext>
            </a:extLst>
          </p:cNvPr>
          <p:cNvSpPr txBox="1"/>
          <p:nvPr/>
        </p:nvSpPr>
        <p:spPr>
          <a:xfrm>
            <a:off x="4276436" y="248791"/>
            <a:ext cx="266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latin typeface="Arial Black" panose="020B0A04020102020204" pitchFamily="34" charset="0"/>
              </a:rPr>
              <a:t>HeatMap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C84A1-BEFB-9373-EAAA-8ABFEAB6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70" y="741872"/>
            <a:ext cx="5724980" cy="6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F12626-F0A4-3E33-F7C6-ECB43DE5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7" y="811082"/>
            <a:ext cx="3744158" cy="2761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EB9F6-E6CE-2FC3-D923-8BAFD3CA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38" y="679144"/>
            <a:ext cx="5777236" cy="2893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65350-CA72-0D28-50D9-3B64DF9AD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0686"/>
            <a:ext cx="5777236" cy="2893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8AA5B-8B49-88EA-1B8E-63A853C27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06" y="3668699"/>
            <a:ext cx="5777236" cy="2893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52C55B-054D-A356-5C19-F8BEED3667D2}"/>
              </a:ext>
            </a:extLst>
          </p:cNvPr>
          <p:cNvSpPr txBox="1"/>
          <p:nvPr/>
        </p:nvSpPr>
        <p:spPr>
          <a:xfrm>
            <a:off x="4276436" y="248791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DB5C9-A01D-B7C3-6321-A1BBA1FAAE35}"/>
              </a:ext>
            </a:extLst>
          </p:cNvPr>
          <p:cNvSpPr txBox="1"/>
          <p:nvPr/>
        </p:nvSpPr>
        <p:spPr>
          <a:xfrm>
            <a:off x="1296139" y="3429000"/>
            <a:ext cx="340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Distribution class for Mushroom</a:t>
            </a:r>
          </a:p>
        </p:txBody>
      </p:sp>
    </p:spTree>
    <p:extLst>
      <p:ext uri="{BB962C8B-B14F-4D97-AF65-F5344CB8AC3E}">
        <p14:creationId xmlns:p14="http://schemas.microsoft.com/office/powerpoint/2010/main" val="188586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9D422-3E41-58CA-5D72-56A99EA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2" y="1905656"/>
            <a:ext cx="5754772" cy="2882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EDD16-C090-B418-2D3E-6FFE269E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32" y="1905655"/>
            <a:ext cx="5754772" cy="2882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B1762-A424-97A7-88BA-B3E2D03B4983}"/>
              </a:ext>
            </a:extLst>
          </p:cNvPr>
          <p:cNvSpPr txBox="1"/>
          <p:nvPr/>
        </p:nvSpPr>
        <p:spPr>
          <a:xfrm>
            <a:off x="4276436" y="248791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8737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E2FA2-3886-8CDA-1500-E2A71E62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0" y="1479168"/>
            <a:ext cx="4106719" cy="4121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42198-206B-D82D-D639-835257D9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38" y="1479168"/>
            <a:ext cx="4106719" cy="4121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7FFFB-6791-13D4-DE36-139CB9A2A6EF}"/>
              </a:ext>
            </a:extLst>
          </p:cNvPr>
          <p:cNvSpPr txBox="1"/>
          <p:nvPr/>
        </p:nvSpPr>
        <p:spPr>
          <a:xfrm>
            <a:off x="4276436" y="248791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586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463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Tanushree Mahadani</dc:creator>
  <cp:lastModifiedBy>Tanushree Mahadani</cp:lastModifiedBy>
  <cp:revision>52</cp:revision>
  <dcterms:created xsi:type="dcterms:W3CDTF">2023-11-01T21:43:52Z</dcterms:created>
  <dcterms:modified xsi:type="dcterms:W3CDTF">2023-11-03T16:15:56Z</dcterms:modified>
</cp:coreProperties>
</file>