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64" r:id="rId2"/>
    <p:sldId id="276" r:id="rId3"/>
    <p:sldId id="282" r:id="rId4"/>
    <p:sldId id="283" r:id="rId5"/>
    <p:sldId id="293" r:id="rId6"/>
    <p:sldId id="284" r:id="rId7"/>
    <p:sldId id="287" r:id="rId8"/>
    <p:sldId id="288" r:id="rId9"/>
    <p:sldId id="291" r:id="rId10"/>
    <p:sldId id="285" r:id="rId11"/>
    <p:sldId id="292" r:id="rId12"/>
    <p:sldId id="289"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89" d="100"/>
          <a:sy n="89" d="100"/>
        </p:scale>
        <p:origin x="99" y="22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4/9/2022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4/9/2022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4/9/2022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4/9/2022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4/9/2022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4/9/2022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4/9/2022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4/9/2022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4/9/2022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4/9/2022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4212" y="381000"/>
            <a:ext cx="7008574" cy="3502026"/>
          </a:xfrm>
        </p:spPr>
        <p:txBody>
          <a:bodyPr/>
          <a:lstStyle/>
          <a:p>
            <a:pPr algn="ctr"/>
            <a:r>
              <a:rPr lang="en-US" dirty="0"/>
              <a:t>COLLEGE LIBRARY  MANAGEMENT SYSTEM</a:t>
            </a:r>
          </a:p>
        </p:txBody>
      </p:sp>
      <p:sp>
        <p:nvSpPr>
          <p:cNvPr id="3" name="Subtitle 2"/>
          <p:cNvSpPr>
            <a:spLocks noGrp="1"/>
          </p:cNvSpPr>
          <p:nvPr>
            <p:ph type="subTitle" idx="1"/>
          </p:nvPr>
        </p:nvSpPr>
        <p:spPr>
          <a:xfrm>
            <a:off x="4672383" y="4343400"/>
            <a:ext cx="7008574" cy="1828800"/>
          </a:xfrm>
        </p:spPr>
        <p:txBody>
          <a:bodyPr>
            <a:normAutofit fontScale="70000" lnSpcReduction="20000"/>
          </a:bodyPr>
          <a:lstStyle/>
          <a:p>
            <a:pPr algn="r"/>
            <a:r>
              <a:rPr lang="en-US" b="1" dirty="0"/>
              <a:t>PRESENTED BY</a:t>
            </a:r>
          </a:p>
          <a:p>
            <a:pPr algn="r"/>
            <a:r>
              <a:rPr lang="en-US" dirty="0"/>
              <a:t> </a:t>
            </a:r>
          </a:p>
          <a:p>
            <a:pPr algn="r"/>
            <a:r>
              <a:rPr lang="en-US" dirty="0" err="1">
                <a:latin typeface="Times New Roman" panose="02020603050405020304" pitchFamily="18" charset="0"/>
                <a:cs typeface="Times New Roman" panose="02020603050405020304" pitchFamily="18" charset="0"/>
              </a:rPr>
              <a:t>Monowara</a:t>
            </a:r>
            <a:r>
              <a:rPr lang="en-US" dirty="0">
                <a:latin typeface="Times New Roman" panose="02020603050405020304" pitchFamily="18" charset="0"/>
                <a:cs typeface="Times New Roman" panose="02020603050405020304" pitchFamily="18" charset="0"/>
              </a:rPr>
              <a:t> Tabassum Maisha</a:t>
            </a:r>
          </a:p>
          <a:p>
            <a:pPr algn="r"/>
            <a:r>
              <a:rPr lang="en-US" dirty="0">
                <a:latin typeface="Times New Roman" panose="02020603050405020304" pitchFamily="18" charset="0"/>
                <a:cs typeface="Times New Roman" panose="02020603050405020304" pitchFamily="18" charset="0"/>
              </a:rPr>
              <a:t> 20101001</a:t>
            </a:r>
          </a:p>
          <a:p>
            <a:pPr algn="r"/>
            <a:endParaRPr lang="en-US" dirty="0"/>
          </a:p>
          <a:p>
            <a:pPr algn="r"/>
            <a:r>
              <a:rPr lang="en-US" dirty="0">
                <a:latin typeface="Times New Roman" panose="02020603050405020304" pitchFamily="18" charset="0"/>
                <a:cs typeface="Times New Roman" panose="02020603050405020304" pitchFamily="18" charset="0"/>
              </a:rPr>
              <a:t>Jarin Tasnim Raya</a:t>
            </a:r>
          </a:p>
          <a:p>
            <a:pPr algn="r"/>
            <a:r>
              <a:rPr lang="en-US" dirty="0">
                <a:latin typeface="Times New Roman" panose="02020603050405020304" pitchFamily="18" charset="0"/>
                <a:cs typeface="Times New Roman" panose="02020603050405020304" pitchFamily="18" charset="0"/>
              </a:rPr>
              <a:t>20101002</a:t>
            </a:r>
          </a:p>
          <a:p>
            <a:pPr algn="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B7D906F0-4568-44DF-A8A2-A32AFE715232}"/>
              </a:ext>
            </a:extLst>
          </p:cNvPr>
          <p:cNvGraphicFramePr>
            <a:graphicFrameLocks noGrp="1"/>
          </p:cNvGraphicFramePr>
          <p:nvPr>
            <p:extLst>
              <p:ext uri="{D42A27DB-BD31-4B8C-83A1-F6EECF244321}">
                <p14:modId xmlns:p14="http://schemas.microsoft.com/office/powerpoint/2010/main" val="3562741538"/>
              </p:ext>
            </p:extLst>
          </p:nvPr>
        </p:nvGraphicFramePr>
        <p:xfrm>
          <a:off x="1217612" y="1676400"/>
          <a:ext cx="9715499" cy="3674108"/>
        </p:xfrm>
        <a:graphic>
          <a:graphicData uri="http://schemas.openxmlformats.org/drawingml/2006/table">
            <a:tbl>
              <a:tblPr firstRow="1" bandRow="1">
                <a:tableStyleId>{616DA210-FB5B-4158-B5E0-FEB733F419BA}</a:tableStyleId>
              </a:tblPr>
              <a:tblGrid>
                <a:gridCol w="3200949">
                  <a:extLst>
                    <a:ext uri="{9D8B030D-6E8A-4147-A177-3AD203B41FA5}">
                      <a16:colId xmlns:a16="http://schemas.microsoft.com/office/drawing/2014/main" val="370846338"/>
                    </a:ext>
                  </a:extLst>
                </a:gridCol>
                <a:gridCol w="2697747">
                  <a:extLst>
                    <a:ext uri="{9D8B030D-6E8A-4147-A177-3AD203B41FA5}">
                      <a16:colId xmlns:a16="http://schemas.microsoft.com/office/drawing/2014/main" val="3052756907"/>
                    </a:ext>
                  </a:extLst>
                </a:gridCol>
                <a:gridCol w="1904304">
                  <a:extLst>
                    <a:ext uri="{9D8B030D-6E8A-4147-A177-3AD203B41FA5}">
                      <a16:colId xmlns:a16="http://schemas.microsoft.com/office/drawing/2014/main" val="1080091144"/>
                    </a:ext>
                  </a:extLst>
                </a:gridCol>
                <a:gridCol w="1912499">
                  <a:extLst>
                    <a:ext uri="{9D8B030D-6E8A-4147-A177-3AD203B41FA5}">
                      <a16:colId xmlns:a16="http://schemas.microsoft.com/office/drawing/2014/main" val="3162696166"/>
                    </a:ext>
                  </a:extLst>
                </a:gridCol>
              </a:tblGrid>
              <a:tr h="800964">
                <a:tc>
                  <a:txBody>
                    <a:bodyPr/>
                    <a:lstStyle/>
                    <a:p>
                      <a:pPr algn="ctr"/>
                      <a:r>
                        <a:rPr lang="en-US" dirty="0">
                          <a:latin typeface="Times New Roman" panose="02020603050405020304" pitchFamily="18" charset="0"/>
                          <a:cs typeface="Times New Roman" panose="02020603050405020304" pitchFamily="18" charset="0"/>
                        </a:rPr>
                        <a:t>Attribute Name</a:t>
                      </a:r>
                    </a:p>
                  </a:txBody>
                  <a:tcPr/>
                </a:tc>
                <a:tc>
                  <a:txBody>
                    <a:bodyPr/>
                    <a:lstStyle/>
                    <a:p>
                      <a:pPr algn="ctr"/>
                      <a:r>
                        <a:rPr lang="en-US" dirty="0">
                          <a:latin typeface="Times New Roman" panose="02020603050405020304" pitchFamily="18" charset="0"/>
                          <a:cs typeface="Times New Roman" panose="02020603050405020304" pitchFamily="18" charset="0"/>
                        </a:rPr>
                        <a:t>Contents</a:t>
                      </a:r>
                    </a:p>
                  </a:txBody>
                  <a:tcPr/>
                </a:tc>
                <a:tc>
                  <a:txBody>
                    <a:bodyPr/>
                    <a:lstStyle/>
                    <a:p>
                      <a:pPr algn="ctr"/>
                      <a:r>
                        <a:rPr lang="en-US" dirty="0">
                          <a:latin typeface="Times New Roman" panose="02020603050405020304" pitchFamily="18" charset="0"/>
                          <a:cs typeface="Times New Roman" panose="02020603050405020304" pitchFamily="18" charset="0"/>
                        </a:rPr>
                        <a:t>Data type</a:t>
                      </a:r>
                    </a:p>
                  </a:txBody>
                  <a:tcPr/>
                </a:tc>
                <a:tc>
                  <a:txBody>
                    <a:bodyPr/>
                    <a:lstStyle/>
                    <a:p>
                      <a:pPr algn="ctr"/>
                      <a:r>
                        <a:rPr lang="en-US" dirty="0">
                          <a:latin typeface="Times New Roman" panose="02020603050405020304" pitchFamily="18" charset="0"/>
                          <a:cs typeface="Times New Roman" panose="02020603050405020304" pitchFamily="18" charset="0"/>
                        </a:rPr>
                        <a:t>Length </a:t>
                      </a:r>
                    </a:p>
                  </a:txBody>
                  <a:tcPr/>
                </a:tc>
                <a:extLst>
                  <a:ext uri="{0D108BD9-81ED-4DB2-BD59-A6C34878D82A}">
                    <a16:rowId xmlns:a16="http://schemas.microsoft.com/office/drawing/2014/main" val="3625438480"/>
                  </a:ext>
                </a:extLst>
              </a:tr>
              <a:tr h="471734">
                <a:tc>
                  <a:txBody>
                    <a:bodyPr/>
                    <a:lstStyle/>
                    <a:p>
                      <a:pPr algn="ctr"/>
                      <a:r>
                        <a:rPr lang="en-US" dirty="0" err="1"/>
                        <a:t>report_ID</a:t>
                      </a:r>
                      <a:r>
                        <a:rPr lang="en-US" dirty="0"/>
                        <a:t> (PK)</a:t>
                      </a:r>
                    </a:p>
                  </a:txBody>
                  <a:tcPr/>
                </a:tc>
                <a:tc>
                  <a:txBody>
                    <a:bodyPr/>
                    <a:lstStyle/>
                    <a:p>
                      <a:pPr algn="ctr"/>
                      <a:r>
                        <a:rPr lang="en-US" dirty="0"/>
                        <a:t>Report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964797405"/>
                  </a:ext>
                </a:extLst>
              </a:tr>
              <a:tr h="800964">
                <a:tc>
                  <a:txBody>
                    <a:bodyPr/>
                    <a:lstStyle/>
                    <a:p>
                      <a:pPr algn="ctr"/>
                      <a:r>
                        <a:rPr lang="en-US" dirty="0" err="1"/>
                        <a:t>trans_ID</a:t>
                      </a:r>
                      <a:r>
                        <a:rPr lang="en-US" dirty="0"/>
                        <a:t>(FK) </a:t>
                      </a:r>
                    </a:p>
                  </a:txBody>
                  <a:tcPr/>
                </a:tc>
                <a:tc>
                  <a:txBody>
                    <a:bodyPr/>
                    <a:lstStyle/>
                    <a:p>
                      <a:pPr algn="ctr"/>
                      <a:r>
                        <a:rPr lang="en-US" dirty="0"/>
                        <a:t> Transaction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890370180"/>
                  </a:ext>
                </a:extLst>
              </a:tr>
              <a:tr h="800964">
                <a:tc>
                  <a:txBody>
                    <a:bodyPr/>
                    <a:lstStyle/>
                    <a:p>
                      <a:pPr algn="ctr"/>
                      <a:r>
                        <a:rPr lang="en-US" dirty="0" err="1"/>
                        <a:t>borrow_ID</a:t>
                      </a:r>
                      <a:r>
                        <a:rPr lang="en-US" dirty="0"/>
                        <a:t>(FK)</a:t>
                      </a:r>
                    </a:p>
                  </a:txBody>
                  <a:tcPr/>
                </a:tc>
                <a:tc>
                  <a:txBody>
                    <a:bodyPr/>
                    <a:lstStyle/>
                    <a:p>
                      <a:pPr algn="ctr"/>
                      <a:r>
                        <a:rPr lang="en-US" dirty="0"/>
                        <a:t>Borrowing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2111858515"/>
                  </a:ext>
                </a:extLst>
              </a:tr>
              <a:tr h="799482">
                <a:tc>
                  <a:txBody>
                    <a:bodyPr/>
                    <a:lstStyle/>
                    <a:p>
                      <a:pPr algn="ctr"/>
                      <a:r>
                        <a:rPr lang="en-US" dirty="0" err="1"/>
                        <a:t>report_date</a:t>
                      </a:r>
                      <a:endParaRPr lang="en-US" dirty="0"/>
                    </a:p>
                  </a:txBody>
                  <a:tcPr/>
                </a:tc>
                <a:tc>
                  <a:txBody>
                    <a:bodyPr/>
                    <a:lstStyle/>
                    <a:p>
                      <a:pPr algn="ctr"/>
                      <a:r>
                        <a:rPr lang="en-US" dirty="0"/>
                        <a:t>Report date</a:t>
                      </a:r>
                    </a:p>
                  </a:txBody>
                  <a:tcPr/>
                </a:tc>
                <a:tc>
                  <a:txBody>
                    <a:bodyPr/>
                    <a:lstStyle/>
                    <a:p>
                      <a:pPr algn="ctr"/>
                      <a:r>
                        <a:rPr lang="en-US" dirty="0"/>
                        <a:t>Date</a:t>
                      </a:r>
                    </a:p>
                  </a:txBody>
                  <a:tcPr/>
                </a:tc>
                <a:tc>
                  <a:txBody>
                    <a:bodyPr/>
                    <a:lstStyle/>
                    <a:p>
                      <a:pPr algn="ctr"/>
                      <a:endParaRPr lang="en-US" dirty="0"/>
                    </a:p>
                  </a:txBody>
                  <a:tcPr/>
                </a:tc>
                <a:extLst>
                  <a:ext uri="{0D108BD9-81ED-4DB2-BD59-A6C34878D82A}">
                    <a16:rowId xmlns:a16="http://schemas.microsoft.com/office/drawing/2014/main" val="1671745432"/>
                  </a:ext>
                </a:extLst>
              </a:tr>
            </a:tbl>
          </a:graphicData>
        </a:graphic>
      </p:graphicFrame>
      <p:sp>
        <p:nvSpPr>
          <p:cNvPr id="7" name="TextBox 6">
            <a:extLst>
              <a:ext uri="{FF2B5EF4-FFF2-40B4-BE49-F238E27FC236}">
                <a16:creationId xmlns:a16="http://schemas.microsoft.com/office/drawing/2014/main" id="{866F2054-D38B-4576-AF63-140C91D49F5A}"/>
              </a:ext>
            </a:extLst>
          </p:cNvPr>
          <p:cNvSpPr txBox="1"/>
          <p:nvPr/>
        </p:nvSpPr>
        <p:spPr>
          <a:xfrm>
            <a:off x="1141412" y="762000"/>
            <a:ext cx="3770776"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Table Name : Reports</a:t>
            </a:r>
          </a:p>
        </p:txBody>
      </p:sp>
    </p:spTree>
    <p:extLst>
      <p:ext uri="{BB962C8B-B14F-4D97-AF65-F5344CB8AC3E}">
        <p14:creationId xmlns:p14="http://schemas.microsoft.com/office/powerpoint/2010/main" val="99340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F4D5A77-DB34-4C80-80C7-1044F4C059B8}"/>
              </a:ext>
            </a:extLst>
          </p:cNvPr>
          <p:cNvGraphicFramePr>
            <a:graphicFrameLocks noGrp="1"/>
          </p:cNvGraphicFramePr>
          <p:nvPr>
            <p:extLst>
              <p:ext uri="{D42A27DB-BD31-4B8C-83A1-F6EECF244321}">
                <p14:modId xmlns:p14="http://schemas.microsoft.com/office/powerpoint/2010/main" val="2446435572"/>
              </p:ext>
            </p:extLst>
          </p:nvPr>
        </p:nvGraphicFramePr>
        <p:xfrm>
          <a:off x="1370012" y="1981200"/>
          <a:ext cx="9753600" cy="2819400"/>
        </p:xfrm>
        <a:graphic>
          <a:graphicData uri="http://schemas.openxmlformats.org/drawingml/2006/table">
            <a:tbl>
              <a:tblPr firstRow="1" bandRow="1">
                <a:tableStyleId>{616DA210-FB5B-4158-B5E0-FEB733F419BA}</a:tableStyleId>
              </a:tblPr>
              <a:tblGrid>
                <a:gridCol w="3213503">
                  <a:extLst>
                    <a:ext uri="{9D8B030D-6E8A-4147-A177-3AD203B41FA5}">
                      <a16:colId xmlns:a16="http://schemas.microsoft.com/office/drawing/2014/main" val="370846338"/>
                    </a:ext>
                  </a:extLst>
                </a:gridCol>
                <a:gridCol w="3468098">
                  <a:extLst>
                    <a:ext uri="{9D8B030D-6E8A-4147-A177-3AD203B41FA5}">
                      <a16:colId xmlns:a16="http://schemas.microsoft.com/office/drawing/2014/main" val="3052756907"/>
                    </a:ext>
                  </a:extLst>
                </a:gridCol>
                <a:gridCol w="1612800">
                  <a:extLst>
                    <a:ext uri="{9D8B030D-6E8A-4147-A177-3AD203B41FA5}">
                      <a16:colId xmlns:a16="http://schemas.microsoft.com/office/drawing/2014/main" val="1080091144"/>
                    </a:ext>
                  </a:extLst>
                </a:gridCol>
                <a:gridCol w="1459199">
                  <a:extLst>
                    <a:ext uri="{9D8B030D-6E8A-4147-A177-3AD203B41FA5}">
                      <a16:colId xmlns:a16="http://schemas.microsoft.com/office/drawing/2014/main" val="3162696166"/>
                    </a:ext>
                  </a:extLst>
                </a:gridCol>
              </a:tblGrid>
              <a:tr h="801430">
                <a:tc>
                  <a:txBody>
                    <a:bodyPr/>
                    <a:lstStyle/>
                    <a:p>
                      <a:pPr algn="ctr"/>
                      <a:r>
                        <a:rPr lang="en-US" dirty="0">
                          <a:latin typeface="Times New Roman" panose="02020603050405020304" pitchFamily="18" charset="0"/>
                          <a:cs typeface="Times New Roman" panose="02020603050405020304" pitchFamily="18" charset="0"/>
                        </a:rPr>
                        <a:t>Attribute Name</a:t>
                      </a:r>
                    </a:p>
                  </a:txBody>
                  <a:tcPr/>
                </a:tc>
                <a:tc>
                  <a:txBody>
                    <a:bodyPr/>
                    <a:lstStyle/>
                    <a:p>
                      <a:pPr algn="ctr"/>
                      <a:r>
                        <a:rPr lang="en-US" dirty="0">
                          <a:latin typeface="Times New Roman" panose="02020603050405020304" pitchFamily="18" charset="0"/>
                          <a:cs typeface="Times New Roman" panose="02020603050405020304" pitchFamily="18" charset="0"/>
                        </a:rPr>
                        <a:t>Contents</a:t>
                      </a:r>
                    </a:p>
                  </a:txBody>
                  <a:tcPr/>
                </a:tc>
                <a:tc>
                  <a:txBody>
                    <a:bodyPr/>
                    <a:lstStyle/>
                    <a:p>
                      <a:pPr algn="ctr"/>
                      <a:r>
                        <a:rPr lang="en-US" dirty="0">
                          <a:latin typeface="Times New Roman" panose="02020603050405020304" pitchFamily="18" charset="0"/>
                          <a:cs typeface="Times New Roman" panose="02020603050405020304" pitchFamily="18" charset="0"/>
                        </a:rPr>
                        <a:t>Data type</a:t>
                      </a:r>
                    </a:p>
                  </a:txBody>
                  <a:tcPr/>
                </a:tc>
                <a:tc>
                  <a:txBody>
                    <a:bodyPr/>
                    <a:lstStyle/>
                    <a:p>
                      <a:pPr algn="ctr"/>
                      <a:r>
                        <a:rPr lang="en-US" dirty="0">
                          <a:latin typeface="Times New Roman" panose="02020603050405020304" pitchFamily="18" charset="0"/>
                          <a:cs typeface="Times New Roman" panose="02020603050405020304" pitchFamily="18" charset="0"/>
                        </a:rPr>
                        <a:t>Length </a:t>
                      </a:r>
                    </a:p>
                  </a:txBody>
                  <a:tcPr/>
                </a:tc>
                <a:extLst>
                  <a:ext uri="{0D108BD9-81ED-4DB2-BD59-A6C34878D82A}">
                    <a16:rowId xmlns:a16="http://schemas.microsoft.com/office/drawing/2014/main" val="3625438480"/>
                  </a:ext>
                </a:extLst>
              </a:tr>
              <a:tr h="459393">
                <a:tc>
                  <a:txBody>
                    <a:bodyPr/>
                    <a:lstStyle/>
                    <a:p>
                      <a:pPr algn="ctr"/>
                      <a:r>
                        <a:rPr lang="en-US" dirty="0" err="1"/>
                        <a:t>stat_ID</a:t>
                      </a:r>
                      <a:r>
                        <a:rPr lang="en-US" dirty="0"/>
                        <a:t>(PK)</a:t>
                      </a:r>
                    </a:p>
                  </a:txBody>
                  <a:tcPr/>
                </a:tc>
                <a:tc>
                  <a:txBody>
                    <a:bodyPr/>
                    <a:lstStyle/>
                    <a:p>
                      <a:pPr algn="ctr"/>
                      <a:r>
                        <a:rPr lang="en-US" dirty="0"/>
                        <a:t>Status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964797405"/>
                  </a:ext>
                </a:extLst>
              </a:tr>
              <a:tr h="780010">
                <a:tc>
                  <a:txBody>
                    <a:bodyPr/>
                    <a:lstStyle/>
                    <a:p>
                      <a:pPr algn="ctr"/>
                      <a:r>
                        <a:rPr lang="en-US" dirty="0" err="1"/>
                        <a:t>book_ID</a:t>
                      </a:r>
                      <a:r>
                        <a:rPr lang="en-US" dirty="0"/>
                        <a:t>(FK)</a:t>
                      </a:r>
                    </a:p>
                  </a:txBody>
                  <a:tcPr/>
                </a:tc>
                <a:tc>
                  <a:txBody>
                    <a:bodyPr/>
                    <a:lstStyle/>
                    <a:p>
                      <a:pPr algn="ctr"/>
                      <a:r>
                        <a:rPr lang="en-US" dirty="0"/>
                        <a:t>Book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890370180"/>
                  </a:ext>
                </a:extLst>
              </a:tr>
              <a:tr h="778567">
                <a:tc>
                  <a:txBody>
                    <a:bodyPr/>
                    <a:lstStyle/>
                    <a:p>
                      <a:pPr algn="ctr"/>
                      <a:r>
                        <a:rPr lang="en-US" dirty="0" err="1"/>
                        <a:t>status_name</a:t>
                      </a:r>
                      <a:endParaRPr lang="en-US" dirty="0"/>
                    </a:p>
                  </a:txBody>
                  <a:tcPr/>
                </a:tc>
                <a:tc>
                  <a:txBody>
                    <a:bodyPr/>
                    <a:lstStyle/>
                    <a:p>
                      <a:pPr algn="ctr"/>
                      <a:r>
                        <a:rPr lang="en-US" dirty="0"/>
                        <a:t>Status name</a:t>
                      </a:r>
                    </a:p>
                  </a:txBody>
                  <a:tcPr/>
                </a:tc>
                <a:tc>
                  <a:txBody>
                    <a:bodyPr/>
                    <a:lstStyle/>
                    <a:p>
                      <a:pPr algn="ctr"/>
                      <a:r>
                        <a:rPr lang="en-US" dirty="0"/>
                        <a:t>varchar</a:t>
                      </a:r>
                    </a:p>
                  </a:txBody>
                  <a:tcPr/>
                </a:tc>
                <a:tc>
                  <a:txBody>
                    <a:bodyPr/>
                    <a:lstStyle/>
                    <a:p>
                      <a:pPr algn="ctr"/>
                      <a:r>
                        <a:rPr lang="en-US" dirty="0"/>
                        <a:t>25</a:t>
                      </a:r>
                    </a:p>
                  </a:txBody>
                  <a:tcPr/>
                </a:tc>
                <a:extLst>
                  <a:ext uri="{0D108BD9-81ED-4DB2-BD59-A6C34878D82A}">
                    <a16:rowId xmlns:a16="http://schemas.microsoft.com/office/drawing/2014/main" val="1671745432"/>
                  </a:ext>
                </a:extLst>
              </a:tr>
            </a:tbl>
          </a:graphicData>
        </a:graphic>
      </p:graphicFrame>
      <p:sp>
        <p:nvSpPr>
          <p:cNvPr id="3" name="TextBox 2">
            <a:extLst>
              <a:ext uri="{FF2B5EF4-FFF2-40B4-BE49-F238E27FC236}">
                <a16:creationId xmlns:a16="http://schemas.microsoft.com/office/drawing/2014/main" id="{3D876343-ADC1-4658-92FB-1A336947ACA6}"/>
              </a:ext>
            </a:extLst>
          </p:cNvPr>
          <p:cNvSpPr txBox="1"/>
          <p:nvPr/>
        </p:nvSpPr>
        <p:spPr>
          <a:xfrm>
            <a:off x="1370012" y="990600"/>
            <a:ext cx="442159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Table Name : Book status</a:t>
            </a:r>
          </a:p>
        </p:txBody>
      </p:sp>
    </p:spTree>
    <p:extLst>
      <p:ext uri="{BB962C8B-B14F-4D97-AF65-F5344CB8AC3E}">
        <p14:creationId xmlns:p14="http://schemas.microsoft.com/office/powerpoint/2010/main" val="427362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D338-5FA7-46F7-85E8-B4DBC0CDCAF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047FC9E-5130-4EC5-91AC-8F09894DBF69}"/>
              </a:ext>
            </a:extLst>
          </p:cNvPr>
          <p:cNvSpPr>
            <a:spLocks noGrp="1"/>
          </p:cNvSpPr>
          <p:nvPr>
            <p:ph type="body" idx="1"/>
          </p:nvPr>
        </p:nvSpPr>
        <p:spPr/>
        <p:txBody>
          <a:bodyPr>
            <a:normAutofit/>
          </a:bodyPr>
          <a:lstStyle/>
          <a:p>
            <a:r>
              <a:rPr lang="en-US" sz="72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59358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name and Details</a:t>
            </a:r>
          </a:p>
        </p:txBody>
      </p:sp>
      <p:sp>
        <p:nvSpPr>
          <p:cNvPr id="14" name="Content Placeholder 13"/>
          <p:cNvSpPr>
            <a:spLocks noGrp="1"/>
          </p:cNvSpPr>
          <p:nvPr>
            <p:ph idx="1"/>
          </p:nvPr>
        </p:nvSpPr>
        <p:spPr>
          <a:xfrm>
            <a:off x="1015735" y="1600200"/>
            <a:ext cx="10157354" cy="4470400"/>
          </a:xfrm>
        </p:spPr>
        <p:txBody>
          <a:bodyPr/>
          <a:lstStyle/>
          <a:p>
            <a:pPr marL="0" indent="0" algn="l">
              <a:buNone/>
            </a:pPr>
            <a:br>
              <a:rPr lang="en-US" dirty="0"/>
            </a:br>
            <a:endParaRPr lang="en-US" dirty="0"/>
          </a:p>
        </p:txBody>
      </p:sp>
      <p:graphicFrame>
        <p:nvGraphicFramePr>
          <p:cNvPr id="2" name="Table 2">
            <a:extLst>
              <a:ext uri="{FF2B5EF4-FFF2-40B4-BE49-F238E27FC236}">
                <a16:creationId xmlns:a16="http://schemas.microsoft.com/office/drawing/2014/main" id="{A3265574-B523-423D-B1C0-229033D4E0F4}"/>
              </a:ext>
            </a:extLst>
          </p:cNvPr>
          <p:cNvGraphicFramePr>
            <a:graphicFrameLocks noGrp="1"/>
          </p:cNvGraphicFramePr>
          <p:nvPr>
            <p:extLst>
              <p:ext uri="{D42A27DB-BD31-4B8C-83A1-F6EECF244321}">
                <p14:modId xmlns:p14="http://schemas.microsoft.com/office/powerpoint/2010/main" val="2528209060"/>
              </p:ext>
            </p:extLst>
          </p:nvPr>
        </p:nvGraphicFramePr>
        <p:xfrm>
          <a:off x="1117309" y="1676400"/>
          <a:ext cx="9777703" cy="4495801"/>
        </p:xfrm>
        <a:graphic>
          <a:graphicData uri="http://schemas.openxmlformats.org/drawingml/2006/table">
            <a:tbl>
              <a:tblPr firstRow="1" bandRow="1">
                <a:tableStyleId>{5940675A-B579-460E-94D1-54222C63F5DA}</a:tableStyleId>
              </a:tblPr>
              <a:tblGrid>
                <a:gridCol w="2048718">
                  <a:extLst>
                    <a:ext uri="{9D8B030D-6E8A-4147-A177-3AD203B41FA5}">
                      <a16:colId xmlns:a16="http://schemas.microsoft.com/office/drawing/2014/main" val="4235287997"/>
                    </a:ext>
                  </a:extLst>
                </a:gridCol>
                <a:gridCol w="7728985">
                  <a:extLst>
                    <a:ext uri="{9D8B030D-6E8A-4147-A177-3AD203B41FA5}">
                      <a16:colId xmlns:a16="http://schemas.microsoft.com/office/drawing/2014/main" val="818682449"/>
                    </a:ext>
                  </a:extLst>
                </a:gridCol>
              </a:tblGrid>
              <a:tr h="523731">
                <a:tc>
                  <a:txBody>
                    <a:bodyPr/>
                    <a:lstStyle/>
                    <a:p>
                      <a:pPr algn="l"/>
                      <a:r>
                        <a:rPr lang="en-US" b="1" dirty="0">
                          <a:latin typeface="Times New Roman" panose="02020603050405020304" pitchFamily="18" charset="0"/>
                          <a:cs typeface="Times New Roman" panose="02020603050405020304" pitchFamily="18" charset="0"/>
                        </a:rPr>
                        <a:t>NAME</a:t>
                      </a:r>
                    </a:p>
                  </a:txBody>
                  <a:tcPr/>
                </a:tc>
                <a:tc>
                  <a:txBody>
                    <a:bodyPr/>
                    <a:lstStyle/>
                    <a:p>
                      <a:r>
                        <a:rPr lang="en-US" sz="2400" b="1" i="0" kern="1200" dirty="0">
                          <a:solidFill>
                            <a:schemeClr val="tx1"/>
                          </a:solidFill>
                          <a:effectLst/>
                          <a:latin typeface="+mn-lt"/>
                          <a:ea typeface="+mn-ea"/>
                          <a:cs typeface="+mn-cs"/>
                        </a:rPr>
                        <a:t>College Library Management System</a:t>
                      </a:r>
                      <a:endParaRPr lang="en-US" dirty="0"/>
                    </a:p>
                  </a:txBody>
                  <a:tcPr/>
                </a:tc>
                <a:extLst>
                  <a:ext uri="{0D108BD9-81ED-4DB2-BD59-A6C34878D82A}">
                    <a16:rowId xmlns:a16="http://schemas.microsoft.com/office/drawing/2014/main" val="4242677902"/>
                  </a:ext>
                </a:extLst>
              </a:tr>
              <a:tr h="2086634">
                <a:tc>
                  <a:txBody>
                    <a:bodyPr/>
                    <a:lstStyle/>
                    <a:p>
                      <a:pPr algn="l"/>
                      <a:r>
                        <a:rPr lang="en-US" b="1" dirty="0">
                          <a:latin typeface="Times New Roman" panose="02020603050405020304" pitchFamily="18" charset="0"/>
                          <a:cs typeface="Times New Roman" panose="02020603050405020304" pitchFamily="18" charset="0"/>
                        </a:rPr>
                        <a:t>ABSTRACT</a:t>
                      </a:r>
                    </a:p>
                  </a:txBody>
                  <a:tcPr/>
                </a:tc>
                <a:tc>
                  <a:txBody>
                    <a:bodyPr/>
                    <a:lstStyle/>
                    <a:p>
                      <a:r>
                        <a:rPr lang="en-US" sz="2400" b="0" i="0" kern="1200" dirty="0">
                          <a:solidFill>
                            <a:schemeClr val="tx1"/>
                          </a:solidFill>
                          <a:effectLst/>
                          <a:latin typeface="+mn-lt"/>
                          <a:ea typeface="+mn-ea"/>
                          <a:cs typeface="+mn-cs"/>
                        </a:rPr>
                        <a:t>College Library Management System ER Diagram depicts the relationship between various entities. It can be thought of as a blueprint for your system (project) structure. </a:t>
                      </a:r>
                      <a:endParaRPr lang="en-US" dirty="0"/>
                    </a:p>
                  </a:txBody>
                  <a:tcPr/>
                </a:tc>
                <a:extLst>
                  <a:ext uri="{0D108BD9-81ED-4DB2-BD59-A6C34878D82A}">
                    <a16:rowId xmlns:a16="http://schemas.microsoft.com/office/drawing/2014/main" val="1893055834"/>
                  </a:ext>
                </a:extLst>
              </a:tr>
              <a:tr h="942718">
                <a:tc>
                  <a:txBody>
                    <a:bodyPr/>
                    <a:lstStyle/>
                    <a:p>
                      <a:pPr algn="l"/>
                      <a:r>
                        <a:rPr lang="en-US" b="1" dirty="0">
                          <a:latin typeface="Times New Roman" panose="02020603050405020304" pitchFamily="18" charset="0"/>
                          <a:cs typeface="Times New Roman" panose="02020603050405020304" pitchFamily="18" charset="0"/>
                        </a:rPr>
                        <a:t>DIAGRAM</a:t>
                      </a:r>
                    </a:p>
                  </a:txBody>
                  <a:tcPr/>
                </a:tc>
                <a:tc>
                  <a:txBody>
                    <a:bodyPr/>
                    <a:lstStyle/>
                    <a:p>
                      <a:r>
                        <a:rPr lang="en-US" sz="2400" b="0" i="0" kern="1200" dirty="0">
                          <a:solidFill>
                            <a:schemeClr val="tx1"/>
                          </a:solidFill>
                          <a:effectLst/>
                          <a:latin typeface="+mn-lt"/>
                          <a:ea typeface="+mn-ea"/>
                          <a:cs typeface="+mn-cs"/>
                        </a:rPr>
                        <a:t>ER Diagram also known as Entity Relationship Diagram</a:t>
                      </a:r>
                      <a:endParaRPr lang="en-US" dirty="0"/>
                    </a:p>
                  </a:txBody>
                  <a:tcPr/>
                </a:tc>
                <a:extLst>
                  <a:ext uri="{0D108BD9-81ED-4DB2-BD59-A6C34878D82A}">
                    <a16:rowId xmlns:a16="http://schemas.microsoft.com/office/drawing/2014/main" val="600706885"/>
                  </a:ext>
                </a:extLst>
              </a:tr>
              <a:tr h="942718">
                <a:tc>
                  <a:txBody>
                    <a:bodyPr/>
                    <a:lstStyle/>
                    <a:p>
                      <a:pPr algn="l"/>
                      <a:r>
                        <a:rPr lang="en-US" b="1" dirty="0">
                          <a:latin typeface="Times New Roman" panose="02020603050405020304" pitchFamily="18" charset="0"/>
                          <a:cs typeface="Times New Roman" panose="02020603050405020304" pitchFamily="18" charset="0"/>
                        </a:rPr>
                        <a:t>USERS</a:t>
                      </a:r>
                    </a:p>
                  </a:txBody>
                  <a:tcPr/>
                </a:tc>
                <a:tc>
                  <a:txBody>
                    <a:bodyPr/>
                    <a:lstStyle/>
                    <a:p>
                      <a:r>
                        <a:rPr lang="en-US" sz="2400" b="0" i="0" kern="1200" dirty="0">
                          <a:solidFill>
                            <a:schemeClr val="tx1"/>
                          </a:solidFill>
                          <a:effectLst/>
                          <a:latin typeface="+mn-lt"/>
                          <a:ea typeface="+mn-ea"/>
                          <a:cs typeface="+mn-cs"/>
                        </a:rPr>
                        <a:t>College Librarian, College (Book Borrowers), and College Admin</a:t>
                      </a:r>
                      <a:endParaRPr lang="en-US" b="0" dirty="0"/>
                    </a:p>
                  </a:txBody>
                  <a:tcPr/>
                </a:tc>
                <a:extLst>
                  <a:ext uri="{0D108BD9-81ED-4DB2-BD59-A6C34878D82A}">
                    <a16:rowId xmlns:a16="http://schemas.microsoft.com/office/drawing/2014/main" val="1651188781"/>
                  </a:ext>
                </a:extLst>
              </a:tr>
            </a:tbl>
          </a:graphicData>
        </a:graphic>
      </p:graphicFrame>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AFB0-452D-41EE-899B-BB6360647E0D}"/>
              </a:ext>
            </a:extLst>
          </p:cNvPr>
          <p:cNvSpPr>
            <a:spLocks noGrp="1"/>
          </p:cNvSpPr>
          <p:nvPr>
            <p:ph type="title"/>
          </p:nvPr>
        </p:nvSpPr>
        <p:spPr>
          <a:xfrm>
            <a:off x="849678" y="381000"/>
            <a:ext cx="9928754" cy="1397000"/>
          </a:xfrm>
        </p:spPr>
        <p:txBody>
          <a:bodyPr/>
          <a:lstStyle/>
          <a:p>
            <a:r>
              <a:rPr lang="en-US" i="0" dirty="0">
                <a:solidFill>
                  <a:srgbClr val="002060"/>
                </a:solidFill>
                <a:effectLst/>
                <a:latin typeface="Times New Roman" panose="02020603050405020304" pitchFamily="18" charset="0"/>
                <a:cs typeface="Times New Roman" panose="02020603050405020304" pitchFamily="18" charset="0"/>
              </a:rPr>
              <a:t>Description</a:t>
            </a:r>
            <a:br>
              <a:rPr lang="en-US" b="0" i="0" dirty="0">
                <a:solidFill>
                  <a:srgbClr val="222222"/>
                </a:solidFill>
                <a:effectLst/>
                <a:latin typeface="-apple-system"/>
              </a:rPr>
            </a:br>
            <a:endParaRPr lang="en-US" dirty="0"/>
          </a:p>
        </p:txBody>
      </p:sp>
      <p:sp>
        <p:nvSpPr>
          <p:cNvPr id="3" name="Content Placeholder 2">
            <a:extLst>
              <a:ext uri="{FF2B5EF4-FFF2-40B4-BE49-F238E27FC236}">
                <a16:creationId xmlns:a16="http://schemas.microsoft.com/office/drawing/2014/main" id="{4B795315-5F8E-4BA5-A97A-C87F5EE9CDB3}"/>
              </a:ext>
            </a:extLst>
          </p:cNvPr>
          <p:cNvSpPr>
            <a:spLocks noGrp="1"/>
          </p:cNvSpPr>
          <p:nvPr>
            <p:ph idx="1"/>
          </p:nvPr>
        </p:nvSpPr>
        <p:spPr>
          <a:xfrm>
            <a:off x="735378" y="1371600"/>
            <a:ext cx="10769234" cy="5181600"/>
          </a:xfrm>
        </p:spPr>
        <p:txBody>
          <a:bodyPr/>
          <a:lstStyle/>
          <a:p>
            <a:pPr marL="0" indent="0" algn="l">
              <a:buNone/>
            </a:pPr>
            <a:r>
              <a:rPr lang="en-US" b="0" i="0" dirty="0">
                <a:effectLst/>
                <a:latin typeface="-apple-system"/>
              </a:rPr>
              <a:t>This </a:t>
            </a:r>
            <a:r>
              <a:rPr lang="en-US" b="1" i="0" dirty="0">
                <a:effectLst/>
                <a:latin typeface="-apple-system"/>
              </a:rPr>
              <a:t>library management system </a:t>
            </a:r>
            <a:r>
              <a:rPr lang="en-US" b="0" i="0" dirty="0">
                <a:effectLst/>
                <a:latin typeface="-apple-system"/>
              </a:rPr>
              <a:t> was made based on college requirements. The system can register book information. Librarian has easy access to each book, search tabs for reliable, secure, and faster monitoring of books and more importantly a report and evaluation papers can be generated in well-organized and well-presented reports</a:t>
            </a:r>
            <a:r>
              <a:rPr lang="en-US" b="0" i="0" dirty="0">
                <a:solidFill>
                  <a:srgbClr val="222222"/>
                </a:solidFill>
                <a:effectLst/>
                <a:latin typeface="-apple-system"/>
              </a:rPr>
              <a:t>.</a:t>
            </a:r>
          </a:p>
          <a:p>
            <a:pPr marL="0" indent="0" algn="l">
              <a:buNone/>
            </a:pPr>
            <a:endParaRPr lang="en-US" b="0" i="0" dirty="0">
              <a:solidFill>
                <a:srgbClr val="222222"/>
              </a:solidFill>
              <a:effectLst/>
              <a:latin typeface="-apple-system"/>
            </a:endParaRPr>
          </a:p>
          <a:p>
            <a:endParaRPr lang="en-US" dirty="0"/>
          </a:p>
        </p:txBody>
      </p:sp>
      <p:pic>
        <p:nvPicPr>
          <p:cNvPr id="5" name="Picture 4">
            <a:extLst>
              <a:ext uri="{FF2B5EF4-FFF2-40B4-BE49-F238E27FC236}">
                <a16:creationId xmlns:a16="http://schemas.microsoft.com/office/drawing/2014/main" id="{4736318D-840D-4F28-93A0-0AFC1E4AD0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8812" y="3124200"/>
            <a:ext cx="4114800" cy="3200400"/>
          </a:xfrm>
          <a:prstGeom prst="rect">
            <a:avLst/>
          </a:prstGeom>
        </p:spPr>
      </p:pic>
    </p:spTree>
    <p:extLst>
      <p:ext uri="{BB962C8B-B14F-4D97-AF65-F5344CB8AC3E}">
        <p14:creationId xmlns:p14="http://schemas.microsoft.com/office/powerpoint/2010/main" val="322065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4C749E-0A2E-4A89-9FEF-E87CD381D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212" y="228600"/>
            <a:ext cx="6629400" cy="6400800"/>
          </a:xfrm>
          <a:prstGeom prst="rect">
            <a:avLst/>
          </a:prstGeom>
        </p:spPr>
      </p:pic>
      <p:sp>
        <p:nvSpPr>
          <p:cNvPr id="4" name="TextBox 3">
            <a:extLst>
              <a:ext uri="{FF2B5EF4-FFF2-40B4-BE49-F238E27FC236}">
                <a16:creationId xmlns:a16="http://schemas.microsoft.com/office/drawing/2014/main" id="{F9197C7F-18DB-4279-858E-03C7B50EDC28}"/>
              </a:ext>
            </a:extLst>
          </p:cNvPr>
          <p:cNvSpPr txBox="1"/>
          <p:nvPr/>
        </p:nvSpPr>
        <p:spPr>
          <a:xfrm>
            <a:off x="303212" y="874960"/>
            <a:ext cx="365760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ER DIAGRAM </a:t>
            </a:r>
          </a:p>
        </p:txBody>
      </p:sp>
      <p:sp>
        <p:nvSpPr>
          <p:cNvPr id="5" name="TextBox 4">
            <a:extLst>
              <a:ext uri="{FF2B5EF4-FFF2-40B4-BE49-F238E27FC236}">
                <a16:creationId xmlns:a16="http://schemas.microsoft.com/office/drawing/2014/main" id="{A99F3D40-1CFF-4314-A7D0-C35DFAD1C05E}"/>
              </a:ext>
            </a:extLst>
          </p:cNvPr>
          <p:cNvSpPr txBox="1"/>
          <p:nvPr/>
        </p:nvSpPr>
        <p:spPr>
          <a:xfrm>
            <a:off x="303212" y="1905000"/>
            <a:ext cx="4152900" cy="3785652"/>
          </a:xfrm>
          <a:prstGeom prst="rect">
            <a:avLst/>
          </a:prstGeom>
          <a:noFill/>
        </p:spPr>
        <p:txBody>
          <a:bodyPr wrap="square" rtlCol="0">
            <a:spAutoFit/>
          </a:bodyPr>
          <a:lstStyle/>
          <a:p>
            <a:r>
              <a:rPr lang="en-US" b="0" i="0" dirty="0">
                <a:effectLst/>
                <a:latin typeface="-apple-system"/>
              </a:rPr>
              <a:t>The College Library Management System ER Diagram is referred as the software database design. This ER Diagram is the graphical depiction of relationships between all the entities involved in the system. Its major components are Entities, Attributes, and Relationships. </a:t>
            </a:r>
            <a:endParaRPr lang="en-US" dirty="0"/>
          </a:p>
        </p:txBody>
      </p:sp>
    </p:spTree>
    <p:extLst>
      <p:ext uri="{BB962C8B-B14F-4D97-AF65-F5344CB8AC3E}">
        <p14:creationId xmlns:p14="http://schemas.microsoft.com/office/powerpoint/2010/main" val="365982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0B7530-7C00-4C9D-8486-FCB092180007}"/>
              </a:ext>
            </a:extLst>
          </p:cNvPr>
          <p:cNvSpPr txBox="1"/>
          <p:nvPr/>
        </p:nvSpPr>
        <p:spPr>
          <a:xfrm>
            <a:off x="478451" y="2057400"/>
            <a:ext cx="11231921" cy="2308324"/>
          </a:xfrm>
          <a:prstGeom prst="rect">
            <a:avLst/>
          </a:prstGeom>
          <a:noFill/>
        </p:spPr>
        <p:txBody>
          <a:bodyPr wrap="none" rtlCol="0">
            <a:spAutoFit/>
          </a:bodyPr>
          <a:lstStyle/>
          <a:p>
            <a:pPr algn="ctr"/>
            <a:r>
              <a:rPr lang="en-US" sz="3200" i="0" dirty="0">
                <a:effectLst/>
                <a:latin typeface="Times New Roman" panose="02020603050405020304" pitchFamily="18" charset="0"/>
                <a:cs typeface="Times New Roman" panose="02020603050405020304" pitchFamily="18" charset="0"/>
              </a:rPr>
              <a:t>ER Diagram for Library Management System with Tables</a:t>
            </a:r>
          </a:p>
          <a:p>
            <a:pPr algn="l"/>
            <a:endParaRPr lang="en-US" sz="3200" i="0" dirty="0">
              <a:effectLst/>
              <a:latin typeface="Times New Roman" panose="02020603050405020304" pitchFamily="18" charset="0"/>
              <a:cs typeface="Times New Roman" panose="02020603050405020304" pitchFamily="18" charset="0"/>
            </a:endParaRPr>
          </a:p>
          <a:p>
            <a:pPr algn="ctr"/>
            <a:r>
              <a:rPr lang="en-US" sz="2800" b="0" i="0" dirty="0">
                <a:effectLst/>
                <a:latin typeface="-apple-system"/>
              </a:rPr>
              <a:t>These tables below provide the complete database tables details such as</a:t>
            </a:r>
          </a:p>
          <a:p>
            <a:pPr algn="ctr"/>
            <a:r>
              <a:rPr lang="en-US" sz="2800" b="0" i="0" dirty="0">
                <a:effectLst/>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Attribute Name</a:t>
            </a:r>
            <a:r>
              <a:rPr lang="en-US" sz="2800" b="0" i="0" dirty="0">
                <a:effectLst/>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Contents</a:t>
            </a:r>
            <a:r>
              <a:rPr lang="en-US" sz="2800" b="0" i="0" dirty="0">
                <a:effectLst/>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data types</a:t>
            </a:r>
            <a:r>
              <a:rPr lang="en-US" sz="2800" b="0" i="0" dirty="0">
                <a:effectLst/>
                <a:latin typeface="Times New Roman" panose="02020603050405020304" pitchFamily="18" charset="0"/>
                <a:cs typeface="Times New Roman" panose="02020603050405020304" pitchFamily="18" charset="0"/>
              </a:rPr>
              <a:t>, and</a:t>
            </a:r>
            <a:r>
              <a:rPr lang="en-US" sz="2800" b="1" i="0" dirty="0">
                <a:effectLst/>
                <a:latin typeface="Times New Roman" panose="02020603050405020304" pitchFamily="18" charset="0"/>
                <a:cs typeface="Times New Roman" panose="02020603050405020304" pitchFamily="18" charset="0"/>
              </a:rPr>
              <a:t> length</a:t>
            </a:r>
            <a:r>
              <a:rPr lang="en-US" sz="2800" b="0" i="0" dirty="0">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51922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F76675E-B556-430D-963D-9583EA68858B}"/>
              </a:ext>
            </a:extLst>
          </p:cNvPr>
          <p:cNvGraphicFramePr>
            <a:graphicFrameLocks noGrp="1"/>
          </p:cNvGraphicFramePr>
          <p:nvPr>
            <p:extLst>
              <p:ext uri="{D42A27DB-BD31-4B8C-83A1-F6EECF244321}">
                <p14:modId xmlns:p14="http://schemas.microsoft.com/office/powerpoint/2010/main" val="3028882161"/>
              </p:ext>
            </p:extLst>
          </p:nvPr>
        </p:nvGraphicFramePr>
        <p:xfrm>
          <a:off x="989012" y="1447800"/>
          <a:ext cx="10515600" cy="4608572"/>
        </p:xfrm>
        <a:graphic>
          <a:graphicData uri="http://schemas.openxmlformats.org/drawingml/2006/table">
            <a:tbl>
              <a:tblPr firstRow="1" bandRow="1">
                <a:tableStyleId>{616DA210-FB5B-4158-B5E0-FEB733F419BA}</a:tableStyleId>
              </a:tblPr>
              <a:tblGrid>
                <a:gridCol w="3464558">
                  <a:extLst>
                    <a:ext uri="{9D8B030D-6E8A-4147-A177-3AD203B41FA5}">
                      <a16:colId xmlns:a16="http://schemas.microsoft.com/office/drawing/2014/main" val="370846338"/>
                    </a:ext>
                  </a:extLst>
                </a:gridCol>
                <a:gridCol w="2919914">
                  <a:extLst>
                    <a:ext uri="{9D8B030D-6E8A-4147-A177-3AD203B41FA5}">
                      <a16:colId xmlns:a16="http://schemas.microsoft.com/office/drawing/2014/main" val="3052756907"/>
                    </a:ext>
                  </a:extLst>
                </a:gridCol>
                <a:gridCol w="2143929">
                  <a:extLst>
                    <a:ext uri="{9D8B030D-6E8A-4147-A177-3AD203B41FA5}">
                      <a16:colId xmlns:a16="http://schemas.microsoft.com/office/drawing/2014/main" val="1080091144"/>
                    </a:ext>
                  </a:extLst>
                </a:gridCol>
                <a:gridCol w="1987199">
                  <a:extLst>
                    <a:ext uri="{9D8B030D-6E8A-4147-A177-3AD203B41FA5}">
                      <a16:colId xmlns:a16="http://schemas.microsoft.com/office/drawing/2014/main" val="3162696166"/>
                    </a:ext>
                  </a:extLst>
                </a:gridCol>
              </a:tblGrid>
              <a:tr h="570498">
                <a:tc>
                  <a:txBody>
                    <a:bodyPr/>
                    <a:lstStyle/>
                    <a:p>
                      <a:pPr algn="ctr"/>
                      <a:r>
                        <a:rPr lang="en-US" dirty="0">
                          <a:latin typeface="Times New Roman" panose="02020603050405020304" pitchFamily="18" charset="0"/>
                          <a:cs typeface="Times New Roman" panose="02020603050405020304" pitchFamily="18" charset="0"/>
                        </a:rPr>
                        <a:t>Attribute Name</a:t>
                      </a:r>
                    </a:p>
                  </a:txBody>
                  <a:tcPr/>
                </a:tc>
                <a:tc>
                  <a:txBody>
                    <a:bodyPr/>
                    <a:lstStyle/>
                    <a:p>
                      <a:pPr algn="ctr"/>
                      <a:r>
                        <a:rPr lang="en-US" dirty="0">
                          <a:latin typeface="Times New Roman" panose="02020603050405020304" pitchFamily="18" charset="0"/>
                          <a:cs typeface="Times New Roman" panose="02020603050405020304" pitchFamily="18" charset="0"/>
                        </a:rPr>
                        <a:t>Contents</a:t>
                      </a:r>
                    </a:p>
                  </a:txBody>
                  <a:tcPr/>
                </a:tc>
                <a:tc>
                  <a:txBody>
                    <a:bodyPr/>
                    <a:lstStyle/>
                    <a:p>
                      <a:pPr algn="ctr"/>
                      <a:r>
                        <a:rPr lang="en-US" dirty="0">
                          <a:latin typeface="Times New Roman" panose="02020603050405020304" pitchFamily="18" charset="0"/>
                          <a:cs typeface="Times New Roman" panose="02020603050405020304" pitchFamily="18" charset="0"/>
                        </a:rPr>
                        <a:t>Data type</a:t>
                      </a:r>
                    </a:p>
                  </a:txBody>
                  <a:tcPr/>
                </a:tc>
                <a:tc>
                  <a:txBody>
                    <a:bodyPr/>
                    <a:lstStyle/>
                    <a:p>
                      <a:pPr algn="ctr"/>
                      <a:r>
                        <a:rPr lang="en-US" dirty="0">
                          <a:latin typeface="Times New Roman" panose="02020603050405020304" pitchFamily="18" charset="0"/>
                          <a:cs typeface="Times New Roman" panose="02020603050405020304" pitchFamily="18" charset="0"/>
                        </a:rPr>
                        <a:t>Length </a:t>
                      </a:r>
                    </a:p>
                  </a:txBody>
                  <a:tcPr/>
                </a:tc>
                <a:extLst>
                  <a:ext uri="{0D108BD9-81ED-4DB2-BD59-A6C34878D82A}">
                    <a16:rowId xmlns:a16="http://schemas.microsoft.com/office/drawing/2014/main" val="3625438480"/>
                  </a:ext>
                </a:extLst>
              </a:tr>
              <a:tr h="438915">
                <a:tc>
                  <a:txBody>
                    <a:bodyPr/>
                    <a:lstStyle/>
                    <a:p>
                      <a:pPr algn="ctr"/>
                      <a:r>
                        <a:rPr lang="en-US" dirty="0" err="1"/>
                        <a:t>stud_ID</a:t>
                      </a:r>
                      <a:r>
                        <a:rPr lang="en-US" dirty="0"/>
                        <a:t> (PK)</a:t>
                      </a:r>
                    </a:p>
                  </a:txBody>
                  <a:tcPr/>
                </a:tc>
                <a:tc>
                  <a:txBody>
                    <a:bodyPr/>
                    <a:lstStyle/>
                    <a:p>
                      <a:pPr algn="ctr"/>
                      <a:r>
                        <a:rPr lang="en-US" dirty="0"/>
                        <a:t>Student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964797405"/>
                  </a:ext>
                </a:extLst>
              </a:tr>
              <a:tr h="599943">
                <a:tc>
                  <a:txBody>
                    <a:bodyPr/>
                    <a:lstStyle/>
                    <a:p>
                      <a:pPr algn="ctr"/>
                      <a:r>
                        <a:rPr lang="en-US" dirty="0" err="1"/>
                        <a:t>f_name</a:t>
                      </a:r>
                      <a:r>
                        <a:rPr lang="en-US" dirty="0"/>
                        <a:t> </a:t>
                      </a:r>
                    </a:p>
                  </a:txBody>
                  <a:tcPr/>
                </a:tc>
                <a:tc>
                  <a:txBody>
                    <a:bodyPr/>
                    <a:lstStyle/>
                    <a:p>
                      <a:pPr algn="ctr"/>
                      <a:r>
                        <a:rPr lang="en-US" dirty="0"/>
                        <a:t>Student first name</a:t>
                      </a:r>
                    </a:p>
                  </a:txBody>
                  <a:tcPr/>
                </a:tc>
                <a:tc>
                  <a:txBody>
                    <a:bodyPr/>
                    <a:lstStyle/>
                    <a:p>
                      <a:pPr algn="ctr"/>
                      <a:r>
                        <a:rPr lang="en-US" dirty="0"/>
                        <a:t>Varchar</a:t>
                      </a:r>
                    </a:p>
                  </a:txBody>
                  <a:tcPr/>
                </a:tc>
                <a:tc>
                  <a:txBody>
                    <a:bodyPr/>
                    <a:lstStyle/>
                    <a:p>
                      <a:pPr algn="ctr"/>
                      <a:r>
                        <a:rPr lang="en-US" dirty="0"/>
                        <a:t>25</a:t>
                      </a:r>
                    </a:p>
                  </a:txBody>
                  <a:tcPr/>
                </a:tc>
                <a:extLst>
                  <a:ext uri="{0D108BD9-81ED-4DB2-BD59-A6C34878D82A}">
                    <a16:rowId xmlns:a16="http://schemas.microsoft.com/office/drawing/2014/main" val="890370180"/>
                  </a:ext>
                </a:extLst>
              </a:tr>
              <a:tr h="786640">
                <a:tc>
                  <a:txBody>
                    <a:bodyPr/>
                    <a:lstStyle/>
                    <a:p>
                      <a:pPr algn="ctr"/>
                      <a:r>
                        <a:rPr lang="en-US" dirty="0" err="1"/>
                        <a:t>l_name</a:t>
                      </a:r>
                      <a:endParaRPr lang="en-US" dirty="0"/>
                    </a:p>
                  </a:txBody>
                  <a:tcPr/>
                </a:tc>
                <a:tc>
                  <a:txBody>
                    <a:bodyPr/>
                    <a:lstStyle/>
                    <a:p>
                      <a:pPr algn="ctr"/>
                      <a:r>
                        <a:rPr lang="en-US" dirty="0"/>
                        <a:t>Student last name</a:t>
                      </a:r>
                    </a:p>
                  </a:txBody>
                  <a:tcPr/>
                </a:tc>
                <a:tc>
                  <a:txBody>
                    <a:bodyPr/>
                    <a:lstStyle/>
                    <a:p>
                      <a:pPr algn="ctr"/>
                      <a:r>
                        <a:rPr lang="en-US" dirty="0"/>
                        <a:t>Varchar</a:t>
                      </a:r>
                    </a:p>
                  </a:txBody>
                  <a:tcPr/>
                </a:tc>
                <a:tc>
                  <a:txBody>
                    <a:bodyPr/>
                    <a:lstStyle/>
                    <a:p>
                      <a:pPr algn="ctr"/>
                      <a:r>
                        <a:rPr lang="en-US" dirty="0"/>
                        <a:t>25</a:t>
                      </a:r>
                    </a:p>
                  </a:txBody>
                  <a:tcPr/>
                </a:tc>
                <a:extLst>
                  <a:ext uri="{0D108BD9-81ED-4DB2-BD59-A6C34878D82A}">
                    <a16:rowId xmlns:a16="http://schemas.microsoft.com/office/drawing/2014/main" val="2111858515"/>
                  </a:ext>
                </a:extLst>
              </a:tr>
              <a:tr h="551193">
                <a:tc>
                  <a:txBody>
                    <a:bodyPr/>
                    <a:lstStyle/>
                    <a:p>
                      <a:pPr algn="ctr"/>
                      <a:r>
                        <a:rPr lang="en-US" dirty="0"/>
                        <a:t>gender</a:t>
                      </a:r>
                    </a:p>
                  </a:txBody>
                  <a:tcPr/>
                </a:tc>
                <a:tc>
                  <a:txBody>
                    <a:bodyPr/>
                    <a:lstStyle/>
                    <a:p>
                      <a:pPr algn="ctr"/>
                      <a:r>
                        <a:rPr lang="en-US" dirty="0"/>
                        <a:t>Student gender</a:t>
                      </a:r>
                    </a:p>
                  </a:txBody>
                  <a:tcPr/>
                </a:tc>
                <a:tc>
                  <a:txBody>
                    <a:bodyPr/>
                    <a:lstStyle/>
                    <a:p>
                      <a:pPr algn="ctr"/>
                      <a:r>
                        <a:rPr lang="en-US" dirty="0"/>
                        <a:t>Varchar</a:t>
                      </a:r>
                    </a:p>
                  </a:txBody>
                  <a:tcPr/>
                </a:tc>
                <a:tc>
                  <a:txBody>
                    <a:bodyPr/>
                    <a:lstStyle/>
                    <a:p>
                      <a:pPr algn="ctr"/>
                      <a:r>
                        <a:rPr lang="en-US" dirty="0"/>
                        <a:t>10</a:t>
                      </a:r>
                    </a:p>
                  </a:txBody>
                  <a:tcPr/>
                </a:tc>
                <a:extLst>
                  <a:ext uri="{0D108BD9-81ED-4DB2-BD59-A6C34878D82A}">
                    <a16:rowId xmlns:a16="http://schemas.microsoft.com/office/drawing/2014/main" val="1671745432"/>
                  </a:ext>
                </a:extLst>
              </a:tr>
              <a:tr h="438915">
                <a:tc>
                  <a:txBody>
                    <a:bodyPr/>
                    <a:lstStyle/>
                    <a:p>
                      <a:pPr algn="ctr"/>
                      <a:r>
                        <a:rPr lang="en-US" dirty="0"/>
                        <a:t>age </a:t>
                      </a:r>
                    </a:p>
                  </a:txBody>
                  <a:tcPr/>
                </a:tc>
                <a:tc>
                  <a:txBody>
                    <a:bodyPr/>
                    <a:lstStyle/>
                    <a:p>
                      <a:pPr algn="ctr"/>
                      <a:r>
                        <a:rPr lang="en-US" dirty="0"/>
                        <a:t>Student age</a:t>
                      </a:r>
                    </a:p>
                  </a:txBody>
                  <a:tcPr/>
                </a:tc>
                <a:tc>
                  <a:txBody>
                    <a:bodyPr/>
                    <a:lstStyle/>
                    <a:p>
                      <a:pPr algn="ctr"/>
                      <a:r>
                        <a:rPr lang="en-US" dirty="0"/>
                        <a:t>Int</a:t>
                      </a:r>
                    </a:p>
                  </a:txBody>
                  <a:tcPr/>
                </a:tc>
                <a:tc>
                  <a:txBody>
                    <a:bodyPr/>
                    <a:lstStyle/>
                    <a:p>
                      <a:pPr algn="ctr"/>
                      <a:r>
                        <a:rPr lang="en-US" dirty="0"/>
                        <a:t>5</a:t>
                      </a:r>
                    </a:p>
                  </a:txBody>
                  <a:tcPr/>
                </a:tc>
                <a:extLst>
                  <a:ext uri="{0D108BD9-81ED-4DB2-BD59-A6C34878D82A}">
                    <a16:rowId xmlns:a16="http://schemas.microsoft.com/office/drawing/2014/main" val="139950032"/>
                  </a:ext>
                </a:extLst>
              </a:tr>
              <a:tr h="704554">
                <a:tc>
                  <a:txBody>
                    <a:bodyPr/>
                    <a:lstStyle/>
                    <a:p>
                      <a:pPr algn="ctr"/>
                      <a:r>
                        <a:rPr lang="en-US" dirty="0" err="1"/>
                        <a:t>contact_add</a:t>
                      </a:r>
                      <a:endParaRPr lang="en-US" dirty="0"/>
                    </a:p>
                  </a:txBody>
                  <a:tcPr/>
                </a:tc>
                <a:tc>
                  <a:txBody>
                    <a:bodyPr/>
                    <a:lstStyle/>
                    <a:p>
                      <a:pPr algn="ctr"/>
                      <a:r>
                        <a:rPr lang="en-US" dirty="0"/>
                        <a:t>Contact address</a:t>
                      </a:r>
                    </a:p>
                  </a:txBody>
                  <a:tcPr/>
                </a:tc>
                <a:tc>
                  <a:txBody>
                    <a:bodyPr/>
                    <a:lstStyle/>
                    <a:p>
                      <a:pPr algn="ctr"/>
                      <a:r>
                        <a:rPr lang="en-US" dirty="0"/>
                        <a:t>Varchar</a:t>
                      </a:r>
                    </a:p>
                  </a:txBody>
                  <a:tcPr/>
                </a:tc>
                <a:tc>
                  <a:txBody>
                    <a:bodyPr/>
                    <a:lstStyle/>
                    <a:p>
                      <a:pPr algn="ctr"/>
                      <a:r>
                        <a:rPr lang="en-US" dirty="0"/>
                        <a:t>255</a:t>
                      </a:r>
                    </a:p>
                  </a:txBody>
                  <a:tcPr/>
                </a:tc>
                <a:extLst>
                  <a:ext uri="{0D108BD9-81ED-4DB2-BD59-A6C34878D82A}">
                    <a16:rowId xmlns:a16="http://schemas.microsoft.com/office/drawing/2014/main" val="210062857"/>
                  </a:ext>
                </a:extLst>
              </a:tr>
              <a:tr h="481344">
                <a:tc>
                  <a:txBody>
                    <a:bodyPr/>
                    <a:lstStyle/>
                    <a:p>
                      <a:pPr algn="ctr"/>
                      <a:r>
                        <a:rPr lang="en-US" dirty="0" err="1"/>
                        <a:t>stud_email</a:t>
                      </a:r>
                      <a:endParaRPr lang="en-US" dirty="0"/>
                    </a:p>
                  </a:txBody>
                  <a:tcPr/>
                </a:tc>
                <a:tc>
                  <a:txBody>
                    <a:bodyPr/>
                    <a:lstStyle/>
                    <a:p>
                      <a:pPr algn="ctr"/>
                      <a:r>
                        <a:rPr lang="en-US" dirty="0"/>
                        <a:t>Student email</a:t>
                      </a:r>
                    </a:p>
                  </a:txBody>
                  <a:tcPr/>
                </a:tc>
                <a:tc>
                  <a:txBody>
                    <a:bodyPr/>
                    <a:lstStyle/>
                    <a:p>
                      <a:pPr algn="ctr"/>
                      <a:r>
                        <a:rPr lang="en-US" dirty="0"/>
                        <a:t>Varchar</a:t>
                      </a:r>
                    </a:p>
                  </a:txBody>
                  <a:tcPr/>
                </a:tc>
                <a:tc>
                  <a:txBody>
                    <a:bodyPr/>
                    <a:lstStyle/>
                    <a:p>
                      <a:pPr algn="ctr"/>
                      <a:r>
                        <a:rPr lang="en-US" dirty="0"/>
                        <a:t>255</a:t>
                      </a:r>
                    </a:p>
                  </a:txBody>
                  <a:tcPr/>
                </a:tc>
                <a:extLst>
                  <a:ext uri="{0D108BD9-81ED-4DB2-BD59-A6C34878D82A}">
                    <a16:rowId xmlns:a16="http://schemas.microsoft.com/office/drawing/2014/main" val="2980213514"/>
                  </a:ext>
                </a:extLst>
              </a:tr>
            </a:tbl>
          </a:graphicData>
        </a:graphic>
      </p:graphicFrame>
      <p:sp>
        <p:nvSpPr>
          <p:cNvPr id="3" name="TextBox 2">
            <a:extLst>
              <a:ext uri="{FF2B5EF4-FFF2-40B4-BE49-F238E27FC236}">
                <a16:creationId xmlns:a16="http://schemas.microsoft.com/office/drawing/2014/main" id="{2AE446C2-EBAD-4F0E-801E-4577C503C0FA}"/>
              </a:ext>
            </a:extLst>
          </p:cNvPr>
          <p:cNvSpPr txBox="1"/>
          <p:nvPr/>
        </p:nvSpPr>
        <p:spPr>
          <a:xfrm>
            <a:off x="989012" y="509240"/>
            <a:ext cx="3746731"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Table Name : Student</a:t>
            </a:r>
          </a:p>
        </p:txBody>
      </p:sp>
    </p:spTree>
    <p:extLst>
      <p:ext uri="{BB962C8B-B14F-4D97-AF65-F5344CB8AC3E}">
        <p14:creationId xmlns:p14="http://schemas.microsoft.com/office/powerpoint/2010/main" val="257660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7C2DAD3-6E7A-4CA4-BC39-076003C4DFE7}"/>
              </a:ext>
            </a:extLst>
          </p:cNvPr>
          <p:cNvGraphicFramePr>
            <a:graphicFrameLocks noGrp="1"/>
          </p:cNvGraphicFramePr>
          <p:nvPr>
            <p:extLst>
              <p:ext uri="{D42A27DB-BD31-4B8C-83A1-F6EECF244321}">
                <p14:modId xmlns:p14="http://schemas.microsoft.com/office/powerpoint/2010/main" val="629458261"/>
              </p:ext>
            </p:extLst>
          </p:nvPr>
        </p:nvGraphicFramePr>
        <p:xfrm>
          <a:off x="1293812" y="1714500"/>
          <a:ext cx="9753600" cy="3586842"/>
        </p:xfrm>
        <a:graphic>
          <a:graphicData uri="http://schemas.openxmlformats.org/drawingml/2006/table">
            <a:tbl>
              <a:tblPr firstRow="1" bandRow="1">
                <a:tableStyleId>{616DA210-FB5B-4158-B5E0-FEB733F419BA}</a:tableStyleId>
              </a:tblPr>
              <a:tblGrid>
                <a:gridCol w="3328242">
                  <a:extLst>
                    <a:ext uri="{9D8B030D-6E8A-4147-A177-3AD203B41FA5}">
                      <a16:colId xmlns:a16="http://schemas.microsoft.com/office/drawing/2014/main" val="370846338"/>
                    </a:ext>
                  </a:extLst>
                </a:gridCol>
                <a:gridCol w="2660811">
                  <a:extLst>
                    <a:ext uri="{9D8B030D-6E8A-4147-A177-3AD203B41FA5}">
                      <a16:colId xmlns:a16="http://schemas.microsoft.com/office/drawing/2014/main" val="3052756907"/>
                    </a:ext>
                  </a:extLst>
                </a:gridCol>
                <a:gridCol w="1625600">
                  <a:extLst>
                    <a:ext uri="{9D8B030D-6E8A-4147-A177-3AD203B41FA5}">
                      <a16:colId xmlns:a16="http://schemas.microsoft.com/office/drawing/2014/main" val="1080091144"/>
                    </a:ext>
                  </a:extLst>
                </a:gridCol>
                <a:gridCol w="2138947">
                  <a:extLst>
                    <a:ext uri="{9D8B030D-6E8A-4147-A177-3AD203B41FA5}">
                      <a16:colId xmlns:a16="http://schemas.microsoft.com/office/drawing/2014/main" val="3162696166"/>
                    </a:ext>
                  </a:extLst>
                </a:gridCol>
              </a:tblGrid>
              <a:tr h="647700">
                <a:tc>
                  <a:txBody>
                    <a:bodyPr/>
                    <a:lstStyle/>
                    <a:p>
                      <a:pPr algn="ctr"/>
                      <a:r>
                        <a:rPr lang="en-US" dirty="0">
                          <a:latin typeface="Times New Roman" panose="02020603050405020304" pitchFamily="18" charset="0"/>
                          <a:cs typeface="Times New Roman" panose="02020603050405020304" pitchFamily="18" charset="0"/>
                        </a:rPr>
                        <a:t>Attribute Name</a:t>
                      </a:r>
                    </a:p>
                  </a:txBody>
                  <a:tcPr/>
                </a:tc>
                <a:tc>
                  <a:txBody>
                    <a:bodyPr/>
                    <a:lstStyle/>
                    <a:p>
                      <a:pPr algn="ctr"/>
                      <a:r>
                        <a:rPr lang="en-US" dirty="0">
                          <a:latin typeface="Times New Roman" panose="02020603050405020304" pitchFamily="18" charset="0"/>
                          <a:cs typeface="Times New Roman" panose="02020603050405020304" pitchFamily="18" charset="0"/>
                        </a:rPr>
                        <a:t>Contents</a:t>
                      </a:r>
                    </a:p>
                  </a:txBody>
                  <a:tcPr/>
                </a:tc>
                <a:tc>
                  <a:txBody>
                    <a:bodyPr/>
                    <a:lstStyle/>
                    <a:p>
                      <a:pPr algn="ctr"/>
                      <a:r>
                        <a:rPr lang="en-US" dirty="0">
                          <a:latin typeface="Times New Roman" panose="02020603050405020304" pitchFamily="18" charset="0"/>
                          <a:cs typeface="Times New Roman" panose="02020603050405020304" pitchFamily="18" charset="0"/>
                        </a:rPr>
                        <a:t>Data type</a:t>
                      </a:r>
                    </a:p>
                  </a:txBody>
                  <a:tcPr/>
                </a:tc>
                <a:tc>
                  <a:txBody>
                    <a:bodyPr/>
                    <a:lstStyle/>
                    <a:p>
                      <a:pPr algn="ctr"/>
                      <a:r>
                        <a:rPr lang="en-US" dirty="0">
                          <a:latin typeface="Times New Roman" panose="02020603050405020304" pitchFamily="18" charset="0"/>
                          <a:cs typeface="Times New Roman" panose="02020603050405020304" pitchFamily="18" charset="0"/>
                        </a:rPr>
                        <a:t>Length </a:t>
                      </a:r>
                    </a:p>
                  </a:txBody>
                  <a:tcPr/>
                </a:tc>
                <a:extLst>
                  <a:ext uri="{0D108BD9-81ED-4DB2-BD59-A6C34878D82A}">
                    <a16:rowId xmlns:a16="http://schemas.microsoft.com/office/drawing/2014/main" val="3625438480"/>
                  </a:ext>
                </a:extLst>
              </a:tr>
              <a:tr h="489857">
                <a:tc>
                  <a:txBody>
                    <a:bodyPr/>
                    <a:lstStyle/>
                    <a:p>
                      <a:pPr algn="ctr"/>
                      <a:r>
                        <a:rPr lang="en-US" dirty="0" err="1"/>
                        <a:t>bk_ID</a:t>
                      </a:r>
                      <a:r>
                        <a:rPr lang="en-US" dirty="0"/>
                        <a:t>(PK)</a:t>
                      </a:r>
                    </a:p>
                  </a:txBody>
                  <a:tcPr/>
                </a:tc>
                <a:tc>
                  <a:txBody>
                    <a:bodyPr/>
                    <a:lstStyle/>
                    <a:p>
                      <a:pPr algn="ctr"/>
                      <a:r>
                        <a:rPr lang="en-US" dirty="0"/>
                        <a:t>Book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964797405"/>
                  </a:ext>
                </a:extLst>
              </a:tr>
              <a:tr h="489857">
                <a:tc>
                  <a:txBody>
                    <a:bodyPr/>
                    <a:lstStyle/>
                    <a:p>
                      <a:pPr algn="ctr"/>
                      <a:r>
                        <a:rPr lang="en-US" dirty="0" err="1"/>
                        <a:t>bk_title</a:t>
                      </a:r>
                      <a:endParaRPr lang="en-US" dirty="0"/>
                    </a:p>
                  </a:txBody>
                  <a:tcPr/>
                </a:tc>
                <a:tc>
                  <a:txBody>
                    <a:bodyPr/>
                    <a:lstStyle/>
                    <a:p>
                      <a:pPr algn="ctr"/>
                      <a:r>
                        <a:rPr lang="en-US" dirty="0"/>
                        <a:t>Book </a:t>
                      </a:r>
                      <a:r>
                        <a:rPr lang="en-US" dirty="0" err="1"/>
                        <a:t>Titel</a:t>
                      </a:r>
                      <a:endParaRPr lang="en-US" dirty="0"/>
                    </a:p>
                  </a:txBody>
                  <a:tcPr/>
                </a:tc>
                <a:tc>
                  <a:txBody>
                    <a:bodyPr/>
                    <a:lstStyle/>
                    <a:p>
                      <a:pPr algn="ctr"/>
                      <a:r>
                        <a:rPr lang="en-US" dirty="0"/>
                        <a:t>Varchar</a:t>
                      </a:r>
                    </a:p>
                  </a:txBody>
                  <a:tcPr/>
                </a:tc>
                <a:tc>
                  <a:txBody>
                    <a:bodyPr/>
                    <a:lstStyle/>
                    <a:p>
                      <a:pPr algn="ctr"/>
                      <a:r>
                        <a:rPr lang="en-US" dirty="0"/>
                        <a:t>50</a:t>
                      </a:r>
                    </a:p>
                  </a:txBody>
                  <a:tcPr/>
                </a:tc>
                <a:extLst>
                  <a:ext uri="{0D108BD9-81ED-4DB2-BD59-A6C34878D82A}">
                    <a16:rowId xmlns:a16="http://schemas.microsoft.com/office/drawing/2014/main" val="890370180"/>
                  </a:ext>
                </a:extLst>
              </a:tr>
              <a:tr h="489857">
                <a:tc>
                  <a:txBody>
                    <a:bodyPr/>
                    <a:lstStyle/>
                    <a:p>
                      <a:pPr algn="ctr"/>
                      <a:r>
                        <a:rPr lang="en-US" dirty="0" err="1"/>
                        <a:t>publiser</a:t>
                      </a:r>
                      <a:endParaRPr lang="en-US" dirty="0"/>
                    </a:p>
                  </a:txBody>
                  <a:tcPr/>
                </a:tc>
                <a:tc>
                  <a:txBody>
                    <a:bodyPr/>
                    <a:lstStyle/>
                    <a:p>
                      <a:pPr algn="ctr"/>
                      <a:r>
                        <a:rPr lang="en-US" dirty="0" err="1"/>
                        <a:t>Publiser</a:t>
                      </a:r>
                      <a:endParaRPr lang="en-US" dirty="0"/>
                    </a:p>
                  </a:txBody>
                  <a:tcPr/>
                </a:tc>
                <a:tc>
                  <a:txBody>
                    <a:bodyPr/>
                    <a:lstStyle/>
                    <a:p>
                      <a:pPr algn="ctr"/>
                      <a:r>
                        <a:rPr lang="en-US" dirty="0"/>
                        <a:t>varchar</a:t>
                      </a:r>
                    </a:p>
                  </a:txBody>
                  <a:tcPr/>
                </a:tc>
                <a:tc>
                  <a:txBody>
                    <a:bodyPr/>
                    <a:lstStyle/>
                    <a:p>
                      <a:pPr algn="ctr"/>
                      <a:r>
                        <a:rPr lang="en-US" dirty="0"/>
                        <a:t>50</a:t>
                      </a:r>
                    </a:p>
                  </a:txBody>
                  <a:tcPr/>
                </a:tc>
                <a:extLst>
                  <a:ext uri="{0D108BD9-81ED-4DB2-BD59-A6C34878D82A}">
                    <a16:rowId xmlns:a16="http://schemas.microsoft.com/office/drawing/2014/main" val="2111858515"/>
                  </a:ext>
                </a:extLst>
              </a:tr>
              <a:tr h="489857">
                <a:tc>
                  <a:txBody>
                    <a:bodyPr/>
                    <a:lstStyle/>
                    <a:p>
                      <a:pPr algn="ctr"/>
                      <a:r>
                        <a:rPr lang="en-US" dirty="0"/>
                        <a:t>author</a:t>
                      </a:r>
                    </a:p>
                  </a:txBody>
                  <a:tcPr/>
                </a:tc>
                <a:tc>
                  <a:txBody>
                    <a:bodyPr/>
                    <a:lstStyle/>
                    <a:p>
                      <a:pPr algn="ctr"/>
                      <a:r>
                        <a:rPr lang="en-US" dirty="0"/>
                        <a:t>Author</a:t>
                      </a:r>
                    </a:p>
                  </a:txBody>
                  <a:tcPr/>
                </a:tc>
                <a:tc>
                  <a:txBody>
                    <a:bodyPr/>
                    <a:lstStyle/>
                    <a:p>
                      <a:pPr algn="ctr"/>
                      <a:r>
                        <a:rPr lang="en-US" dirty="0"/>
                        <a:t>Varchar</a:t>
                      </a:r>
                    </a:p>
                  </a:txBody>
                  <a:tcPr/>
                </a:tc>
                <a:tc>
                  <a:txBody>
                    <a:bodyPr/>
                    <a:lstStyle/>
                    <a:p>
                      <a:pPr algn="ctr"/>
                      <a:r>
                        <a:rPr lang="en-US" dirty="0"/>
                        <a:t>50</a:t>
                      </a:r>
                    </a:p>
                  </a:txBody>
                  <a:tcPr/>
                </a:tc>
                <a:extLst>
                  <a:ext uri="{0D108BD9-81ED-4DB2-BD59-A6C34878D82A}">
                    <a16:rowId xmlns:a16="http://schemas.microsoft.com/office/drawing/2014/main" val="1671745432"/>
                  </a:ext>
                </a:extLst>
              </a:tr>
              <a:tr h="489857">
                <a:tc>
                  <a:txBody>
                    <a:bodyPr/>
                    <a:lstStyle/>
                    <a:p>
                      <a:pPr algn="ctr"/>
                      <a:r>
                        <a:rPr lang="en-US" dirty="0" err="1"/>
                        <a:t>bk_number</a:t>
                      </a:r>
                      <a:endParaRPr lang="en-US" dirty="0"/>
                    </a:p>
                  </a:txBody>
                  <a:tcPr/>
                </a:tc>
                <a:tc>
                  <a:txBody>
                    <a:bodyPr/>
                    <a:lstStyle/>
                    <a:p>
                      <a:pPr algn="ctr"/>
                      <a:r>
                        <a:rPr lang="en-US" dirty="0"/>
                        <a:t>Book Number</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139950032"/>
                  </a:ext>
                </a:extLst>
              </a:tr>
              <a:tr h="489857">
                <a:tc>
                  <a:txBody>
                    <a:bodyPr/>
                    <a:lstStyle/>
                    <a:p>
                      <a:pPr algn="ctr"/>
                      <a:r>
                        <a:rPr lang="en-US" dirty="0" err="1"/>
                        <a:t>pub_date</a:t>
                      </a:r>
                      <a:endParaRPr lang="en-US" dirty="0"/>
                    </a:p>
                  </a:txBody>
                  <a:tcPr/>
                </a:tc>
                <a:tc>
                  <a:txBody>
                    <a:bodyPr/>
                    <a:lstStyle/>
                    <a:p>
                      <a:pPr algn="ctr"/>
                      <a:r>
                        <a:rPr lang="en-US" dirty="0"/>
                        <a:t>Publish date</a:t>
                      </a:r>
                    </a:p>
                  </a:txBody>
                  <a:tcPr/>
                </a:tc>
                <a:tc>
                  <a:txBody>
                    <a:bodyPr/>
                    <a:lstStyle/>
                    <a:p>
                      <a:pPr algn="ctr"/>
                      <a:r>
                        <a:rPr lang="en-US" dirty="0"/>
                        <a:t>date</a:t>
                      </a:r>
                    </a:p>
                  </a:txBody>
                  <a:tcPr/>
                </a:tc>
                <a:tc>
                  <a:txBody>
                    <a:bodyPr/>
                    <a:lstStyle/>
                    <a:p>
                      <a:pPr algn="ctr"/>
                      <a:endParaRPr lang="en-US" dirty="0"/>
                    </a:p>
                  </a:txBody>
                  <a:tcPr/>
                </a:tc>
                <a:extLst>
                  <a:ext uri="{0D108BD9-81ED-4DB2-BD59-A6C34878D82A}">
                    <a16:rowId xmlns:a16="http://schemas.microsoft.com/office/drawing/2014/main" val="210062857"/>
                  </a:ext>
                </a:extLst>
              </a:tr>
            </a:tbl>
          </a:graphicData>
        </a:graphic>
      </p:graphicFrame>
      <p:sp>
        <p:nvSpPr>
          <p:cNvPr id="3" name="TextBox 2">
            <a:extLst>
              <a:ext uri="{FF2B5EF4-FFF2-40B4-BE49-F238E27FC236}">
                <a16:creationId xmlns:a16="http://schemas.microsoft.com/office/drawing/2014/main" id="{EAEB77D0-6255-451C-831A-9FD576D6FC9C}"/>
              </a:ext>
            </a:extLst>
          </p:cNvPr>
          <p:cNvSpPr txBox="1"/>
          <p:nvPr/>
        </p:nvSpPr>
        <p:spPr>
          <a:xfrm>
            <a:off x="1293812" y="838200"/>
            <a:ext cx="338284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Table Name : Book</a:t>
            </a:r>
          </a:p>
        </p:txBody>
      </p:sp>
    </p:spTree>
    <p:extLst>
      <p:ext uri="{BB962C8B-B14F-4D97-AF65-F5344CB8AC3E}">
        <p14:creationId xmlns:p14="http://schemas.microsoft.com/office/powerpoint/2010/main" val="36219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9528392-8ECA-41BF-97AE-2C0AAF13CFB6}"/>
              </a:ext>
            </a:extLst>
          </p:cNvPr>
          <p:cNvGraphicFramePr>
            <a:graphicFrameLocks noGrp="1"/>
          </p:cNvGraphicFramePr>
          <p:nvPr>
            <p:extLst>
              <p:ext uri="{D42A27DB-BD31-4B8C-83A1-F6EECF244321}">
                <p14:modId xmlns:p14="http://schemas.microsoft.com/office/powerpoint/2010/main" val="290451108"/>
              </p:ext>
            </p:extLst>
          </p:nvPr>
        </p:nvGraphicFramePr>
        <p:xfrm>
          <a:off x="1293812" y="1752600"/>
          <a:ext cx="10134600" cy="3276601"/>
        </p:xfrm>
        <a:graphic>
          <a:graphicData uri="http://schemas.openxmlformats.org/drawingml/2006/table">
            <a:tbl>
              <a:tblPr firstRow="1" bandRow="1">
                <a:tableStyleId>{616DA210-FB5B-4158-B5E0-FEB733F419BA}</a:tableStyleId>
              </a:tblPr>
              <a:tblGrid>
                <a:gridCol w="3458251">
                  <a:extLst>
                    <a:ext uri="{9D8B030D-6E8A-4147-A177-3AD203B41FA5}">
                      <a16:colId xmlns:a16="http://schemas.microsoft.com/office/drawing/2014/main" val="370846338"/>
                    </a:ext>
                  </a:extLst>
                </a:gridCol>
                <a:gridCol w="3120349">
                  <a:extLst>
                    <a:ext uri="{9D8B030D-6E8A-4147-A177-3AD203B41FA5}">
                      <a16:colId xmlns:a16="http://schemas.microsoft.com/office/drawing/2014/main" val="3052756907"/>
                    </a:ext>
                  </a:extLst>
                </a:gridCol>
                <a:gridCol w="1727200">
                  <a:extLst>
                    <a:ext uri="{9D8B030D-6E8A-4147-A177-3AD203B41FA5}">
                      <a16:colId xmlns:a16="http://schemas.microsoft.com/office/drawing/2014/main" val="1080091144"/>
                    </a:ext>
                  </a:extLst>
                </a:gridCol>
                <a:gridCol w="1828800">
                  <a:extLst>
                    <a:ext uri="{9D8B030D-6E8A-4147-A177-3AD203B41FA5}">
                      <a16:colId xmlns:a16="http://schemas.microsoft.com/office/drawing/2014/main" val="3162696166"/>
                    </a:ext>
                  </a:extLst>
                </a:gridCol>
              </a:tblGrid>
              <a:tr h="829466">
                <a:tc>
                  <a:txBody>
                    <a:bodyPr/>
                    <a:lstStyle/>
                    <a:p>
                      <a:pPr algn="ctr"/>
                      <a:r>
                        <a:rPr lang="en-US" dirty="0">
                          <a:latin typeface="Times New Roman" panose="02020603050405020304" pitchFamily="18" charset="0"/>
                          <a:cs typeface="Times New Roman" panose="02020603050405020304" pitchFamily="18" charset="0"/>
                        </a:rPr>
                        <a:t>Attribute Name</a:t>
                      </a:r>
                    </a:p>
                  </a:txBody>
                  <a:tcPr/>
                </a:tc>
                <a:tc>
                  <a:txBody>
                    <a:bodyPr/>
                    <a:lstStyle/>
                    <a:p>
                      <a:pPr algn="ctr"/>
                      <a:r>
                        <a:rPr lang="en-US" dirty="0">
                          <a:latin typeface="Times New Roman" panose="02020603050405020304" pitchFamily="18" charset="0"/>
                          <a:cs typeface="Times New Roman" panose="02020603050405020304" pitchFamily="18" charset="0"/>
                        </a:rPr>
                        <a:t>Contents</a:t>
                      </a:r>
                    </a:p>
                  </a:txBody>
                  <a:tcPr/>
                </a:tc>
                <a:tc>
                  <a:txBody>
                    <a:bodyPr/>
                    <a:lstStyle/>
                    <a:p>
                      <a:pPr algn="ctr"/>
                      <a:r>
                        <a:rPr lang="en-US" dirty="0">
                          <a:latin typeface="Times New Roman" panose="02020603050405020304" pitchFamily="18" charset="0"/>
                          <a:cs typeface="Times New Roman" panose="02020603050405020304" pitchFamily="18" charset="0"/>
                        </a:rPr>
                        <a:t>Data type</a:t>
                      </a:r>
                    </a:p>
                  </a:txBody>
                  <a:tcPr/>
                </a:tc>
                <a:tc>
                  <a:txBody>
                    <a:bodyPr/>
                    <a:lstStyle/>
                    <a:p>
                      <a:pPr algn="ctr"/>
                      <a:r>
                        <a:rPr lang="en-US" dirty="0">
                          <a:latin typeface="Times New Roman" panose="02020603050405020304" pitchFamily="18" charset="0"/>
                          <a:cs typeface="Times New Roman" panose="02020603050405020304" pitchFamily="18" charset="0"/>
                        </a:rPr>
                        <a:t>Length </a:t>
                      </a:r>
                    </a:p>
                  </a:txBody>
                  <a:tcPr/>
                </a:tc>
                <a:extLst>
                  <a:ext uri="{0D108BD9-81ED-4DB2-BD59-A6C34878D82A}">
                    <a16:rowId xmlns:a16="http://schemas.microsoft.com/office/drawing/2014/main" val="3625438480"/>
                  </a:ext>
                </a:extLst>
              </a:tr>
              <a:tr h="489427">
                <a:tc>
                  <a:txBody>
                    <a:bodyPr/>
                    <a:lstStyle/>
                    <a:p>
                      <a:pPr algn="ctr"/>
                      <a:r>
                        <a:rPr lang="en-US" dirty="0" err="1"/>
                        <a:t>borrow_ID</a:t>
                      </a:r>
                      <a:r>
                        <a:rPr lang="en-US" dirty="0"/>
                        <a:t>(PK)</a:t>
                      </a:r>
                    </a:p>
                  </a:txBody>
                  <a:tcPr/>
                </a:tc>
                <a:tc>
                  <a:txBody>
                    <a:bodyPr/>
                    <a:lstStyle/>
                    <a:p>
                      <a:pPr algn="ctr"/>
                      <a:r>
                        <a:rPr lang="en-US" dirty="0"/>
                        <a:t>Borrowing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964797405"/>
                  </a:ext>
                </a:extLst>
              </a:tr>
              <a:tr h="489427">
                <a:tc>
                  <a:txBody>
                    <a:bodyPr/>
                    <a:lstStyle/>
                    <a:p>
                      <a:pPr algn="ctr"/>
                      <a:r>
                        <a:rPr lang="en-US" dirty="0" err="1"/>
                        <a:t>book_ID</a:t>
                      </a:r>
                      <a:r>
                        <a:rPr lang="en-US" dirty="0"/>
                        <a:t>(FK)</a:t>
                      </a:r>
                    </a:p>
                  </a:txBody>
                  <a:tcPr/>
                </a:tc>
                <a:tc>
                  <a:txBody>
                    <a:bodyPr/>
                    <a:lstStyle/>
                    <a:p>
                      <a:pPr algn="ctr"/>
                      <a:r>
                        <a:rPr lang="en-US" dirty="0"/>
                        <a:t>Book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890370180"/>
                  </a:ext>
                </a:extLst>
              </a:tr>
              <a:tr h="489427">
                <a:tc>
                  <a:txBody>
                    <a:bodyPr/>
                    <a:lstStyle/>
                    <a:p>
                      <a:pPr algn="ctr"/>
                      <a:r>
                        <a:rPr lang="en-US" dirty="0" err="1"/>
                        <a:t>stud_ID</a:t>
                      </a:r>
                      <a:r>
                        <a:rPr lang="en-US" dirty="0"/>
                        <a:t>(FK)</a:t>
                      </a:r>
                    </a:p>
                  </a:txBody>
                  <a:tcPr/>
                </a:tc>
                <a:tc>
                  <a:txBody>
                    <a:bodyPr/>
                    <a:lstStyle/>
                    <a:p>
                      <a:pPr algn="ctr"/>
                      <a:r>
                        <a:rPr lang="en-US" dirty="0"/>
                        <a:t>Student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2111858515"/>
                  </a:ext>
                </a:extLst>
              </a:tr>
              <a:tr h="489427">
                <a:tc>
                  <a:txBody>
                    <a:bodyPr/>
                    <a:lstStyle/>
                    <a:p>
                      <a:pPr algn="ctr"/>
                      <a:r>
                        <a:rPr lang="en-US" dirty="0" err="1"/>
                        <a:t>date_borrowed</a:t>
                      </a:r>
                      <a:endParaRPr lang="en-US" dirty="0"/>
                    </a:p>
                  </a:txBody>
                  <a:tcPr/>
                </a:tc>
                <a:tc>
                  <a:txBody>
                    <a:bodyPr/>
                    <a:lstStyle/>
                    <a:p>
                      <a:pPr algn="ctr"/>
                      <a:r>
                        <a:rPr lang="en-US" dirty="0"/>
                        <a:t>Borrowing Date</a:t>
                      </a:r>
                    </a:p>
                  </a:txBody>
                  <a:tcPr/>
                </a:tc>
                <a:tc>
                  <a:txBody>
                    <a:bodyPr/>
                    <a:lstStyle/>
                    <a:p>
                      <a:pPr algn="ctr"/>
                      <a:r>
                        <a:rPr lang="en-US" dirty="0"/>
                        <a:t>Date</a:t>
                      </a:r>
                    </a:p>
                  </a:txBody>
                  <a:tcPr/>
                </a:tc>
                <a:tc>
                  <a:txBody>
                    <a:bodyPr/>
                    <a:lstStyle/>
                    <a:p>
                      <a:pPr algn="ctr"/>
                      <a:endParaRPr lang="en-US" dirty="0"/>
                    </a:p>
                  </a:txBody>
                  <a:tcPr/>
                </a:tc>
                <a:extLst>
                  <a:ext uri="{0D108BD9-81ED-4DB2-BD59-A6C34878D82A}">
                    <a16:rowId xmlns:a16="http://schemas.microsoft.com/office/drawing/2014/main" val="1671745432"/>
                  </a:ext>
                </a:extLst>
              </a:tr>
              <a:tr h="489427">
                <a:tc>
                  <a:txBody>
                    <a:bodyPr/>
                    <a:lstStyle/>
                    <a:p>
                      <a:pPr algn="ctr"/>
                      <a:r>
                        <a:rPr lang="en-US" dirty="0" err="1"/>
                        <a:t>date_return</a:t>
                      </a:r>
                      <a:endParaRPr lang="en-US" dirty="0"/>
                    </a:p>
                  </a:txBody>
                  <a:tcPr/>
                </a:tc>
                <a:tc>
                  <a:txBody>
                    <a:bodyPr/>
                    <a:lstStyle/>
                    <a:p>
                      <a:pPr algn="ctr"/>
                      <a:r>
                        <a:rPr lang="en-US" dirty="0"/>
                        <a:t>Returning Date</a:t>
                      </a:r>
                    </a:p>
                  </a:txBody>
                  <a:tcPr/>
                </a:tc>
                <a:tc>
                  <a:txBody>
                    <a:bodyPr/>
                    <a:lstStyle/>
                    <a:p>
                      <a:pPr algn="ctr"/>
                      <a:r>
                        <a:rPr lang="en-US" dirty="0"/>
                        <a:t>Date</a:t>
                      </a:r>
                    </a:p>
                  </a:txBody>
                  <a:tcPr/>
                </a:tc>
                <a:tc>
                  <a:txBody>
                    <a:bodyPr/>
                    <a:lstStyle/>
                    <a:p>
                      <a:pPr algn="ctr"/>
                      <a:endParaRPr lang="en-US" dirty="0"/>
                    </a:p>
                  </a:txBody>
                  <a:tcPr/>
                </a:tc>
                <a:extLst>
                  <a:ext uri="{0D108BD9-81ED-4DB2-BD59-A6C34878D82A}">
                    <a16:rowId xmlns:a16="http://schemas.microsoft.com/office/drawing/2014/main" val="139950032"/>
                  </a:ext>
                </a:extLst>
              </a:tr>
            </a:tbl>
          </a:graphicData>
        </a:graphic>
      </p:graphicFrame>
      <p:sp>
        <p:nvSpPr>
          <p:cNvPr id="3" name="TextBox 2">
            <a:extLst>
              <a:ext uri="{FF2B5EF4-FFF2-40B4-BE49-F238E27FC236}">
                <a16:creationId xmlns:a16="http://schemas.microsoft.com/office/drawing/2014/main" id="{18C4833A-BE41-42D8-B8A2-3F6835565CD1}"/>
              </a:ext>
            </a:extLst>
          </p:cNvPr>
          <p:cNvSpPr txBox="1"/>
          <p:nvPr/>
        </p:nvSpPr>
        <p:spPr>
          <a:xfrm>
            <a:off x="1293812" y="838200"/>
            <a:ext cx="4179542"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Table name : Borrowing</a:t>
            </a:r>
          </a:p>
        </p:txBody>
      </p:sp>
    </p:spTree>
    <p:extLst>
      <p:ext uri="{BB962C8B-B14F-4D97-AF65-F5344CB8AC3E}">
        <p14:creationId xmlns:p14="http://schemas.microsoft.com/office/powerpoint/2010/main" val="127080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B757DF1-B9E0-4684-B2EF-E0023BBE20CC}"/>
              </a:ext>
            </a:extLst>
          </p:cNvPr>
          <p:cNvGraphicFramePr>
            <a:graphicFrameLocks noGrp="1"/>
          </p:cNvGraphicFramePr>
          <p:nvPr>
            <p:extLst>
              <p:ext uri="{D42A27DB-BD31-4B8C-83A1-F6EECF244321}">
                <p14:modId xmlns:p14="http://schemas.microsoft.com/office/powerpoint/2010/main" val="3225060013"/>
              </p:ext>
            </p:extLst>
          </p:nvPr>
        </p:nvGraphicFramePr>
        <p:xfrm>
          <a:off x="1446212" y="1524000"/>
          <a:ext cx="10134600" cy="3962401"/>
        </p:xfrm>
        <a:graphic>
          <a:graphicData uri="http://schemas.openxmlformats.org/drawingml/2006/table">
            <a:tbl>
              <a:tblPr firstRow="1" bandRow="1">
                <a:tableStyleId>{616DA210-FB5B-4158-B5E0-FEB733F419BA}</a:tableStyleId>
              </a:tblPr>
              <a:tblGrid>
                <a:gridCol w="3339030">
                  <a:extLst>
                    <a:ext uri="{9D8B030D-6E8A-4147-A177-3AD203B41FA5}">
                      <a16:colId xmlns:a16="http://schemas.microsoft.com/office/drawing/2014/main" val="370846338"/>
                    </a:ext>
                  </a:extLst>
                </a:gridCol>
                <a:gridCol w="3603571">
                  <a:extLst>
                    <a:ext uri="{9D8B030D-6E8A-4147-A177-3AD203B41FA5}">
                      <a16:colId xmlns:a16="http://schemas.microsoft.com/office/drawing/2014/main" val="3052756907"/>
                    </a:ext>
                  </a:extLst>
                </a:gridCol>
                <a:gridCol w="1675800">
                  <a:extLst>
                    <a:ext uri="{9D8B030D-6E8A-4147-A177-3AD203B41FA5}">
                      <a16:colId xmlns:a16="http://schemas.microsoft.com/office/drawing/2014/main" val="1080091144"/>
                    </a:ext>
                  </a:extLst>
                </a:gridCol>
                <a:gridCol w="1516199">
                  <a:extLst>
                    <a:ext uri="{9D8B030D-6E8A-4147-A177-3AD203B41FA5}">
                      <a16:colId xmlns:a16="http://schemas.microsoft.com/office/drawing/2014/main" val="3162696166"/>
                    </a:ext>
                  </a:extLst>
                </a:gridCol>
              </a:tblGrid>
              <a:tr h="771874">
                <a:tc>
                  <a:txBody>
                    <a:bodyPr/>
                    <a:lstStyle/>
                    <a:p>
                      <a:pPr algn="ctr"/>
                      <a:r>
                        <a:rPr lang="en-US" dirty="0">
                          <a:latin typeface="Times New Roman" panose="02020603050405020304" pitchFamily="18" charset="0"/>
                          <a:cs typeface="Times New Roman" panose="02020603050405020304" pitchFamily="18" charset="0"/>
                        </a:rPr>
                        <a:t>Attribute Name</a:t>
                      </a:r>
                    </a:p>
                  </a:txBody>
                  <a:tcPr/>
                </a:tc>
                <a:tc>
                  <a:txBody>
                    <a:bodyPr/>
                    <a:lstStyle/>
                    <a:p>
                      <a:pPr algn="ctr"/>
                      <a:r>
                        <a:rPr lang="en-US" dirty="0">
                          <a:latin typeface="Times New Roman" panose="02020603050405020304" pitchFamily="18" charset="0"/>
                          <a:cs typeface="Times New Roman" panose="02020603050405020304" pitchFamily="18" charset="0"/>
                        </a:rPr>
                        <a:t>Contents</a:t>
                      </a:r>
                    </a:p>
                  </a:txBody>
                  <a:tcPr/>
                </a:tc>
                <a:tc>
                  <a:txBody>
                    <a:bodyPr/>
                    <a:lstStyle/>
                    <a:p>
                      <a:pPr algn="ctr"/>
                      <a:r>
                        <a:rPr lang="en-US" dirty="0">
                          <a:latin typeface="Times New Roman" panose="02020603050405020304" pitchFamily="18" charset="0"/>
                          <a:cs typeface="Times New Roman" panose="02020603050405020304" pitchFamily="18" charset="0"/>
                        </a:rPr>
                        <a:t>Data type</a:t>
                      </a:r>
                    </a:p>
                  </a:txBody>
                  <a:tcPr/>
                </a:tc>
                <a:tc>
                  <a:txBody>
                    <a:bodyPr/>
                    <a:lstStyle/>
                    <a:p>
                      <a:pPr algn="ctr"/>
                      <a:r>
                        <a:rPr lang="en-US" dirty="0">
                          <a:latin typeface="Times New Roman" panose="02020603050405020304" pitchFamily="18" charset="0"/>
                          <a:cs typeface="Times New Roman" panose="02020603050405020304" pitchFamily="18" charset="0"/>
                        </a:rPr>
                        <a:t>Length </a:t>
                      </a:r>
                    </a:p>
                  </a:txBody>
                  <a:tcPr/>
                </a:tc>
                <a:extLst>
                  <a:ext uri="{0D108BD9-81ED-4DB2-BD59-A6C34878D82A}">
                    <a16:rowId xmlns:a16="http://schemas.microsoft.com/office/drawing/2014/main" val="3625438480"/>
                  </a:ext>
                </a:extLst>
              </a:tr>
              <a:tr h="469094">
                <a:tc>
                  <a:txBody>
                    <a:bodyPr/>
                    <a:lstStyle/>
                    <a:p>
                      <a:pPr algn="ctr"/>
                      <a:r>
                        <a:rPr lang="en-US" dirty="0" err="1"/>
                        <a:t>trans_ID</a:t>
                      </a:r>
                      <a:r>
                        <a:rPr lang="en-US" dirty="0"/>
                        <a:t> (PK)</a:t>
                      </a:r>
                    </a:p>
                  </a:txBody>
                  <a:tcPr/>
                </a:tc>
                <a:tc>
                  <a:txBody>
                    <a:bodyPr/>
                    <a:lstStyle/>
                    <a:p>
                      <a:pPr algn="ctr"/>
                      <a:r>
                        <a:rPr lang="en-US" dirty="0"/>
                        <a:t>Transaction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964797405"/>
                  </a:ext>
                </a:extLst>
              </a:tr>
              <a:tr h="751243">
                <a:tc>
                  <a:txBody>
                    <a:bodyPr/>
                    <a:lstStyle/>
                    <a:p>
                      <a:pPr algn="ctr"/>
                      <a:r>
                        <a:rPr lang="en-US" dirty="0" err="1"/>
                        <a:t>trans_name</a:t>
                      </a:r>
                      <a:r>
                        <a:rPr lang="en-US" dirty="0"/>
                        <a:t> </a:t>
                      </a:r>
                    </a:p>
                  </a:txBody>
                  <a:tcPr/>
                </a:tc>
                <a:tc>
                  <a:txBody>
                    <a:bodyPr/>
                    <a:lstStyle/>
                    <a:p>
                      <a:pPr algn="ctr"/>
                      <a:r>
                        <a:rPr lang="en-US" dirty="0"/>
                        <a:t> Transaction name</a:t>
                      </a:r>
                    </a:p>
                  </a:txBody>
                  <a:tcPr/>
                </a:tc>
                <a:tc>
                  <a:txBody>
                    <a:bodyPr/>
                    <a:lstStyle/>
                    <a:p>
                      <a:pPr algn="ctr"/>
                      <a:r>
                        <a:rPr lang="en-US" dirty="0"/>
                        <a:t>Varchar</a:t>
                      </a:r>
                    </a:p>
                  </a:txBody>
                  <a:tcPr/>
                </a:tc>
                <a:tc>
                  <a:txBody>
                    <a:bodyPr/>
                    <a:lstStyle/>
                    <a:p>
                      <a:pPr algn="ctr"/>
                      <a:r>
                        <a:rPr lang="en-US" dirty="0"/>
                        <a:t>25</a:t>
                      </a:r>
                    </a:p>
                  </a:txBody>
                  <a:tcPr/>
                </a:tc>
                <a:extLst>
                  <a:ext uri="{0D108BD9-81ED-4DB2-BD59-A6C34878D82A}">
                    <a16:rowId xmlns:a16="http://schemas.microsoft.com/office/drawing/2014/main" val="890370180"/>
                  </a:ext>
                </a:extLst>
              </a:tr>
              <a:tr h="749853">
                <a:tc>
                  <a:txBody>
                    <a:bodyPr/>
                    <a:lstStyle/>
                    <a:p>
                      <a:pPr algn="ctr"/>
                      <a:r>
                        <a:rPr lang="en-US" dirty="0" err="1"/>
                        <a:t>borrow_ID</a:t>
                      </a:r>
                      <a:r>
                        <a:rPr lang="en-US" dirty="0"/>
                        <a:t>(FK)</a:t>
                      </a:r>
                    </a:p>
                  </a:txBody>
                  <a:tcPr/>
                </a:tc>
                <a:tc>
                  <a:txBody>
                    <a:bodyPr/>
                    <a:lstStyle/>
                    <a:p>
                      <a:pPr algn="ctr"/>
                      <a:r>
                        <a:rPr lang="en-US" dirty="0"/>
                        <a:t>Borrowing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1671745432"/>
                  </a:ext>
                </a:extLst>
              </a:tr>
              <a:tr h="469094">
                <a:tc>
                  <a:txBody>
                    <a:bodyPr/>
                    <a:lstStyle/>
                    <a:p>
                      <a:pPr algn="ctr"/>
                      <a:r>
                        <a:rPr lang="en-US" dirty="0" err="1"/>
                        <a:t>stud_ID</a:t>
                      </a:r>
                      <a:r>
                        <a:rPr lang="en-US" dirty="0"/>
                        <a:t>(FK)</a:t>
                      </a:r>
                    </a:p>
                  </a:txBody>
                  <a:tcPr/>
                </a:tc>
                <a:tc>
                  <a:txBody>
                    <a:bodyPr/>
                    <a:lstStyle/>
                    <a:p>
                      <a:pPr algn="ctr"/>
                      <a:r>
                        <a:rPr lang="en-US" dirty="0"/>
                        <a:t>Student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139950032"/>
                  </a:ext>
                </a:extLst>
              </a:tr>
              <a:tr h="751243">
                <a:tc>
                  <a:txBody>
                    <a:bodyPr/>
                    <a:lstStyle/>
                    <a:p>
                      <a:pPr algn="ctr"/>
                      <a:r>
                        <a:rPr lang="en-US" dirty="0" err="1"/>
                        <a:t>trans_date</a:t>
                      </a:r>
                      <a:endParaRPr lang="en-US" dirty="0"/>
                    </a:p>
                  </a:txBody>
                  <a:tcPr/>
                </a:tc>
                <a:tc>
                  <a:txBody>
                    <a:bodyPr/>
                    <a:lstStyle/>
                    <a:p>
                      <a:pPr algn="ctr"/>
                      <a:r>
                        <a:rPr lang="en-US" dirty="0"/>
                        <a:t>Date of transaction</a:t>
                      </a:r>
                    </a:p>
                  </a:txBody>
                  <a:tcPr/>
                </a:tc>
                <a:tc>
                  <a:txBody>
                    <a:bodyPr/>
                    <a:lstStyle/>
                    <a:p>
                      <a:pPr algn="ctr"/>
                      <a:r>
                        <a:rPr lang="en-US" dirty="0"/>
                        <a:t>date</a:t>
                      </a:r>
                    </a:p>
                  </a:txBody>
                  <a:tcPr/>
                </a:tc>
                <a:tc>
                  <a:txBody>
                    <a:bodyPr/>
                    <a:lstStyle/>
                    <a:p>
                      <a:pPr algn="ctr"/>
                      <a:endParaRPr lang="en-US" dirty="0"/>
                    </a:p>
                  </a:txBody>
                  <a:tcPr/>
                </a:tc>
                <a:extLst>
                  <a:ext uri="{0D108BD9-81ED-4DB2-BD59-A6C34878D82A}">
                    <a16:rowId xmlns:a16="http://schemas.microsoft.com/office/drawing/2014/main" val="210062857"/>
                  </a:ext>
                </a:extLst>
              </a:tr>
            </a:tbl>
          </a:graphicData>
        </a:graphic>
      </p:graphicFrame>
      <p:sp>
        <p:nvSpPr>
          <p:cNvPr id="3" name="TextBox 2">
            <a:extLst>
              <a:ext uri="{FF2B5EF4-FFF2-40B4-BE49-F238E27FC236}">
                <a16:creationId xmlns:a16="http://schemas.microsoft.com/office/drawing/2014/main" id="{99CEE1AB-6C77-4BDA-841A-56AD089EE8EA}"/>
              </a:ext>
            </a:extLst>
          </p:cNvPr>
          <p:cNvSpPr txBox="1"/>
          <p:nvPr/>
        </p:nvSpPr>
        <p:spPr>
          <a:xfrm>
            <a:off x="1446212" y="685800"/>
            <a:ext cx="440934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Table Name : Transaction</a:t>
            </a:r>
          </a:p>
        </p:txBody>
      </p:sp>
    </p:spTree>
    <p:extLst>
      <p:ext uri="{BB962C8B-B14F-4D97-AF65-F5344CB8AC3E}">
        <p14:creationId xmlns:p14="http://schemas.microsoft.com/office/powerpoint/2010/main" val="181607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161</TotalTime>
  <Words>513</Words>
  <Application>Microsoft Office PowerPoint</Application>
  <PresentationFormat>Custom</PresentationFormat>
  <Paragraphs>172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Century Gothic</vt:lpstr>
      <vt:lpstr>Times New Roman</vt:lpstr>
      <vt:lpstr>Books 16x9</vt:lpstr>
      <vt:lpstr>COLLEGE LIBRARY  MANAGEMENT SYSTEM</vt:lpstr>
      <vt:lpstr>Project name and Details</vt:lpstr>
      <vt:lpstr>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LIBRARY  MANAGEMENT SYSTEM</dc:title>
  <dc:creator>Jarin Tasnim Raya</dc:creator>
  <cp:lastModifiedBy>Jarin Tasnim Raya</cp:lastModifiedBy>
  <cp:revision>1</cp:revision>
  <dcterms:created xsi:type="dcterms:W3CDTF">2022-04-09T06:47:21Z</dcterms:created>
  <dcterms:modified xsi:type="dcterms:W3CDTF">2022-04-09T09:29:02Z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