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10287000" cx="18288000"/>
  <p:notesSz cx="6858000" cy="9144000"/>
  <p:embeddedFontLst>
    <p:embeddedFont>
      <p:font typeface="Public Sans"/>
      <p:regular r:id="rId24"/>
      <p:bold r:id="rId25"/>
      <p:italic r:id="rId26"/>
      <p:boldItalic r:id="rId27"/>
    </p:embeddedFont>
    <p:embeddedFont>
      <p:font typeface="Public Sans Black"/>
      <p:bold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63CD0D1-042A-4A49-AD28-E9B305E37429}">
  <a:tblStyle styleId="{E63CD0D1-042A-4A49-AD28-E9B305E3742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ublicSans-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ublicSans-italic.fntdata"/><Relationship Id="rId25" Type="http://schemas.openxmlformats.org/officeDocument/2006/relationships/font" Target="fonts/PublicSans-bold.fntdata"/><Relationship Id="rId28" Type="http://schemas.openxmlformats.org/officeDocument/2006/relationships/font" Target="fonts/PublicSansBlack-bold.fntdata"/><Relationship Id="rId27" Type="http://schemas.openxmlformats.org/officeDocument/2006/relationships/font" Target="fonts/Public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ublicSansBlack-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06253fe8ea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306253fe8ea_3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06253fe8e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g306253fe8ea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306253fe8ea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g306253fe8ea_2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306253fe8ea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306253fe8e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06253fe8ea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306253fe8ea_1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06253fe8ea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306253fe8ea_1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06253fe8ea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306253fe8ea_1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06253fe8ea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306253fe8ea_3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06253fe8e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306253fe8ea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2.png"/><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8">
  <p:cSld name="CUSTOM_11">
    <p:spTree>
      <p:nvGrpSpPr>
        <p:cNvPr id="135" name="Shape 135"/>
        <p:cNvGrpSpPr/>
        <p:nvPr/>
      </p:nvGrpSpPr>
      <p:grpSpPr>
        <a:xfrm>
          <a:off x="0" y="0"/>
          <a:ext cx="0" cy="0"/>
          <a:chOff x="0" y="0"/>
          <a:chExt cx="0" cy="0"/>
        </a:xfrm>
      </p:grpSpPr>
      <p:pic>
        <p:nvPicPr>
          <p:cNvPr id="136" name="Google Shape;136;p11"/>
          <p:cNvPicPr preferRelativeResize="0"/>
          <p:nvPr/>
        </p:nvPicPr>
        <p:blipFill>
          <a:blip r:embed="rId2">
            <a:alphaModFix/>
          </a:blip>
          <a:stretch>
            <a:fillRect/>
          </a:stretch>
        </p:blipFill>
        <p:spPr>
          <a:xfrm>
            <a:off x="-34" y="0"/>
            <a:ext cx="18288056" cy="10287000"/>
          </a:xfrm>
          <a:prstGeom prst="rect">
            <a:avLst/>
          </a:prstGeom>
          <a:noFill/>
          <a:ln>
            <a:noFill/>
          </a:ln>
        </p:spPr>
      </p:pic>
      <p:grpSp>
        <p:nvGrpSpPr>
          <p:cNvPr id="137" name="Google Shape;137;p11"/>
          <p:cNvGrpSpPr/>
          <p:nvPr/>
        </p:nvGrpSpPr>
        <p:grpSpPr>
          <a:xfrm>
            <a:off x="9066042" y="1427489"/>
            <a:ext cx="7489336" cy="3513017"/>
            <a:chOff x="0" y="-38100"/>
            <a:chExt cx="1972500" cy="925239"/>
          </a:xfrm>
        </p:grpSpPr>
        <p:sp>
          <p:nvSpPr>
            <p:cNvPr id="138" name="Google Shape;138;p11"/>
            <p:cNvSpPr/>
            <p:nvPr/>
          </p:nvSpPr>
          <p:spPr>
            <a:xfrm>
              <a:off x="0" y="0"/>
              <a:ext cx="1972458" cy="887139"/>
            </a:xfrm>
            <a:custGeom>
              <a:rect b="b" l="l" r="r" t="t"/>
              <a:pathLst>
                <a:path extrusionOk="0" h="887139" w="1972458">
                  <a:moveTo>
                    <a:pt x="0" y="0"/>
                  </a:moveTo>
                  <a:lnTo>
                    <a:pt x="1972458" y="0"/>
                  </a:lnTo>
                  <a:lnTo>
                    <a:pt x="1972458" y="887139"/>
                  </a:lnTo>
                  <a:lnTo>
                    <a:pt x="0" y="887139"/>
                  </a:lnTo>
                  <a:close/>
                </a:path>
              </a:pathLst>
            </a:custGeom>
            <a:solidFill>
              <a:srgbClr val="207EB5">
                <a:alpha val="86670"/>
              </a:srgbClr>
            </a:solidFill>
            <a:ln cap="sq" cmpd="sng" w="95250">
              <a:solidFill>
                <a:srgbClr val="000000">
                  <a:alpha val="86670"/>
                </a:srgbClr>
              </a:solidFill>
              <a:prstDash val="solid"/>
              <a:miter lim="8000"/>
              <a:headEnd len="sm" w="sm" type="none"/>
              <a:tailEnd len="sm" w="sm" type="none"/>
            </a:ln>
          </p:spPr>
        </p:sp>
        <p:sp>
          <p:nvSpPr>
            <p:cNvPr id="139" name="Google Shape;139;p11"/>
            <p:cNvSpPr txBox="1"/>
            <p:nvPr/>
          </p:nvSpPr>
          <p:spPr>
            <a:xfrm>
              <a:off x="0" y="-38100"/>
              <a:ext cx="1972500" cy="9252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0" name="Google Shape;140;p11"/>
          <p:cNvGrpSpPr/>
          <p:nvPr/>
        </p:nvGrpSpPr>
        <p:grpSpPr>
          <a:xfrm>
            <a:off x="9066042" y="5201832"/>
            <a:ext cx="7489336" cy="3513017"/>
            <a:chOff x="0" y="-38100"/>
            <a:chExt cx="1972500" cy="925239"/>
          </a:xfrm>
        </p:grpSpPr>
        <p:sp>
          <p:nvSpPr>
            <p:cNvPr id="141" name="Google Shape;141;p11"/>
            <p:cNvSpPr/>
            <p:nvPr/>
          </p:nvSpPr>
          <p:spPr>
            <a:xfrm>
              <a:off x="0" y="0"/>
              <a:ext cx="1972458" cy="887139"/>
            </a:xfrm>
            <a:custGeom>
              <a:rect b="b" l="l" r="r" t="t"/>
              <a:pathLst>
                <a:path extrusionOk="0" h="887139" w="1972458">
                  <a:moveTo>
                    <a:pt x="0" y="0"/>
                  </a:moveTo>
                  <a:lnTo>
                    <a:pt x="1972458" y="0"/>
                  </a:lnTo>
                  <a:lnTo>
                    <a:pt x="1972458" y="887139"/>
                  </a:lnTo>
                  <a:lnTo>
                    <a:pt x="0" y="887139"/>
                  </a:lnTo>
                  <a:close/>
                </a:path>
              </a:pathLst>
            </a:custGeom>
            <a:solidFill>
              <a:srgbClr val="207EB5">
                <a:alpha val="86670"/>
              </a:srgbClr>
            </a:solidFill>
            <a:ln cap="sq" cmpd="sng" w="95250">
              <a:solidFill>
                <a:srgbClr val="000000">
                  <a:alpha val="86670"/>
                </a:srgbClr>
              </a:solidFill>
              <a:prstDash val="solid"/>
              <a:miter lim="8000"/>
              <a:headEnd len="sm" w="sm" type="none"/>
              <a:tailEnd len="sm" w="sm" type="none"/>
            </a:ln>
          </p:spPr>
        </p:sp>
        <p:sp>
          <p:nvSpPr>
            <p:cNvPr id="142" name="Google Shape;142;p11"/>
            <p:cNvSpPr txBox="1"/>
            <p:nvPr/>
          </p:nvSpPr>
          <p:spPr>
            <a:xfrm>
              <a:off x="0" y="-38100"/>
              <a:ext cx="1972500" cy="9252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43" name="Google Shape;143;p11"/>
          <p:cNvPicPr preferRelativeResize="0"/>
          <p:nvPr/>
        </p:nvPicPr>
        <p:blipFill>
          <a:blip r:embed="rId3">
            <a:alphaModFix/>
          </a:blip>
          <a:stretch>
            <a:fillRect/>
          </a:stretch>
        </p:blipFill>
        <p:spPr>
          <a:xfrm flipH="1">
            <a:off x="3254449" y="1240399"/>
            <a:ext cx="3912451" cy="8606433"/>
          </a:xfrm>
          <a:prstGeom prst="rect">
            <a:avLst/>
          </a:prstGeom>
          <a:noFill/>
          <a:ln>
            <a:noFill/>
          </a:ln>
        </p:spPr>
      </p:pic>
      <p:pic>
        <p:nvPicPr>
          <p:cNvPr id="144" name="Google Shape;144;p11"/>
          <p:cNvPicPr preferRelativeResize="0"/>
          <p:nvPr/>
        </p:nvPicPr>
        <p:blipFill>
          <a:blip r:embed="rId4">
            <a:alphaModFix/>
          </a:blip>
          <a:stretch>
            <a:fillRect/>
          </a:stretch>
        </p:blipFill>
        <p:spPr>
          <a:xfrm>
            <a:off x="1182100" y="1975165"/>
            <a:ext cx="3389900" cy="787167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9">
  <p:cSld name="CUSTOM_12">
    <p:spTree>
      <p:nvGrpSpPr>
        <p:cNvPr id="145" name="Shape 145"/>
        <p:cNvGrpSpPr/>
        <p:nvPr/>
      </p:nvGrpSpPr>
      <p:grpSpPr>
        <a:xfrm>
          <a:off x="0" y="0"/>
          <a:ext cx="0" cy="0"/>
          <a:chOff x="0" y="0"/>
          <a:chExt cx="0" cy="0"/>
        </a:xfrm>
      </p:grpSpPr>
      <p:pic>
        <p:nvPicPr>
          <p:cNvPr id="146" name="Google Shape;146;p12"/>
          <p:cNvPicPr preferRelativeResize="0"/>
          <p:nvPr/>
        </p:nvPicPr>
        <p:blipFill>
          <a:blip r:embed="rId2">
            <a:alphaModFix/>
          </a:blip>
          <a:stretch>
            <a:fillRect/>
          </a:stretch>
        </p:blipFill>
        <p:spPr>
          <a:xfrm>
            <a:off x="0" y="0"/>
            <a:ext cx="18288000" cy="10287000"/>
          </a:xfrm>
          <a:prstGeom prst="rect">
            <a:avLst/>
          </a:prstGeom>
          <a:noFill/>
          <a:ln>
            <a:noFill/>
          </a:ln>
        </p:spPr>
      </p:pic>
      <p:grpSp>
        <p:nvGrpSpPr>
          <p:cNvPr id="147" name="Google Shape;147;p12"/>
          <p:cNvGrpSpPr/>
          <p:nvPr/>
        </p:nvGrpSpPr>
        <p:grpSpPr>
          <a:xfrm>
            <a:off x="3260230" y="1503688"/>
            <a:ext cx="11770010" cy="7135134"/>
            <a:chOff x="0" y="-38100"/>
            <a:chExt cx="3099900" cy="1879200"/>
          </a:xfrm>
        </p:grpSpPr>
        <p:sp>
          <p:nvSpPr>
            <p:cNvPr id="148" name="Google Shape;148;p12"/>
            <p:cNvSpPr/>
            <p:nvPr/>
          </p:nvSpPr>
          <p:spPr>
            <a:xfrm>
              <a:off x="0" y="0"/>
              <a:ext cx="3099827" cy="1841066"/>
            </a:xfrm>
            <a:custGeom>
              <a:rect b="b" l="l" r="r" t="t"/>
              <a:pathLst>
                <a:path extrusionOk="0" h="1841066" w="3099827">
                  <a:moveTo>
                    <a:pt x="0" y="0"/>
                  </a:moveTo>
                  <a:lnTo>
                    <a:pt x="3099827" y="0"/>
                  </a:lnTo>
                  <a:lnTo>
                    <a:pt x="3099827" y="1841066"/>
                  </a:lnTo>
                  <a:lnTo>
                    <a:pt x="0" y="1841066"/>
                  </a:lnTo>
                  <a:close/>
                </a:path>
              </a:pathLst>
            </a:custGeom>
            <a:solidFill>
              <a:srgbClr val="207EB5">
                <a:alpha val="86670"/>
              </a:srgbClr>
            </a:solidFill>
            <a:ln cap="sq" cmpd="sng" w="95250">
              <a:solidFill>
                <a:srgbClr val="000000">
                  <a:alpha val="86670"/>
                </a:srgbClr>
              </a:solidFill>
              <a:prstDash val="solid"/>
              <a:miter lim="8000"/>
              <a:headEnd len="sm" w="sm" type="none"/>
              <a:tailEnd len="sm" w="sm" type="none"/>
            </a:ln>
          </p:spPr>
        </p:sp>
        <p:sp>
          <p:nvSpPr>
            <p:cNvPr id="149" name="Google Shape;149;p12"/>
            <p:cNvSpPr txBox="1"/>
            <p:nvPr/>
          </p:nvSpPr>
          <p:spPr>
            <a:xfrm>
              <a:off x="0" y="-38100"/>
              <a:ext cx="3099900" cy="18792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50" name="Google Shape;150;p12"/>
          <p:cNvPicPr preferRelativeResize="0"/>
          <p:nvPr/>
        </p:nvPicPr>
        <p:blipFill>
          <a:blip r:embed="rId3">
            <a:alphaModFix/>
          </a:blip>
          <a:stretch>
            <a:fillRect/>
          </a:stretch>
        </p:blipFill>
        <p:spPr>
          <a:xfrm>
            <a:off x="14106500" y="1232345"/>
            <a:ext cx="3152875" cy="9832542"/>
          </a:xfrm>
          <a:prstGeom prst="rect">
            <a:avLst/>
          </a:prstGeom>
          <a:noFill/>
          <a:ln>
            <a:noFill/>
          </a:ln>
        </p:spPr>
      </p:pic>
      <p:pic>
        <p:nvPicPr>
          <p:cNvPr id="151" name="Google Shape;151;p12"/>
          <p:cNvPicPr preferRelativeResize="0"/>
          <p:nvPr/>
        </p:nvPicPr>
        <p:blipFill>
          <a:blip r:embed="rId4">
            <a:alphaModFix/>
          </a:blip>
          <a:stretch>
            <a:fillRect/>
          </a:stretch>
        </p:blipFill>
        <p:spPr>
          <a:xfrm>
            <a:off x="572250" y="2436325"/>
            <a:ext cx="3702924" cy="8422299"/>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0">
  <p:cSld name="CUSTOM_13">
    <p:spTree>
      <p:nvGrpSpPr>
        <p:cNvPr id="152" name="Shape 152"/>
        <p:cNvGrpSpPr/>
        <p:nvPr/>
      </p:nvGrpSpPr>
      <p:grpSpPr>
        <a:xfrm>
          <a:off x="0" y="0"/>
          <a:ext cx="0" cy="0"/>
          <a:chOff x="0" y="0"/>
          <a:chExt cx="0" cy="0"/>
        </a:xfrm>
      </p:grpSpPr>
      <p:pic>
        <p:nvPicPr>
          <p:cNvPr id="153" name="Google Shape;153;p13"/>
          <p:cNvPicPr preferRelativeResize="0"/>
          <p:nvPr/>
        </p:nvPicPr>
        <p:blipFill>
          <a:blip r:embed="rId2">
            <a:alphaModFix/>
          </a:blip>
          <a:stretch>
            <a:fillRect/>
          </a:stretch>
        </p:blipFill>
        <p:spPr>
          <a:xfrm>
            <a:off x="-34" y="0"/>
            <a:ext cx="18288056" cy="10287000"/>
          </a:xfrm>
          <a:prstGeom prst="rect">
            <a:avLst/>
          </a:prstGeom>
          <a:noFill/>
          <a:ln>
            <a:noFill/>
          </a:ln>
        </p:spPr>
      </p:pic>
      <p:grpSp>
        <p:nvGrpSpPr>
          <p:cNvPr id="154" name="Google Shape;154;p13"/>
          <p:cNvGrpSpPr/>
          <p:nvPr/>
        </p:nvGrpSpPr>
        <p:grpSpPr>
          <a:xfrm>
            <a:off x="-362825" y="2824682"/>
            <a:ext cx="19225223" cy="4919643"/>
            <a:chOff x="0" y="-38100"/>
            <a:chExt cx="5063400" cy="1295700"/>
          </a:xfrm>
        </p:grpSpPr>
        <p:sp>
          <p:nvSpPr>
            <p:cNvPr id="155" name="Google Shape;155;p13"/>
            <p:cNvSpPr/>
            <p:nvPr/>
          </p:nvSpPr>
          <p:spPr>
            <a:xfrm>
              <a:off x="0" y="0"/>
              <a:ext cx="5063258" cy="1257590"/>
            </a:xfrm>
            <a:custGeom>
              <a:rect b="b" l="l" r="r" t="t"/>
              <a:pathLst>
                <a:path extrusionOk="0" h="1257590" w="5063258">
                  <a:moveTo>
                    <a:pt x="0" y="0"/>
                  </a:moveTo>
                  <a:lnTo>
                    <a:pt x="5063258" y="0"/>
                  </a:lnTo>
                  <a:lnTo>
                    <a:pt x="5063258" y="1257590"/>
                  </a:lnTo>
                  <a:lnTo>
                    <a:pt x="0" y="1257590"/>
                  </a:lnTo>
                  <a:close/>
                </a:path>
              </a:pathLst>
            </a:custGeom>
            <a:solidFill>
              <a:srgbClr val="207EB5">
                <a:alpha val="86670"/>
              </a:srgbClr>
            </a:solidFill>
            <a:ln cap="sq" cmpd="sng" w="95250">
              <a:solidFill>
                <a:srgbClr val="000000">
                  <a:alpha val="86670"/>
                </a:srgbClr>
              </a:solidFill>
              <a:prstDash val="solid"/>
              <a:miter lim="8000"/>
              <a:headEnd len="sm" w="sm" type="none"/>
              <a:tailEnd len="sm" w="sm" type="none"/>
            </a:ln>
          </p:spPr>
        </p:sp>
        <p:sp>
          <p:nvSpPr>
            <p:cNvPr id="156" name="Google Shape;156;p13"/>
            <p:cNvSpPr txBox="1"/>
            <p:nvPr/>
          </p:nvSpPr>
          <p:spPr>
            <a:xfrm>
              <a:off x="0" y="-38100"/>
              <a:ext cx="5063400" cy="12957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57" name="Google Shape;157;p13"/>
          <p:cNvPicPr preferRelativeResize="0"/>
          <p:nvPr/>
        </p:nvPicPr>
        <p:blipFill>
          <a:blip r:embed="rId3">
            <a:alphaModFix/>
          </a:blip>
          <a:stretch>
            <a:fillRect/>
          </a:stretch>
        </p:blipFill>
        <p:spPr>
          <a:xfrm>
            <a:off x="1530251" y="989063"/>
            <a:ext cx="3465100" cy="11616014"/>
          </a:xfrm>
          <a:prstGeom prst="rect">
            <a:avLst/>
          </a:prstGeom>
          <a:noFill/>
          <a:ln>
            <a:noFill/>
          </a:ln>
        </p:spPr>
      </p:pic>
      <p:pic>
        <p:nvPicPr>
          <p:cNvPr id="158" name="Google Shape;158;p13"/>
          <p:cNvPicPr preferRelativeResize="0"/>
          <p:nvPr/>
        </p:nvPicPr>
        <p:blipFill>
          <a:blip r:embed="rId4">
            <a:alphaModFix/>
          </a:blip>
          <a:stretch>
            <a:fillRect/>
          </a:stretch>
        </p:blipFill>
        <p:spPr>
          <a:xfrm>
            <a:off x="2516274" y="2178572"/>
            <a:ext cx="6559799" cy="923700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2">
  <p:cSld name="CUSTOM_14">
    <p:spTree>
      <p:nvGrpSpPr>
        <p:cNvPr id="159" name="Shape 159"/>
        <p:cNvGrpSpPr/>
        <p:nvPr/>
      </p:nvGrpSpPr>
      <p:grpSpPr>
        <a:xfrm>
          <a:off x="0" y="0"/>
          <a:ext cx="0" cy="0"/>
          <a:chOff x="0" y="0"/>
          <a:chExt cx="0" cy="0"/>
        </a:xfrm>
      </p:grpSpPr>
      <p:grpSp>
        <p:nvGrpSpPr>
          <p:cNvPr id="160" name="Google Shape;160;p14"/>
          <p:cNvGrpSpPr/>
          <p:nvPr/>
        </p:nvGrpSpPr>
        <p:grpSpPr>
          <a:xfrm>
            <a:off x="1028700" y="2856965"/>
            <a:ext cx="16230707" cy="6898208"/>
            <a:chOff x="0" y="0"/>
            <a:chExt cx="4274726" cy="1816800"/>
          </a:xfrm>
        </p:grpSpPr>
        <p:sp>
          <p:nvSpPr>
            <p:cNvPr id="161" name="Google Shape;161;p14"/>
            <p:cNvSpPr/>
            <p:nvPr/>
          </p:nvSpPr>
          <p:spPr>
            <a:xfrm>
              <a:off x="0" y="0"/>
              <a:ext cx="4274726" cy="1816794"/>
            </a:xfrm>
            <a:custGeom>
              <a:rect b="b" l="l" r="r" t="t"/>
              <a:pathLst>
                <a:path extrusionOk="0" h="1816794" w="4274726">
                  <a:moveTo>
                    <a:pt x="0" y="0"/>
                  </a:moveTo>
                  <a:lnTo>
                    <a:pt x="4274726" y="0"/>
                  </a:lnTo>
                  <a:lnTo>
                    <a:pt x="4274726" y="1816794"/>
                  </a:lnTo>
                  <a:lnTo>
                    <a:pt x="0" y="1816794"/>
                  </a:lnTo>
                  <a:close/>
                </a:path>
              </a:pathLst>
            </a:custGeom>
            <a:solidFill>
              <a:srgbClr val="FFFFFF"/>
            </a:solidFill>
            <a:ln cap="sq" cmpd="sng" w="76200">
              <a:solidFill>
                <a:srgbClr val="000000"/>
              </a:solidFill>
              <a:prstDash val="solid"/>
              <a:miter lim="8000"/>
              <a:headEnd len="sm" w="sm" type="none"/>
              <a:tailEnd len="sm" w="sm" type="none"/>
            </a:ln>
          </p:spPr>
        </p:sp>
        <p:sp>
          <p:nvSpPr>
            <p:cNvPr id="162" name="Google Shape;162;p14"/>
            <p:cNvSpPr txBox="1"/>
            <p:nvPr/>
          </p:nvSpPr>
          <p:spPr>
            <a:xfrm>
              <a:off x="0" y="0"/>
              <a:ext cx="4274700" cy="1816800"/>
            </a:xfrm>
            <a:prstGeom prst="rect">
              <a:avLst/>
            </a:prstGeom>
            <a:noFill/>
            <a:ln>
              <a:noFill/>
            </a:ln>
          </p:spPr>
          <p:txBody>
            <a:bodyPr anchorCtr="0" anchor="ctr" bIns="50800" lIns="50800" spcFirstLastPara="1" rIns="50800" wrap="square" tIns="50800">
              <a:noAutofit/>
            </a:bodyPr>
            <a:lstStyle/>
            <a:p>
              <a:pPr indent="0" lvl="0" marL="0" marR="0" rtl="0" algn="ctr">
                <a:lnSpc>
                  <a:spcPct val="1012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63" name="Google Shape;163;p14"/>
          <p:cNvCxnSpPr/>
          <p:nvPr/>
        </p:nvCxnSpPr>
        <p:spPr>
          <a:xfrm>
            <a:off x="1028700" y="6306036"/>
            <a:ext cx="16230600" cy="0"/>
          </a:xfrm>
          <a:prstGeom prst="straightConnector1">
            <a:avLst/>
          </a:prstGeom>
          <a:noFill/>
          <a:ln cap="flat" cmpd="sng" w="76200">
            <a:solidFill>
              <a:srgbClr val="000000"/>
            </a:solidFill>
            <a:prstDash val="solid"/>
            <a:round/>
            <a:headEnd len="sm" w="sm" type="none"/>
            <a:tailEnd len="sm" w="sm" type="none"/>
          </a:ln>
        </p:spPr>
      </p:cxnSp>
      <p:cxnSp>
        <p:nvCxnSpPr>
          <p:cNvPr id="164" name="Google Shape;164;p14"/>
          <p:cNvCxnSpPr/>
          <p:nvPr/>
        </p:nvCxnSpPr>
        <p:spPr>
          <a:xfrm rot="10800000">
            <a:off x="9144000" y="2856906"/>
            <a:ext cx="0" cy="6898200"/>
          </a:xfrm>
          <a:prstGeom prst="straightConnector1">
            <a:avLst/>
          </a:prstGeom>
          <a:noFill/>
          <a:ln cap="flat" cmpd="sng" w="76200">
            <a:solidFill>
              <a:srgbClr val="000000"/>
            </a:solidFill>
            <a:prstDash val="solid"/>
            <a:round/>
            <a:headEnd len="sm" w="sm" type="none"/>
            <a:tailEnd len="sm" w="sm" type="none"/>
          </a:ln>
        </p:spPr>
      </p:cxnSp>
      <p:sp>
        <p:nvSpPr>
          <p:cNvPr id="165" name="Google Shape;165;p14"/>
          <p:cNvSpPr txBox="1"/>
          <p:nvPr/>
        </p:nvSpPr>
        <p:spPr>
          <a:xfrm>
            <a:off x="1366469" y="3044295"/>
            <a:ext cx="4116300" cy="277200"/>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0" i="0" lang="en-US" sz="1800" u="none" cap="none" strike="noStrike">
                <a:solidFill>
                  <a:srgbClr val="000000"/>
                </a:solidFill>
                <a:latin typeface="Public Sans"/>
                <a:ea typeface="Public Sans"/>
                <a:cs typeface="Public Sans"/>
                <a:sym typeface="Public Sans"/>
              </a:rPr>
              <a:t>POINT 01</a:t>
            </a:r>
            <a:endParaRPr/>
          </a:p>
        </p:txBody>
      </p:sp>
      <p:sp>
        <p:nvSpPr>
          <p:cNvPr id="166" name="Google Shape;166;p14"/>
          <p:cNvSpPr txBox="1"/>
          <p:nvPr/>
        </p:nvSpPr>
        <p:spPr>
          <a:xfrm>
            <a:off x="1366469" y="9311561"/>
            <a:ext cx="4116300" cy="277200"/>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0" i="0" lang="en-US" sz="1800" u="none" cap="none" strike="noStrike">
                <a:solidFill>
                  <a:srgbClr val="000000"/>
                </a:solidFill>
                <a:latin typeface="Public Sans"/>
                <a:ea typeface="Public Sans"/>
                <a:cs typeface="Public Sans"/>
                <a:sym typeface="Public Sans"/>
              </a:rPr>
              <a:t>POINT 02</a:t>
            </a:r>
            <a:endParaRPr/>
          </a:p>
        </p:txBody>
      </p:sp>
      <p:sp>
        <p:nvSpPr>
          <p:cNvPr id="167" name="Google Shape;167;p14"/>
          <p:cNvSpPr txBox="1"/>
          <p:nvPr/>
        </p:nvSpPr>
        <p:spPr>
          <a:xfrm>
            <a:off x="12801600" y="3046482"/>
            <a:ext cx="4116300" cy="277200"/>
          </a:xfrm>
          <a:prstGeom prst="rect">
            <a:avLst/>
          </a:prstGeom>
          <a:noFill/>
          <a:ln>
            <a:noFill/>
          </a:ln>
        </p:spPr>
        <p:txBody>
          <a:bodyPr anchorCtr="0" anchor="t" bIns="0" lIns="0" spcFirstLastPara="1" rIns="0" wrap="square" tIns="0">
            <a:spAutoFit/>
          </a:bodyPr>
          <a:lstStyle/>
          <a:p>
            <a:pPr indent="0" lvl="0" marL="0" marR="0" rtl="0" algn="r">
              <a:lnSpc>
                <a:spcPct val="114000"/>
              </a:lnSpc>
              <a:spcBef>
                <a:spcPts val="0"/>
              </a:spcBef>
              <a:spcAft>
                <a:spcPts val="0"/>
              </a:spcAft>
              <a:buNone/>
            </a:pPr>
            <a:r>
              <a:rPr b="0" i="0" lang="en-US" sz="1800" u="none" cap="none" strike="noStrike">
                <a:solidFill>
                  <a:srgbClr val="000000"/>
                </a:solidFill>
                <a:latin typeface="Public Sans"/>
                <a:ea typeface="Public Sans"/>
                <a:cs typeface="Public Sans"/>
                <a:sym typeface="Public Sans"/>
              </a:rPr>
              <a:t>POINT 03</a:t>
            </a:r>
            <a:endParaRPr/>
          </a:p>
        </p:txBody>
      </p:sp>
      <p:sp>
        <p:nvSpPr>
          <p:cNvPr id="168" name="Google Shape;168;p14"/>
          <p:cNvSpPr txBox="1"/>
          <p:nvPr/>
        </p:nvSpPr>
        <p:spPr>
          <a:xfrm>
            <a:off x="12801600" y="9313748"/>
            <a:ext cx="4116300" cy="277200"/>
          </a:xfrm>
          <a:prstGeom prst="rect">
            <a:avLst/>
          </a:prstGeom>
          <a:noFill/>
          <a:ln>
            <a:noFill/>
          </a:ln>
        </p:spPr>
        <p:txBody>
          <a:bodyPr anchorCtr="0" anchor="t" bIns="0" lIns="0" spcFirstLastPara="1" rIns="0" wrap="square" tIns="0">
            <a:spAutoFit/>
          </a:bodyPr>
          <a:lstStyle/>
          <a:p>
            <a:pPr indent="0" lvl="0" marL="0" marR="0" rtl="0" algn="r">
              <a:lnSpc>
                <a:spcPct val="114000"/>
              </a:lnSpc>
              <a:spcBef>
                <a:spcPts val="0"/>
              </a:spcBef>
              <a:spcAft>
                <a:spcPts val="0"/>
              </a:spcAft>
              <a:buNone/>
            </a:pPr>
            <a:r>
              <a:rPr b="0" i="0" lang="en-US" sz="1800" u="none" cap="none" strike="noStrike">
                <a:solidFill>
                  <a:srgbClr val="000000"/>
                </a:solidFill>
                <a:latin typeface="Public Sans"/>
                <a:ea typeface="Public Sans"/>
                <a:cs typeface="Public Sans"/>
                <a:sym typeface="Public Sans"/>
              </a:rPr>
              <a:t>POINT 04</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15" name="Shape 15"/>
        <p:cNvGrpSpPr/>
        <p:nvPr/>
      </p:nvGrpSpPr>
      <p:grpSpPr>
        <a:xfrm>
          <a:off x="0" y="0"/>
          <a:ext cx="0" cy="0"/>
          <a:chOff x="0" y="0"/>
          <a:chExt cx="0" cy="0"/>
        </a:xfrm>
      </p:grpSpPr>
      <p:pic>
        <p:nvPicPr>
          <p:cNvPr id="16" name="Google Shape;16;p3"/>
          <p:cNvPicPr preferRelativeResize="0"/>
          <p:nvPr/>
        </p:nvPicPr>
        <p:blipFill>
          <a:blip r:embed="rId2">
            <a:alphaModFix/>
          </a:blip>
          <a:stretch>
            <a:fillRect/>
          </a:stretch>
        </p:blipFill>
        <p:spPr>
          <a:xfrm>
            <a:off x="-34" y="0"/>
            <a:ext cx="18288056" cy="10287000"/>
          </a:xfrm>
          <a:prstGeom prst="rect">
            <a:avLst/>
          </a:prstGeom>
          <a:noFill/>
          <a:ln>
            <a:noFill/>
          </a:ln>
        </p:spPr>
      </p:pic>
      <p:grpSp>
        <p:nvGrpSpPr>
          <p:cNvPr id="17" name="Google Shape;17;p3"/>
          <p:cNvGrpSpPr/>
          <p:nvPr/>
        </p:nvGrpSpPr>
        <p:grpSpPr>
          <a:xfrm>
            <a:off x="-514350" y="2280129"/>
            <a:ext cx="19263952" cy="5886801"/>
            <a:chOff x="0" y="-38100"/>
            <a:chExt cx="5073600" cy="1550423"/>
          </a:xfrm>
        </p:grpSpPr>
        <p:sp>
          <p:nvSpPr>
            <p:cNvPr id="18" name="Google Shape;18;p3"/>
            <p:cNvSpPr/>
            <p:nvPr/>
          </p:nvSpPr>
          <p:spPr>
            <a:xfrm>
              <a:off x="0" y="0"/>
              <a:ext cx="5073533" cy="1512323"/>
            </a:xfrm>
            <a:custGeom>
              <a:rect b="b" l="l" r="r" t="t"/>
              <a:pathLst>
                <a:path extrusionOk="0" h="1512323" w="5073533">
                  <a:moveTo>
                    <a:pt x="0" y="0"/>
                  </a:moveTo>
                  <a:lnTo>
                    <a:pt x="5073533" y="0"/>
                  </a:lnTo>
                  <a:lnTo>
                    <a:pt x="5073533" y="1512323"/>
                  </a:lnTo>
                  <a:lnTo>
                    <a:pt x="0" y="1512323"/>
                  </a:lnTo>
                  <a:close/>
                </a:path>
              </a:pathLst>
            </a:custGeom>
            <a:solidFill>
              <a:srgbClr val="207EB5">
                <a:alpha val="86670"/>
              </a:srgbClr>
            </a:solidFill>
            <a:ln cap="sq" cmpd="sng" w="95250">
              <a:solidFill>
                <a:srgbClr val="000000">
                  <a:alpha val="86670"/>
                </a:srgbClr>
              </a:solidFill>
              <a:prstDash val="solid"/>
              <a:miter lim="8000"/>
              <a:headEnd len="sm" w="sm" type="none"/>
              <a:tailEnd len="sm" w="sm" type="none"/>
            </a:ln>
          </p:spPr>
        </p:sp>
        <p:sp>
          <p:nvSpPr>
            <p:cNvPr id="19" name="Google Shape;19;p3"/>
            <p:cNvSpPr txBox="1"/>
            <p:nvPr/>
          </p:nvSpPr>
          <p:spPr>
            <a:xfrm>
              <a:off x="0" y="-38100"/>
              <a:ext cx="5073600" cy="1550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20" name="Google Shape;20;p3"/>
          <p:cNvPicPr preferRelativeResize="0"/>
          <p:nvPr/>
        </p:nvPicPr>
        <p:blipFill>
          <a:blip r:embed="rId3">
            <a:alphaModFix/>
          </a:blip>
          <a:stretch>
            <a:fillRect/>
          </a:stretch>
        </p:blipFill>
        <p:spPr>
          <a:xfrm>
            <a:off x="13680125" y="1485375"/>
            <a:ext cx="4232676" cy="8439676"/>
          </a:xfrm>
          <a:prstGeom prst="rect">
            <a:avLst/>
          </a:prstGeom>
          <a:noFill/>
          <a:ln>
            <a:noFill/>
          </a:ln>
        </p:spPr>
      </p:pic>
      <p:pic>
        <p:nvPicPr>
          <p:cNvPr id="21" name="Google Shape;21;p3"/>
          <p:cNvPicPr preferRelativeResize="0"/>
          <p:nvPr/>
        </p:nvPicPr>
        <p:blipFill>
          <a:blip r:embed="rId4">
            <a:alphaModFix/>
          </a:blip>
          <a:stretch>
            <a:fillRect/>
          </a:stretch>
        </p:blipFill>
        <p:spPr>
          <a:xfrm>
            <a:off x="9791125" y="1104875"/>
            <a:ext cx="3889000" cy="884556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_1">
    <p:spTree>
      <p:nvGrpSpPr>
        <p:cNvPr id="22" name="Shape 22"/>
        <p:cNvGrpSpPr/>
        <p:nvPr/>
      </p:nvGrpSpPr>
      <p:grpSpPr>
        <a:xfrm>
          <a:off x="0" y="0"/>
          <a:ext cx="0" cy="0"/>
          <a:chOff x="0" y="0"/>
          <a:chExt cx="0" cy="0"/>
        </a:xfrm>
      </p:grpSpPr>
      <p:sp>
        <p:nvSpPr>
          <p:cNvPr id="23" name="Google Shape;23;p4"/>
          <p:cNvSpPr txBox="1"/>
          <p:nvPr>
            <p:ph type="title"/>
          </p:nvPr>
        </p:nvSpPr>
        <p:spPr>
          <a:xfrm>
            <a:off x="457200" y="274638"/>
            <a:ext cx="8229600" cy="1143000"/>
          </a:xfrm>
          <a:prstGeom prst="rect">
            <a:avLst/>
          </a:prstGeom>
        </p:spPr>
        <p:txBody>
          <a:bodyPr anchorCtr="0" anchor="t" bIns="45700" lIns="91425" spcFirstLastPara="1" rIns="91425" wrap="square" tIns="45700">
            <a:normAutofit/>
          </a:bodyPr>
          <a:lstStyle>
            <a:lvl1pPr lvl="0">
              <a:spcBef>
                <a:spcPts val="0"/>
              </a:spcBef>
              <a:spcAft>
                <a:spcPts val="0"/>
              </a:spcAft>
              <a:buSzPts val="4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4" name="Google Shape;24;p4"/>
          <p:cNvGrpSpPr/>
          <p:nvPr/>
        </p:nvGrpSpPr>
        <p:grpSpPr>
          <a:xfrm>
            <a:off x="0" y="-144662"/>
            <a:ext cx="9660453" cy="10475412"/>
            <a:chOff x="0" y="-38100"/>
            <a:chExt cx="2544300" cy="2758938"/>
          </a:xfrm>
        </p:grpSpPr>
        <p:sp>
          <p:nvSpPr>
            <p:cNvPr id="25" name="Google Shape;25;p4"/>
            <p:cNvSpPr/>
            <p:nvPr/>
          </p:nvSpPr>
          <p:spPr>
            <a:xfrm>
              <a:off x="0" y="0"/>
              <a:ext cx="2544242" cy="2720838"/>
            </a:xfrm>
            <a:custGeom>
              <a:rect b="b" l="l" r="r" t="t"/>
              <a:pathLst>
                <a:path extrusionOk="0" h="2720838" w="2544242">
                  <a:moveTo>
                    <a:pt x="0" y="0"/>
                  </a:moveTo>
                  <a:lnTo>
                    <a:pt x="2544242" y="0"/>
                  </a:lnTo>
                  <a:lnTo>
                    <a:pt x="2544242" y="2720838"/>
                  </a:lnTo>
                  <a:lnTo>
                    <a:pt x="0" y="2720838"/>
                  </a:lnTo>
                  <a:close/>
                </a:path>
              </a:pathLst>
            </a:custGeom>
            <a:solidFill>
              <a:srgbClr val="E1E6F9"/>
            </a:solidFill>
            <a:ln>
              <a:noFill/>
            </a:ln>
          </p:spPr>
        </p:sp>
        <p:sp>
          <p:nvSpPr>
            <p:cNvPr id="26" name="Google Shape;26;p4"/>
            <p:cNvSpPr txBox="1"/>
            <p:nvPr/>
          </p:nvSpPr>
          <p:spPr>
            <a:xfrm>
              <a:off x="0" y="-38100"/>
              <a:ext cx="2544300" cy="27588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27" name="Google Shape;27;p4"/>
          <p:cNvPicPr preferRelativeResize="0"/>
          <p:nvPr/>
        </p:nvPicPr>
        <p:blipFill>
          <a:blip r:embed="rId2">
            <a:alphaModFix/>
          </a:blip>
          <a:stretch>
            <a:fillRect/>
          </a:stretch>
        </p:blipFill>
        <p:spPr>
          <a:xfrm>
            <a:off x="-1506312" y="4844625"/>
            <a:ext cx="11163900" cy="5442376"/>
          </a:xfrm>
          <a:prstGeom prst="rect">
            <a:avLst/>
          </a:prstGeom>
          <a:noFill/>
          <a:ln>
            <a:noFill/>
          </a:ln>
        </p:spPr>
      </p:pic>
      <p:cxnSp>
        <p:nvCxnSpPr>
          <p:cNvPr id="28" name="Google Shape;28;p4"/>
          <p:cNvCxnSpPr/>
          <p:nvPr/>
        </p:nvCxnSpPr>
        <p:spPr>
          <a:xfrm>
            <a:off x="10575340" y="4146841"/>
            <a:ext cx="6098100" cy="0"/>
          </a:xfrm>
          <a:prstGeom prst="straightConnector1">
            <a:avLst/>
          </a:prstGeom>
          <a:noFill/>
          <a:ln cap="flat" cmpd="sng" w="76200">
            <a:solidFill>
              <a:srgbClr val="8493CE"/>
            </a:solidFill>
            <a:prstDash val="solid"/>
            <a:round/>
            <a:headEnd len="sm" w="sm" type="none"/>
            <a:tailEnd len="sm" w="sm" type="none"/>
          </a:ln>
        </p:spPr>
      </p:cxnSp>
      <p:cxnSp>
        <p:nvCxnSpPr>
          <p:cNvPr id="29" name="Google Shape;29;p4"/>
          <p:cNvCxnSpPr/>
          <p:nvPr/>
        </p:nvCxnSpPr>
        <p:spPr>
          <a:xfrm>
            <a:off x="10575340" y="5415181"/>
            <a:ext cx="6098100" cy="0"/>
          </a:xfrm>
          <a:prstGeom prst="straightConnector1">
            <a:avLst/>
          </a:prstGeom>
          <a:noFill/>
          <a:ln cap="flat" cmpd="sng" w="76200">
            <a:solidFill>
              <a:srgbClr val="8493CE"/>
            </a:solidFill>
            <a:prstDash val="solid"/>
            <a:round/>
            <a:headEnd len="sm" w="sm" type="none"/>
            <a:tailEnd len="sm" w="sm" type="none"/>
          </a:ln>
        </p:spPr>
      </p:cxnSp>
      <p:cxnSp>
        <p:nvCxnSpPr>
          <p:cNvPr id="30" name="Google Shape;30;p4"/>
          <p:cNvCxnSpPr/>
          <p:nvPr/>
        </p:nvCxnSpPr>
        <p:spPr>
          <a:xfrm>
            <a:off x="10575340" y="6683521"/>
            <a:ext cx="6098100" cy="0"/>
          </a:xfrm>
          <a:prstGeom prst="straightConnector1">
            <a:avLst/>
          </a:prstGeom>
          <a:noFill/>
          <a:ln cap="flat" cmpd="sng" w="76200">
            <a:solidFill>
              <a:srgbClr val="8493CE"/>
            </a:solidFill>
            <a:prstDash val="solid"/>
            <a:round/>
            <a:headEnd len="sm" w="sm" type="none"/>
            <a:tailEnd len="sm" w="sm" type="none"/>
          </a:ln>
        </p:spPr>
      </p:cxnSp>
      <p:cxnSp>
        <p:nvCxnSpPr>
          <p:cNvPr id="31" name="Google Shape;31;p4"/>
          <p:cNvCxnSpPr/>
          <p:nvPr/>
        </p:nvCxnSpPr>
        <p:spPr>
          <a:xfrm>
            <a:off x="10575340" y="7951860"/>
            <a:ext cx="6098100" cy="0"/>
          </a:xfrm>
          <a:prstGeom prst="straightConnector1">
            <a:avLst/>
          </a:prstGeom>
          <a:noFill/>
          <a:ln cap="flat" cmpd="sng" w="76200">
            <a:solidFill>
              <a:srgbClr val="8493CE"/>
            </a:solidFill>
            <a:prstDash val="solid"/>
            <a:round/>
            <a:headEnd len="sm" w="sm" type="none"/>
            <a:tailEnd len="sm" w="sm" type="none"/>
          </a:ln>
        </p:spPr>
      </p:cxnSp>
      <p:cxnSp>
        <p:nvCxnSpPr>
          <p:cNvPr id="32" name="Google Shape;32;p4"/>
          <p:cNvCxnSpPr/>
          <p:nvPr/>
        </p:nvCxnSpPr>
        <p:spPr>
          <a:xfrm>
            <a:off x="10575340" y="9220200"/>
            <a:ext cx="6098100" cy="0"/>
          </a:xfrm>
          <a:prstGeom prst="straightConnector1">
            <a:avLst/>
          </a:prstGeom>
          <a:noFill/>
          <a:ln cap="flat" cmpd="sng" w="76200">
            <a:solidFill>
              <a:srgbClr val="8493CE"/>
            </a:solidFill>
            <a:prstDash val="solid"/>
            <a:round/>
            <a:headEnd len="sm" w="sm" type="none"/>
            <a:tailEnd len="sm" w="sm" type="none"/>
          </a:ln>
        </p:spPr>
      </p:cxnSp>
      <p:pic>
        <p:nvPicPr>
          <p:cNvPr id="33" name="Google Shape;33;p4"/>
          <p:cNvPicPr preferRelativeResize="0"/>
          <p:nvPr/>
        </p:nvPicPr>
        <p:blipFill>
          <a:blip r:embed="rId3">
            <a:alphaModFix/>
          </a:blip>
          <a:stretch>
            <a:fillRect/>
          </a:stretch>
        </p:blipFill>
        <p:spPr>
          <a:xfrm>
            <a:off x="3136824" y="581704"/>
            <a:ext cx="3386575" cy="966693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CUSTOM_2">
    <p:spTree>
      <p:nvGrpSpPr>
        <p:cNvPr id="34" name="Shape 34"/>
        <p:cNvGrpSpPr/>
        <p:nvPr/>
      </p:nvGrpSpPr>
      <p:grpSpPr>
        <a:xfrm>
          <a:off x="0" y="0"/>
          <a:ext cx="0" cy="0"/>
          <a:chOff x="0" y="0"/>
          <a:chExt cx="0" cy="0"/>
        </a:xfrm>
      </p:grpSpPr>
      <p:pic>
        <p:nvPicPr>
          <p:cNvPr id="35" name="Google Shape;35;p5"/>
          <p:cNvPicPr preferRelativeResize="0"/>
          <p:nvPr/>
        </p:nvPicPr>
        <p:blipFill>
          <a:blip r:embed="rId2">
            <a:alphaModFix/>
          </a:blip>
          <a:stretch>
            <a:fillRect/>
          </a:stretch>
        </p:blipFill>
        <p:spPr>
          <a:xfrm>
            <a:off x="0" y="0"/>
            <a:ext cx="18288000" cy="10287000"/>
          </a:xfrm>
          <a:prstGeom prst="rect">
            <a:avLst/>
          </a:prstGeom>
          <a:noFill/>
          <a:ln>
            <a:noFill/>
          </a:ln>
        </p:spPr>
      </p:pic>
      <p:pic>
        <p:nvPicPr>
          <p:cNvPr id="36" name="Google Shape;36;p5"/>
          <p:cNvPicPr preferRelativeResize="0"/>
          <p:nvPr/>
        </p:nvPicPr>
        <p:blipFill>
          <a:blip r:embed="rId3">
            <a:alphaModFix/>
          </a:blip>
          <a:stretch>
            <a:fillRect/>
          </a:stretch>
        </p:blipFill>
        <p:spPr>
          <a:xfrm>
            <a:off x="2372625" y="1064550"/>
            <a:ext cx="5964626" cy="13120824"/>
          </a:xfrm>
          <a:prstGeom prst="rect">
            <a:avLst/>
          </a:prstGeom>
          <a:noFill/>
          <a:ln>
            <a:noFill/>
          </a:ln>
        </p:spPr>
      </p:pic>
      <p:grpSp>
        <p:nvGrpSpPr>
          <p:cNvPr id="37" name="Google Shape;37;p5"/>
          <p:cNvGrpSpPr/>
          <p:nvPr/>
        </p:nvGrpSpPr>
        <p:grpSpPr>
          <a:xfrm>
            <a:off x="8786594" y="1204739"/>
            <a:ext cx="8472763" cy="8053612"/>
            <a:chOff x="0" y="-38100"/>
            <a:chExt cx="2231495" cy="2121102"/>
          </a:xfrm>
        </p:grpSpPr>
        <p:sp>
          <p:nvSpPr>
            <p:cNvPr id="38" name="Google Shape;38;p5"/>
            <p:cNvSpPr/>
            <p:nvPr/>
          </p:nvSpPr>
          <p:spPr>
            <a:xfrm>
              <a:off x="0" y="0"/>
              <a:ext cx="2231495" cy="2083002"/>
            </a:xfrm>
            <a:custGeom>
              <a:rect b="b" l="l" r="r" t="t"/>
              <a:pathLst>
                <a:path extrusionOk="0" h="2083002" w="2231495">
                  <a:moveTo>
                    <a:pt x="0" y="0"/>
                  </a:moveTo>
                  <a:lnTo>
                    <a:pt x="2231495" y="0"/>
                  </a:lnTo>
                  <a:lnTo>
                    <a:pt x="2231495" y="2083002"/>
                  </a:lnTo>
                  <a:lnTo>
                    <a:pt x="0" y="2083002"/>
                  </a:lnTo>
                  <a:close/>
                </a:path>
              </a:pathLst>
            </a:custGeom>
            <a:solidFill>
              <a:srgbClr val="207EB5">
                <a:alpha val="86670"/>
              </a:srgbClr>
            </a:solidFill>
            <a:ln cap="sq" cmpd="sng" w="95250">
              <a:solidFill>
                <a:srgbClr val="000000">
                  <a:alpha val="86670"/>
                </a:srgbClr>
              </a:solidFill>
              <a:prstDash val="solid"/>
              <a:miter lim="8000"/>
              <a:headEnd len="sm" w="sm" type="none"/>
              <a:tailEnd len="sm" w="sm" type="none"/>
            </a:ln>
          </p:spPr>
        </p:sp>
        <p:sp>
          <p:nvSpPr>
            <p:cNvPr id="39" name="Google Shape;39;p5"/>
            <p:cNvSpPr txBox="1"/>
            <p:nvPr/>
          </p:nvSpPr>
          <p:spPr>
            <a:xfrm>
              <a:off x="0" y="-38100"/>
              <a:ext cx="2231400" cy="2121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CUSTOM_3">
    <p:spTree>
      <p:nvGrpSpPr>
        <p:cNvPr id="40" name="Shape 40"/>
        <p:cNvGrpSpPr/>
        <p:nvPr/>
      </p:nvGrpSpPr>
      <p:grpSpPr>
        <a:xfrm>
          <a:off x="0" y="0"/>
          <a:ext cx="0" cy="0"/>
          <a:chOff x="0" y="0"/>
          <a:chExt cx="0" cy="0"/>
        </a:xfrm>
      </p:grpSpPr>
      <p:pic>
        <p:nvPicPr>
          <p:cNvPr id="41" name="Google Shape;41;p6"/>
          <p:cNvPicPr preferRelativeResize="0"/>
          <p:nvPr/>
        </p:nvPicPr>
        <p:blipFill>
          <a:blip r:embed="rId2">
            <a:alphaModFix/>
          </a:blip>
          <a:stretch>
            <a:fillRect/>
          </a:stretch>
        </p:blipFill>
        <p:spPr>
          <a:xfrm>
            <a:off x="-34" y="0"/>
            <a:ext cx="18288056" cy="10287000"/>
          </a:xfrm>
          <a:prstGeom prst="rect">
            <a:avLst/>
          </a:prstGeom>
          <a:noFill/>
          <a:ln>
            <a:noFill/>
          </a:ln>
        </p:spPr>
      </p:pic>
      <p:grpSp>
        <p:nvGrpSpPr>
          <p:cNvPr id="42" name="Google Shape;42;p6"/>
          <p:cNvGrpSpPr/>
          <p:nvPr/>
        </p:nvGrpSpPr>
        <p:grpSpPr>
          <a:xfrm>
            <a:off x="-362825" y="3407232"/>
            <a:ext cx="19225223" cy="4337579"/>
            <a:chOff x="0" y="-38100"/>
            <a:chExt cx="5063400" cy="1142400"/>
          </a:xfrm>
        </p:grpSpPr>
        <p:sp>
          <p:nvSpPr>
            <p:cNvPr id="43" name="Google Shape;43;p6"/>
            <p:cNvSpPr/>
            <p:nvPr/>
          </p:nvSpPr>
          <p:spPr>
            <a:xfrm>
              <a:off x="0" y="0"/>
              <a:ext cx="5063258" cy="1104161"/>
            </a:xfrm>
            <a:custGeom>
              <a:rect b="b" l="l" r="r" t="t"/>
              <a:pathLst>
                <a:path extrusionOk="0" h="1104161" w="5063258">
                  <a:moveTo>
                    <a:pt x="0" y="0"/>
                  </a:moveTo>
                  <a:lnTo>
                    <a:pt x="5063258" y="0"/>
                  </a:lnTo>
                  <a:lnTo>
                    <a:pt x="5063258" y="1104161"/>
                  </a:lnTo>
                  <a:lnTo>
                    <a:pt x="0" y="1104161"/>
                  </a:lnTo>
                  <a:close/>
                </a:path>
              </a:pathLst>
            </a:custGeom>
            <a:solidFill>
              <a:srgbClr val="207EB5">
                <a:alpha val="86670"/>
              </a:srgbClr>
            </a:solidFill>
            <a:ln cap="sq" cmpd="sng" w="95250">
              <a:solidFill>
                <a:srgbClr val="000000">
                  <a:alpha val="86670"/>
                </a:srgbClr>
              </a:solidFill>
              <a:prstDash val="solid"/>
              <a:miter lim="8000"/>
              <a:headEnd len="sm" w="sm" type="none"/>
              <a:tailEnd len="sm" w="sm" type="none"/>
            </a:ln>
          </p:spPr>
        </p:sp>
        <p:sp>
          <p:nvSpPr>
            <p:cNvPr id="44" name="Google Shape;44;p6"/>
            <p:cNvSpPr txBox="1"/>
            <p:nvPr/>
          </p:nvSpPr>
          <p:spPr>
            <a:xfrm>
              <a:off x="0" y="-38100"/>
              <a:ext cx="5063400" cy="1142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45" name="Google Shape;45;p6"/>
          <p:cNvPicPr preferRelativeResize="0"/>
          <p:nvPr/>
        </p:nvPicPr>
        <p:blipFill>
          <a:blip r:embed="rId3">
            <a:alphaModFix/>
          </a:blip>
          <a:stretch>
            <a:fillRect/>
          </a:stretch>
        </p:blipFill>
        <p:spPr>
          <a:xfrm>
            <a:off x="12276700" y="414675"/>
            <a:ext cx="4490876" cy="1602317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
  <p:cSld name="CUSTOM_4">
    <p:spTree>
      <p:nvGrpSpPr>
        <p:cNvPr id="46" name="Shape 46"/>
        <p:cNvGrpSpPr/>
        <p:nvPr/>
      </p:nvGrpSpPr>
      <p:grpSpPr>
        <a:xfrm>
          <a:off x="0" y="0"/>
          <a:ext cx="0" cy="0"/>
          <a:chOff x="0" y="0"/>
          <a:chExt cx="0" cy="0"/>
        </a:xfrm>
      </p:grpSpPr>
      <p:cxnSp>
        <p:nvCxnSpPr>
          <p:cNvPr id="47" name="Google Shape;47;p7"/>
          <p:cNvCxnSpPr/>
          <p:nvPr/>
        </p:nvCxnSpPr>
        <p:spPr>
          <a:xfrm flipH="1" rot="10800000">
            <a:off x="2020340" y="2024271"/>
            <a:ext cx="3108300" cy="2614200"/>
          </a:xfrm>
          <a:prstGeom prst="straightConnector1">
            <a:avLst/>
          </a:prstGeom>
          <a:noFill/>
          <a:ln cap="flat" cmpd="sng" w="95250">
            <a:solidFill>
              <a:srgbClr val="B6B5B1"/>
            </a:solidFill>
            <a:prstDash val="solid"/>
            <a:round/>
            <a:headEnd len="sm" w="sm" type="none"/>
            <a:tailEnd len="sm" w="sm" type="none"/>
          </a:ln>
        </p:spPr>
      </p:cxnSp>
      <p:cxnSp>
        <p:nvCxnSpPr>
          <p:cNvPr id="48" name="Google Shape;48;p7"/>
          <p:cNvCxnSpPr/>
          <p:nvPr/>
        </p:nvCxnSpPr>
        <p:spPr>
          <a:xfrm rot="10800000">
            <a:off x="5660887" y="1981644"/>
            <a:ext cx="3077700" cy="1842000"/>
          </a:xfrm>
          <a:prstGeom prst="straightConnector1">
            <a:avLst/>
          </a:prstGeom>
          <a:noFill/>
          <a:ln cap="flat" cmpd="sng" w="95250">
            <a:solidFill>
              <a:srgbClr val="B6B5B1"/>
            </a:solidFill>
            <a:prstDash val="solid"/>
            <a:round/>
            <a:headEnd len="sm" w="sm" type="none"/>
            <a:tailEnd len="sm" w="sm" type="none"/>
          </a:ln>
        </p:spPr>
      </p:cxnSp>
      <p:cxnSp>
        <p:nvCxnSpPr>
          <p:cNvPr id="49" name="Google Shape;49;p7"/>
          <p:cNvCxnSpPr/>
          <p:nvPr/>
        </p:nvCxnSpPr>
        <p:spPr>
          <a:xfrm flipH="1">
            <a:off x="9323683" y="2631088"/>
            <a:ext cx="3051300" cy="1237800"/>
          </a:xfrm>
          <a:prstGeom prst="straightConnector1">
            <a:avLst/>
          </a:prstGeom>
          <a:noFill/>
          <a:ln cap="flat" cmpd="sng" w="95250">
            <a:solidFill>
              <a:srgbClr val="B6B5B1"/>
            </a:solidFill>
            <a:prstDash val="solid"/>
            <a:round/>
            <a:headEnd len="sm" w="sm" type="none"/>
            <a:tailEnd len="sm" w="sm" type="none"/>
          </a:ln>
        </p:spPr>
      </p:cxnSp>
      <p:cxnSp>
        <p:nvCxnSpPr>
          <p:cNvPr id="50" name="Google Shape;50;p7"/>
          <p:cNvCxnSpPr/>
          <p:nvPr/>
        </p:nvCxnSpPr>
        <p:spPr>
          <a:xfrm rot="10800000">
            <a:off x="12942041" y="2702899"/>
            <a:ext cx="3211800" cy="2377800"/>
          </a:xfrm>
          <a:prstGeom prst="straightConnector1">
            <a:avLst/>
          </a:prstGeom>
          <a:noFill/>
          <a:ln cap="flat" cmpd="sng" w="95250">
            <a:solidFill>
              <a:srgbClr val="B6B5B1"/>
            </a:solidFill>
            <a:prstDash val="solid"/>
            <a:round/>
            <a:headEnd len="sm" w="sm" type="none"/>
            <a:tailEnd len="sm" w="sm" type="none"/>
          </a:ln>
        </p:spPr>
      </p:cxnSp>
      <p:cxnSp>
        <p:nvCxnSpPr>
          <p:cNvPr id="51" name="Google Shape;51;p7"/>
          <p:cNvCxnSpPr/>
          <p:nvPr/>
        </p:nvCxnSpPr>
        <p:spPr>
          <a:xfrm flipH="1">
            <a:off x="16716861" y="3821763"/>
            <a:ext cx="2976600" cy="1320900"/>
          </a:xfrm>
          <a:prstGeom prst="straightConnector1">
            <a:avLst/>
          </a:prstGeom>
          <a:noFill/>
          <a:ln cap="flat" cmpd="sng" w="95250">
            <a:solidFill>
              <a:srgbClr val="B6B5B1"/>
            </a:solidFill>
            <a:prstDash val="solid"/>
            <a:round/>
            <a:headEnd len="sm" w="sm" type="none"/>
            <a:tailEnd len="sm" w="sm" type="none"/>
          </a:ln>
        </p:spPr>
      </p:cxnSp>
      <p:cxnSp>
        <p:nvCxnSpPr>
          <p:cNvPr id="52" name="Google Shape;52;p7"/>
          <p:cNvCxnSpPr/>
          <p:nvPr/>
        </p:nvCxnSpPr>
        <p:spPr>
          <a:xfrm>
            <a:off x="-1399723" y="2888642"/>
            <a:ext cx="2890500" cy="1788300"/>
          </a:xfrm>
          <a:prstGeom prst="straightConnector1">
            <a:avLst/>
          </a:prstGeom>
          <a:noFill/>
          <a:ln cap="flat" cmpd="sng" w="95250">
            <a:solidFill>
              <a:srgbClr val="B6B5B1"/>
            </a:solidFill>
            <a:prstDash val="solid"/>
            <a:round/>
            <a:headEnd len="sm" w="sm" type="none"/>
            <a:tailEnd len="sm" w="sm" type="none"/>
          </a:ln>
        </p:spPr>
      </p:cxnSp>
      <p:grpSp>
        <p:nvGrpSpPr>
          <p:cNvPr id="53" name="Google Shape;53;p7"/>
          <p:cNvGrpSpPr/>
          <p:nvPr/>
        </p:nvGrpSpPr>
        <p:grpSpPr>
          <a:xfrm>
            <a:off x="-80834" y="5177148"/>
            <a:ext cx="3640293" cy="3195285"/>
            <a:chOff x="0" y="0"/>
            <a:chExt cx="958754" cy="841551"/>
          </a:xfrm>
        </p:grpSpPr>
        <p:sp>
          <p:nvSpPr>
            <p:cNvPr id="54" name="Google Shape;54;p7"/>
            <p:cNvSpPr/>
            <p:nvPr/>
          </p:nvSpPr>
          <p:spPr>
            <a:xfrm>
              <a:off x="0" y="0"/>
              <a:ext cx="958754" cy="841551"/>
            </a:xfrm>
            <a:custGeom>
              <a:rect b="b" l="l" r="r" t="t"/>
              <a:pathLst>
                <a:path extrusionOk="0" h="841551" w="958754">
                  <a:moveTo>
                    <a:pt x="479377" y="0"/>
                  </a:moveTo>
                  <a:lnTo>
                    <a:pt x="958754" y="841551"/>
                  </a:lnTo>
                  <a:lnTo>
                    <a:pt x="0" y="841551"/>
                  </a:lnTo>
                  <a:lnTo>
                    <a:pt x="479377" y="0"/>
                  </a:lnTo>
                  <a:close/>
                </a:path>
              </a:pathLst>
            </a:custGeom>
            <a:solidFill>
              <a:srgbClr val="B4DADB"/>
            </a:solidFill>
            <a:ln>
              <a:noFill/>
            </a:ln>
          </p:spPr>
        </p:sp>
        <p:sp>
          <p:nvSpPr>
            <p:cNvPr id="55" name="Google Shape;55;p7"/>
            <p:cNvSpPr txBox="1"/>
            <p:nvPr/>
          </p:nvSpPr>
          <p:spPr>
            <a:xfrm>
              <a:off x="149805" y="352620"/>
              <a:ext cx="659100" cy="4287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6" name="Google Shape;56;p7"/>
          <p:cNvGrpSpPr/>
          <p:nvPr/>
        </p:nvGrpSpPr>
        <p:grpSpPr>
          <a:xfrm>
            <a:off x="3559434" y="2099528"/>
            <a:ext cx="3640293" cy="6272923"/>
            <a:chOff x="0" y="0"/>
            <a:chExt cx="958754" cy="1652117"/>
          </a:xfrm>
        </p:grpSpPr>
        <p:sp>
          <p:nvSpPr>
            <p:cNvPr id="57" name="Google Shape;57;p7"/>
            <p:cNvSpPr/>
            <p:nvPr/>
          </p:nvSpPr>
          <p:spPr>
            <a:xfrm>
              <a:off x="0" y="0"/>
              <a:ext cx="958754" cy="1652117"/>
            </a:xfrm>
            <a:custGeom>
              <a:rect b="b" l="l" r="r" t="t"/>
              <a:pathLst>
                <a:path extrusionOk="0" h="1652117" w="958754">
                  <a:moveTo>
                    <a:pt x="479377" y="0"/>
                  </a:moveTo>
                  <a:lnTo>
                    <a:pt x="958754" y="1652117"/>
                  </a:lnTo>
                  <a:lnTo>
                    <a:pt x="0" y="1652117"/>
                  </a:lnTo>
                  <a:lnTo>
                    <a:pt x="479377" y="0"/>
                  </a:lnTo>
                  <a:close/>
                </a:path>
              </a:pathLst>
            </a:custGeom>
            <a:solidFill>
              <a:srgbClr val="207EB5"/>
            </a:solidFill>
            <a:ln>
              <a:noFill/>
            </a:ln>
          </p:spPr>
        </p:sp>
        <p:sp>
          <p:nvSpPr>
            <p:cNvPr id="58" name="Google Shape;58;p7"/>
            <p:cNvSpPr txBox="1"/>
            <p:nvPr/>
          </p:nvSpPr>
          <p:spPr>
            <a:xfrm>
              <a:off x="149805" y="728954"/>
              <a:ext cx="659100" cy="8052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9" name="Google Shape;59;p7"/>
          <p:cNvGrpSpPr/>
          <p:nvPr/>
        </p:nvGrpSpPr>
        <p:grpSpPr>
          <a:xfrm>
            <a:off x="7199702" y="4261385"/>
            <a:ext cx="3640293" cy="4111052"/>
            <a:chOff x="0" y="0"/>
            <a:chExt cx="958754" cy="1082739"/>
          </a:xfrm>
        </p:grpSpPr>
        <p:sp>
          <p:nvSpPr>
            <p:cNvPr id="60" name="Google Shape;60;p7"/>
            <p:cNvSpPr/>
            <p:nvPr/>
          </p:nvSpPr>
          <p:spPr>
            <a:xfrm>
              <a:off x="0" y="0"/>
              <a:ext cx="958754" cy="1082739"/>
            </a:xfrm>
            <a:custGeom>
              <a:rect b="b" l="l" r="r" t="t"/>
              <a:pathLst>
                <a:path extrusionOk="0" h="1082739" w="958754">
                  <a:moveTo>
                    <a:pt x="479377" y="0"/>
                  </a:moveTo>
                  <a:lnTo>
                    <a:pt x="958754" y="1082739"/>
                  </a:lnTo>
                  <a:lnTo>
                    <a:pt x="0" y="1082739"/>
                  </a:lnTo>
                  <a:lnTo>
                    <a:pt x="479377" y="0"/>
                  </a:lnTo>
                  <a:close/>
                </a:path>
              </a:pathLst>
            </a:custGeom>
            <a:solidFill>
              <a:srgbClr val="5986E3"/>
            </a:solidFill>
            <a:ln>
              <a:noFill/>
            </a:ln>
          </p:spPr>
        </p:sp>
        <p:sp>
          <p:nvSpPr>
            <p:cNvPr id="61" name="Google Shape;61;p7"/>
            <p:cNvSpPr txBox="1"/>
            <p:nvPr/>
          </p:nvSpPr>
          <p:spPr>
            <a:xfrm>
              <a:off x="149805" y="464600"/>
              <a:ext cx="659100" cy="54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2" name="Google Shape;62;p7"/>
          <p:cNvGrpSpPr/>
          <p:nvPr/>
        </p:nvGrpSpPr>
        <p:grpSpPr>
          <a:xfrm>
            <a:off x="10839971" y="2834482"/>
            <a:ext cx="3640293" cy="5537965"/>
            <a:chOff x="0" y="0"/>
            <a:chExt cx="958754" cy="1458549"/>
          </a:xfrm>
        </p:grpSpPr>
        <p:sp>
          <p:nvSpPr>
            <p:cNvPr id="63" name="Google Shape;63;p7"/>
            <p:cNvSpPr/>
            <p:nvPr/>
          </p:nvSpPr>
          <p:spPr>
            <a:xfrm>
              <a:off x="0" y="0"/>
              <a:ext cx="958754" cy="1458549"/>
            </a:xfrm>
            <a:custGeom>
              <a:rect b="b" l="l" r="r" t="t"/>
              <a:pathLst>
                <a:path extrusionOk="0" h="1458549" w="958754">
                  <a:moveTo>
                    <a:pt x="479377" y="0"/>
                  </a:moveTo>
                  <a:lnTo>
                    <a:pt x="958754" y="1458549"/>
                  </a:lnTo>
                  <a:lnTo>
                    <a:pt x="0" y="1458549"/>
                  </a:lnTo>
                  <a:lnTo>
                    <a:pt x="479377" y="0"/>
                  </a:lnTo>
                  <a:close/>
                </a:path>
              </a:pathLst>
            </a:custGeom>
            <a:solidFill>
              <a:srgbClr val="A5B4ED"/>
            </a:solidFill>
            <a:ln>
              <a:noFill/>
            </a:ln>
          </p:spPr>
        </p:sp>
        <p:sp>
          <p:nvSpPr>
            <p:cNvPr id="64" name="Google Shape;64;p7"/>
            <p:cNvSpPr txBox="1"/>
            <p:nvPr/>
          </p:nvSpPr>
          <p:spPr>
            <a:xfrm>
              <a:off x="149805" y="639084"/>
              <a:ext cx="659100" cy="7152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5" name="Google Shape;65;p7"/>
          <p:cNvGrpSpPr/>
          <p:nvPr/>
        </p:nvGrpSpPr>
        <p:grpSpPr>
          <a:xfrm>
            <a:off x="14566897" y="5603447"/>
            <a:ext cx="3640293" cy="2768984"/>
            <a:chOff x="0" y="0"/>
            <a:chExt cx="958754" cy="729275"/>
          </a:xfrm>
        </p:grpSpPr>
        <p:sp>
          <p:nvSpPr>
            <p:cNvPr id="66" name="Google Shape;66;p7"/>
            <p:cNvSpPr/>
            <p:nvPr/>
          </p:nvSpPr>
          <p:spPr>
            <a:xfrm>
              <a:off x="0" y="0"/>
              <a:ext cx="958754" cy="729275"/>
            </a:xfrm>
            <a:custGeom>
              <a:rect b="b" l="l" r="r" t="t"/>
              <a:pathLst>
                <a:path extrusionOk="0" h="729275" w="958754">
                  <a:moveTo>
                    <a:pt x="479377" y="0"/>
                  </a:moveTo>
                  <a:lnTo>
                    <a:pt x="958754" y="729275"/>
                  </a:lnTo>
                  <a:lnTo>
                    <a:pt x="0" y="729275"/>
                  </a:lnTo>
                  <a:lnTo>
                    <a:pt x="479377" y="0"/>
                  </a:lnTo>
                  <a:close/>
                </a:path>
              </a:pathLst>
            </a:custGeom>
            <a:solidFill>
              <a:srgbClr val="A6EAFD"/>
            </a:solidFill>
            <a:ln>
              <a:noFill/>
            </a:ln>
          </p:spPr>
        </p:sp>
        <p:sp>
          <p:nvSpPr>
            <p:cNvPr id="67" name="Google Shape;67;p7"/>
            <p:cNvSpPr txBox="1"/>
            <p:nvPr/>
          </p:nvSpPr>
          <p:spPr>
            <a:xfrm>
              <a:off x="149805" y="300492"/>
              <a:ext cx="659100" cy="3768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8" name="Google Shape;68;p7"/>
          <p:cNvGrpSpPr/>
          <p:nvPr/>
        </p:nvGrpSpPr>
        <p:grpSpPr>
          <a:xfrm>
            <a:off x="1441794" y="4521694"/>
            <a:ext cx="655442" cy="655442"/>
            <a:chOff x="0" y="0"/>
            <a:chExt cx="812800" cy="812800"/>
          </a:xfrm>
        </p:grpSpPr>
        <p:sp>
          <p:nvSpPr>
            <p:cNvPr id="69" name="Google Shape;69;p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4DA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txBox="1"/>
            <p:nvPr/>
          </p:nvSpPr>
          <p:spPr>
            <a:xfrm>
              <a:off x="76200" y="38100"/>
              <a:ext cx="660300" cy="698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1" name="Google Shape;71;p7"/>
          <p:cNvGrpSpPr/>
          <p:nvPr/>
        </p:nvGrpSpPr>
        <p:grpSpPr>
          <a:xfrm>
            <a:off x="5051841" y="1485471"/>
            <a:ext cx="655442" cy="655442"/>
            <a:chOff x="0" y="0"/>
            <a:chExt cx="812800" cy="812800"/>
          </a:xfrm>
        </p:grpSpPr>
        <p:sp>
          <p:nvSpPr>
            <p:cNvPr id="72" name="Google Shape;72;p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07E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txBox="1"/>
            <p:nvPr/>
          </p:nvSpPr>
          <p:spPr>
            <a:xfrm>
              <a:off x="76200" y="38100"/>
              <a:ext cx="660300" cy="698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4" name="Google Shape;74;p7"/>
          <p:cNvGrpSpPr/>
          <p:nvPr/>
        </p:nvGrpSpPr>
        <p:grpSpPr>
          <a:xfrm>
            <a:off x="8692109" y="3664251"/>
            <a:ext cx="655442" cy="655442"/>
            <a:chOff x="0" y="0"/>
            <a:chExt cx="812800" cy="812800"/>
          </a:xfrm>
        </p:grpSpPr>
        <p:sp>
          <p:nvSpPr>
            <p:cNvPr id="75" name="Google Shape;75;p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8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
            <p:cNvSpPr txBox="1"/>
            <p:nvPr/>
          </p:nvSpPr>
          <p:spPr>
            <a:xfrm>
              <a:off x="76200" y="38100"/>
              <a:ext cx="660300" cy="698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7" name="Google Shape;77;p7"/>
          <p:cNvGrpSpPr/>
          <p:nvPr/>
        </p:nvGrpSpPr>
        <p:grpSpPr>
          <a:xfrm>
            <a:off x="12351032" y="2180146"/>
            <a:ext cx="655442" cy="655442"/>
            <a:chOff x="0" y="0"/>
            <a:chExt cx="812800" cy="812800"/>
          </a:xfrm>
        </p:grpSpPr>
        <p:sp>
          <p:nvSpPr>
            <p:cNvPr id="78" name="Google Shape;78;p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5B4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7"/>
            <p:cNvSpPr txBox="1"/>
            <p:nvPr/>
          </p:nvSpPr>
          <p:spPr>
            <a:xfrm>
              <a:off x="76200" y="38100"/>
              <a:ext cx="660300" cy="698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0" name="Google Shape;80;p7"/>
          <p:cNvGrpSpPr/>
          <p:nvPr/>
        </p:nvGrpSpPr>
        <p:grpSpPr>
          <a:xfrm>
            <a:off x="16089526" y="4947993"/>
            <a:ext cx="655442" cy="655442"/>
            <a:chOff x="0" y="0"/>
            <a:chExt cx="812800" cy="812800"/>
          </a:xfrm>
        </p:grpSpPr>
        <p:sp>
          <p:nvSpPr>
            <p:cNvPr id="81" name="Google Shape;81;p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6EA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txBox="1"/>
            <p:nvPr/>
          </p:nvSpPr>
          <p:spPr>
            <a:xfrm>
              <a:off x="76200" y="38100"/>
              <a:ext cx="660300" cy="698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3" name="Google Shape;83;p7"/>
          <p:cNvGrpSpPr/>
          <p:nvPr/>
        </p:nvGrpSpPr>
        <p:grpSpPr>
          <a:xfrm>
            <a:off x="-555939" y="8164567"/>
            <a:ext cx="19177629" cy="2122444"/>
            <a:chOff x="0" y="-38100"/>
            <a:chExt cx="5050865" cy="558994"/>
          </a:xfrm>
        </p:grpSpPr>
        <p:sp>
          <p:nvSpPr>
            <p:cNvPr id="84" name="Google Shape;84;p7"/>
            <p:cNvSpPr/>
            <p:nvPr/>
          </p:nvSpPr>
          <p:spPr>
            <a:xfrm>
              <a:off x="0" y="0"/>
              <a:ext cx="5050865" cy="520894"/>
            </a:xfrm>
            <a:custGeom>
              <a:rect b="b" l="l" r="r" t="t"/>
              <a:pathLst>
                <a:path extrusionOk="0" h="520894" w="5050865">
                  <a:moveTo>
                    <a:pt x="0" y="0"/>
                  </a:moveTo>
                  <a:lnTo>
                    <a:pt x="5050865" y="0"/>
                  </a:lnTo>
                  <a:lnTo>
                    <a:pt x="5050865" y="520894"/>
                  </a:lnTo>
                  <a:lnTo>
                    <a:pt x="0" y="520894"/>
                  </a:lnTo>
                  <a:close/>
                </a:path>
              </a:pathLst>
            </a:custGeom>
            <a:solidFill>
              <a:srgbClr val="FFFFFF"/>
            </a:solidFill>
            <a:ln cap="sq" cmpd="sng" w="95250">
              <a:solidFill>
                <a:srgbClr val="000000"/>
              </a:solidFill>
              <a:prstDash val="solid"/>
              <a:miter lim="8000"/>
              <a:headEnd len="sm" w="sm" type="none"/>
              <a:tailEnd len="sm" w="sm" type="none"/>
            </a:ln>
          </p:spPr>
        </p:sp>
        <p:sp>
          <p:nvSpPr>
            <p:cNvPr id="85" name="Google Shape;85;p7"/>
            <p:cNvSpPr txBox="1"/>
            <p:nvPr/>
          </p:nvSpPr>
          <p:spPr>
            <a:xfrm>
              <a:off x="0" y="-38100"/>
              <a:ext cx="5050800" cy="558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6">
  <p:cSld name="CUSTOM_5">
    <p:spTree>
      <p:nvGrpSpPr>
        <p:cNvPr id="86" name="Shape 86"/>
        <p:cNvGrpSpPr/>
        <p:nvPr/>
      </p:nvGrpSpPr>
      <p:grpSpPr>
        <a:xfrm>
          <a:off x="0" y="0"/>
          <a:ext cx="0" cy="0"/>
          <a:chOff x="0" y="0"/>
          <a:chExt cx="0" cy="0"/>
        </a:xfrm>
      </p:grpSpPr>
      <p:grpSp>
        <p:nvGrpSpPr>
          <p:cNvPr id="87" name="Google Shape;87;p8"/>
          <p:cNvGrpSpPr/>
          <p:nvPr/>
        </p:nvGrpSpPr>
        <p:grpSpPr>
          <a:xfrm>
            <a:off x="644517" y="2883994"/>
            <a:ext cx="3434974" cy="3434974"/>
            <a:chOff x="0" y="0"/>
            <a:chExt cx="812800" cy="812800"/>
          </a:xfrm>
        </p:grpSpPr>
        <p:sp>
          <p:nvSpPr>
            <p:cNvPr id="88" name="Google Shape;88;p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4DADB">
                <a:alpha val="8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txBox="1"/>
            <p:nvPr/>
          </p:nvSpPr>
          <p:spPr>
            <a:xfrm>
              <a:off x="76200" y="38100"/>
              <a:ext cx="660300" cy="698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0" name="Google Shape;90;p8"/>
          <p:cNvGrpSpPr/>
          <p:nvPr/>
        </p:nvGrpSpPr>
        <p:grpSpPr>
          <a:xfrm>
            <a:off x="2151412" y="1053712"/>
            <a:ext cx="3434974" cy="3434974"/>
            <a:chOff x="0" y="0"/>
            <a:chExt cx="812800" cy="812800"/>
          </a:xfrm>
        </p:grpSpPr>
        <p:sp>
          <p:nvSpPr>
            <p:cNvPr id="91" name="Google Shape;91;p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07EB5">
                <a:alpha val="8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txBox="1"/>
            <p:nvPr/>
          </p:nvSpPr>
          <p:spPr>
            <a:xfrm>
              <a:off x="76200" y="38100"/>
              <a:ext cx="660300" cy="698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3" name="Google Shape;93;p8"/>
          <p:cNvGrpSpPr/>
          <p:nvPr/>
        </p:nvGrpSpPr>
        <p:grpSpPr>
          <a:xfrm>
            <a:off x="6177488" y="2883994"/>
            <a:ext cx="3434974" cy="3434974"/>
            <a:chOff x="0" y="0"/>
            <a:chExt cx="812800" cy="812800"/>
          </a:xfrm>
        </p:grpSpPr>
        <p:sp>
          <p:nvSpPr>
            <p:cNvPr id="94" name="Google Shape;94;p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86E3">
                <a:alpha val="8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txBox="1"/>
            <p:nvPr/>
          </p:nvSpPr>
          <p:spPr>
            <a:xfrm>
              <a:off x="76200" y="38100"/>
              <a:ext cx="660300" cy="698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6" name="Google Shape;96;p8"/>
          <p:cNvGrpSpPr/>
          <p:nvPr/>
        </p:nvGrpSpPr>
        <p:grpSpPr>
          <a:xfrm>
            <a:off x="5111087" y="5490628"/>
            <a:ext cx="3434974" cy="3434974"/>
            <a:chOff x="0" y="0"/>
            <a:chExt cx="812800" cy="812800"/>
          </a:xfrm>
        </p:grpSpPr>
        <p:sp>
          <p:nvSpPr>
            <p:cNvPr id="97" name="Google Shape;97;p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5B4ED">
                <a:alpha val="8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txBox="1"/>
            <p:nvPr/>
          </p:nvSpPr>
          <p:spPr>
            <a:xfrm>
              <a:off x="76200" y="38100"/>
              <a:ext cx="660300" cy="698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9" name="Google Shape;99;p8"/>
          <p:cNvGrpSpPr/>
          <p:nvPr/>
        </p:nvGrpSpPr>
        <p:grpSpPr>
          <a:xfrm>
            <a:off x="4459986" y="1053712"/>
            <a:ext cx="3434974" cy="3434974"/>
            <a:chOff x="0" y="0"/>
            <a:chExt cx="812800" cy="812800"/>
          </a:xfrm>
        </p:grpSpPr>
        <p:sp>
          <p:nvSpPr>
            <p:cNvPr id="100" name="Google Shape;100;p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6EAFD">
                <a:alpha val="8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8"/>
            <p:cNvSpPr txBox="1"/>
            <p:nvPr/>
          </p:nvSpPr>
          <p:spPr>
            <a:xfrm>
              <a:off x="76200" y="38100"/>
              <a:ext cx="660300" cy="698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2" name="Google Shape;102;p8"/>
          <p:cNvGrpSpPr/>
          <p:nvPr/>
        </p:nvGrpSpPr>
        <p:grpSpPr>
          <a:xfrm>
            <a:off x="2151412" y="5490628"/>
            <a:ext cx="3434974" cy="3434974"/>
            <a:chOff x="0" y="0"/>
            <a:chExt cx="812800" cy="812800"/>
          </a:xfrm>
        </p:grpSpPr>
        <p:sp>
          <p:nvSpPr>
            <p:cNvPr id="103" name="Google Shape;103;p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8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
            <p:cNvSpPr txBox="1"/>
            <p:nvPr/>
          </p:nvSpPr>
          <p:spPr>
            <a:xfrm>
              <a:off x="76200" y="38100"/>
              <a:ext cx="660300" cy="698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5" name="Google Shape;105;p8"/>
          <p:cNvGrpSpPr/>
          <p:nvPr/>
        </p:nvGrpSpPr>
        <p:grpSpPr>
          <a:xfrm>
            <a:off x="9991479" y="6031513"/>
            <a:ext cx="636740" cy="781402"/>
            <a:chOff x="0" y="-38100"/>
            <a:chExt cx="167700" cy="205800"/>
          </a:xfrm>
        </p:grpSpPr>
        <p:sp>
          <p:nvSpPr>
            <p:cNvPr id="106" name="Google Shape;106;p8"/>
            <p:cNvSpPr/>
            <p:nvPr/>
          </p:nvSpPr>
          <p:spPr>
            <a:xfrm>
              <a:off x="0" y="0"/>
              <a:ext cx="167577" cy="167577"/>
            </a:xfrm>
            <a:custGeom>
              <a:rect b="b" l="l" r="r" t="t"/>
              <a:pathLst>
                <a:path extrusionOk="0" h="167577" w="167577">
                  <a:moveTo>
                    <a:pt x="0" y="0"/>
                  </a:moveTo>
                  <a:lnTo>
                    <a:pt x="167577" y="0"/>
                  </a:lnTo>
                  <a:lnTo>
                    <a:pt x="167577" y="167577"/>
                  </a:lnTo>
                  <a:lnTo>
                    <a:pt x="0" y="167577"/>
                  </a:lnTo>
                  <a:close/>
                </a:path>
              </a:pathLst>
            </a:custGeom>
            <a:solidFill>
              <a:srgbClr val="207EB5"/>
            </a:solidFill>
            <a:ln>
              <a:noFill/>
            </a:ln>
          </p:spPr>
        </p:sp>
        <p:sp>
          <p:nvSpPr>
            <p:cNvPr id="107" name="Google Shape;107;p8"/>
            <p:cNvSpPr txBox="1"/>
            <p:nvPr/>
          </p:nvSpPr>
          <p:spPr>
            <a:xfrm>
              <a:off x="0" y="-38100"/>
              <a:ext cx="167700" cy="2058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8" name="Google Shape;108;p8"/>
          <p:cNvGrpSpPr/>
          <p:nvPr/>
        </p:nvGrpSpPr>
        <p:grpSpPr>
          <a:xfrm>
            <a:off x="9991479" y="7005420"/>
            <a:ext cx="636740" cy="781402"/>
            <a:chOff x="0" y="-38100"/>
            <a:chExt cx="167700" cy="205800"/>
          </a:xfrm>
        </p:grpSpPr>
        <p:sp>
          <p:nvSpPr>
            <p:cNvPr id="109" name="Google Shape;109;p8"/>
            <p:cNvSpPr/>
            <p:nvPr/>
          </p:nvSpPr>
          <p:spPr>
            <a:xfrm>
              <a:off x="0" y="0"/>
              <a:ext cx="167577" cy="167577"/>
            </a:xfrm>
            <a:custGeom>
              <a:rect b="b" l="l" r="r" t="t"/>
              <a:pathLst>
                <a:path extrusionOk="0" h="167577" w="167577">
                  <a:moveTo>
                    <a:pt x="0" y="0"/>
                  </a:moveTo>
                  <a:lnTo>
                    <a:pt x="167577" y="0"/>
                  </a:lnTo>
                  <a:lnTo>
                    <a:pt x="167577" y="167577"/>
                  </a:lnTo>
                  <a:lnTo>
                    <a:pt x="0" y="167577"/>
                  </a:lnTo>
                  <a:close/>
                </a:path>
              </a:pathLst>
            </a:custGeom>
            <a:solidFill>
              <a:srgbClr val="B4DADB"/>
            </a:solidFill>
            <a:ln>
              <a:noFill/>
            </a:ln>
          </p:spPr>
        </p:sp>
        <p:sp>
          <p:nvSpPr>
            <p:cNvPr id="110" name="Google Shape;110;p8"/>
            <p:cNvSpPr txBox="1"/>
            <p:nvPr/>
          </p:nvSpPr>
          <p:spPr>
            <a:xfrm>
              <a:off x="0" y="-38100"/>
              <a:ext cx="167700" cy="2058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1" name="Google Shape;111;p8"/>
          <p:cNvGrpSpPr/>
          <p:nvPr/>
        </p:nvGrpSpPr>
        <p:grpSpPr>
          <a:xfrm>
            <a:off x="9991479" y="7979327"/>
            <a:ext cx="636740" cy="781402"/>
            <a:chOff x="0" y="-38100"/>
            <a:chExt cx="167700" cy="205800"/>
          </a:xfrm>
        </p:grpSpPr>
        <p:sp>
          <p:nvSpPr>
            <p:cNvPr id="112" name="Google Shape;112;p8"/>
            <p:cNvSpPr/>
            <p:nvPr/>
          </p:nvSpPr>
          <p:spPr>
            <a:xfrm>
              <a:off x="0" y="0"/>
              <a:ext cx="167577" cy="167577"/>
            </a:xfrm>
            <a:custGeom>
              <a:rect b="b" l="l" r="r" t="t"/>
              <a:pathLst>
                <a:path extrusionOk="0" h="167577" w="167577">
                  <a:moveTo>
                    <a:pt x="0" y="0"/>
                  </a:moveTo>
                  <a:lnTo>
                    <a:pt x="167577" y="0"/>
                  </a:lnTo>
                  <a:lnTo>
                    <a:pt x="167577" y="167577"/>
                  </a:lnTo>
                  <a:lnTo>
                    <a:pt x="0" y="167577"/>
                  </a:lnTo>
                  <a:close/>
                </a:path>
              </a:pathLst>
            </a:custGeom>
            <a:solidFill>
              <a:srgbClr val="FFFFFF"/>
            </a:solidFill>
            <a:ln>
              <a:noFill/>
            </a:ln>
          </p:spPr>
        </p:sp>
        <p:sp>
          <p:nvSpPr>
            <p:cNvPr id="113" name="Google Shape;113;p8"/>
            <p:cNvSpPr txBox="1"/>
            <p:nvPr/>
          </p:nvSpPr>
          <p:spPr>
            <a:xfrm>
              <a:off x="0" y="-38100"/>
              <a:ext cx="167700" cy="2058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4" name="Google Shape;114;p8"/>
          <p:cNvGrpSpPr/>
          <p:nvPr/>
        </p:nvGrpSpPr>
        <p:grpSpPr>
          <a:xfrm>
            <a:off x="13962519" y="6031513"/>
            <a:ext cx="636740" cy="781402"/>
            <a:chOff x="0" y="-38100"/>
            <a:chExt cx="167700" cy="205800"/>
          </a:xfrm>
        </p:grpSpPr>
        <p:sp>
          <p:nvSpPr>
            <p:cNvPr id="115" name="Google Shape;115;p8"/>
            <p:cNvSpPr/>
            <p:nvPr/>
          </p:nvSpPr>
          <p:spPr>
            <a:xfrm>
              <a:off x="0" y="0"/>
              <a:ext cx="167577" cy="167577"/>
            </a:xfrm>
            <a:custGeom>
              <a:rect b="b" l="l" r="r" t="t"/>
              <a:pathLst>
                <a:path extrusionOk="0" h="167577" w="167577">
                  <a:moveTo>
                    <a:pt x="0" y="0"/>
                  </a:moveTo>
                  <a:lnTo>
                    <a:pt x="167577" y="0"/>
                  </a:lnTo>
                  <a:lnTo>
                    <a:pt x="167577" y="167577"/>
                  </a:lnTo>
                  <a:lnTo>
                    <a:pt x="0" y="167577"/>
                  </a:lnTo>
                  <a:close/>
                </a:path>
              </a:pathLst>
            </a:custGeom>
            <a:solidFill>
              <a:srgbClr val="A5B4ED"/>
            </a:solidFill>
            <a:ln>
              <a:noFill/>
            </a:ln>
          </p:spPr>
        </p:sp>
        <p:sp>
          <p:nvSpPr>
            <p:cNvPr id="116" name="Google Shape;116;p8"/>
            <p:cNvSpPr txBox="1"/>
            <p:nvPr/>
          </p:nvSpPr>
          <p:spPr>
            <a:xfrm>
              <a:off x="0" y="-38100"/>
              <a:ext cx="167700" cy="2058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7" name="Google Shape;117;p8"/>
          <p:cNvGrpSpPr/>
          <p:nvPr/>
        </p:nvGrpSpPr>
        <p:grpSpPr>
          <a:xfrm>
            <a:off x="13962519" y="7005420"/>
            <a:ext cx="636740" cy="781402"/>
            <a:chOff x="0" y="-38100"/>
            <a:chExt cx="167700" cy="205800"/>
          </a:xfrm>
        </p:grpSpPr>
        <p:sp>
          <p:nvSpPr>
            <p:cNvPr id="118" name="Google Shape;118;p8"/>
            <p:cNvSpPr/>
            <p:nvPr/>
          </p:nvSpPr>
          <p:spPr>
            <a:xfrm>
              <a:off x="0" y="0"/>
              <a:ext cx="167577" cy="167577"/>
            </a:xfrm>
            <a:custGeom>
              <a:rect b="b" l="l" r="r" t="t"/>
              <a:pathLst>
                <a:path extrusionOk="0" h="167577" w="167577">
                  <a:moveTo>
                    <a:pt x="0" y="0"/>
                  </a:moveTo>
                  <a:lnTo>
                    <a:pt x="167577" y="0"/>
                  </a:lnTo>
                  <a:lnTo>
                    <a:pt x="167577" y="167577"/>
                  </a:lnTo>
                  <a:lnTo>
                    <a:pt x="0" y="167577"/>
                  </a:lnTo>
                  <a:close/>
                </a:path>
              </a:pathLst>
            </a:custGeom>
            <a:solidFill>
              <a:srgbClr val="5986E3"/>
            </a:solidFill>
            <a:ln>
              <a:noFill/>
            </a:ln>
          </p:spPr>
        </p:sp>
        <p:sp>
          <p:nvSpPr>
            <p:cNvPr id="119" name="Google Shape;119;p8"/>
            <p:cNvSpPr txBox="1"/>
            <p:nvPr/>
          </p:nvSpPr>
          <p:spPr>
            <a:xfrm>
              <a:off x="0" y="-38100"/>
              <a:ext cx="167700" cy="2058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0" name="Google Shape;120;p8"/>
          <p:cNvGrpSpPr/>
          <p:nvPr/>
        </p:nvGrpSpPr>
        <p:grpSpPr>
          <a:xfrm>
            <a:off x="13962519" y="7979327"/>
            <a:ext cx="636740" cy="781402"/>
            <a:chOff x="0" y="-38100"/>
            <a:chExt cx="167700" cy="205800"/>
          </a:xfrm>
        </p:grpSpPr>
        <p:sp>
          <p:nvSpPr>
            <p:cNvPr id="121" name="Google Shape;121;p8"/>
            <p:cNvSpPr/>
            <p:nvPr/>
          </p:nvSpPr>
          <p:spPr>
            <a:xfrm>
              <a:off x="0" y="0"/>
              <a:ext cx="167577" cy="167577"/>
            </a:xfrm>
            <a:custGeom>
              <a:rect b="b" l="l" r="r" t="t"/>
              <a:pathLst>
                <a:path extrusionOk="0" h="167577" w="167577">
                  <a:moveTo>
                    <a:pt x="0" y="0"/>
                  </a:moveTo>
                  <a:lnTo>
                    <a:pt x="167577" y="0"/>
                  </a:lnTo>
                  <a:lnTo>
                    <a:pt x="167577" y="167577"/>
                  </a:lnTo>
                  <a:lnTo>
                    <a:pt x="0" y="167577"/>
                  </a:lnTo>
                  <a:close/>
                </a:path>
              </a:pathLst>
            </a:custGeom>
            <a:solidFill>
              <a:srgbClr val="A6EAFD"/>
            </a:solidFill>
            <a:ln>
              <a:noFill/>
            </a:ln>
          </p:spPr>
        </p:sp>
        <p:sp>
          <p:nvSpPr>
            <p:cNvPr id="122" name="Google Shape;122;p8"/>
            <p:cNvSpPr txBox="1"/>
            <p:nvPr/>
          </p:nvSpPr>
          <p:spPr>
            <a:xfrm>
              <a:off x="0" y="-38100"/>
              <a:ext cx="167700" cy="2058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7">
  <p:cSld name="CUSTOM_6">
    <p:spTree>
      <p:nvGrpSpPr>
        <p:cNvPr id="123" name="Shape 123"/>
        <p:cNvGrpSpPr/>
        <p:nvPr/>
      </p:nvGrpSpPr>
      <p:grpSpPr>
        <a:xfrm>
          <a:off x="0" y="0"/>
          <a:ext cx="0" cy="0"/>
          <a:chOff x="0" y="0"/>
          <a:chExt cx="0" cy="0"/>
        </a:xfrm>
      </p:grpSpPr>
      <p:pic>
        <p:nvPicPr>
          <p:cNvPr id="124" name="Google Shape;124;p9"/>
          <p:cNvPicPr preferRelativeResize="0"/>
          <p:nvPr/>
        </p:nvPicPr>
        <p:blipFill>
          <a:blip r:embed="rId2">
            <a:alphaModFix/>
          </a:blip>
          <a:stretch>
            <a:fillRect/>
          </a:stretch>
        </p:blipFill>
        <p:spPr>
          <a:xfrm>
            <a:off x="0" y="0"/>
            <a:ext cx="18288000" cy="10287000"/>
          </a:xfrm>
          <a:prstGeom prst="rect">
            <a:avLst/>
          </a:prstGeom>
          <a:noFill/>
          <a:ln>
            <a:noFill/>
          </a:ln>
        </p:spPr>
      </p:pic>
      <p:grpSp>
        <p:nvGrpSpPr>
          <p:cNvPr id="125" name="Google Shape;125;p9"/>
          <p:cNvGrpSpPr/>
          <p:nvPr/>
        </p:nvGrpSpPr>
        <p:grpSpPr>
          <a:xfrm>
            <a:off x="-426373" y="921138"/>
            <a:ext cx="11770010" cy="8300403"/>
            <a:chOff x="0" y="-38100"/>
            <a:chExt cx="3099900" cy="2186100"/>
          </a:xfrm>
        </p:grpSpPr>
        <p:sp>
          <p:nvSpPr>
            <p:cNvPr id="126" name="Google Shape;126;p9"/>
            <p:cNvSpPr/>
            <p:nvPr/>
          </p:nvSpPr>
          <p:spPr>
            <a:xfrm>
              <a:off x="0" y="0"/>
              <a:ext cx="3099827" cy="2147924"/>
            </a:xfrm>
            <a:custGeom>
              <a:rect b="b" l="l" r="r" t="t"/>
              <a:pathLst>
                <a:path extrusionOk="0" h="2147924" w="3099827">
                  <a:moveTo>
                    <a:pt x="0" y="0"/>
                  </a:moveTo>
                  <a:lnTo>
                    <a:pt x="3099827" y="0"/>
                  </a:lnTo>
                  <a:lnTo>
                    <a:pt x="3099827" y="2147924"/>
                  </a:lnTo>
                  <a:lnTo>
                    <a:pt x="0" y="2147924"/>
                  </a:lnTo>
                  <a:close/>
                </a:path>
              </a:pathLst>
            </a:custGeom>
            <a:solidFill>
              <a:srgbClr val="207EB5">
                <a:alpha val="86670"/>
              </a:srgbClr>
            </a:solidFill>
            <a:ln cap="sq" cmpd="sng" w="95250">
              <a:solidFill>
                <a:srgbClr val="000000">
                  <a:alpha val="86670"/>
                </a:srgbClr>
              </a:solidFill>
              <a:prstDash val="solid"/>
              <a:miter lim="8000"/>
              <a:headEnd len="sm" w="sm" type="none"/>
              <a:tailEnd len="sm" w="sm" type="none"/>
            </a:ln>
          </p:spPr>
        </p:sp>
        <p:sp>
          <p:nvSpPr>
            <p:cNvPr id="127" name="Google Shape;127;p9"/>
            <p:cNvSpPr txBox="1"/>
            <p:nvPr/>
          </p:nvSpPr>
          <p:spPr>
            <a:xfrm>
              <a:off x="0" y="-38100"/>
              <a:ext cx="3099900" cy="21861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28" name="Google Shape;128;p9"/>
          <p:cNvPicPr preferRelativeResize="0"/>
          <p:nvPr/>
        </p:nvPicPr>
        <p:blipFill>
          <a:blip r:embed="rId3">
            <a:alphaModFix/>
          </a:blip>
          <a:stretch>
            <a:fillRect/>
          </a:stretch>
        </p:blipFill>
        <p:spPr>
          <a:xfrm>
            <a:off x="12042726" y="2905599"/>
            <a:ext cx="2735325" cy="8272995"/>
          </a:xfrm>
          <a:prstGeom prst="rect">
            <a:avLst/>
          </a:prstGeom>
          <a:noFill/>
          <a:ln>
            <a:noFill/>
          </a:ln>
        </p:spPr>
      </p:pic>
      <p:pic>
        <p:nvPicPr>
          <p:cNvPr id="129" name="Google Shape;129;p9"/>
          <p:cNvPicPr preferRelativeResize="0"/>
          <p:nvPr/>
        </p:nvPicPr>
        <p:blipFill>
          <a:blip r:embed="rId4">
            <a:alphaModFix/>
          </a:blip>
          <a:stretch>
            <a:fillRect/>
          </a:stretch>
        </p:blipFill>
        <p:spPr>
          <a:xfrm>
            <a:off x="14531090" y="921150"/>
            <a:ext cx="3298620" cy="1028700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1">
  <p:cSld name="CUSTOM_10">
    <p:spTree>
      <p:nvGrpSpPr>
        <p:cNvPr id="130" name="Shape 130"/>
        <p:cNvGrpSpPr/>
        <p:nvPr/>
      </p:nvGrpSpPr>
      <p:grpSpPr>
        <a:xfrm>
          <a:off x="0" y="0"/>
          <a:ext cx="0" cy="0"/>
          <a:chOff x="0" y="0"/>
          <a:chExt cx="0" cy="0"/>
        </a:xfrm>
      </p:grpSpPr>
      <p:grpSp>
        <p:nvGrpSpPr>
          <p:cNvPr id="131" name="Google Shape;131;p10"/>
          <p:cNvGrpSpPr/>
          <p:nvPr/>
        </p:nvGrpSpPr>
        <p:grpSpPr>
          <a:xfrm>
            <a:off x="0" y="7281843"/>
            <a:ext cx="18288118" cy="3049290"/>
            <a:chOff x="0" y="-38100"/>
            <a:chExt cx="4816592" cy="803100"/>
          </a:xfrm>
        </p:grpSpPr>
        <p:sp>
          <p:nvSpPr>
            <p:cNvPr id="132" name="Google Shape;132;p10"/>
            <p:cNvSpPr/>
            <p:nvPr/>
          </p:nvSpPr>
          <p:spPr>
            <a:xfrm>
              <a:off x="0" y="0"/>
              <a:ext cx="4816592" cy="764886"/>
            </a:xfrm>
            <a:custGeom>
              <a:rect b="b" l="l" r="r" t="t"/>
              <a:pathLst>
                <a:path extrusionOk="0" h="764886" w="4816592">
                  <a:moveTo>
                    <a:pt x="0" y="0"/>
                  </a:moveTo>
                  <a:lnTo>
                    <a:pt x="4816592" y="0"/>
                  </a:lnTo>
                  <a:lnTo>
                    <a:pt x="4816592" y="764886"/>
                  </a:lnTo>
                  <a:lnTo>
                    <a:pt x="0" y="764886"/>
                  </a:lnTo>
                  <a:close/>
                </a:path>
              </a:pathLst>
            </a:custGeom>
            <a:solidFill>
              <a:srgbClr val="FFFFFF"/>
            </a:solidFill>
            <a:ln>
              <a:noFill/>
            </a:ln>
          </p:spPr>
        </p:sp>
        <p:sp>
          <p:nvSpPr>
            <p:cNvPr id="133" name="Google Shape;133;p10"/>
            <p:cNvSpPr txBox="1"/>
            <p:nvPr/>
          </p:nvSpPr>
          <p:spPr>
            <a:xfrm>
              <a:off x="0" y="-38100"/>
              <a:ext cx="4816500" cy="8031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34" name="Google Shape;134;p10"/>
          <p:cNvPicPr preferRelativeResize="0"/>
          <p:nvPr/>
        </p:nvPicPr>
        <p:blipFill>
          <a:blip r:embed="rId2">
            <a:alphaModFix/>
          </a:blip>
          <a:stretch>
            <a:fillRect/>
          </a:stretch>
        </p:blipFill>
        <p:spPr>
          <a:xfrm>
            <a:off x="893375" y="918234"/>
            <a:ext cx="3678626" cy="1050057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CFA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CFAFF"/>
        </a:solidFill>
      </p:bgPr>
    </p:bg>
    <p:spTree>
      <p:nvGrpSpPr>
        <p:cNvPr id="172" name="Shape 172"/>
        <p:cNvGrpSpPr/>
        <p:nvPr/>
      </p:nvGrpSpPr>
      <p:grpSpPr>
        <a:xfrm>
          <a:off x="0" y="0"/>
          <a:ext cx="0" cy="0"/>
          <a:chOff x="0" y="0"/>
          <a:chExt cx="0" cy="0"/>
        </a:xfrm>
      </p:grpSpPr>
      <p:pic>
        <p:nvPicPr>
          <p:cNvPr id="173" name="Google Shape;173;p15"/>
          <p:cNvPicPr preferRelativeResize="0"/>
          <p:nvPr/>
        </p:nvPicPr>
        <p:blipFill>
          <a:blip r:embed="rId3">
            <a:alphaModFix/>
          </a:blip>
          <a:stretch>
            <a:fillRect/>
          </a:stretch>
        </p:blipFill>
        <p:spPr>
          <a:xfrm>
            <a:off x="0" y="0"/>
            <a:ext cx="18288000" cy="10287000"/>
          </a:xfrm>
          <a:prstGeom prst="rect">
            <a:avLst/>
          </a:prstGeom>
          <a:noFill/>
          <a:ln>
            <a:noFill/>
          </a:ln>
        </p:spPr>
      </p:pic>
      <p:grpSp>
        <p:nvGrpSpPr>
          <p:cNvPr id="174" name="Google Shape;174;p15"/>
          <p:cNvGrpSpPr/>
          <p:nvPr/>
        </p:nvGrpSpPr>
        <p:grpSpPr>
          <a:xfrm>
            <a:off x="105875" y="832925"/>
            <a:ext cx="15209969" cy="8300403"/>
            <a:chOff x="0" y="-38100"/>
            <a:chExt cx="3099900" cy="2186100"/>
          </a:xfrm>
        </p:grpSpPr>
        <p:sp>
          <p:nvSpPr>
            <p:cNvPr id="175" name="Google Shape;175;p15"/>
            <p:cNvSpPr/>
            <p:nvPr/>
          </p:nvSpPr>
          <p:spPr>
            <a:xfrm>
              <a:off x="0" y="0"/>
              <a:ext cx="3099827" cy="2147924"/>
            </a:xfrm>
            <a:custGeom>
              <a:rect b="b" l="l" r="r" t="t"/>
              <a:pathLst>
                <a:path extrusionOk="0" h="2147924" w="3099827">
                  <a:moveTo>
                    <a:pt x="0" y="0"/>
                  </a:moveTo>
                  <a:lnTo>
                    <a:pt x="3099827" y="0"/>
                  </a:lnTo>
                  <a:lnTo>
                    <a:pt x="3099827" y="2147924"/>
                  </a:lnTo>
                  <a:lnTo>
                    <a:pt x="0" y="2147924"/>
                  </a:lnTo>
                  <a:close/>
                </a:path>
              </a:pathLst>
            </a:custGeom>
            <a:solidFill>
              <a:srgbClr val="207EB5">
                <a:alpha val="86670"/>
              </a:srgbClr>
            </a:solidFill>
            <a:ln cap="sq" cmpd="sng" w="95250">
              <a:solidFill>
                <a:srgbClr val="000000">
                  <a:alpha val="86670"/>
                </a:srgbClr>
              </a:solidFill>
              <a:prstDash val="solid"/>
              <a:miter lim="8000"/>
              <a:headEnd len="sm" w="sm" type="none"/>
              <a:tailEnd len="sm" w="sm" type="none"/>
            </a:ln>
          </p:spPr>
        </p:sp>
        <p:sp>
          <p:nvSpPr>
            <p:cNvPr id="176" name="Google Shape;176;p15"/>
            <p:cNvSpPr txBox="1"/>
            <p:nvPr/>
          </p:nvSpPr>
          <p:spPr>
            <a:xfrm>
              <a:off x="0" y="-38100"/>
              <a:ext cx="3099900" cy="21861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7" name="Google Shape;177;p15"/>
          <p:cNvSpPr txBox="1"/>
          <p:nvPr/>
        </p:nvSpPr>
        <p:spPr>
          <a:xfrm>
            <a:off x="1425713" y="1295725"/>
            <a:ext cx="12570300" cy="23151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1" lang="en-US" sz="4700">
                <a:solidFill>
                  <a:srgbClr val="FFFFFF"/>
                </a:solidFill>
                <a:latin typeface="Times New Roman"/>
                <a:ea typeface="Times New Roman"/>
                <a:cs typeface="Times New Roman"/>
                <a:sym typeface="Times New Roman"/>
              </a:rPr>
              <a:t>Primary BSI &amp; CLABSI in Pediatric Care: Insights, Risk Factors and Predictive Approaches</a:t>
            </a:r>
            <a:r>
              <a:rPr b="1" lang="en-US" sz="4700">
                <a:solidFill>
                  <a:srgbClr val="FFFFFF"/>
                </a:solidFill>
                <a:latin typeface="Times New Roman"/>
                <a:ea typeface="Times New Roman"/>
                <a:cs typeface="Times New Roman"/>
                <a:sym typeface="Times New Roman"/>
              </a:rPr>
              <a:t> </a:t>
            </a:r>
            <a:endParaRPr b="1" sz="4700">
              <a:solidFill>
                <a:srgbClr val="FFFFFF"/>
              </a:solidFill>
              <a:latin typeface="Times New Roman"/>
              <a:ea typeface="Times New Roman"/>
              <a:cs typeface="Times New Roman"/>
              <a:sym typeface="Times New Roman"/>
            </a:endParaRPr>
          </a:p>
        </p:txBody>
      </p:sp>
      <p:sp>
        <p:nvSpPr>
          <p:cNvPr id="178" name="Google Shape;178;p15"/>
          <p:cNvSpPr txBox="1"/>
          <p:nvPr/>
        </p:nvSpPr>
        <p:spPr>
          <a:xfrm>
            <a:off x="3294722" y="4138738"/>
            <a:ext cx="11234700" cy="523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3400">
                <a:solidFill>
                  <a:schemeClr val="lt1"/>
                </a:solidFill>
                <a:latin typeface="Times New Roman"/>
                <a:ea typeface="Times New Roman"/>
                <a:cs typeface="Times New Roman"/>
                <a:sym typeface="Times New Roman"/>
              </a:rPr>
              <a:t>BZAN 6360 - Capstone Practicum Project course Ⅰ</a:t>
            </a:r>
            <a:endParaRPr sz="3400">
              <a:solidFill>
                <a:schemeClr val="lt1"/>
              </a:solidFill>
              <a:latin typeface="Times New Roman"/>
              <a:ea typeface="Times New Roman"/>
              <a:cs typeface="Times New Roman"/>
              <a:sym typeface="Times New Roman"/>
            </a:endParaRPr>
          </a:p>
        </p:txBody>
      </p:sp>
      <p:sp>
        <p:nvSpPr>
          <p:cNvPr id="179" name="Google Shape;179;p15"/>
          <p:cNvSpPr txBox="1"/>
          <p:nvPr/>
        </p:nvSpPr>
        <p:spPr>
          <a:xfrm>
            <a:off x="5408675" y="4966725"/>
            <a:ext cx="4604400" cy="2905500"/>
          </a:xfrm>
          <a:prstGeom prst="rect">
            <a:avLst/>
          </a:prstGeom>
          <a:noFill/>
          <a:ln>
            <a:noFill/>
          </a:ln>
        </p:spPr>
        <p:txBody>
          <a:bodyPr anchorCtr="0" anchor="t" bIns="91425" lIns="91425" spcFirstLastPara="1" rIns="91425" wrap="square" tIns="91425">
            <a:spAutoFit/>
          </a:bodyPr>
          <a:lstStyle/>
          <a:p>
            <a:pPr indent="0" lvl="0" marL="0" rtl="0" algn="ctr">
              <a:lnSpc>
                <a:spcPct val="139958"/>
              </a:lnSpc>
              <a:spcBef>
                <a:spcPts val="0"/>
              </a:spcBef>
              <a:spcAft>
                <a:spcPts val="0"/>
              </a:spcAft>
              <a:buNone/>
            </a:pPr>
            <a:r>
              <a:rPr lang="en-US" sz="3400">
                <a:solidFill>
                  <a:schemeClr val="lt1"/>
                </a:solidFill>
                <a:latin typeface="Times New Roman"/>
                <a:ea typeface="Times New Roman"/>
                <a:cs typeface="Times New Roman"/>
                <a:sym typeface="Times New Roman"/>
              </a:rPr>
              <a:t>Team 8</a:t>
            </a:r>
            <a:endParaRPr sz="3400">
              <a:solidFill>
                <a:schemeClr val="lt1"/>
              </a:solidFill>
              <a:latin typeface="Times New Roman"/>
              <a:ea typeface="Times New Roman"/>
              <a:cs typeface="Times New Roman"/>
              <a:sym typeface="Times New Roman"/>
            </a:endParaRPr>
          </a:p>
          <a:p>
            <a:pPr indent="0" lvl="0" marL="0" rtl="0" algn="ctr">
              <a:lnSpc>
                <a:spcPct val="139958"/>
              </a:lnSpc>
              <a:spcBef>
                <a:spcPts val="0"/>
              </a:spcBef>
              <a:spcAft>
                <a:spcPts val="0"/>
              </a:spcAft>
              <a:buNone/>
            </a:pPr>
            <a:r>
              <a:rPr lang="en-US" sz="3400">
                <a:solidFill>
                  <a:schemeClr val="lt1"/>
                </a:solidFill>
                <a:latin typeface="Times New Roman"/>
                <a:ea typeface="Times New Roman"/>
                <a:cs typeface="Times New Roman"/>
                <a:sym typeface="Times New Roman"/>
              </a:rPr>
              <a:t>Pavan Kumar Theegela</a:t>
            </a:r>
            <a:endParaRPr sz="3400">
              <a:solidFill>
                <a:schemeClr val="lt1"/>
              </a:solidFill>
              <a:latin typeface="Times New Roman"/>
              <a:ea typeface="Times New Roman"/>
              <a:cs typeface="Times New Roman"/>
              <a:sym typeface="Times New Roman"/>
            </a:endParaRPr>
          </a:p>
          <a:p>
            <a:pPr indent="0" lvl="0" marL="0" rtl="0" algn="ctr">
              <a:lnSpc>
                <a:spcPct val="139958"/>
              </a:lnSpc>
              <a:spcBef>
                <a:spcPts val="0"/>
              </a:spcBef>
              <a:spcAft>
                <a:spcPts val="0"/>
              </a:spcAft>
              <a:buNone/>
            </a:pPr>
            <a:r>
              <a:rPr lang="en-US" sz="3400">
                <a:solidFill>
                  <a:schemeClr val="lt1"/>
                </a:solidFill>
                <a:latin typeface="Times New Roman"/>
                <a:ea typeface="Times New Roman"/>
                <a:cs typeface="Times New Roman"/>
                <a:sym typeface="Times New Roman"/>
              </a:rPr>
              <a:t>Jyothika Sakamuri</a:t>
            </a:r>
            <a:endParaRPr sz="3400">
              <a:solidFill>
                <a:schemeClr val="lt1"/>
              </a:solidFill>
              <a:latin typeface="Times New Roman"/>
              <a:ea typeface="Times New Roman"/>
              <a:cs typeface="Times New Roman"/>
              <a:sym typeface="Times New Roman"/>
            </a:endParaRPr>
          </a:p>
          <a:p>
            <a:pPr indent="0" lvl="0" marL="0" rtl="0" algn="ctr">
              <a:lnSpc>
                <a:spcPct val="139958"/>
              </a:lnSpc>
              <a:spcBef>
                <a:spcPts val="0"/>
              </a:spcBef>
              <a:spcAft>
                <a:spcPts val="0"/>
              </a:spcAft>
              <a:buNone/>
            </a:pPr>
            <a:r>
              <a:rPr lang="en-US" sz="3400">
                <a:solidFill>
                  <a:schemeClr val="lt1"/>
                </a:solidFill>
                <a:latin typeface="Times New Roman"/>
                <a:ea typeface="Times New Roman"/>
                <a:cs typeface="Times New Roman"/>
                <a:sym typeface="Times New Roman"/>
              </a:rPr>
              <a:t>Taha Mandviwala</a:t>
            </a:r>
            <a:endParaRPr sz="3400">
              <a:solidFill>
                <a:schemeClr val="lt1"/>
              </a:solidFill>
              <a:latin typeface="Times New Roman"/>
              <a:ea typeface="Times New Roman"/>
              <a:cs typeface="Times New Roman"/>
              <a:sym typeface="Times New Roman"/>
            </a:endParaRPr>
          </a:p>
        </p:txBody>
      </p:sp>
      <p:pic>
        <p:nvPicPr>
          <p:cNvPr id="180" name="Google Shape;180;p15"/>
          <p:cNvPicPr preferRelativeResize="0"/>
          <p:nvPr/>
        </p:nvPicPr>
        <p:blipFill>
          <a:blip r:embed="rId4">
            <a:alphaModFix/>
          </a:blip>
          <a:stretch>
            <a:fillRect/>
          </a:stretch>
        </p:blipFill>
        <p:spPr>
          <a:xfrm>
            <a:off x="14609375" y="114909"/>
            <a:ext cx="3678626" cy="1050057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CFAFF"/>
        </a:solidFill>
      </p:bgPr>
    </p:bg>
    <p:spTree>
      <p:nvGrpSpPr>
        <p:cNvPr id="328" name="Shape 328"/>
        <p:cNvGrpSpPr/>
        <p:nvPr/>
      </p:nvGrpSpPr>
      <p:grpSpPr>
        <a:xfrm>
          <a:off x="0" y="0"/>
          <a:ext cx="0" cy="0"/>
          <a:chOff x="0" y="0"/>
          <a:chExt cx="0" cy="0"/>
        </a:xfrm>
      </p:grpSpPr>
      <p:pic>
        <p:nvPicPr>
          <p:cNvPr id="329" name="Google Shape;329;p24"/>
          <p:cNvPicPr preferRelativeResize="0"/>
          <p:nvPr/>
        </p:nvPicPr>
        <p:blipFill>
          <a:blip r:embed="rId3">
            <a:alphaModFix/>
          </a:blip>
          <a:stretch>
            <a:fillRect/>
          </a:stretch>
        </p:blipFill>
        <p:spPr>
          <a:xfrm>
            <a:off x="0" y="0"/>
            <a:ext cx="18288000" cy="10287000"/>
          </a:xfrm>
          <a:prstGeom prst="rect">
            <a:avLst/>
          </a:prstGeom>
          <a:noFill/>
          <a:ln>
            <a:noFill/>
          </a:ln>
        </p:spPr>
      </p:pic>
      <p:grpSp>
        <p:nvGrpSpPr>
          <p:cNvPr id="330" name="Google Shape;330;p24"/>
          <p:cNvGrpSpPr/>
          <p:nvPr/>
        </p:nvGrpSpPr>
        <p:grpSpPr>
          <a:xfrm>
            <a:off x="3260230" y="1503688"/>
            <a:ext cx="11769733" cy="7135009"/>
            <a:chOff x="0" y="-38100"/>
            <a:chExt cx="3099827" cy="1879167"/>
          </a:xfrm>
        </p:grpSpPr>
        <p:sp>
          <p:nvSpPr>
            <p:cNvPr id="331" name="Google Shape;331;p24"/>
            <p:cNvSpPr/>
            <p:nvPr/>
          </p:nvSpPr>
          <p:spPr>
            <a:xfrm>
              <a:off x="0" y="0"/>
              <a:ext cx="3099827" cy="1841066"/>
            </a:xfrm>
            <a:custGeom>
              <a:rect b="b" l="l" r="r" t="t"/>
              <a:pathLst>
                <a:path extrusionOk="0" h="1841066" w="3099827">
                  <a:moveTo>
                    <a:pt x="0" y="0"/>
                  </a:moveTo>
                  <a:lnTo>
                    <a:pt x="3099827" y="0"/>
                  </a:lnTo>
                  <a:lnTo>
                    <a:pt x="3099827" y="1841066"/>
                  </a:lnTo>
                  <a:lnTo>
                    <a:pt x="0" y="1841066"/>
                  </a:lnTo>
                  <a:close/>
                </a:path>
              </a:pathLst>
            </a:custGeom>
            <a:solidFill>
              <a:srgbClr val="207EB5">
                <a:alpha val="86666"/>
              </a:srgbClr>
            </a:solidFill>
            <a:ln cap="sq" cmpd="sng" w="95250">
              <a:solidFill>
                <a:srgbClr val="000000">
                  <a:alpha val="86666"/>
                </a:srgbClr>
              </a:solidFill>
              <a:prstDash val="solid"/>
              <a:miter lim="8000"/>
              <a:headEnd len="sm" w="sm" type="none"/>
              <a:tailEnd len="sm" w="sm" type="none"/>
            </a:ln>
          </p:spPr>
        </p:sp>
        <p:sp>
          <p:nvSpPr>
            <p:cNvPr id="332" name="Google Shape;332;p24"/>
            <p:cNvSpPr txBox="1"/>
            <p:nvPr/>
          </p:nvSpPr>
          <p:spPr>
            <a:xfrm>
              <a:off x="0" y="-38100"/>
              <a:ext cx="3099827" cy="187916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33" name="Google Shape;333;p24"/>
          <p:cNvSpPr txBox="1"/>
          <p:nvPr/>
        </p:nvSpPr>
        <p:spPr>
          <a:xfrm>
            <a:off x="4572000" y="2557650"/>
            <a:ext cx="9415500" cy="70989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200"/>
              </a:spcBef>
              <a:spcAft>
                <a:spcPts val="0"/>
              </a:spcAft>
              <a:buNone/>
            </a:pPr>
            <a:r>
              <a:t/>
            </a:r>
            <a:endParaRPr b="1" sz="47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3300">
                <a:solidFill>
                  <a:srgbClr val="FFFFFF"/>
                </a:solidFill>
                <a:latin typeface="Times New Roman"/>
                <a:ea typeface="Times New Roman"/>
                <a:cs typeface="Times New Roman"/>
                <a:sym typeface="Times New Roman"/>
              </a:rPr>
              <a:t>The study identified key risk factors for CLABSI, such as prolonged central line use and ICU catheter placement, which impact ICU stay and mortality. Targeted prevention can reduce infection rates and costs, while the predictive model aids in early identification of high-risk patients. Implementing these findings improves care quality and optimizes  resource use in pediatric ICUs.</a:t>
            </a:r>
            <a:endParaRPr b="1" sz="4700">
              <a:solidFill>
                <a:srgbClr val="FFFFFF"/>
              </a:solidFill>
              <a:latin typeface="Times New Roman"/>
              <a:ea typeface="Times New Roman"/>
              <a:cs typeface="Times New Roman"/>
              <a:sym typeface="Times New Roman"/>
            </a:endParaRPr>
          </a:p>
          <a:p>
            <a:pPr indent="-266700" lvl="0" marL="457200" rtl="0" algn="l">
              <a:lnSpc>
                <a:spcPct val="115000"/>
              </a:lnSpc>
              <a:spcBef>
                <a:spcPts val="1200"/>
              </a:spcBef>
              <a:spcAft>
                <a:spcPts val="0"/>
              </a:spcAft>
              <a:buClr>
                <a:schemeClr val="dk1"/>
              </a:buClr>
              <a:buSzPts val="600"/>
              <a:buFont typeface="Times New Roman"/>
              <a:buChar char="●"/>
            </a:pPr>
            <a:r>
              <a:t/>
            </a:r>
            <a:endParaRPr b="1" sz="3100">
              <a:solidFill>
                <a:srgbClr val="FFFFFF"/>
              </a:solidFill>
              <a:latin typeface="Times New Roman"/>
              <a:ea typeface="Times New Roman"/>
              <a:cs typeface="Times New Roman"/>
              <a:sym typeface="Times New Roman"/>
            </a:endParaRPr>
          </a:p>
          <a:p>
            <a:pPr indent="-266700" lvl="0" marL="457200" rtl="0" algn="l">
              <a:lnSpc>
                <a:spcPct val="115000"/>
              </a:lnSpc>
              <a:spcBef>
                <a:spcPts val="0"/>
              </a:spcBef>
              <a:spcAft>
                <a:spcPts val="0"/>
              </a:spcAft>
              <a:buClr>
                <a:schemeClr val="dk1"/>
              </a:buClr>
              <a:buSzPts val="600"/>
              <a:buFont typeface="Times New Roman"/>
              <a:buChar char="●"/>
            </a:pPr>
            <a:r>
              <a:t/>
            </a:r>
            <a:endParaRPr sz="600">
              <a:solidFill>
                <a:schemeClr val="dk1"/>
              </a:solidFill>
              <a:latin typeface="Times New Roman"/>
              <a:ea typeface="Times New Roman"/>
              <a:cs typeface="Times New Roman"/>
              <a:sym typeface="Times New Roman"/>
            </a:endParaRPr>
          </a:p>
          <a:p>
            <a:pPr indent="0" lvl="0" marL="0" marR="0" rtl="0" algn="ctr">
              <a:lnSpc>
                <a:spcPct val="115000"/>
              </a:lnSpc>
              <a:spcBef>
                <a:spcPts val="1200"/>
              </a:spcBef>
              <a:spcAft>
                <a:spcPts val="0"/>
              </a:spcAft>
              <a:buNone/>
            </a:pPr>
            <a:r>
              <a:t/>
            </a:r>
            <a:endParaRPr b="1" sz="3100">
              <a:solidFill>
                <a:srgbClr val="FFFFFF"/>
              </a:solidFill>
              <a:latin typeface="Times New Roman"/>
              <a:ea typeface="Times New Roman"/>
              <a:cs typeface="Times New Roman"/>
              <a:sym typeface="Times New Roman"/>
            </a:endParaRPr>
          </a:p>
        </p:txBody>
      </p:sp>
      <p:pic>
        <p:nvPicPr>
          <p:cNvPr id="334" name="Google Shape;334;p24"/>
          <p:cNvPicPr preferRelativeResize="0"/>
          <p:nvPr/>
        </p:nvPicPr>
        <p:blipFill>
          <a:blip r:embed="rId4">
            <a:alphaModFix/>
          </a:blip>
          <a:stretch>
            <a:fillRect/>
          </a:stretch>
        </p:blipFill>
        <p:spPr>
          <a:xfrm>
            <a:off x="14106500" y="1232345"/>
            <a:ext cx="3152875" cy="9832542"/>
          </a:xfrm>
          <a:prstGeom prst="rect">
            <a:avLst/>
          </a:prstGeom>
          <a:noFill/>
          <a:ln>
            <a:noFill/>
          </a:ln>
        </p:spPr>
      </p:pic>
      <p:pic>
        <p:nvPicPr>
          <p:cNvPr id="335" name="Google Shape;335;p24"/>
          <p:cNvPicPr preferRelativeResize="0"/>
          <p:nvPr/>
        </p:nvPicPr>
        <p:blipFill>
          <a:blip r:embed="rId5">
            <a:alphaModFix/>
          </a:blip>
          <a:stretch>
            <a:fillRect/>
          </a:stretch>
        </p:blipFill>
        <p:spPr>
          <a:xfrm>
            <a:off x="572250" y="2436325"/>
            <a:ext cx="3702924" cy="8422299"/>
          </a:xfrm>
          <a:prstGeom prst="rect">
            <a:avLst/>
          </a:prstGeom>
          <a:noFill/>
          <a:ln>
            <a:noFill/>
          </a:ln>
        </p:spPr>
      </p:pic>
      <p:sp>
        <p:nvSpPr>
          <p:cNvPr id="336" name="Google Shape;336;p24"/>
          <p:cNvSpPr txBox="1"/>
          <p:nvPr/>
        </p:nvSpPr>
        <p:spPr>
          <a:xfrm>
            <a:off x="3721700" y="2107900"/>
            <a:ext cx="10384800" cy="106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5000">
                <a:solidFill>
                  <a:schemeClr val="lt1"/>
                </a:solidFill>
                <a:latin typeface="Times New Roman"/>
                <a:ea typeface="Times New Roman"/>
                <a:cs typeface="Times New Roman"/>
                <a:sym typeface="Times New Roman"/>
              </a:rPr>
              <a:t>     RESULT AND CONCLUSIONS</a:t>
            </a:r>
            <a:endParaRPr sz="50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CFAFF"/>
        </a:solidFill>
      </p:bgPr>
    </p:bg>
    <p:spTree>
      <p:nvGrpSpPr>
        <p:cNvPr id="340" name="Shape 340"/>
        <p:cNvGrpSpPr/>
        <p:nvPr/>
      </p:nvGrpSpPr>
      <p:grpSpPr>
        <a:xfrm>
          <a:off x="0" y="0"/>
          <a:ext cx="0" cy="0"/>
          <a:chOff x="0" y="0"/>
          <a:chExt cx="0" cy="0"/>
        </a:xfrm>
      </p:grpSpPr>
      <p:pic>
        <p:nvPicPr>
          <p:cNvPr id="341" name="Google Shape;341;p25"/>
          <p:cNvPicPr preferRelativeResize="0"/>
          <p:nvPr/>
        </p:nvPicPr>
        <p:blipFill>
          <a:blip r:embed="rId3">
            <a:alphaModFix/>
          </a:blip>
          <a:stretch>
            <a:fillRect/>
          </a:stretch>
        </p:blipFill>
        <p:spPr>
          <a:xfrm>
            <a:off x="0" y="0"/>
            <a:ext cx="18288000" cy="10287000"/>
          </a:xfrm>
          <a:prstGeom prst="rect">
            <a:avLst/>
          </a:prstGeom>
          <a:noFill/>
          <a:ln>
            <a:noFill/>
          </a:ln>
        </p:spPr>
      </p:pic>
      <p:pic>
        <p:nvPicPr>
          <p:cNvPr id="342" name="Google Shape;342;p25"/>
          <p:cNvPicPr preferRelativeResize="0"/>
          <p:nvPr/>
        </p:nvPicPr>
        <p:blipFill>
          <a:blip r:embed="rId4">
            <a:alphaModFix/>
          </a:blip>
          <a:stretch>
            <a:fillRect/>
          </a:stretch>
        </p:blipFill>
        <p:spPr>
          <a:xfrm>
            <a:off x="520500" y="1021762"/>
            <a:ext cx="5484875" cy="12218624"/>
          </a:xfrm>
          <a:prstGeom prst="rect">
            <a:avLst/>
          </a:prstGeom>
          <a:noFill/>
          <a:ln>
            <a:noFill/>
          </a:ln>
        </p:spPr>
      </p:pic>
      <p:grpSp>
        <p:nvGrpSpPr>
          <p:cNvPr id="343" name="Google Shape;343;p25"/>
          <p:cNvGrpSpPr/>
          <p:nvPr/>
        </p:nvGrpSpPr>
        <p:grpSpPr>
          <a:xfrm>
            <a:off x="8786594" y="1966739"/>
            <a:ext cx="8472763" cy="8053612"/>
            <a:chOff x="0" y="-38100"/>
            <a:chExt cx="2231495" cy="2121102"/>
          </a:xfrm>
        </p:grpSpPr>
        <p:sp>
          <p:nvSpPr>
            <p:cNvPr id="344" name="Google Shape;344;p25"/>
            <p:cNvSpPr/>
            <p:nvPr/>
          </p:nvSpPr>
          <p:spPr>
            <a:xfrm>
              <a:off x="0" y="0"/>
              <a:ext cx="2231495" cy="2083002"/>
            </a:xfrm>
            <a:custGeom>
              <a:rect b="b" l="l" r="r" t="t"/>
              <a:pathLst>
                <a:path extrusionOk="0" h="2083002" w="2231495">
                  <a:moveTo>
                    <a:pt x="0" y="0"/>
                  </a:moveTo>
                  <a:lnTo>
                    <a:pt x="2231495" y="0"/>
                  </a:lnTo>
                  <a:lnTo>
                    <a:pt x="2231495" y="2083002"/>
                  </a:lnTo>
                  <a:lnTo>
                    <a:pt x="0" y="2083002"/>
                  </a:lnTo>
                  <a:close/>
                </a:path>
              </a:pathLst>
            </a:custGeom>
            <a:solidFill>
              <a:srgbClr val="207EB5">
                <a:alpha val="86670"/>
              </a:srgbClr>
            </a:solidFill>
            <a:ln cap="sq" cmpd="sng" w="95250">
              <a:solidFill>
                <a:srgbClr val="000000">
                  <a:alpha val="86670"/>
                </a:srgbClr>
              </a:solidFill>
              <a:prstDash val="solid"/>
              <a:miter lim="8000"/>
              <a:headEnd len="sm" w="sm" type="none"/>
              <a:tailEnd len="sm" w="sm" type="none"/>
            </a:ln>
          </p:spPr>
        </p:sp>
        <p:sp>
          <p:nvSpPr>
            <p:cNvPr id="345" name="Google Shape;345;p25"/>
            <p:cNvSpPr txBox="1"/>
            <p:nvPr/>
          </p:nvSpPr>
          <p:spPr>
            <a:xfrm>
              <a:off x="0" y="-38100"/>
              <a:ext cx="2231400" cy="2121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46" name="Google Shape;346;p25"/>
          <p:cNvSpPr txBox="1"/>
          <p:nvPr/>
        </p:nvSpPr>
        <p:spPr>
          <a:xfrm>
            <a:off x="9369599" y="2564647"/>
            <a:ext cx="7531200" cy="1108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7200" u="none" cap="none" strike="noStrike">
                <a:solidFill>
                  <a:srgbClr val="FFFFFF"/>
                </a:solidFill>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347" name="Google Shape;347;p25"/>
          <p:cNvSpPr txBox="1"/>
          <p:nvPr/>
        </p:nvSpPr>
        <p:spPr>
          <a:xfrm>
            <a:off x="9616753" y="4402880"/>
            <a:ext cx="6537000" cy="4876200"/>
          </a:xfrm>
          <a:prstGeom prst="rect">
            <a:avLst/>
          </a:prstGeom>
          <a:noFill/>
          <a:ln>
            <a:noFill/>
          </a:ln>
        </p:spPr>
        <p:txBody>
          <a:bodyPr anchorCtr="0" anchor="t" bIns="0" lIns="0" spcFirstLastPara="1" rIns="0" wrap="square" tIns="0">
            <a:spAutoFit/>
          </a:bodyPr>
          <a:lstStyle/>
          <a:p>
            <a:pPr indent="-381000" lvl="0" marL="457200" rtl="0" algn="l">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Nosocomial bloodstream infections in ICUs had a high mortality rate (35%) in the 1990s, doubling ICU stays.</a:t>
            </a:r>
            <a:endParaRPr sz="2400">
              <a:solidFill>
                <a:schemeClr val="lt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Despite improvements, around 30,100 CLABSIs still occur annually in the U.S.</a:t>
            </a:r>
            <a:endParaRPr sz="2600">
              <a:solidFill>
                <a:schemeClr val="lt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Machine learning offers a new approach to predicting complex medical outcomes, with the potential to outperform traditional statistical methods.</a:t>
            </a:r>
            <a:endParaRPr sz="2400">
              <a:solidFill>
                <a:schemeClr val="lt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This study aims to use supervised machine learning to predict central line placement, CLABSI, and mortality in ICU patients.</a:t>
            </a:r>
            <a:endParaRPr sz="3100">
              <a:solidFill>
                <a:schemeClr val="lt1"/>
              </a:solidFill>
              <a:latin typeface="Times New Roman"/>
              <a:ea typeface="Times New Roman"/>
              <a:cs typeface="Times New Roman"/>
              <a:sym typeface="Times New Roman"/>
            </a:endParaRPr>
          </a:p>
        </p:txBody>
      </p:sp>
      <p:sp>
        <p:nvSpPr>
          <p:cNvPr id="348" name="Google Shape;348;p25"/>
          <p:cNvSpPr txBox="1"/>
          <p:nvPr/>
        </p:nvSpPr>
        <p:spPr>
          <a:xfrm>
            <a:off x="9616753" y="3776105"/>
            <a:ext cx="6537000" cy="3849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b="1" lang="en-US" sz="2500">
                <a:solidFill>
                  <a:schemeClr val="lt1"/>
                </a:solidFill>
                <a:latin typeface="Times New Roman"/>
                <a:ea typeface="Times New Roman"/>
                <a:cs typeface="Times New Roman"/>
                <a:sym typeface="Times New Roman"/>
              </a:rPr>
              <a:t>OBJECTIVE &amp; PURPOSE</a:t>
            </a:r>
            <a:endParaRPr b="1" sz="3200">
              <a:solidFill>
                <a:schemeClr val="lt1"/>
              </a:solidFill>
              <a:latin typeface="Times New Roman"/>
              <a:ea typeface="Times New Roman"/>
              <a:cs typeface="Times New Roman"/>
              <a:sym typeface="Times New Roman"/>
            </a:endParaRPr>
          </a:p>
        </p:txBody>
      </p:sp>
      <p:sp>
        <p:nvSpPr>
          <p:cNvPr id="349" name="Google Shape;349;p25"/>
          <p:cNvSpPr txBox="1"/>
          <p:nvPr/>
        </p:nvSpPr>
        <p:spPr>
          <a:xfrm>
            <a:off x="4462925" y="156200"/>
            <a:ext cx="14616000" cy="2097600"/>
          </a:xfrm>
          <a:prstGeom prst="rect">
            <a:avLst/>
          </a:prstGeom>
          <a:noFill/>
          <a:ln>
            <a:noFill/>
          </a:ln>
        </p:spPr>
        <p:txBody>
          <a:bodyPr anchorCtr="0" anchor="t" bIns="91425" lIns="91425" spcFirstLastPara="1" rIns="91425" wrap="square" tIns="91425">
            <a:noAutofit/>
          </a:bodyPr>
          <a:lstStyle/>
          <a:p>
            <a:pPr indent="0" lvl="0" marL="0" rtl="0" algn="l">
              <a:lnSpc>
                <a:spcPct val="140005"/>
              </a:lnSpc>
              <a:spcBef>
                <a:spcPts val="0"/>
              </a:spcBef>
              <a:spcAft>
                <a:spcPts val="0"/>
              </a:spcAft>
              <a:buClr>
                <a:schemeClr val="dk1"/>
              </a:buClr>
              <a:buFont typeface="Arial"/>
              <a:buNone/>
            </a:pPr>
            <a:r>
              <a:rPr b="1" lang="en-US" sz="4614">
                <a:solidFill>
                  <a:schemeClr val="dk2"/>
                </a:solidFill>
                <a:latin typeface="Times New Roman"/>
                <a:ea typeface="Times New Roman"/>
                <a:cs typeface="Times New Roman"/>
                <a:sym typeface="Times New Roman"/>
              </a:rPr>
              <a:t>Predicting Central Line Associated Bloodstream Infections using Machine Learning - Paper 3</a:t>
            </a:r>
            <a:endParaRPr b="1" sz="4214">
              <a:solidFill>
                <a:schemeClr val="dk2"/>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CFAFF"/>
        </a:solidFill>
      </p:bgPr>
    </p:bg>
    <p:spTree>
      <p:nvGrpSpPr>
        <p:cNvPr id="353" name="Shape 353"/>
        <p:cNvGrpSpPr/>
        <p:nvPr/>
      </p:nvGrpSpPr>
      <p:grpSpPr>
        <a:xfrm>
          <a:off x="0" y="0"/>
          <a:ext cx="0" cy="0"/>
          <a:chOff x="0" y="0"/>
          <a:chExt cx="0" cy="0"/>
        </a:xfrm>
      </p:grpSpPr>
      <p:pic>
        <p:nvPicPr>
          <p:cNvPr id="354" name="Google Shape;354;p26"/>
          <p:cNvPicPr preferRelativeResize="0"/>
          <p:nvPr/>
        </p:nvPicPr>
        <p:blipFill>
          <a:blip r:embed="rId3">
            <a:alphaModFix/>
          </a:blip>
          <a:stretch>
            <a:fillRect/>
          </a:stretch>
        </p:blipFill>
        <p:spPr>
          <a:xfrm>
            <a:off x="-34" y="0"/>
            <a:ext cx="18288056" cy="10287000"/>
          </a:xfrm>
          <a:prstGeom prst="rect">
            <a:avLst/>
          </a:prstGeom>
          <a:noFill/>
          <a:ln>
            <a:noFill/>
          </a:ln>
        </p:spPr>
      </p:pic>
      <p:grpSp>
        <p:nvGrpSpPr>
          <p:cNvPr id="355" name="Google Shape;355;p26"/>
          <p:cNvGrpSpPr/>
          <p:nvPr/>
        </p:nvGrpSpPr>
        <p:grpSpPr>
          <a:xfrm>
            <a:off x="-362825" y="3551894"/>
            <a:ext cx="19224684" cy="4192389"/>
            <a:chOff x="0" y="0"/>
            <a:chExt cx="5063258" cy="1104161"/>
          </a:xfrm>
        </p:grpSpPr>
        <p:sp>
          <p:nvSpPr>
            <p:cNvPr id="356" name="Google Shape;356;p26"/>
            <p:cNvSpPr/>
            <p:nvPr/>
          </p:nvSpPr>
          <p:spPr>
            <a:xfrm>
              <a:off x="0" y="0"/>
              <a:ext cx="5063258" cy="1104161"/>
            </a:xfrm>
            <a:custGeom>
              <a:rect b="b" l="l" r="r" t="t"/>
              <a:pathLst>
                <a:path extrusionOk="0" h="1104161" w="5063258">
                  <a:moveTo>
                    <a:pt x="0" y="0"/>
                  </a:moveTo>
                  <a:lnTo>
                    <a:pt x="5063258" y="0"/>
                  </a:lnTo>
                  <a:lnTo>
                    <a:pt x="5063258" y="1104161"/>
                  </a:lnTo>
                  <a:lnTo>
                    <a:pt x="0" y="1104161"/>
                  </a:lnTo>
                  <a:close/>
                </a:path>
              </a:pathLst>
            </a:custGeom>
            <a:solidFill>
              <a:srgbClr val="207EB5">
                <a:alpha val="86666"/>
              </a:srgbClr>
            </a:solidFill>
            <a:ln cap="sq" cmpd="sng" w="95250">
              <a:solidFill>
                <a:srgbClr val="000000">
                  <a:alpha val="86666"/>
                </a:srgbClr>
              </a:solidFill>
              <a:prstDash val="solid"/>
              <a:miter lim="8000"/>
              <a:headEnd len="sm" w="sm" type="none"/>
              <a:tailEnd len="sm" w="sm" type="none"/>
            </a:ln>
          </p:spPr>
        </p:sp>
        <p:sp>
          <p:nvSpPr>
            <p:cNvPr id="357" name="Google Shape;357;p26"/>
            <p:cNvSpPr txBox="1"/>
            <p:nvPr/>
          </p:nvSpPr>
          <p:spPr>
            <a:xfrm>
              <a:off x="142578" y="104766"/>
              <a:ext cx="3796500" cy="7296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58" name="Google Shape;358;p26"/>
          <p:cNvSpPr txBox="1"/>
          <p:nvPr/>
        </p:nvSpPr>
        <p:spPr>
          <a:xfrm>
            <a:off x="1067520" y="939516"/>
            <a:ext cx="10320900" cy="22905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6200">
                <a:solidFill>
                  <a:srgbClr val="1C4587"/>
                </a:solidFill>
                <a:latin typeface="Times New Roman"/>
                <a:ea typeface="Times New Roman"/>
                <a:cs typeface="Times New Roman"/>
                <a:sym typeface="Times New Roman"/>
              </a:rPr>
              <a:t>MATERIALS METHODS &amp; DATA SOURCE</a:t>
            </a:r>
            <a:endParaRPr b="1" sz="100">
              <a:solidFill>
                <a:srgbClr val="1C4587"/>
              </a:solidFill>
              <a:latin typeface="Times New Roman"/>
              <a:ea typeface="Times New Roman"/>
              <a:cs typeface="Times New Roman"/>
              <a:sym typeface="Times New Roman"/>
            </a:endParaRPr>
          </a:p>
        </p:txBody>
      </p:sp>
      <p:pic>
        <p:nvPicPr>
          <p:cNvPr id="359" name="Google Shape;359;p26"/>
          <p:cNvPicPr preferRelativeResize="0"/>
          <p:nvPr/>
        </p:nvPicPr>
        <p:blipFill>
          <a:blip r:embed="rId4">
            <a:alphaModFix/>
          </a:blip>
          <a:stretch>
            <a:fillRect/>
          </a:stretch>
        </p:blipFill>
        <p:spPr>
          <a:xfrm>
            <a:off x="12276700" y="414675"/>
            <a:ext cx="4490876" cy="16023173"/>
          </a:xfrm>
          <a:prstGeom prst="rect">
            <a:avLst/>
          </a:prstGeom>
          <a:noFill/>
          <a:ln>
            <a:noFill/>
          </a:ln>
        </p:spPr>
      </p:pic>
      <p:sp>
        <p:nvSpPr>
          <p:cNvPr id="360" name="Google Shape;360;p26"/>
          <p:cNvSpPr txBox="1"/>
          <p:nvPr/>
        </p:nvSpPr>
        <p:spPr>
          <a:xfrm>
            <a:off x="0" y="3828850"/>
            <a:ext cx="11960700" cy="3302700"/>
          </a:xfrm>
          <a:prstGeom prst="rect">
            <a:avLst/>
          </a:prstGeom>
          <a:noFill/>
          <a:ln>
            <a:noFill/>
          </a:ln>
        </p:spPr>
        <p:txBody>
          <a:bodyPr anchorCtr="0" anchor="t" bIns="91425" lIns="91425" spcFirstLastPara="1" rIns="91425" wrap="square" tIns="91425">
            <a:noAutofit/>
          </a:bodyPr>
          <a:lstStyle/>
          <a:p>
            <a:pPr indent="-407669" lvl="0" marL="457200" rtl="0" algn="l">
              <a:spcBef>
                <a:spcPts val="0"/>
              </a:spcBef>
              <a:spcAft>
                <a:spcPts val="0"/>
              </a:spcAft>
              <a:buClr>
                <a:schemeClr val="lt1"/>
              </a:buClr>
              <a:buSzPts val="2820"/>
              <a:buFont typeface="Calibri"/>
              <a:buChar char="●"/>
            </a:pPr>
            <a:r>
              <a:rPr lang="en-US" sz="2820">
                <a:solidFill>
                  <a:schemeClr val="lt1"/>
                </a:solidFill>
                <a:latin typeface="Times New Roman"/>
                <a:ea typeface="Times New Roman"/>
                <a:cs typeface="Times New Roman"/>
                <a:sym typeface="Times New Roman"/>
              </a:rPr>
              <a:t>Data came from the </a:t>
            </a:r>
            <a:r>
              <a:rPr b="1" lang="en-US" sz="2820">
                <a:solidFill>
                  <a:schemeClr val="lt1"/>
                </a:solidFill>
                <a:latin typeface="Times New Roman"/>
                <a:ea typeface="Times New Roman"/>
                <a:cs typeface="Times New Roman"/>
                <a:sym typeface="Times New Roman"/>
              </a:rPr>
              <a:t>MIMIC-III database</a:t>
            </a:r>
            <a:r>
              <a:rPr lang="en-US" sz="2820">
                <a:solidFill>
                  <a:schemeClr val="lt1"/>
                </a:solidFill>
                <a:latin typeface="Times New Roman"/>
                <a:ea typeface="Times New Roman"/>
                <a:cs typeface="Times New Roman"/>
                <a:sym typeface="Times New Roman"/>
              </a:rPr>
              <a:t>, which includes 46,520 admissions at Beth Israel Deaconess Medical Center (2001-2012).</a:t>
            </a:r>
            <a:endParaRPr sz="2820">
              <a:solidFill>
                <a:schemeClr val="lt1"/>
              </a:solidFill>
              <a:latin typeface="Times New Roman"/>
              <a:ea typeface="Times New Roman"/>
              <a:cs typeface="Times New Roman"/>
              <a:sym typeface="Times New Roman"/>
            </a:endParaRPr>
          </a:p>
          <a:p>
            <a:pPr indent="-407669" lvl="0" marL="457200" rtl="0" algn="l">
              <a:spcBef>
                <a:spcPts val="0"/>
              </a:spcBef>
              <a:spcAft>
                <a:spcPts val="0"/>
              </a:spcAft>
              <a:buClr>
                <a:schemeClr val="lt1"/>
              </a:buClr>
              <a:buSzPts val="2820"/>
              <a:buFont typeface="Times New Roman"/>
              <a:buChar char="●"/>
            </a:pPr>
            <a:r>
              <a:rPr lang="en-US" sz="2820">
                <a:solidFill>
                  <a:schemeClr val="lt1"/>
                </a:solidFill>
                <a:latin typeface="Times New Roman"/>
                <a:ea typeface="Times New Roman"/>
                <a:cs typeface="Times New Roman"/>
                <a:sym typeface="Times New Roman"/>
              </a:rPr>
              <a:t>The study focused on first ICU admissions, calculating six severity of illness scores and 30 Elixhauser comorbidities.</a:t>
            </a:r>
            <a:endParaRPr sz="2820">
              <a:solidFill>
                <a:schemeClr val="lt1"/>
              </a:solidFill>
              <a:latin typeface="Times New Roman"/>
              <a:ea typeface="Times New Roman"/>
              <a:cs typeface="Times New Roman"/>
              <a:sym typeface="Times New Roman"/>
            </a:endParaRPr>
          </a:p>
          <a:p>
            <a:pPr indent="-407669" lvl="0" marL="457200" rtl="0" algn="l">
              <a:lnSpc>
                <a:spcPct val="115000"/>
              </a:lnSpc>
              <a:spcBef>
                <a:spcPts val="0"/>
              </a:spcBef>
              <a:spcAft>
                <a:spcPts val="0"/>
              </a:spcAft>
              <a:buClr>
                <a:schemeClr val="lt1"/>
              </a:buClr>
              <a:buSzPts val="2820"/>
              <a:buFont typeface="Times New Roman"/>
              <a:buChar char="●"/>
            </a:pPr>
            <a:r>
              <a:rPr lang="en-US" sz="2820">
                <a:solidFill>
                  <a:schemeClr val="lt1"/>
                </a:solidFill>
                <a:latin typeface="Times New Roman"/>
                <a:ea typeface="Times New Roman"/>
                <a:cs typeface="Times New Roman"/>
                <a:sym typeface="Times New Roman"/>
              </a:rPr>
              <a:t>The study analyzed three outcomes: mortality, central line placement, and CLABSI.</a:t>
            </a:r>
            <a:endParaRPr sz="2820">
              <a:solidFill>
                <a:schemeClr val="lt1"/>
              </a:solidFill>
              <a:latin typeface="Times New Roman"/>
              <a:ea typeface="Times New Roman"/>
              <a:cs typeface="Times New Roman"/>
              <a:sym typeface="Times New Roman"/>
            </a:endParaRPr>
          </a:p>
          <a:p>
            <a:pPr indent="-407669" lvl="0" marL="457200" rtl="0" algn="l">
              <a:lnSpc>
                <a:spcPct val="115000"/>
              </a:lnSpc>
              <a:spcBef>
                <a:spcPts val="0"/>
              </a:spcBef>
              <a:spcAft>
                <a:spcPts val="0"/>
              </a:spcAft>
              <a:buClr>
                <a:schemeClr val="lt1"/>
              </a:buClr>
              <a:buSzPts val="2820"/>
              <a:buFont typeface="Calibri"/>
              <a:buChar char="●"/>
            </a:pPr>
            <a:r>
              <a:rPr lang="en-US" sz="2820">
                <a:solidFill>
                  <a:schemeClr val="lt1"/>
                </a:solidFill>
                <a:latin typeface="Times New Roman"/>
                <a:ea typeface="Times New Roman"/>
                <a:cs typeface="Times New Roman"/>
                <a:sym typeface="Times New Roman"/>
              </a:rPr>
              <a:t>Three machine learning classifiers were used:</a:t>
            </a:r>
            <a:r>
              <a:rPr b="1" lang="en-US" sz="2820">
                <a:solidFill>
                  <a:schemeClr val="lt1"/>
                </a:solidFill>
                <a:latin typeface="Times New Roman"/>
                <a:ea typeface="Times New Roman"/>
                <a:cs typeface="Times New Roman"/>
                <a:sym typeface="Times New Roman"/>
              </a:rPr>
              <a:t> logistic regression, gradient boosted trees, and deep learning.</a:t>
            </a:r>
            <a:endParaRPr b="1" sz="262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282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CFAFF"/>
        </a:solidFill>
      </p:bgPr>
    </p:bg>
    <p:spTree>
      <p:nvGrpSpPr>
        <p:cNvPr id="364" name="Shape 364"/>
        <p:cNvGrpSpPr/>
        <p:nvPr/>
      </p:nvGrpSpPr>
      <p:grpSpPr>
        <a:xfrm>
          <a:off x="0" y="0"/>
          <a:ext cx="0" cy="0"/>
          <a:chOff x="0" y="0"/>
          <a:chExt cx="0" cy="0"/>
        </a:xfrm>
      </p:grpSpPr>
      <p:pic>
        <p:nvPicPr>
          <p:cNvPr id="365" name="Google Shape;365;p27"/>
          <p:cNvPicPr preferRelativeResize="0"/>
          <p:nvPr/>
        </p:nvPicPr>
        <p:blipFill>
          <a:blip r:embed="rId3">
            <a:alphaModFix/>
          </a:blip>
          <a:stretch>
            <a:fillRect/>
          </a:stretch>
        </p:blipFill>
        <p:spPr>
          <a:xfrm>
            <a:off x="0" y="0"/>
            <a:ext cx="18288000" cy="10287000"/>
          </a:xfrm>
          <a:prstGeom prst="rect">
            <a:avLst/>
          </a:prstGeom>
          <a:noFill/>
          <a:ln>
            <a:noFill/>
          </a:ln>
        </p:spPr>
      </p:pic>
      <p:grpSp>
        <p:nvGrpSpPr>
          <p:cNvPr id="366" name="Google Shape;366;p27"/>
          <p:cNvGrpSpPr/>
          <p:nvPr/>
        </p:nvGrpSpPr>
        <p:grpSpPr>
          <a:xfrm>
            <a:off x="3260230" y="1503688"/>
            <a:ext cx="11770010" cy="7135134"/>
            <a:chOff x="0" y="-38100"/>
            <a:chExt cx="3099900" cy="1879200"/>
          </a:xfrm>
        </p:grpSpPr>
        <p:sp>
          <p:nvSpPr>
            <p:cNvPr id="367" name="Google Shape;367;p27"/>
            <p:cNvSpPr/>
            <p:nvPr/>
          </p:nvSpPr>
          <p:spPr>
            <a:xfrm>
              <a:off x="0" y="0"/>
              <a:ext cx="3099827" cy="1841066"/>
            </a:xfrm>
            <a:custGeom>
              <a:rect b="b" l="l" r="r" t="t"/>
              <a:pathLst>
                <a:path extrusionOk="0" h="1841066" w="3099827">
                  <a:moveTo>
                    <a:pt x="0" y="0"/>
                  </a:moveTo>
                  <a:lnTo>
                    <a:pt x="3099827" y="0"/>
                  </a:lnTo>
                  <a:lnTo>
                    <a:pt x="3099827" y="1841066"/>
                  </a:lnTo>
                  <a:lnTo>
                    <a:pt x="0" y="1841066"/>
                  </a:lnTo>
                  <a:close/>
                </a:path>
              </a:pathLst>
            </a:custGeom>
            <a:solidFill>
              <a:srgbClr val="207EB5">
                <a:alpha val="86670"/>
              </a:srgbClr>
            </a:solidFill>
            <a:ln cap="sq" cmpd="sng" w="95250">
              <a:solidFill>
                <a:srgbClr val="000000">
                  <a:alpha val="86670"/>
                </a:srgbClr>
              </a:solidFill>
              <a:prstDash val="solid"/>
              <a:miter lim="8000"/>
              <a:headEnd len="sm" w="sm" type="none"/>
              <a:tailEnd len="sm" w="sm" type="none"/>
            </a:ln>
          </p:spPr>
        </p:sp>
        <p:sp>
          <p:nvSpPr>
            <p:cNvPr id="368" name="Google Shape;368;p27"/>
            <p:cNvSpPr txBox="1"/>
            <p:nvPr/>
          </p:nvSpPr>
          <p:spPr>
            <a:xfrm>
              <a:off x="0" y="-38100"/>
              <a:ext cx="3099900" cy="18792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69" name="Google Shape;369;p27"/>
          <p:cNvSpPr txBox="1"/>
          <p:nvPr/>
        </p:nvSpPr>
        <p:spPr>
          <a:xfrm>
            <a:off x="4572000" y="2815875"/>
            <a:ext cx="9415500" cy="74652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SzPts val="1100"/>
              <a:buNone/>
            </a:pPr>
            <a:r>
              <a:t/>
            </a:r>
            <a:endParaRPr b="1" sz="34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3400">
                <a:solidFill>
                  <a:schemeClr val="lt1"/>
                </a:solidFill>
                <a:latin typeface="Times New Roman"/>
                <a:ea typeface="Times New Roman"/>
                <a:cs typeface="Times New Roman"/>
                <a:sym typeface="Times New Roman"/>
              </a:rPr>
              <a:t>Predicting CLABSI remains complex due to the multifactorial nature of infections.</a:t>
            </a:r>
            <a:endParaRPr b="1" sz="34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3400">
                <a:solidFill>
                  <a:schemeClr val="lt1"/>
                </a:solidFill>
                <a:latin typeface="Times New Roman"/>
                <a:ea typeface="Times New Roman"/>
                <a:cs typeface="Times New Roman"/>
                <a:sym typeface="Times New Roman"/>
              </a:rPr>
              <a:t>Data limitations, like reliance on ICD-9 codes, introduced potential biases.</a:t>
            </a:r>
            <a:endParaRPr b="1" sz="34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3400">
                <a:solidFill>
                  <a:schemeClr val="lt1"/>
                </a:solidFill>
                <a:latin typeface="Times New Roman"/>
                <a:ea typeface="Times New Roman"/>
                <a:cs typeface="Times New Roman"/>
                <a:sym typeface="Times New Roman"/>
              </a:rPr>
              <a:t>Our logistic regression models underperformed, revealing the need for better parameter optimization.</a:t>
            </a:r>
            <a:endParaRPr b="1" sz="34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b="1" sz="3400">
              <a:solidFill>
                <a:schemeClr val="lt1"/>
              </a:solidFill>
              <a:latin typeface="Times New Roman"/>
              <a:ea typeface="Times New Roman"/>
              <a:cs typeface="Times New Roman"/>
              <a:sym typeface="Times New Roman"/>
            </a:endParaRPr>
          </a:p>
          <a:p>
            <a:pPr indent="-234950" lvl="0" marL="457200" rtl="0" algn="l">
              <a:lnSpc>
                <a:spcPct val="115000"/>
              </a:lnSpc>
              <a:spcBef>
                <a:spcPts val="1200"/>
              </a:spcBef>
              <a:spcAft>
                <a:spcPts val="0"/>
              </a:spcAft>
              <a:buClr>
                <a:schemeClr val="dk1"/>
              </a:buClr>
              <a:buSzPts val="100"/>
              <a:buFont typeface="Times New Roman"/>
              <a:buChar char="●"/>
            </a:pPr>
            <a:r>
              <a:t/>
            </a:r>
            <a:endParaRPr b="1" sz="3400">
              <a:solidFill>
                <a:schemeClr val="lt1"/>
              </a:solidFill>
              <a:latin typeface="Times New Roman"/>
              <a:ea typeface="Times New Roman"/>
              <a:cs typeface="Times New Roman"/>
              <a:sym typeface="Times New Roman"/>
            </a:endParaRPr>
          </a:p>
          <a:p>
            <a:pPr indent="0" lvl="0" marL="0" marR="0" rtl="0" algn="ctr">
              <a:lnSpc>
                <a:spcPct val="115000"/>
              </a:lnSpc>
              <a:spcBef>
                <a:spcPts val="1200"/>
              </a:spcBef>
              <a:spcAft>
                <a:spcPts val="0"/>
              </a:spcAft>
              <a:buNone/>
            </a:pPr>
            <a:r>
              <a:t/>
            </a:r>
            <a:endParaRPr b="1" sz="3400">
              <a:solidFill>
                <a:schemeClr val="lt1"/>
              </a:solidFill>
              <a:latin typeface="Times New Roman"/>
              <a:ea typeface="Times New Roman"/>
              <a:cs typeface="Times New Roman"/>
              <a:sym typeface="Times New Roman"/>
            </a:endParaRPr>
          </a:p>
        </p:txBody>
      </p:sp>
      <p:pic>
        <p:nvPicPr>
          <p:cNvPr id="370" name="Google Shape;370;p27"/>
          <p:cNvPicPr preferRelativeResize="0"/>
          <p:nvPr/>
        </p:nvPicPr>
        <p:blipFill>
          <a:blip r:embed="rId4">
            <a:alphaModFix/>
          </a:blip>
          <a:stretch>
            <a:fillRect/>
          </a:stretch>
        </p:blipFill>
        <p:spPr>
          <a:xfrm>
            <a:off x="14106500" y="1232345"/>
            <a:ext cx="3152875" cy="9832542"/>
          </a:xfrm>
          <a:prstGeom prst="rect">
            <a:avLst/>
          </a:prstGeom>
          <a:noFill/>
          <a:ln>
            <a:noFill/>
          </a:ln>
        </p:spPr>
      </p:pic>
      <p:pic>
        <p:nvPicPr>
          <p:cNvPr id="371" name="Google Shape;371;p27"/>
          <p:cNvPicPr preferRelativeResize="0"/>
          <p:nvPr/>
        </p:nvPicPr>
        <p:blipFill>
          <a:blip r:embed="rId5">
            <a:alphaModFix/>
          </a:blip>
          <a:stretch>
            <a:fillRect/>
          </a:stretch>
        </p:blipFill>
        <p:spPr>
          <a:xfrm>
            <a:off x="572250" y="2436325"/>
            <a:ext cx="3702924" cy="8422299"/>
          </a:xfrm>
          <a:prstGeom prst="rect">
            <a:avLst/>
          </a:prstGeom>
          <a:noFill/>
          <a:ln>
            <a:noFill/>
          </a:ln>
        </p:spPr>
      </p:pic>
      <p:sp>
        <p:nvSpPr>
          <p:cNvPr id="372" name="Google Shape;372;p27"/>
          <p:cNvSpPr txBox="1"/>
          <p:nvPr/>
        </p:nvSpPr>
        <p:spPr>
          <a:xfrm>
            <a:off x="3721800" y="2160800"/>
            <a:ext cx="10384800" cy="106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5000">
                <a:solidFill>
                  <a:schemeClr val="lt1"/>
                </a:solidFill>
                <a:latin typeface="Times New Roman"/>
                <a:ea typeface="Times New Roman"/>
                <a:cs typeface="Times New Roman"/>
                <a:sym typeface="Times New Roman"/>
              </a:rPr>
              <a:t>CHALLENGES</a:t>
            </a:r>
            <a:endParaRPr b="1" sz="5000">
              <a:solidFill>
                <a:schemeClr val="lt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CFAFF"/>
        </a:solidFill>
      </p:bgPr>
    </p:bg>
    <p:spTree>
      <p:nvGrpSpPr>
        <p:cNvPr id="376" name="Shape 376"/>
        <p:cNvGrpSpPr/>
        <p:nvPr/>
      </p:nvGrpSpPr>
      <p:grpSpPr>
        <a:xfrm>
          <a:off x="0" y="0"/>
          <a:ext cx="0" cy="0"/>
          <a:chOff x="0" y="0"/>
          <a:chExt cx="0" cy="0"/>
        </a:xfrm>
      </p:grpSpPr>
      <p:grpSp>
        <p:nvGrpSpPr>
          <p:cNvPr id="377" name="Google Shape;377;p28"/>
          <p:cNvGrpSpPr/>
          <p:nvPr/>
        </p:nvGrpSpPr>
        <p:grpSpPr>
          <a:xfrm>
            <a:off x="644517" y="2883994"/>
            <a:ext cx="3435002" cy="3435002"/>
            <a:chOff x="0" y="0"/>
            <a:chExt cx="812800" cy="812800"/>
          </a:xfrm>
        </p:grpSpPr>
        <p:sp>
          <p:nvSpPr>
            <p:cNvPr id="378" name="Google Shape;378;p2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4DADB">
                <a:alpha val="8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8"/>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80" name="Google Shape;380;p28"/>
          <p:cNvGrpSpPr/>
          <p:nvPr/>
        </p:nvGrpSpPr>
        <p:grpSpPr>
          <a:xfrm>
            <a:off x="2151412" y="1053712"/>
            <a:ext cx="3435002" cy="3435002"/>
            <a:chOff x="0" y="0"/>
            <a:chExt cx="812800" cy="812800"/>
          </a:xfrm>
        </p:grpSpPr>
        <p:sp>
          <p:nvSpPr>
            <p:cNvPr id="381" name="Google Shape;381;p2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07EB5">
                <a:alpha val="8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382" name="Google Shape;382;p28"/>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000" u="none" cap="none" strike="noStrike">
                <a:solidFill>
                  <a:schemeClr val="dk1"/>
                </a:solidFill>
                <a:latin typeface="Calibri"/>
                <a:ea typeface="Calibri"/>
                <a:cs typeface="Calibri"/>
                <a:sym typeface="Calibri"/>
              </a:endParaRPr>
            </a:p>
          </p:txBody>
        </p:sp>
      </p:grpSp>
      <p:grpSp>
        <p:nvGrpSpPr>
          <p:cNvPr id="383" name="Google Shape;383;p28"/>
          <p:cNvGrpSpPr/>
          <p:nvPr/>
        </p:nvGrpSpPr>
        <p:grpSpPr>
          <a:xfrm>
            <a:off x="6177488" y="2883994"/>
            <a:ext cx="3435002" cy="3435002"/>
            <a:chOff x="0" y="0"/>
            <a:chExt cx="812800" cy="812800"/>
          </a:xfrm>
        </p:grpSpPr>
        <p:sp>
          <p:nvSpPr>
            <p:cNvPr id="384" name="Google Shape;384;p2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86E3">
                <a:alpha val="8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8"/>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86" name="Google Shape;386;p28"/>
          <p:cNvGrpSpPr/>
          <p:nvPr/>
        </p:nvGrpSpPr>
        <p:grpSpPr>
          <a:xfrm>
            <a:off x="5111087" y="5490628"/>
            <a:ext cx="3435002" cy="3435002"/>
            <a:chOff x="0" y="0"/>
            <a:chExt cx="812800" cy="812800"/>
          </a:xfrm>
        </p:grpSpPr>
        <p:sp>
          <p:nvSpPr>
            <p:cNvPr id="387" name="Google Shape;387;p2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5B4ED">
                <a:alpha val="8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8"/>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89" name="Google Shape;389;p28"/>
          <p:cNvGrpSpPr/>
          <p:nvPr/>
        </p:nvGrpSpPr>
        <p:grpSpPr>
          <a:xfrm>
            <a:off x="4459986" y="1053712"/>
            <a:ext cx="3435002" cy="3435002"/>
            <a:chOff x="0" y="0"/>
            <a:chExt cx="812800" cy="812800"/>
          </a:xfrm>
        </p:grpSpPr>
        <p:sp>
          <p:nvSpPr>
            <p:cNvPr id="390" name="Google Shape;390;p2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6EAFD">
                <a:alpha val="8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8"/>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92" name="Google Shape;392;p28"/>
          <p:cNvGrpSpPr/>
          <p:nvPr/>
        </p:nvGrpSpPr>
        <p:grpSpPr>
          <a:xfrm>
            <a:off x="2151412" y="5490628"/>
            <a:ext cx="3435002" cy="3435002"/>
            <a:chOff x="0" y="0"/>
            <a:chExt cx="812800" cy="812800"/>
          </a:xfrm>
        </p:grpSpPr>
        <p:sp>
          <p:nvSpPr>
            <p:cNvPr id="393" name="Google Shape;393;p2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8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8"/>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95" name="Google Shape;395;p28"/>
          <p:cNvSpPr txBox="1"/>
          <p:nvPr/>
        </p:nvSpPr>
        <p:spPr>
          <a:xfrm>
            <a:off x="2151400" y="2093975"/>
            <a:ext cx="3204000" cy="984900"/>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lang="en-US" sz="6399">
                <a:latin typeface="Public Sans Black"/>
                <a:ea typeface="Public Sans Black"/>
                <a:cs typeface="Public Sans Black"/>
                <a:sym typeface="Public Sans Black"/>
              </a:rPr>
              <a:t>38.4%</a:t>
            </a:r>
            <a:endParaRPr sz="6399">
              <a:latin typeface="Public Sans Black"/>
              <a:ea typeface="Public Sans Black"/>
              <a:cs typeface="Public Sans Black"/>
              <a:sym typeface="Public Sans Black"/>
            </a:endParaRPr>
          </a:p>
        </p:txBody>
      </p:sp>
      <p:sp>
        <p:nvSpPr>
          <p:cNvPr id="396" name="Google Shape;396;p28"/>
          <p:cNvSpPr txBox="1"/>
          <p:nvPr/>
        </p:nvSpPr>
        <p:spPr>
          <a:xfrm>
            <a:off x="1297365" y="4002371"/>
            <a:ext cx="2129400" cy="984900"/>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6399" u="none" cap="none" strike="noStrike">
                <a:solidFill>
                  <a:srgbClr val="000000"/>
                </a:solidFill>
                <a:latin typeface="Public Sans Black"/>
                <a:ea typeface="Public Sans Black"/>
                <a:cs typeface="Public Sans Black"/>
                <a:sym typeface="Public Sans Black"/>
              </a:rPr>
              <a:t>1.5</a:t>
            </a:r>
            <a:r>
              <a:rPr lang="en-US" sz="6399">
                <a:solidFill>
                  <a:schemeClr val="dk1"/>
                </a:solidFill>
                <a:latin typeface="Public Sans Black"/>
                <a:ea typeface="Public Sans Black"/>
                <a:cs typeface="Public Sans Black"/>
                <a:sym typeface="Public Sans Black"/>
              </a:rPr>
              <a:t>%</a:t>
            </a:r>
            <a:endParaRPr/>
          </a:p>
        </p:txBody>
      </p:sp>
      <p:sp>
        <p:nvSpPr>
          <p:cNvPr id="397" name="Google Shape;397;p28"/>
          <p:cNvSpPr txBox="1"/>
          <p:nvPr/>
        </p:nvSpPr>
        <p:spPr>
          <a:xfrm>
            <a:off x="2253775" y="6609000"/>
            <a:ext cx="2984100" cy="984900"/>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lang="en-US" sz="6399">
                <a:latin typeface="Public Sans Black"/>
                <a:ea typeface="Public Sans Black"/>
                <a:cs typeface="Public Sans Black"/>
                <a:sym typeface="Public Sans Black"/>
              </a:rPr>
              <a:t>10.1</a:t>
            </a:r>
            <a:r>
              <a:rPr b="0" i="0" lang="en-US" sz="6399" u="none" cap="none" strike="noStrike">
                <a:solidFill>
                  <a:srgbClr val="000000"/>
                </a:solidFill>
                <a:latin typeface="Public Sans Black"/>
                <a:ea typeface="Public Sans Black"/>
                <a:cs typeface="Public Sans Black"/>
                <a:sym typeface="Public Sans Black"/>
              </a:rPr>
              <a:t>%</a:t>
            </a:r>
            <a:endParaRPr/>
          </a:p>
        </p:txBody>
      </p:sp>
      <p:sp>
        <p:nvSpPr>
          <p:cNvPr id="398" name="Google Shape;398;p28"/>
          <p:cNvSpPr txBox="1"/>
          <p:nvPr/>
        </p:nvSpPr>
        <p:spPr>
          <a:xfrm>
            <a:off x="5765673" y="6609000"/>
            <a:ext cx="2780400" cy="984900"/>
          </a:xfrm>
          <a:prstGeom prst="rect">
            <a:avLst/>
          </a:prstGeom>
          <a:noFill/>
          <a:ln>
            <a:noFill/>
          </a:ln>
        </p:spPr>
        <p:txBody>
          <a:bodyPr anchorCtr="0" anchor="t" bIns="0" lIns="0" spcFirstLastPara="1" rIns="0" wrap="square" tIns="0">
            <a:spAutoFit/>
          </a:bodyPr>
          <a:lstStyle/>
          <a:p>
            <a:pPr indent="0" lvl="0" marL="0" rtl="0" algn="ctr">
              <a:lnSpc>
                <a:spcPct val="140006"/>
              </a:lnSpc>
              <a:spcBef>
                <a:spcPts val="0"/>
              </a:spcBef>
              <a:spcAft>
                <a:spcPts val="0"/>
              </a:spcAft>
              <a:buClr>
                <a:schemeClr val="dk1"/>
              </a:buClr>
              <a:buFont typeface="Arial"/>
              <a:buNone/>
            </a:pPr>
            <a:r>
              <a:rPr lang="en-US" sz="6399">
                <a:solidFill>
                  <a:schemeClr val="dk1"/>
                </a:solidFill>
                <a:latin typeface="Public Sans Black"/>
                <a:ea typeface="Public Sans Black"/>
                <a:cs typeface="Public Sans Black"/>
                <a:sym typeface="Public Sans Black"/>
              </a:rPr>
              <a:t>6.2%</a:t>
            </a:r>
            <a:endParaRPr/>
          </a:p>
        </p:txBody>
      </p:sp>
      <p:sp>
        <p:nvSpPr>
          <p:cNvPr id="399" name="Google Shape;399;p28"/>
          <p:cNvSpPr txBox="1"/>
          <p:nvPr/>
        </p:nvSpPr>
        <p:spPr>
          <a:xfrm>
            <a:off x="5060600" y="2140175"/>
            <a:ext cx="2541300" cy="892500"/>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lang="en-US" sz="5799">
                <a:latin typeface="Public Sans Black"/>
                <a:ea typeface="Public Sans Black"/>
                <a:cs typeface="Public Sans Black"/>
                <a:sym typeface="Public Sans Black"/>
              </a:rPr>
              <a:t>18</a:t>
            </a:r>
            <a:r>
              <a:rPr b="0" i="0" lang="en-US" sz="5799" u="none" cap="none" strike="noStrike">
                <a:solidFill>
                  <a:srgbClr val="000000"/>
                </a:solidFill>
                <a:latin typeface="Public Sans Black"/>
                <a:ea typeface="Public Sans Black"/>
                <a:cs typeface="Public Sans Black"/>
                <a:sym typeface="Public Sans Black"/>
              </a:rPr>
              <a:t>%</a:t>
            </a:r>
            <a:endParaRPr sz="800"/>
          </a:p>
        </p:txBody>
      </p:sp>
      <p:sp>
        <p:nvSpPr>
          <p:cNvPr id="400" name="Google Shape;400;p28"/>
          <p:cNvSpPr txBox="1"/>
          <p:nvPr/>
        </p:nvSpPr>
        <p:spPr>
          <a:xfrm>
            <a:off x="6177475" y="4109050"/>
            <a:ext cx="3648300" cy="984900"/>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lang="en-US" sz="6399">
                <a:latin typeface="Public Sans Black"/>
                <a:ea typeface="Public Sans Black"/>
                <a:cs typeface="Public Sans Black"/>
                <a:sym typeface="Public Sans Black"/>
              </a:rPr>
              <a:t>16.2</a:t>
            </a:r>
            <a:r>
              <a:rPr b="0" i="0" lang="en-US" sz="6399" u="none" cap="none" strike="noStrike">
                <a:solidFill>
                  <a:srgbClr val="000000"/>
                </a:solidFill>
                <a:latin typeface="Public Sans Black"/>
                <a:ea typeface="Public Sans Black"/>
                <a:cs typeface="Public Sans Black"/>
                <a:sym typeface="Public Sans Black"/>
              </a:rPr>
              <a:t>%</a:t>
            </a:r>
            <a:endParaRPr/>
          </a:p>
        </p:txBody>
      </p:sp>
      <p:grpSp>
        <p:nvGrpSpPr>
          <p:cNvPr id="401" name="Google Shape;401;p28"/>
          <p:cNvGrpSpPr/>
          <p:nvPr/>
        </p:nvGrpSpPr>
        <p:grpSpPr>
          <a:xfrm>
            <a:off x="9991479" y="6031514"/>
            <a:ext cx="636270" cy="780931"/>
            <a:chOff x="0" y="-38100"/>
            <a:chExt cx="167577" cy="205677"/>
          </a:xfrm>
        </p:grpSpPr>
        <p:sp>
          <p:nvSpPr>
            <p:cNvPr id="402" name="Google Shape;402;p28"/>
            <p:cNvSpPr/>
            <p:nvPr/>
          </p:nvSpPr>
          <p:spPr>
            <a:xfrm>
              <a:off x="0" y="0"/>
              <a:ext cx="167577" cy="167577"/>
            </a:xfrm>
            <a:custGeom>
              <a:rect b="b" l="l" r="r" t="t"/>
              <a:pathLst>
                <a:path extrusionOk="0" h="167577" w="167577">
                  <a:moveTo>
                    <a:pt x="0" y="0"/>
                  </a:moveTo>
                  <a:lnTo>
                    <a:pt x="167577" y="0"/>
                  </a:lnTo>
                  <a:lnTo>
                    <a:pt x="167577" y="167577"/>
                  </a:lnTo>
                  <a:lnTo>
                    <a:pt x="0" y="167577"/>
                  </a:lnTo>
                  <a:close/>
                </a:path>
              </a:pathLst>
            </a:custGeom>
            <a:solidFill>
              <a:srgbClr val="207EB5"/>
            </a:solidFill>
            <a:ln>
              <a:noFill/>
            </a:ln>
          </p:spPr>
        </p:sp>
        <p:sp>
          <p:nvSpPr>
            <p:cNvPr id="403" name="Google Shape;403;p28"/>
            <p:cNvSpPr txBox="1"/>
            <p:nvPr/>
          </p:nvSpPr>
          <p:spPr>
            <a:xfrm>
              <a:off x="0" y="-38100"/>
              <a:ext cx="167577" cy="20567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04" name="Google Shape;404;p28"/>
          <p:cNvSpPr txBox="1"/>
          <p:nvPr/>
        </p:nvSpPr>
        <p:spPr>
          <a:xfrm>
            <a:off x="10888125" y="6068550"/>
            <a:ext cx="2541300" cy="8865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400">
                <a:latin typeface="Times New Roman"/>
                <a:ea typeface="Times New Roman"/>
                <a:cs typeface="Times New Roman"/>
                <a:sym typeface="Times New Roman"/>
              </a:rPr>
              <a:t>Central Line Patients</a:t>
            </a:r>
            <a:endParaRPr sz="200">
              <a:latin typeface="Times New Roman"/>
              <a:ea typeface="Times New Roman"/>
              <a:cs typeface="Times New Roman"/>
              <a:sym typeface="Times New Roman"/>
            </a:endParaRPr>
          </a:p>
        </p:txBody>
      </p:sp>
      <p:grpSp>
        <p:nvGrpSpPr>
          <p:cNvPr id="405" name="Google Shape;405;p28"/>
          <p:cNvGrpSpPr/>
          <p:nvPr/>
        </p:nvGrpSpPr>
        <p:grpSpPr>
          <a:xfrm>
            <a:off x="9991479" y="7005421"/>
            <a:ext cx="636270" cy="780931"/>
            <a:chOff x="0" y="-38100"/>
            <a:chExt cx="167577" cy="205677"/>
          </a:xfrm>
        </p:grpSpPr>
        <p:sp>
          <p:nvSpPr>
            <p:cNvPr id="406" name="Google Shape;406;p28"/>
            <p:cNvSpPr/>
            <p:nvPr/>
          </p:nvSpPr>
          <p:spPr>
            <a:xfrm>
              <a:off x="0" y="0"/>
              <a:ext cx="167577" cy="167577"/>
            </a:xfrm>
            <a:custGeom>
              <a:rect b="b" l="l" r="r" t="t"/>
              <a:pathLst>
                <a:path extrusionOk="0" h="167577" w="167577">
                  <a:moveTo>
                    <a:pt x="0" y="0"/>
                  </a:moveTo>
                  <a:lnTo>
                    <a:pt x="167577" y="0"/>
                  </a:lnTo>
                  <a:lnTo>
                    <a:pt x="167577" y="167577"/>
                  </a:lnTo>
                  <a:lnTo>
                    <a:pt x="0" y="167577"/>
                  </a:lnTo>
                  <a:close/>
                </a:path>
              </a:pathLst>
            </a:custGeom>
            <a:solidFill>
              <a:srgbClr val="B4DADB"/>
            </a:solidFill>
            <a:ln>
              <a:noFill/>
            </a:ln>
          </p:spPr>
        </p:sp>
        <p:sp>
          <p:nvSpPr>
            <p:cNvPr id="407" name="Google Shape;407;p28"/>
            <p:cNvSpPr txBox="1"/>
            <p:nvPr/>
          </p:nvSpPr>
          <p:spPr>
            <a:xfrm>
              <a:off x="0" y="-38100"/>
              <a:ext cx="167577" cy="20567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08" name="Google Shape;408;p28"/>
          <p:cNvSpPr txBox="1"/>
          <p:nvPr/>
        </p:nvSpPr>
        <p:spPr>
          <a:xfrm>
            <a:off x="11027799" y="7118649"/>
            <a:ext cx="3648300" cy="215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a:p>
        </p:txBody>
      </p:sp>
      <p:grpSp>
        <p:nvGrpSpPr>
          <p:cNvPr id="409" name="Google Shape;409;p28"/>
          <p:cNvGrpSpPr/>
          <p:nvPr/>
        </p:nvGrpSpPr>
        <p:grpSpPr>
          <a:xfrm>
            <a:off x="9991479" y="7979328"/>
            <a:ext cx="636270" cy="780931"/>
            <a:chOff x="0" y="-38100"/>
            <a:chExt cx="167577" cy="205677"/>
          </a:xfrm>
        </p:grpSpPr>
        <p:sp>
          <p:nvSpPr>
            <p:cNvPr id="410" name="Google Shape;410;p28"/>
            <p:cNvSpPr/>
            <p:nvPr/>
          </p:nvSpPr>
          <p:spPr>
            <a:xfrm>
              <a:off x="0" y="0"/>
              <a:ext cx="167577" cy="167577"/>
            </a:xfrm>
            <a:custGeom>
              <a:rect b="b" l="l" r="r" t="t"/>
              <a:pathLst>
                <a:path extrusionOk="0" h="167577" w="167577">
                  <a:moveTo>
                    <a:pt x="0" y="0"/>
                  </a:moveTo>
                  <a:lnTo>
                    <a:pt x="167577" y="0"/>
                  </a:lnTo>
                  <a:lnTo>
                    <a:pt x="167577" y="167577"/>
                  </a:lnTo>
                  <a:lnTo>
                    <a:pt x="0" y="167577"/>
                  </a:lnTo>
                  <a:close/>
                </a:path>
              </a:pathLst>
            </a:custGeom>
            <a:solidFill>
              <a:srgbClr val="FFFFFF"/>
            </a:solidFill>
            <a:ln>
              <a:noFill/>
            </a:ln>
          </p:spPr>
        </p:sp>
        <p:sp>
          <p:nvSpPr>
            <p:cNvPr id="411" name="Google Shape;411;p28"/>
            <p:cNvSpPr txBox="1"/>
            <p:nvPr/>
          </p:nvSpPr>
          <p:spPr>
            <a:xfrm>
              <a:off x="0" y="-38100"/>
              <a:ext cx="167577" cy="20567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12" name="Google Shape;412;p28"/>
          <p:cNvGrpSpPr/>
          <p:nvPr/>
        </p:nvGrpSpPr>
        <p:grpSpPr>
          <a:xfrm>
            <a:off x="13962519" y="6031514"/>
            <a:ext cx="636270" cy="780931"/>
            <a:chOff x="0" y="-38100"/>
            <a:chExt cx="167577" cy="205677"/>
          </a:xfrm>
        </p:grpSpPr>
        <p:sp>
          <p:nvSpPr>
            <p:cNvPr id="413" name="Google Shape;413;p28"/>
            <p:cNvSpPr/>
            <p:nvPr/>
          </p:nvSpPr>
          <p:spPr>
            <a:xfrm>
              <a:off x="0" y="0"/>
              <a:ext cx="167577" cy="167577"/>
            </a:xfrm>
            <a:custGeom>
              <a:rect b="b" l="l" r="r" t="t"/>
              <a:pathLst>
                <a:path extrusionOk="0" h="167577" w="167577">
                  <a:moveTo>
                    <a:pt x="0" y="0"/>
                  </a:moveTo>
                  <a:lnTo>
                    <a:pt x="167577" y="0"/>
                  </a:lnTo>
                  <a:lnTo>
                    <a:pt x="167577" y="167577"/>
                  </a:lnTo>
                  <a:lnTo>
                    <a:pt x="0" y="167577"/>
                  </a:lnTo>
                  <a:close/>
                </a:path>
              </a:pathLst>
            </a:custGeom>
            <a:solidFill>
              <a:srgbClr val="A5B4ED"/>
            </a:solidFill>
            <a:ln>
              <a:noFill/>
            </a:ln>
          </p:spPr>
        </p:sp>
        <p:sp>
          <p:nvSpPr>
            <p:cNvPr id="414" name="Google Shape;414;p28"/>
            <p:cNvSpPr txBox="1"/>
            <p:nvPr/>
          </p:nvSpPr>
          <p:spPr>
            <a:xfrm>
              <a:off x="0" y="-38100"/>
              <a:ext cx="167577" cy="20567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15" name="Google Shape;415;p28"/>
          <p:cNvGrpSpPr/>
          <p:nvPr/>
        </p:nvGrpSpPr>
        <p:grpSpPr>
          <a:xfrm>
            <a:off x="13962519" y="7005421"/>
            <a:ext cx="636270" cy="780931"/>
            <a:chOff x="0" y="-38100"/>
            <a:chExt cx="167577" cy="205677"/>
          </a:xfrm>
        </p:grpSpPr>
        <p:sp>
          <p:nvSpPr>
            <p:cNvPr id="416" name="Google Shape;416;p28"/>
            <p:cNvSpPr/>
            <p:nvPr/>
          </p:nvSpPr>
          <p:spPr>
            <a:xfrm>
              <a:off x="0" y="0"/>
              <a:ext cx="167577" cy="167577"/>
            </a:xfrm>
            <a:custGeom>
              <a:rect b="b" l="l" r="r" t="t"/>
              <a:pathLst>
                <a:path extrusionOk="0" h="167577" w="167577">
                  <a:moveTo>
                    <a:pt x="0" y="0"/>
                  </a:moveTo>
                  <a:lnTo>
                    <a:pt x="167577" y="0"/>
                  </a:lnTo>
                  <a:lnTo>
                    <a:pt x="167577" y="167577"/>
                  </a:lnTo>
                  <a:lnTo>
                    <a:pt x="0" y="167577"/>
                  </a:lnTo>
                  <a:close/>
                </a:path>
              </a:pathLst>
            </a:custGeom>
            <a:solidFill>
              <a:srgbClr val="5986E3"/>
            </a:solidFill>
            <a:ln>
              <a:noFill/>
            </a:ln>
          </p:spPr>
        </p:sp>
        <p:sp>
          <p:nvSpPr>
            <p:cNvPr id="417" name="Google Shape;417;p28"/>
            <p:cNvSpPr txBox="1"/>
            <p:nvPr/>
          </p:nvSpPr>
          <p:spPr>
            <a:xfrm>
              <a:off x="0" y="-38100"/>
              <a:ext cx="167577" cy="20567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18" name="Google Shape;418;p28"/>
          <p:cNvGrpSpPr/>
          <p:nvPr/>
        </p:nvGrpSpPr>
        <p:grpSpPr>
          <a:xfrm>
            <a:off x="13962519" y="7979328"/>
            <a:ext cx="636270" cy="780931"/>
            <a:chOff x="0" y="-38100"/>
            <a:chExt cx="167577" cy="205677"/>
          </a:xfrm>
        </p:grpSpPr>
        <p:sp>
          <p:nvSpPr>
            <p:cNvPr id="419" name="Google Shape;419;p28"/>
            <p:cNvSpPr/>
            <p:nvPr/>
          </p:nvSpPr>
          <p:spPr>
            <a:xfrm>
              <a:off x="0" y="0"/>
              <a:ext cx="167577" cy="167577"/>
            </a:xfrm>
            <a:custGeom>
              <a:rect b="b" l="l" r="r" t="t"/>
              <a:pathLst>
                <a:path extrusionOk="0" h="167577" w="167577">
                  <a:moveTo>
                    <a:pt x="0" y="0"/>
                  </a:moveTo>
                  <a:lnTo>
                    <a:pt x="167577" y="0"/>
                  </a:lnTo>
                  <a:lnTo>
                    <a:pt x="167577" y="167577"/>
                  </a:lnTo>
                  <a:lnTo>
                    <a:pt x="0" y="167577"/>
                  </a:lnTo>
                  <a:close/>
                </a:path>
              </a:pathLst>
            </a:custGeom>
            <a:solidFill>
              <a:srgbClr val="A6EAFD"/>
            </a:solidFill>
            <a:ln>
              <a:noFill/>
            </a:ln>
          </p:spPr>
        </p:sp>
        <p:sp>
          <p:nvSpPr>
            <p:cNvPr id="420" name="Google Shape;420;p28"/>
            <p:cNvSpPr txBox="1"/>
            <p:nvPr/>
          </p:nvSpPr>
          <p:spPr>
            <a:xfrm>
              <a:off x="0" y="-38100"/>
              <a:ext cx="167577" cy="20567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21" name="Google Shape;421;p28"/>
          <p:cNvSpPr txBox="1"/>
          <p:nvPr/>
        </p:nvSpPr>
        <p:spPr>
          <a:xfrm>
            <a:off x="8082555" y="233201"/>
            <a:ext cx="9304200" cy="1000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6500">
                <a:solidFill>
                  <a:srgbClr val="207EB5"/>
                </a:solidFill>
                <a:latin typeface="Times New Roman"/>
                <a:ea typeface="Times New Roman"/>
                <a:cs typeface="Times New Roman"/>
                <a:sym typeface="Times New Roman"/>
              </a:rPr>
              <a:t>STATISTICS</a:t>
            </a:r>
            <a:r>
              <a:rPr b="1" lang="en-US" sz="6500">
                <a:solidFill>
                  <a:srgbClr val="207EB5"/>
                </a:solidFill>
                <a:latin typeface="Times New Roman"/>
                <a:ea typeface="Times New Roman"/>
                <a:cs typeface="Times New Roman"/>
                <a:sym typeface="Times New Roman"/>
              </a:rPr>
              <a:t> RESULTS </a:t>
            </a:r>
            <a:endParaRPr sz="700">
              <a:latin typeface="Times New Roman"/>
              <a:ea typeface="Times New Roman"/>
              <a:cs typeface="Times New Roman"/>
              <a:sym typeface="Times New Roman"/>
            </a:endParaRPr>
          </a:p>
        </p:txBody>
      </p:sp>
      <p:sp>
        <p:nvSpPr>
          <p:cNvPr id="422" name="Google Shape;422;p28"/>
          <p:cNvSpPr txBox="1"/>
          <p:nvPr/>
        </p:nvSpPr>
        <p:spPr>
          <a:xfrm>
            <a:off x="9991475" y="5130800"/>
            <a:ext cx="3096900" cy="7611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Clr>
                <a:srgbClr val="000000"/>
              </a:buClr>
              <a:buFont typeface="Arial"/>
              <a:buNone/>
            </a:pPr>
            <a:r>
              <a:rPr b="1" lang="en-US" sz="2300">
                <a:latin typeface="Times New Roman"/>
                <a:ea typeface="Times New Roman"/>
                <a:cs typeface="Times New Roman"/>
                <a:sym typeface="Times New Roman"/>
              </a:rPr>
              <a:t>Hospital Admissions and Central Line Stats:</a:t>
            </a:r>
            <a:endParaRPr b="1" sz="2300">
              <a:latin typeface="Times New Roman"/>
              <a:ea typeface="Times New Roman"/>
              <a:cs typeface="Times New Roman"/>
              <a:sym typeface="Times New Roman"/>
            </a:endParaRPr>
          </a:p>
        </p:txBody>
      </p:sp>
      <p:sp>
        <p:nvSpPr>
          <p:cNvPr id="423" name="Google Shape;423;p28"/>
          <p:cNvSpPr txBox="1"/>
          <p:nvPr/>
        </p:nvSpPr>
        <p:spPr>
          <a:xfrm>
            <a:off x="10888125" y="7080550"/>
            <a:ext cx="2541300" cy="8865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400">
                <a:latin typeface="Times New Roman"/>
                <a:ea typeface="Times New Roman"/>
                <a:cs typeface="Times New Roman"/>
                <a:sym typeface="Times New Roman"/>
              </a:rPr>
              <a:t>CLABSI </a:t>
            </a:r>
            <a:endParaRPr sz="2400">
              <a:latin typeface="Times New Roman"/>
              <a:ea typeface="Times New Roman"/>
              <a:cs typeface="Times New Roman"/>
              <a:sym typeface="Times New Roman"/>
            </a:endParaRPr>
          </a:p>
          <a:p>
            <a:pPr indent="0" lvl="0" marL="0" marR="0" rtl="0" algn="l">
              <a:lnSpc>
                <a:spcPct val="140000"/>
              </a:lnSpc>
              <a:spcBef>
                <a:spcPts val="0"/>
              </a:spcBef>
              <a:spcAft>
                <a:spcPts val="0"/>
              </a:spcAft>
              <a:buNone/>
            </a:pPr>
            <a:r>
              <a:rPr lang="en-US" sz="2400">
                <a:latin typeface="Times New Roman"/>
                <a:ea typeface="Times New Roman"/>
                <a:cs typeface="Times New Roman"/>
                <a:sym typeface="Times New Roman"/>
              </a:rPr>
              <a:t>Patients</a:t>
            </a:r>
            <a:endParaRPr sz="2400">
              <a:latin typeface="Times New Roman"/>
              <a:ea typeface="Times New Roman"/>
              <a:cs typeface="Times New Roman"/>
              <a:sym typeface="Times New Roman"/>
            </a:endParaRPr>
          </a:p>
        </p:txBody>
      </p:sp>
      <p:sp>
        <p:nvSpPr>
          <p:cNvPr id="424" name="Google Shape;424;p28"/>
          <p:cNvSpPr txBox="1"/>
          <p:nvPr/>
        </p:nvSpPr>
        <p:spPr>
          <a:xfrm>
            <a:off x="10888125" y="8207452"/>
            <a:ext cx="2541300" cy="3693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400">
                <a:latin typeface="Times New Roman"/>
                <a:ea typeface="Times New Roman"/>
                <a:cs typeface="Times New Roman"/>
                <a:sym typeface="Times New Roman"/>
              </a:rPr>
              <a:t>Mortality Rate</a:t>
            </a:r>
            <a:endParaRPr sz="200">
              <a:latin typeface="Times New Roman"/>
              <a:ea typeface="Times New Roman"/>
              <a:cs typeface="Times New Roman"/>
              <a:sym typeface="Times New Roman"/>
            </a:endParaRPr>
          </a:p>
        </p:txBody>
      </p:sp>
      <p:sp>
        <p:nvSpPr>
          <p:cNvPr id="425" name="Google Shape;425;p28"/>
          <p:cNvSpPr txBox="1"/>
          <p:nvPr/>
        </p:nvSpPr>
        <p:spPr>
          <a:xfrm>
            <a:off x="14845450" y="6068550"/>
            <a:ext cx="2541300" cy="8865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400">
                <a:latin typeface="Times New Roman"/>
                <a:ea typeface="Times New Roman"/>
                <a:cs typeface="Times New Roman"/>
                <a:sym typeface="Times New Roman"/>
              </a:rPr>
              <a:t>With </a:t>
            </a:r>
            <a:r>
              <a:rPr lang="en-US" sz="2400">
                <a:latin typeface="Times New Roman"/>
                <a:ea typeface="Times New Roman"/>
                <a:cs typeface="Times New Roman"/>
                <a:sym typeface="Times New Roman"/>
              </a:rPr>
              <a:t>Central Line Patients</a:t>
            </a:r>
            <a:endParaRPr sz="200">
              <a:latin typeface="Times New Roman"/>
              <a:ea typeface="Times New Roman"/>
              <a:cs typeface="Times New Roman"/>
              <a:sym typeface="Times New Roman"/>
            </a:endParaRPr>
          </a:p>
        </p:txBody>
      </p:sp>
      <p:sp>
        <p:nvSpPr>
          <p:cNvPr id="426" name="Google Shape;426;p28"/>
          <p:cNvSpPr txBox="1"/>
          <p:nvPr/>
        </p:nvSpPr>
        <p:spPr>
          <a:xfrm>
            <a:off x="14845450" y="7080550"/>
            <a:ext cx="2541300" cy="8865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400">
                <a:latin typeface="Times New Roman"/>
                <a:ea typeface="Times New Roman"/>
                <a:cs typeface="Times New Roman"/>
                <a:sym typeface="Times New Roman"/>
              </a:rPr>
              <a:t>Without Central </a:t>
            </a:r>
            <a:endParaRPr sz="2400">
              <a:latin typeface="Times New Roman"/>
              <a:ea typeface="Times New Roman"/>
              <a:cs typeface="Times New Roman"/>
              <a:sym typeface="Times New Roman"/>
            </a:endParaRPr>
          </a:p>
          <a:p>
            <a:pPr indent="0" lvl="0" marL="0" marR="0" rtl="0" algn="l">
              <a:lnSpc>
                <a:spcPct val="140000"/>
              </a:lnSpc>
              <a:spcBef>
                <a:spcPts val="0"/>
              </a:spcBef>
              <a:spcAft>
                <a:spcPts val="0"/>
              </a:spcAft>
              <a:buNone/>
            </a:pPr>
            <a:r>
              <a:rPr lang="en-US" sz="2400">
                <a:latin typeface="Times New Roman"/>
                <a:ea typeface="Times New Roman"/>
                <a:cs typeface="Times New Roman"/>
                <a:sym typeface="Times New Roman"/>
              </a:rPr>
              <a:t>Line</a:t>
            </a:r>
            <a:endParaRPr sz="2400">
              <a:latin typeface="Times New Roman"/>
              <a:ea typeface="Times New Roman"/>
              <a:cs typeface="Times New Roman"/>
              <a:sym typeface="Times New Roman"/>
            </a:endParaRPr>
          </a:p>
        </p:txBody>
      </p:sp>
      <p:sp>
        <p:nvSpPr>
          <p:cNvPr id="427" name="Google Shape;427;p28"/>
          <p:cNvSpPr txBox="1"/>
          <p:nvPr/>
        </p:nvSpPr>
        <p:spPr>
          <a:xfrm>
            <a:off x="14845450" y="8092550"/>
            <a:ext cx="2872200" cy="3693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400">
                <a:latin typeface="Times New Roman"/>
                <a:ea typeface="Times New Roman"/>
                <a:cs typeface="Times New Roman"/>
                <a:sym typeface="Times New Roman"/>
              </a:rPr>
              <a:t>Patients with CLABSI</a:t>
            </a:r>
            <a:endParaRPr sz="200">
              <a:latin typeface="Times New Roman"/>
              <a:ea typeface="Times New Roman"/>
              <a:cs typeface="Times New Roman"/>
              <a:sym typeface="Times New Roman"/>
            </a:endParaRPr>
          </a:p>
        </p:txBody>
      </p:sp>
      <p:sp>
        <p:nvSpPr>
          <p:cNvPr id="428" name="Google Shape;428;p28"/>
          <p:cNvSpPr txBox="1"/>
          <p:nvPr/>
        </p:nvSpPr>
        <p:spPr>
          <a:xfrm>
            <a:off x="13962525" y="5181950"/>
            <a:ext cx="3096900" cy="7611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1" lang="en-US" sz="2300">
                <a:latin typeface="Times New Roman"/>
                <a:ea typeface="Times New Roman"/>
                <a:cs typeface="Times New Roman"/>
                <a:sym typeface="Times New Roman"/>
              </a:rPr>
              <a:t>Mortality With and</a:t>
            </a:r>
            <a:endParaRPr b="1" sz="2300">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b="1" lang="en-US" sz="2300">
                <a:latin typeface="Times New Roman"/>
                <a:ea typeface="Times New Roman"/>
                <a:cs typeface="Times New Roman"/>
                <a:sym typeface="Times New Roman"/>
              </a:rPr>
              <a:t> Without Central Line</a:t>
            </a:r>
            <a:endParaRPr b="1" sz="16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CFAFF"/>
        </a:solidFill>
      </p:bgPr>
    </p:bg>
    <p:spTree>
      <p:nvGrpSpPr>
        <p:cNvPr id="432" name="Shape 432"/>
        <p:cNvGrpSpPr/>
        <p:nvPr/>
      </p:nvGrpSpPr>
      <p:grpSpPr>
        <a:xfrm>
          <a:off x="0" y="0"/>
          <a:ext cx="0" cy="0"/>
          <a:chOff x="0" y="0"/>
          <a:chExt cx="0" cy="0"/>
        </a:xfrm>
      </p:grpSpPr>
      <p:pic>
        <p:nvPicPr>
          <p:cNvPr id="433" name="Google Shape;433;p29"/>
          <p:cNvPicPr preferRelativeResize="0"/>
          <p:nvPr/>
        </p:nvPicPr>
        <p:blipFill>
          <a:blip r:embed="rId3">
            <a:alphaModFix/>
          </a:blip>
          <a:stretch>
            <a:fillRect/>
          </a:stretch>
        </p:blipFill>
        <p:spPr>
          <a:xfrm>
            <a:off x="0" y="0"/>
            <a:ext cx="18288000" cy="10287000"/>
          </a:xfrm>
          <a:prstGeom prst="rect">
            <a:avLst/>
          </a:prstGeom>
          <a:noFill/>
          <a:ln>
            <a:noFill/>
          </a:ln>
        </p:spPr>
      </p:pic>
      <p:grpSp>
        <p:nvGrpSpPr>
          <p:cNvPr id="434" name="Google Shape;434;p29"/>
          <p:cNvGrpSpPr/>
          <p:nvPr/>
        </p:nvGrpSpPr>
        <p:grpSpPr>
          <a:xfrm>
            <a:off x="-426373" y="921138"/>
            <a:ext cx="11769733" cy="8300115"/>
            <a:chOff x="0" y="-38100"/>
            <a:chExt cx="3099827" cy="2186024"/>
          </a:xfrm>
        </p:grpSpPr>
        <p:sp>
          <p:nvSpPr>
            <p:cNvPr id="435" name="Google Shape;435;p29"/>
            <p:cNvSpPr/>
            <p:nvPr/>
          </p:nvSpPr>
          <p:spPr>
            <a:xfrm>
              <a:off x="0" y="0"/>
              <a:ext cx="3099827" cy="2147924"/>
            </a:xfrm>
            <a:custGeom>
              <a:rect b="b" l="l" r="r" t="t"/>
              <a:pathLst>
                <a:path extrusionOk="0" h="2147924" w="3099827">
                  <a:moveTo>
                    <a:pt x="0" y="0"/>
                  </a:moveTo>
                  <a:lnTo>
                    <a:pt x="3099827" y="0"/>
                  </a:lnTo>
                  <a:lnTo>
                    <a:pt x="3099827" y="2147924"/>
                  </a:lnTo>
                  <a:lnTo>
                    <a:pt x="0" y="2147924"/>
                  </a:lnTo>
                  <a:close/>
                </a:path>
              </a:pathLst>
            </a:custGeom>
            <a:solidFill>
              <a:srgbClr val="207EB5">
                <a:alpha val="86666"/>
              </a:srgbClr>
            </a:solidFill>
            <a:ln cap="sq" cmpd="sng" w="95250">
              <a:solidFill>
                <a:srgbClr val="000000">
                  <a:alpha val="86666"/>
                </a:srgbClr>
              </a:solidFill>
              <a:prstDash val="solid"/>
              <a:miter lim="8000"/>
              <a:headEnd len="sm" w="sm" type="none"/>
              <a:tailEnd len="sm" w="sm" type="none"/>
            </a:ln>
          </p:spPr>
        </p:sp>
        <p:sp>
          <p:nvSpPr>
            <p:cNvPr id="436" name="Google Shape;436;p29"/>
            <p:cNvSpPr txBox="1"/>
            <p:nvPr/>
          </p:nvSpPr>
          <p:spPr>
            <a:xfrm>
              <a:off x="0" y="-38100"/>
              <a:ext cx="3099827" cy="218602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37" name="Google Shape;437;p29"/>
          <p:cNvGrpSpPr/>
          <p:nvPr/>
        </p:nvGrpSpPr>
        <p:grpSpPr>
          <a:xfrm>
            <a:off x="566504" y="3322501"/>
            <a:ext cx="2421878" cy="945967"/>
            <a:chOff x="0" y="-38100"/>
            <a:chExt cx="985064" cy="249142"/>
          </a:xfrm>
        </p:grpSpPr>
        <p:sp>
          <p:nvSpPr>
            <p:cNvPr id="438" name="Google Shape;438;p29"/>
            <p:cNvSpPr/>
            <p:nvPr/>
          </p:nvSpPr>
          <p:spPr>
            <a:xfrm>
              <a:off x="0" y="0"/>
              <a:ext cx="985064" cy="211042"/>
            </a:xfrm>
            <a:custGeom>
              <a:rect b="b" l="l" r="r" t="t"/>
              <a:pathLst>
                <a:path extrusionOk="0" h="211042" w="985064">
                  <a:moveTo>
                    <a:pt x="0" y="0"/>
                  </a:moveTo>
                  <a:lnTo>
                    <a:pt x="985064" y="0"/>
                  </a:lnTo>
                  <a:lnTo>
                    <a:pt x="985064" y="211042"/>
                  </a:lnTo>
                  <a:lnTo>
                    <a:pt x="0" y="211042"/>
                  </a:lnTo>
                  <a:close/>
                </a:path>
              </a:pathLst>
            </a:custGeom>
            <a:solidFill>
              <a:srgbClr val="A6EAFD"/>
            </a:solidFill>
            <a:ln>
              <a:noFill/>
            </a:ln>
          </p:spPr>
        </p:sp>
        <p:sp>
          <p:nvSpPr>
            <p:cNvPr id="439" name="Google Shape;439;p29"/>
            <p:cNvSpPr txBox="1"/>
            <p:nvPr/>
          </p:nvSpPr>
          <p:spPr>
            <a:xfrm>
              <a:off x="0" y="-38100"/>
              <a:ext cx="985064" cy="2491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40" name="Google Shape;440;p29"/>
          <p:cNvSpPr txBox="1"/>
          <p:nvPr/>
        </p:nvSpPr>
        <p:spPr>
          <a:xfrm>
            <a:off x="313649" y="1295707"/>
            <a:ext cx="10289700" cy="2133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lang="en-US" sz="6600">
                <a:solidFill>
                  <a:srgbClr val="FFFFFF"/>
                </a:solidFill>
                <a:latin typeface="Times New Roman"/>
                <a:ea typeface="Times New Roman"/>
                <a:cs typeface="Times New Roman"/>
                <a:sym typeface="Times New Roman"/>
              </a:rPr>
              <a:t>MODEL PERFORMANCE</a:t>
            </a:r>
            <a:endParaRPr b="1" sz="6600">
              <a:solidFill>
                <a:srgbClr val="FFFFFF"/>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b="1" lang="en-US" sz="6600">
                <a:solidFill>
                  <a:srgbClr val="FFFFFF"/>
                </a:solidFill>
                <a:latin typeface="Times New Roman"/>
                <a:ea typeface="Times New Roman"/>
                <a:cs typeface="Times New Roman"/>
                <a:sym typeface="Times New Roman"/>
              </a:rPr>
              <a:t>&amp; CONCLUSION </a:t>
            </a:r>
            <a:endParaRPr b="1" sz="6600">
              <a:solidFill>
                <a:srgbClr val="FFFFFF"/>
              </a:solidFill>
              <a:latin typeface="Times New Roman"/>
              <a:ea typeface="Times New Roman"/>
              <a:cs typeface="Times New Roman"/>
              <a:sym typeface="Times New Roman"/>
            </a:endParaRPr>
          </a:p>
        </p:txBody>
      </p:sp>
      <p:grpSp>
        <p:nvGrpSpPr>
          <p:cNvPr id="441" name="Google Shape;441;p29"/>
          <p:cNvGrpSpPr/>
          <p:nvPr/>
        </p:nvGrpSpPr>
        <p:grpSpPr>
          <a:xfrm>
            <a:off x="2988378" y="3322501"/>
            <a:ext cx="5058501" cy="945967"/>
            <a:chOff x="0" y="-38100"/>
            <a:chExt cx="985064" cy="249142"/>
          </a:xfrm>
        </p:grpSpPr>
        <p:sp>
          <p:nvSpPr>
            <p:cNvPr id="442" name="Google Shape;442;p29"/>
            <p:cNvSpPr/>
            <p:nvPr/>
          </p:nvSpPr>
          <p:spPr>
            <a:xfrm>
              <a:off x="0" y="0"/>
              <a:ext cx="985064" cy="211042"/>
            </a:xfrm>
            <a:custGeom>
              <a:rect b="b" l="l" r="r" t="t"/>
              <a:pathLst>
                <a:path extrusionOk="0" h="211042" w="985064">
                  <a:moveTo>
                    <a:pt x="0" y="0"/>
                  </a:moveTo>
                  <a:lnTo>
                    <a:pt x="985064" y="0"/>
                  </a:lnTo>
                  <a:lnTo>
                    <a:pt x="985064" y="211042"/>
                  </a:lnTo>
                  <a:lnTo>
                    <a:pt x="0" y="211042"/>
                  </a:lnTo>
                  <a:close/>
                </a:path>
              </a:pathLst>
            </a:custGeom>
            <a:solidFill>
              <a:srgbClr val="FFFFFF"/>
            </a:solidFill>
            <a:ln>
              <a:noFill/>
            </a:ln>
          </p:spPr>
        </p:sp>
        <p:sp>
          <p:nvSpPr>
            <p:cNvPr id="443" name="Google Shape;443;p29"/>
            <p:cNvSpPr txBox="1"/>
            <p:nvPr/>
          </p:nvSpPr>
          <p:spPr>
            <a:xfrm>
              <a:off x="0" y="-38100"/>
              <a:ext cx="985064" cy="2491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44" name="Google Shape;444;p29"/>
          <p:cNvGrpSpPr/>
          <p:nvPr/>
        </p:nvGrpSpPr>
        <p:grpSpPr>
          <a:xfrm>
            <a:off x="566500" y="5207801"/>
            <a:ext cx="3981235" cy="945942"/>
            <a:chOff x="0" y="-38100"/>
            <a:chExt cx="1477596" cy="249142"/>
          </a:xfrm>
        </p:grpSpPr>
        <p:sp>
          <p:nvSpPr>
            <p:cNvPr id="445" name="Google Shape;445;p29"/>
            <p:cNvSpPr/>
            <p:nvPr/>
          </p:nvSpPr>
          <p:spPr>
            <a:xfrm>
              <a:off x="0" y="0"/>
              <a:ext cx="1477596" cy="211042"/>
            </a:xfrm>
            <a:custGeom>
              <a:rect b="b" l="l" r="r" t="t"/>
              <a:pathLst>
                <a:path extrusionOk="0" h="211042" w="1477596">
                  <a:moveTo>
                    <a:pt x="0" y="0"/>
                  </a:moveTo>
                  <a:lnTo>
                    <a:pt x="1477596" y="0"/>
                  </a:lnTo>
                  <a:lnTo>
                    <a:pt x="1477596" y="211042"/>
                  </a:lnTo>
                  <a:lnTo>
                    <a:pt x="0" y="211042"/>
                  </a:lnTo>
                  <a:close/>
                </a:path>
              </a:pathLst>
            </a:custGeom>
            <a:solidFill>
              <a:srgbClr val="A6EAFD"/>
            </a:solidFill>
            <a:ln>
              <a:noFill/>
            </a:ln>
          </p:spPr>
        </p:sp>
        <p:sp>
          <p:nvSpPr>
            <p:cNvPr id="446" name="Google Shape;446;p29"/>
            <p:cNvSpPr txBox="1"/>
            <p:nvPr/>
          </p:nvSpPr>
          <p:spPr>
            <a:xfrm>
              <a:off x="0" y="-38100"/>
              <a:ext cx="1477596" cy="2491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47" name="Google Shape;447;p29"/>
          <p:cNvGrpSpPr/>
          <p:nvPr/>
        </p:nvGrpSpPr>
        <p:grpSpPr>
          <a:xfrm>
            <a:off x="4571999" y="5207801"/>
            <a:ext cx="3474813" cy="945942"/>
            <a:chOff x="0" y="-38100"/>
            <a:chExt cx="492532" cy="249142"/>
          </a:xfrm>
        </p:grpSpPr>
        <p:sp>
          <p:nvSpPr>
            <p:cNvPr id="448" name="Google Shape;448;p29"/>
            <p:cNvSpPr/>
            <p:nvPr/>
          </p:nvSpPr>
          <p:spPr>
            <a:xfrm>
              <a:off x="0" y="0"/>
              <a:ext cx="492532" cy="211042"/>
            </a:xfrm>
            <a:custGeom>
              <a:rect b="b" l="l" r="r" t="t"/>
              <a:pathLst>
                <a:path extrusionOk="0" h="211042" w="492532">
                  <a:moveTo>
                    <a:pt x="0" y="0"/>
                  </a:moveTo>
                  <a:lnTo>
                    <a:pt x="492532" y="0"/>
                  </a:lnTo>
                  <a:lnTo>
                    <a:pt x="492532" y="211042"/>
                  </a:lnTo>
                  <a:lnTo>
                    <a:pt x="0" y="211042"/>
                  </a:lnTo>
                  <a:close/>
                </a:path>
              </a:pathLst>
            </a:custGeom>
            <a:solidFill>
              <a:srgbClr val="FFFFFF"/>
            </a:solidFill>
            <a:ln>
              <a:noFill/>
            </a:ln>
          </p:spPr>
        </p:sp>
        <p:sp>
          <p:nvSpPr>
            <p:cNvPr id="449" name="Google Shape;449;p29"/>
            <p:cNvSpPr txBox="1"/>
            <p:nvPr/>
          </p:nvSpPr>
          <p:spPr>
            <a:xfrm>
              <a:off x="0" y="-38100"/>
              <a:ext cx="492532" cy="2491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50" name="Google Shape;450;p29"/>
          <p:cNvGrpSpPr/>
          <p:nvPr/>
        </p:nvGrpSpPr>
        <p:grpSpPr>
          <a:xfrm>
            <a:off x="566502" y="7216326"/>
            <a:ext cx="2735309" cy="945967"/>
            <a:chOff x="0" y="-38100"/>
            <a:chExt cx="361665" cy="249142"/>
          </a:xfrm>
        </p:grpSpPr>
        <p:sp>
          <p:nvSpPr>
            <p:cNvPr id="451" name="Google Shape;451;p29"/>
            <p:cNvSpPr/>
            <p:nvPr/>
          </p:nvSpPr>
          <p:spPr>
            <a:xfrm>
              <a:off x="0" y="0"/>
              <a:ext cx="361665" cy="211042"/>
            </a:xfrm>
            <a:custGeom>
              <a:rect b="b" l="l" r="r" t="t"/>
              <a:pathLst>
                <a:path extrusionOk="0" h="211042" w="361665">
                  <a:moveTo>
                    <a:pt x="0" y="0"/>
                  </a:moveTo>
                  <a:lnTo>
                    <a:pt x="361665" y="0"/>
                  </a:lnTo>
                  <a:lnTo>
                    <a:pt x="361665" y="211042"/>
                  </a:lnTo>
                  <a:lnTo>
                    <a:pt x="0" y="211042"/>
                  </a:lnTo>
                  <a:close/>
                </a:path>
              </a:pathLst>
            </a:custGeom>
            <a:solidFill>
              <a:srgbClr val="A6EAFD"/>
            </a:solidFill>
            <a:ln>
              <a:noFill/>
            </a:ln>
          </p:spPr>
        </p:sp>
        <p:sp>
          <p:nvSpPr>
            <p:cNvPr id="452" name="Google Shape;452;p29"/>
            <p:cNvSpPr txBox="1"/>
            <p:nvPr/>
          </p:nvSpPr>
          <p:spPr>
            <a:xfrm>
              <a:off x="0" y="-38100"/>
              <a:ext cx="361665" cy="2491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53" name="Google Shape;453;p29"/>
          <p:cNvGrpSpPr/>
          <p:nvPr/>
        </p:nvGrpSpPr>
        <p:grpSpPr>
          <a:xfrm>
            <a:off x="3347177" y="7216326"/>
            <a:ext cx="4699768" cy="945967"/>
            <a:chOff x="0" y="-38100"/>
            <a:chExt cx="1608463" cy="249142"/>
          </a:xfrm>
        </p:grpSpPr>
        <p:sp>
          <p:nvSpPr>
            <p:cNvPr id="454" name="Google Shape;454;p29"/>
            <p:cNvSpPr/>
            <p:nvPr/>
          </p:nvSpPr>
          <p:spPr>
            <a:xfrm>
              <a:off x="0" y="0"/>
              <a:ext cx="1608463" cy="211042"/>
            </a:xfrm>
            <a:custGeom>
              <a:rect b="b" l="l" r="r" t="t"/>
              <a:pathLst>
                <a:path extrusionOk="0" h="211042" w="1608463">
                  <a:moveTo>
                    <a:pt x="0" y="0"/>
                  </a:moveTo>
                  <a:lnTo>
                    <a:pt x="1608463" y="0"/>
                  </a:lnTo>
                  <a:lnTo>
                    <a:pt x="1608463" y="211042"/>
                  </a:lnTo>
                  <a:lnTo>
                    <a:pt x="0" y="211042"/>
                  </a:lnTo>
                  <a:close/>
                </a:path>
              </a:pathLst>
            </a:custGeom>
            <a:solidFill>
              <a:srgbClr val="FFFFFF"/>
            </a:solidFill>
            <a:ln>
              <a:noFill/>
            </a:ln>
          </p:spPr>
        </p:sp>
        <p:sp>
          <p:nvSpPr>
            <p:cNvPr id="455" name="Google Shape;455;p29"/>
            <p:cNvSpPr txBox="1"/>
            <p:nvPr/>
          </p:nvSpPr>
          <p:spPr>
            <a:xfrm>
              <a:off x="0" y="-38100"/>
              <a:ext cx="1608463" cy="2491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56" name="Google Shape;456;p29"/>
          <p:cNvSpPr txBox="1"/>
          <p:nvPr/>
        </p:nvSpPr>
        <p:spPr>
          <a:xfrm>
            <a:off x="929937" y="7312750"/>
            <a:ext cx="1999800" cy="812700"/>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lang="en-US" sz="2200">
                <a:solidFill>
                  <a:schemeClr val="dk1"/>
                </a:solidFill>
                <a:latin typeface="Times New Roman"/>
                <a:ea typeface="Times New Roman"/>
                <a:cs typeface="Times New Roman"/>
                <a:sym typeface="Times New Roman"/>
              </a:rPr>
              <a:t>Logistic</a:t>
            </a:r>
            <a:endParaRPr sz="2200">
              <a:solidFill>
                <a:schemeClr val="dk1"/>
              </a:solidFill>
              <a:latin typeface="Times New Roman"/>
              <a:ea typeface="Times New Roman"/>
              <a:cs typeface="Times New Roman"/>
              <a:sym typeface="Times New Roman"/>
            </a:endParaRPr>
          </a:p>
          <a:p>
            <a:pPr indent="0" lvl="0" marL="0" marR="0" rtl="0" algn="l">
              <a:lnSpc>
                <a:spcPct val="139958"/>
              </a:lnSpc>
              <a:spcBef>
                <a:spcPts val="0"/>
              </a:spcBef>
              <a:spcAft>
                <a:spcPts val="0"/>
              </a:spcAft>
              <a:buNone/>
            </a:pPr>
            <a:r>
              <a:rPr lang="en-US" sz="2200">
                <a:solidFill>
                  <a:schemeClr val="dk1"/>
                </a:solidFill>
                <a:latin typeface="Times New Roman"/>
                <a:ea typeface="Times New Roman"/>
                <a:cs typeface="Times New Roman"/>
                <a:sym typeface="Times New Roman"/>
              </a:rPr>
              <a:t>Regression</a:t>
            </a:r>
            <a:endParaRPr sz="2200">
              <a:solidFill>
                <a:schemeClr val="dk1"/>
              </a:solidFill>
              <a:latin typeface="Times New Roman"/>
              <a:ea typeface="Times New Roman"/>
              <a:cs typeface="Times New Roman"/>
              <a:sym typeface="Times New Roman"/>
            </a:endParaRPr>
          </a:p>
        </p:txBody>
      </p:sp>
      <p:sp>
        <p:nvSpPr>
          <p:cNvPr id="457" name="Google Shape;457;p29"/>
          <p:cNvSpPr txBox="1"/>
          <p:nvPr/>
        </p:nvSpPr>
        <p:spPr>
          <a:xfrm>
            <a:off x="8174752" y="7525900"/>
            <a:ext cx="3740100" cy="538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3500">
                <a:solidFill>
                  <a:srgbClr val="A6EAFD"/>
                </a:solidFill>
                <a:latin typeface="Times New Roman"/>
                <a:ea typeface="Times New Roman"/>
                <a:cs typeface="Times New Roman"/>
                <a:sym typeface="Times New Roman"/>
              </a:rPr>
              <a:t>MORTALITY</a:t>
            </a:r>
            <a:endParaRPr b="1" sz="3500">
              <a:solidFill>
                <a:srgbClr val="A6EAFD"/>
              </a:solidFill>
              <a:latin typeface="Times New Roman"/>
              <a:ea typeface="Times New Roman"/>
              <a:cs typeface="Times New Roman"/>
              <a:sym typeface="Times New Roman"/>
            </a:endParaRPr>
          </a:p>
        </p:txBody>
      </p:sp>
      <p:sp>
        <p:nvSpPr>
          <p:cNvPr id="458" name="Google Shape;458;p29"/>
          <p:cNvSpPr txBox="1"/>
          <p:nvPr/>
        </p:nvSpPr>
        <p:spPr>
          <a:xfrm>
            <a:off x="3849478" y="3591125"/>
            <a:ext cx="3981300" cy="523200"/>
          </a:xfrm>
          <a:prstGeom prst="rect">
            <a:avLst/>
          </a:prstGeom>
          <a:noFill/>
          <a:ln>
            <a:noFill/>
          </a:ln>
        </p:spPr>
        <p:txBody>
          <a:bodyPr anchorCtr="0" anchor="t" bIns="91425" lIns="91425" spcFirstLastPara="1" rIns="91425" wrap="square" tIns="91425">
            <a:spAutoFit/>
          </a:bodyPr>
          <a:lstStyle/>
          <a:p>
            <a:pPr indent="0" lvl="0" marL="0" rtl="0" algn="l">
              <a:lnSpc>
                <a:spcPct val="139958"/>
              </a:lnSpc>
              <a:spcBef>
                <a:spcPts val="0"/>
              </a:spcBef>
              <a:spcAft>
                <a:spcPts val="0"/>
              </a:spcAft>
              <a:buNone/>
            </a:pPr>
            <a:r>
              <a:rPr lang="en-US" sz="2200">
                <a:solidFill>
                  <a:schemeClr val="dk1"/>
                </a:solidFill>
                <a:latin typeface="Times New Roman"/>
                <a:ea typeface="Times New Roman"/>
                <a:cs typeface="Times New Roman"/>
                <a:sym typeface="Times New Roman"/>
              </a:rPr>
              <a:t>Gradient Boosted Trees</a:t>
            </a:r>
            <a:endParaRPr sz="1200">
              <a:solidFill>
                <a:schemeClr val="dk1"/>
              </a:solidFill>
              <a:latin typeface="Times New Roman"/>
              <a:ea typeface="Times New Roman"/>
              <a:cs typeface="Times New Roman"/>
              <a:sym typeface="Times New Roman"/>
            </a:endParaRPr>
          </a:p>
        </p:txBody>
      </p:sp>
      <p:sp>
        <p:nvSpPr>
          <p:cNvPr id="459" name="Google Shape;459;p29"/>
          <p:cNvSpPr txBox="1"/>
          <p:nvPr/>
        </p:nvSpPr>
        <p:spPr>
          <a:xfrm>
            <a:off x="649550" y="3339100"/>
            <a:ext cx="2211000" cy="997200"/>
          </a:xfrm>
          <a:prstGeom prst="rect">
            <a:avLst/>
          </a:prstGeom>
          <a:noFill/>
          <a:ln>
            <a:noFill/>
          </a:ln>
        </p:spPr>
        <p:txBody>
          <a:bodyPr anchorCtr="0" anchor="t" bIns="91425" lIns="91425" spcFirstLastPara="1" rIns="91425" wrap="square" tIns="91425">
            <a:spAutoFit/>
          </a:bodyPr>
          <a:lstStyle/>
          <a:p>
            <a:pPr indent="0" lvl="0" marL="0" rtl="0" algn="l">
              <a:lnSpc>
                <a:spcPct val="139958"/>
              </a:lnSpc>
              <a:spcBef>
                <a:spcPts val="0"/>
              </a:spcBef>
              <a:spcAft>
                <a:spcPts val="0"/>
              </a:spcAft>
              <a:buNone/>
            </a:pPr>
            <a:r>
              <a:rPr lang="en-US" sz="2200">
                <a:solidFill>
                  <a:schemeClr val="dk1"/>
                </a:solidFill>
                <a:latin typeface="Times New Roman"/>
                <a:ea typeface="Times New Roman"/>
                <a:cs typeface="Times New Roman"/>
                <a:sym typeface="Times New Roman"/>
              </a:rPr>
              <a:t>Logistic Regression</a:t>
            </a:r>
            <a:endParaRPr sz="1200">
              <a:solidFill>
                <a:schemeClr val="dk1"/>
              </a:solidFill>
              <a:latin typeface="Times New Roman"/>
              <a:ea typeface="Times New Roman"/>
              <a:cs typeface="Times New Roman"/>
              <a:sym typeface="Times New Roman"/>
            </a:endParaRPr>
          </a:p>
        </p:txBody>
      </p:sp>
      <p:sp>
        <p:nvSpPr>
          <p:cNvPr id="460" name="Google Shape;460;p29"/>
          <p:cNvSpPr txBox="1"/>
          <p:nvPr/>
        </p:nvSpPr>
        <p:spPr>
          <a:xfrm>
            <a:off x="896800" y="5446025"/>
            <a:ext cx="5280000" cy="523200"/>
          </a:xfrm>
          <a:prstGeom prst="rect">
            <a:avLst/>
          </a:prstGeom>
          <a:noFill/>
          <a:ln>
            <a:noFill/>
          </a:ln>
        </p:spPr>
        <p:txBody>
          <a:bodyPr anchorCtr="0" anchor="t" bIns="91425" lIns="91425" spcFirstLastPara="1" rIns="91425" wrap="square" tIns="91425">
            <a:spAutoFit/>
          </a:bodyPr>
          <a:lstStyle/>
          <a:p>
            <a:pPr indent="0" lvl="0" marL="0" rtl="0" algn="l">
              <a:lnSpc>
                <a:spcPct val="139958"/>
              </a:lnSpc>
              <a:spcBef>
                <a:spcPts val="0"/>
              </a:spcBef>
              <a:spcAft>
                <a:spcPts val="0"/>
              </a:spcAft>
              <a:buNone/>
            </a:pPr>
            <a:r>
              <a:rPr lang="en-US" sz="2200">
                <a:solidFill>
                  <a:schemeClr val="dk1"/>
                </a:solidFill>
                <a:latin typeface="Times New Roman"/>
                <a:ea typeface="Times New Roman"/>
                <a:cs typeface="Times New Roman"/>
                <a:sym typeface="Times New Roman"/>
              </a:rPr>
              <a:t>Deep Learning</a:t>
            </a:r>
            <a:endParaRPr sz="1200">
              <a:solidFill>
                <a:schemeClr val="dk1"/>
              </a:solidFill>
              <a:latin typeface="Times New Roman"/>
              <a:ea typeface="Times New Roman"/>
              <a:cs typeface="Times New Roman"/>
              <a:sym typeface="Times New Roman"/>
            </a:endParaRPr>
          </a:p>
        </p:txBody>
      </p:sp>
      <p:sp>
        <p:nvSpPr>
          <p:cNvPr id="461" name="Google Shape;461;p29"/>
          <p:cNvSpPr txBox="1"/>
          <p:nvPr/>
        </p:nvSpPr>
        <p:spPr>
          <a:xfrm>
            <a:off x="4641450" y="5465350"/>
            <a:ext cx="3298500" cy="523200"/>
          </a:xfrm>
          <a:prstGeom prst="rect">
            <a:avLst/>
          </a:prstGeom>
          <a:noFill/>
          <a:ln>
            <a:noFill/>
          </a:ln>
        </p:spPr>
        <p:txBody>
          <a:bodyPr anchorCtr="0" anchor="t" bIns="91425" lIns="91425" spcFirstLastPara="1" rIns="91425" wrap="square" tIns="91425">
            <a:spAutoFit/>
          </a:bodyPr>
          <a:lstStyle/>
          <a:p>
            <a:pPr indent="0" lvl="0" marL="0" rtl="0" algn="l">
              <a:lnSpc>
                <a:spcPct val="139958"/>
              </a:lnSpc>
              <a:spcBef>
                <a:spcPts val="0"/>
              </a:spcBef>
              <a:spcAft>
                <a:spcPts val="0"/>
              </a:spcAft>
              <a:buNone/>
            </a:pPr>
            <a:r>
              <a:rPr lang="en-US" sz="2200">
                <a:solidFill>
                  <a:schemeClr val="dk1"/>
                </a:solidFill>
                <a:latin typeface="Times New Roman"/>
                <a:ea typeface="Times New Roman"/>
                <a:cs typeface="Times New Roman"/>
                <a:sym typeface="Times New Roman"/>
              </a:rPr>
              <a:t>Gradient Boosted Trees</a:t>
            </a:r>
            <a:endParaRPr sz="1200">
              <a:solidFill>
                <a:schemeClr val="dk1"/>
              </a:solidFill>
              <a:latin typeface="Times New Roman"/>
              <a:ea typeface="Times New Roman"/>
              <a:cs typeface="Times New Roman"/>
              <a:sym typeface="Times New Roman"/>
            </a:endParaRPr>
          </a:p>
        </p:txBody>
      </p:sp>
      <p:sp>
        <p:nvSpPr>
          <p:cNvPr id="462" name="Google Shape;462;p29"/>
          <p:cNvSpPr txBox="1"/>
          <p:nvPr/>
        </p:nvSpPr>
        <p:spPr>
          <a:xfrm>
            <a:off x="3719848" y="7449700"/>
            <a:ext cx="4508100" cy="523200"/>
          </a:xfrm>
          <a:prstGeom prst="rect">
            <a:avLst/>
          </a:prstGeom>
          <a:noFill/>
          <a:ln>
            <a:noFill/>
          </a:ln>
        </p:spPr>
        <p:txBody>
          <a:bodyPr anchorCtr="0" anchor="t" bIns="91425" lIns="91425" spcFirstLastPara="1" rIns="91425" wrap="square" tIns="91425">
            <a:spAutoFit/>
          </a:bodyPr>
          <a:lstStyle/>
          <a:p>
            <a:pPr indent="0" lvl="0" marL="0" rtl="0" algn="l">
              <a:lnSpc>
                <a:spcPct val="139958"/>
              </a:lnSpc>
              <a:spcBef>
                <a:spcPts val="0"/>
              </a:spcBef>
              <a:spcAft>
                <a:spcPts val="0"/>
              </a:spcAft>
              <a:buNone/>
            </a:pPr>
            <a:r>
              <a:rPr lang="en-US" sz="2200">
                <a:solidFill>
                  <a:schemeClr val="dk1"/>
                </a:solidFill>
                <a:latin typeface="Times New Roman"/>
                <a:ea typeface="Times New Roman"/>
                <a:cs typeface="Times New Roman"/>
                <a:sym typeface="Times New Roman"/>
              </a:rPr>
              <a:t>Deep Learning</a:t>
            </a:r>
            <a:endParaRPr sz="1200">
              <a:solidFill>
                <a:schemeClr val="dk1"/>
              </a:solidFill>
              <a:latin typeface="Times New Roman"/>
              <a:ea typeface="Times New Roman"/>
              <a:cs typeface="Times New Roman"/>
              <a:sym typeface="Times New Roman"/>
            </a:endParaRPr>
          </a:p>
        </p:txBody>
      </p:sp>
      <p:sp>
        <p:nvSpPr>
          <p:cNvPr id="463" name="Google Shape;463;p29"/>
          <p:cNvSpPr txBox="1"/>
          <p:nvPr/>
        </p:nvSpPr>
        <p:spPr>
          <a:xfrm>
            <a:off x="8174700" y="5131600"/>
            <a:ext cx="3298500" cy="12930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3500">
                <a:solidFill>
                  <a:srgbClr val="A6EAFD"/>
                </a:solidFill>
                <a:latin typeface="Times New Roman"/>
                <a:ea typeface="Times New Roman"/>
                <a:cs typeface="Times New Roman"/>
                <a:sym typeface="Times New Roman"/>
              </a:rPr>
              <a:t>CENTRAL LINE</a:t>
            </a:r>
            <a:endParaRPr b="1" sz="3500">
              <a:solidFill>
                <a:srgbClr val="A6EAFD"/>
              </a:solidFill>
              <a:latin typeface="Times New Roman"/>
              <a:ea typeface="Times New Roman"/>
              <a:cs typeface="Times New Roman"/>
              <a:sym typeface="Times New Roman"/>
            </a:endParaRPr>
          </a:p>
        </p:txBody>
      </p:sp>
      <p:sp>
        <p:nvSpPr>
          <p:cNvPr id="464" name="Google Shape;464;p29"/>
          <p:cNvSpPr txBox="1"/>
          <p:nvPr/>
        </p:nvSpPr>
        <p:spPr>
          <a:xfrm>
            <a:off x="8174700" y="3491500"/>
            <a:ext cx="3298500" cy="538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3500">
                <a:solidFill>
                  <a:srgbClr val="A6EAFD"/>
                </a:solidFill>
                <a:latin typeface="Times New Roman"/>
                <a:ea typeface="Times New Roman"/>
                <a:cs typeface="Times New Roman"/>
                <a:sym typeface="Times New Roman"/>
              </a:rPr>
              <a:t>CLABSI</a:t>
            </a:r>
            <a:endParaRPr b="1" sz="3500">
              <a:solidFill>
                <a:srgbClr val="A6EAFD"/>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0"/>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2100"/>
          </a:p>
        </p:txBody>
      </p:sp>
      <p:sp>
        <p:nvSpPr>
          <p:cNvPr id="470" name="Google Shape;470;p30"/>
          <p:cNvSpPr txBox="1"/>
          <p:nvPr/>
        </p:nvSpPr>
        <p:spPr>
          <a:xfrm>
            <a:off x="3440775" y="9104800"/>
            <a:ext cx="101634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900">
              <a:solidFill>
                <a:schemeClr val="dk1"/>
              </a:solidFill>
              <a:latin typeface="Calibri"/>
              <a:ea typeface="Calibri"/>
              <a:cs typeface="Calibri"/>
              <a:sym typeface="Calibri"/>
            </a:endParaRPr>
          </a:p>
        </p:txBody>
      </p:sp>
      <p:graphicFrame>
        <p:nvGraphicFramePr>
          <p:cNvPr id="471" name="Google Shape;471;p30"/>
          <p:cNvGraphicFramePr/>
          <p:nvPr/>
        </p:nvGraphicFramePr>
        <p:xfrm>
          <a:off x="0" y="0"/>
          <a:ext cx="3000000" cy="3000000"/>
        </p:xfrm>
        <a:graphic>
          <a:graphicData uri="http://schemas.openxmlformats.org/drawingml/2006/table">
            <a:tbl>
              <a:tblPr>
                <a:noFill/>
                <a:tableStyleId>{E63CD0D1-042A-4A49-AD28-E9B305E37429}</a:tableStyleId>
              </a:tblPr>
              <a:tblGrid>
                <a:gridCol w="3281950"/>
                <a:gridCol w="5862050"/>
                <a:gridCol w="4554350"/>
                <a:gridCol w="4589650"/>
              </a:tblGrid>
              <a:tr h="1126250">
                <a:tc>
                  <a:txBody>
                    <a:bodyPr/>
                    <a:lstStyle/>
                    <a:p>
                      <a:pPr indent="0" lvl="0" marL="0" rtl="0" algn="l">
                        <a:spcBef>
                          <a:spcPts val="0"/>
                        </a:spcBef>
                        <a:spcAft>
                          <a:spcPts val="0"/>
                        </a:spcAft>
                        <a:buNone/>
                      </a:pPr>
                      <a:r>
                        <a:t/>
                      </a:r>
                      <a:endParaRPr sz="21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100">
                          <a:latin typeface="Times New Roman"/>
                          <a:ea typeface="Times New Roman"/>
                          <a:cs typeface="Times New Roman"/>
                          <a:sym typeface="Times New Roman"/>
                        </a:rPr>
                        <a:t>Paper -3</a:t>
                      </a:r>
                      <a:endParaRPr sz="21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100">
                          <a:latin typeface="Times New Roman"/>
                          <a:ea typeface="Times New Roman"/>
                          <a:cs typeface="Times New Roman"/>
                          <a:sym typeface="Times New Roman"/>
                        </a:rPr>
                        <a:t>Paper -2</a:t>
                      </a:r>
                      <a:endParaRPr sz="21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100">
                          <a:latin typeface="Times New Roman"/>
                          <a:ea typeface="Times New Roman"/>
                          <a:cs typeface="Times New Roman"/>
                          <a:sym typeface="Times New Roman"/>
                        </a:rPr>
                        <a:t>Similarities </a:t>
                      </a:r>
                      <a:endParaRPr sz="21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402200">
                <a:tc>
                  <a:txBody>
                    <a:bodyPr/>
                    <a:lstStyle/>
                    <a:p>
                      <a:pPr indent="0" lvl="0" marL="0" rtl="0" algn="l">
                        <a:spcBef>
                          <a:spcPts val="0"/>
                        </a:spcBef>
                        <a:spcAft>
                          <a:spcPts val="0"/>
                        </a:spcAft>
                        <a:buNone/>
                      </a:pPr>
                      <a:r>
                        <a:rPr lang="en-US" sz="2100">
                          <a:latin typeface="Times New Roman"/>
                          <a:ea typeface="Times New Roman"/>
                          <a:cs typeface="Times New Roman"/>
                          <a:sym typeface="Times New Roman"/>
                        </a:rPr>
                        <a:t>Objective </a:t>
                      </a:r>
                      <a:endParaRPr sz="21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100">
                          <a:latin typeface="Times New Roman"/>
                          <a:ea typeface="Times New Roman"/>
                          <a:cs typeface="Times New Roman"/>
                          <a:sym typeface="Times New Roman"/>
                        </a:rPr>
                        <a:t>Identify and predict risk factors for CLABSI in ICU settings using advanced analytics.</a:t>
                      </a:r>
                      <a:endParaRPr sz="21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100">
                          <a:latin typeface="Times New Roman"/>
                          <a:ea typeface="Times New Roman"/>
                          <a:cs typeface="Times New Roman"/>
                          <a:sym typeface="Times New Roman"/>
                        </a:rPr>
                        <a:t>Identify specific risk factors for CLABSI in pediatric ICUs to enhance prevention.</a:t>
                      </a:r>
                      <a:endParaRPr sz="21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100">
                          <a:latin typeface="Times New Roman"/>
                          <a:ea typeface="Times New Roman"/>
                          <a:cs typeface="Times New Roman"/>
                          <a:sym typeface="Times New Roman"/>
                        </a:rPr>
                        <a:t>Both aim to improve ICU outcomes by identifying and predicting CLABSI risk factors.</a:t>
                      </a:r>
                      <a:endParaRPr sz="21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31600">
                <a:tc>
                  <a:txBody>
                    <a:bodyPr/>
                    <a:lstStyle/>
                    <a:p>
                      <a:pPr indent="0" lvl="0" marL="0" rtl="0" algn="l">
                        <a:spcBef>
                          <a:spcPts val="0"/>
                        </a:spcBef>
                        <a:spcAft>
                          <a:spcPts val="0"/>
                        </a:spcAft>
                        <a:buNone/>
                      </a:pPr>
                      <a:r>
                        <a:rPr lang="en-US" sz="2100">
                          <a:latin typeface="Times New Roman"/>
                          <a:ea typeface="Times New Roman"/>
                          <a:cs typeface="Times New Roman"/>
                          <a:sym typeface="Times New Roman"/>
                        </a:rPr>
                        <a:t>Study Design </a:t>
                      </a:r>
                      <a:endParaRPr sz="21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100">
                          <a:latin typeface="Times New Roman"/>
                          <a:ea typeface="Times New Roman"/>
                          <a:cs typeface="Times New Roman"/>
                          <a:sym typeface="Times New Roman"/>
                        </a:rPr>
                        <a:t>Retrospective observational study using MIMIC-III database for broader ICU data.</a:t>
                      </a:r>
                      <a:endParaRPr sz="21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100">
                          <a:latin typeface="Times New Roman"/>
                          <a:ea typeface="Times New Roman"/>
                          <a:cs typeface="Times New Roman"/>
                          <a:sym typeface="Times New Roman"/>
                        </a:rPr>
                        <a:t>Retrospective case-control study focusing on pediatric ICU population.</a:t>
                      </a:r>
                      <a:endParaRPr sz="21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100">
                          <a:latin typeface="Times New Roman"/>
                          <a:ea typeface="Times New Roman"/>
                          <a:cs typeface="Times New Roman"/>
                          <a:sym typeface="Times New Roman"/>
                        </a:rPr>
                        <a:t>Both use a retrospective design to analyze patient data related to CLABSI.</a:t>
                      </a:r>
                      <a:endParaRPr sz="21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72800">
                <a:tc>
                  <a:txBody>
                    <a:bodyPr/>
                    <a:lstStyle/>
                    <a:p>
                      <a:pPr indent="0" lvl="0" marL="0" rtl="0" algn="l">
                        <a:spcBef>
                          <a:spcPts val="0"/>
                        </a:spcBef>
                        <a:spcAft>
                          <a:spcPts val="0"/>
                        </a:spcAft>
                        <a:buNone/>
                      </a:pPr>
                      <a:r>
                        <a:rPr lang="en-US" sz="2100">
                          <a:latin typeface="Times New Roman"/>
                          <a:ea typeface="Times New Roman"/>
                          <a:cs typeface="Times New Roman"/>
                          <a:sym typeface="Times New Roman"/>
                        </a:rPr>
                        <a:t>Analytical Approach </a:t>
                      </a:r>
                      <a:endParaRPr sz="21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100">
                          <a:latin typeface="Times New Roman"/>
                          <a:ea typeface="Times New Roman"/>
                          <a:cs typeface="Times New Roman"/>
                          <a:sym typeface="Times New Roman"/>
                        </a:rPr>
                        <a:t>Employs machine learning models for predictive analytics.</a:t>
                      </a:r>
                      <a:endParaRPr sz="21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100">
                          <a:latin typeface="Times New Roman"/>
                          <a:ea typeface="Times New Roman"/>
                          <a:cs typeface="Times New Roman"/>
                          <a:sym typeface="Times New Roman"/>
                        </a:rPr>
                        <a:t>Utilizes univariate and multivariate statistical regression.</a:t>
                      </a:r>
                      <a:endParaRPr sz="21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100">
                          <a:latin typeface="Times New Roman"/>
                          <a:ea typeface="Times New Roman"/>
                          <a:cs typeface="Times New Roman"/>
                          <a:sym typeface="Times New Roman"/>
                        </a:rPr>
                        <a:t>Both employ data-driven approaches: Paper 2 uses machine learning, Paper 3 uses statistical regression.</a:t>
                      </a:r>
                      <a:endParaRPr sz="21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408050">
                <a:tc>
                  <a:txBody>
                    <a:bodyPr/>
                    <a:lstStyle/>
                    <a:p>
                      <a:pPr indent="0" lvl="0" marL="0" rtl="0" algn="l">
                        <a:spcBef>
                          <a:spcPts val="0"/>
                        </a:spcBef>
                        <a:spcAft>
                          <a:spcPts val="0"/>
                        </a:spcAft>
                        <a:buNone/>
                      </a:pPr>
                      <a:r>
                        <a:rPr lang="en-US" sz="2100">
                          <a:latin typeface="Times New Roman"/>
                          <a:ea typeface="Times New Roman"/>
                          <a:cs typeface="Times New Roman"/>
                          <a:sym typeface="Times New Roman"/>
                        </a:rPr>
                        <a:t>Outcome Focus </a:t>
                      </a:r>
                      <a:endParaRPr sz="21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100">
                          <a:latin typeface="Times New Roman"/>
                          <a:ea typeface="Times New Roman"/>
                          <a:cs typeface="Times New Roman"/>
                          <a:sym typeface="Times New Roman"/>
                        </a:rPr>
                        <a:t>Aims to enhance predictive accuracy for CLABSI and reduce associated healthcare costs.</a:t>
                      </a:r>
                      <a:endParaRPr sz="21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100">
                          <a:latin typeface="Times New Roman"/>
                          <a:ea typeface="Times New Roman"/>
                          <a:cs typeface="Times New Roman"/>
                          <a:sym typeface="Times New Roman"/>
                        </a:rPr>
                        <a:t>Targets identification of key risk factors for tailored prevention and improved patient outcomes.</a:t>
                      </a:r>
                      <a:endParaRPr sz="21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100">
                          <a:latin typeface="Times New Roman"/>
                          <a:ea typeface="Times New Roman"/>
                          <a:cs typeface="Times New Roman"/>
                          <a:sym typeface="Times New Roman"/>
                        </a:rPr>
                        <a:t>Both focus on improving patient care by reducing CLABSI incidence and related costs.</a:t>
                      </a:r>
                      <a:endParaRPr sz="21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672725">
                <a:tc>
                  <a:txBody>
                    <a:bodyPr/>
                    <a:lstStyle/>
                    <a:p>
                      <a:pPr indent="0" lvl="0" marL="0" rtl="0" algn="l">
                        <a:spcBef>
                          <a:spcPts val="0"/>
                        </a:spcBef>
                        <a:spcAft>
                          <a:spcPts val="0"/>
                        </a:spcAft>
                        <a:buNone/>
                      </a:pPr>
                      <a:r>
                        <a:rPr lang="en-US" sz="2100">
                          <a:latin typeface="Times New Roman"/>
                          <a:ea typeface="Times New Roman"/>
                          <a:cs typeface="Times New Roman"/>
                          <a:sym typeface="Times New Roman"/>
                        </a:rPr>
                        <a:t>Data Analysis </a:t>
                      </a:r>
                      <a:endParaRPr sz="21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100">
                          <a:latin typeface="Times New Roman"/>
                          <a:ea typeface="Times New Roman"/>
                          <a:cs typeface="Times New Roman"/>
                          <a:sym typeface="Times New Roman"/>
                        </a:rPr>
                        <a:t>Uses logistic regression as part of a broader machine learning approach.</a:t>
                      </a:r>
                      <a:endParaRPr sz="21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100">
                          <a:latin typeface="Times New Roman"/>
                          <a:ea typeface="Times New Roman"/>
                          <a:cs typeface="Times New Roman"/>
                          <a:sym typeface="Times New Roman"/>
                        </a:rPr>
                        <a:t>Uses logistic regression to assess independent predictors of CLABSI.</a:t>
                      </a:r>
                      <a:endParaRPr sz="21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100">
                          <a:latin typeface="Times New Roman"/>
                          <a:ea typeface="Times New Roman"/>
                          <a:cs typeface="Times New Roman"/>
                          <a:sym typeface="Times New Roman"/>
                        </a:rPr>
                        <a:t>Both papers use logistic regression for risk assessment and model development.</a:t>
                      </a:r>
                      <a:endParaRPr sz="21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61250">
                <a:tc>
                  <a:txBody>
                    <a:bodyPr/>
                    <a:lstStyle/>
                    <a:p>
                      <a:pPr indent="0" lvl="0" marL="0" rtl="0" algn="l">
                        <a:spcBef>
                          <a:spcPts val="0"/>
                        </a:spcBef>
                        <a:spcAft>
                          <a:spcPts val="0"/>
                        </a:spcAft>
                        <a:buNone/>
                      </a:pPr>
                      <a:r>
                        <a:rPr lang="en-US" sz="2100">
                          <a:latin typeface="Times New Roman"/>
                          <a:ea typeface="Times New Roman"/>
                          <a:cs typeface="Times New Roman"/>
                          <a:sym typeface="Times New Roman"/>
                        </a:rPr>
                        <a:t>Implications For Patient Care </a:t>
                      </a:r>
                      <a:endParaRPr sz="21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100">
                          <a:latin typeface="Times New Roman"/>
                          <a:ea typeface="Times New Roman"/>
                          <a:cs typeface="Times New Roman"/>
                          <a:sym typeface="Times New Roman"/>
                        </a:rPr>
                        <a:t>Provides insights for targeted preventive measures to optimize ICU resources.</a:t>
                      </a:r>
                      <a:endParaRPr sz="21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100">
                          <a:latin typeface="Times New Roman"/>
                          <a:ea typeface="Times New Roman"/>
                          <a:cs typeface="Times New Roman"/>
                          <a:sym typeface="Times New Roman"/>
                        </a:rPr>
                        <a:t>Results aim to improve CLABSI prevention strategies and resource allocation in pediatric ICUs.</a:t>
                      </a:r>
                      <a:endParaRPr sz="21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100">
                          <a:latin typeface="Times New Roman"/>
                          <a:ea typeface="Times New Roman"/>
                          <a:cs typeface="Times New Roman"/>
                          <a:sym typeface="Times New Roman"/>
                        </a:rPr>
                        <a:t>Findings from both papers guide preventive strategies to optimize ICU care and resource use.</a:t>
                      </a:r>
                      <a:endParaRPr sz="21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CFAFF"/>
        </a:solidFill>
      </p:bgPr>
    </p:bg>
    <p:spTree>
      <p:nvGrpSpPr>
        <p:cNvPr id="475" name="Shape 475"/>
        <p:cNvGrpSpPr/>
        <p:nvPr/>
      </p:nvGrpSpPr>
      <p:grpSpPr>
        <a:xfrm>
          <a:off x="0" y="0"/>
          <a:ext cx="0" cy="0"/>
          <a:chOff x="0" y="0"/>
          <a:chExt cx="0" cy="0"/>
        </a:xfrm>
      </p:grpSpPr>
      <p:pic>
        <p:nvPicPr>
          <p:cNvPr id="476" name="Google Shape;476;p31"/>
          <p:cNvPicPr preferRelativeResize="0"/>
          <p:nvPr/>
        </p:nvPicPr>
        <p:blipFill>
          <a:blip r:embed="rId3">
            <a:alphaModFix/>
          </a:blip>
          <a:stretch>
            <a:fillRect/>
          </a:stretch>
        </p:blipFill>
        <p:spPr>
          <a:xfrm>
            <a:off x="-34" y="0"/>
            <a:ext cx="18288056" cy="10287000"/>
          </a:xfrm>
          <a:prstGeom prst="rect">
            <a:avLst/>
          </a:prstGeom>
          <a:noFill/>
          <a:ln>
            <a:noFill/>
          </a:ln>
        </p:spPr>
      </p:pic>
      <p:grpSp>
        <p:nvGrpSpPr>
          <p:cNvPr id="477" name="Google Shape;477;p31"/>
          <p:cNvGrpSpPr/>
          <p:nvPr/>
        </p:nvGrpSpPr>
        <p:grpSpPr>
          <a:xfrm>
            <a:off x="-362825" y="2824683"/>
            <a:ext cx="19224557" cy="4919572"/>
            <a:chOff x="0" y="-38100"/>
            <a:chExt cx="5063258" cy="1295690"/>
          </a:xfrm>
        </p:grpSpPr>
        <p:sp>
          <p:nvSpPr>
            <p:cNvPr id="478" name="Google Shape;478;p31"/>
            <p:cNvSpPr/>
            <p:nvPr/>
          </p:nvSpPr>
          <p:spPr>
            <a:xfrm>
              <a:off x="0" y="0"/>
              <a:ext cx="5063258" cy="1257590"/>
            </a:xfrm>
            <a:custGeom>
              <a:rect b="b" l="l" r="r" t="t"/>
              <a:pathLst>
                <a:path extrusionOk="0" h="1257590" w="5063258">
                  <a:moveTo>
                    <a:pt x="0" y="0"/>
                  </a:moveTo>
                  <a:lnTo>
                    <a:pt x="5063258" y="0"/>
                  </a:lnTo>
                  <a:lnTo>
                    <a:pt x="5063258" y="1257590"/>
                  </a:lnTo>
                  <a:lnTo>
                    <a:pt x="0" y="1257590"/>
                  </a:lnTo>
                  <a:close/>
                </a:path>
              </a:pathLst>
            </a:custGeom>
            <a:solidFill>
              <a:srgbClr val="207EB5">
                <a:alpha val="86666"/>
              </a:srgbClr>
            </a:solidFill>
            <a:ln cap="sq" cmpd="sng" w="95250">
              <a:solidFill>
                <a:srgbClr val="000000">
                  <a:alpha val="86666"/>
                </a:srgbClr>
              </a:solidFill>
              <a:prstDash val="solid"/>
              <a:miter lim="8000"/>
              <a:headEnd len="sm" w="sm" type="none"/>
              <a:tailEnd len="sm" w="sm" type="none"/>
            </a:ln>
          </p:spPr>
        </p:sp>
        <p:sp>
          <p:nvSpPr>
            <p:cNvPr id="479" name="Google Shape;479;p31"/>
            <p:cNvSpPr txBox="1"/>
            <p:nvPr/>
          </p:nvSpPr>
          <p:spPr>
            <a:xfrm>
              <a:off x="0" y="-38100"/>
              <a:ext cx="5063258" cy="129569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80" name="Google Shape;480;p31"/>
          <p:cNvSpPr txBox="1"/>
          <p:nvPr/>
        </p:nvSpPr>
        <p:spPr>
          <a:xfrm>
            <a:off x="9665884" y="4730384"/>
            <a:ext cx="7843800" cy="1215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7900">
                <a:solidFill>
                  <a:srgbClr val="FFFFFF"/>
                </a:solidFill>
                <a:latin typeface="Times New Roman"/>
                <a:ea typeface="Times New Roman"/>
                <a:cs typeface="Times New Roman"/>
                <a:sym typeface="Times New Roman"/>
              </a:rPr>
              <a:t>THANK YOU!</a:t>
            </a:r>
            <a:endParaRPr sz="2100">
              <a:latin typeface="Times New Roman"/>
              <a:ea typeface="Times New Roman"/>
              <a:cs typeface="Times New Roman"/>
              <a:sym typeface="Times New Roman"/>
            </a:endParaRPr>
          </a:p>
        </p:txBody>
      </p:sp>
      <p:pic>
        <p:nvPicPr>
          <p:cNvPr id="481" name="Google Shape;481;p31"/>
          <p:cNvPicPr preferRelativeResize="0"/>
          <p:nvPr/>
        </p:nvPicPr>
        <p:blipFill>
          <a:blip r:embed="rId4">
            <a:alphaModFix/>
          </a:blip>
          <a:stretch>
            <a:fillRect/>
          </a:stretch>
        </p:blipFill>
        <p:spPr>
          <a:xfrm>
            <a:off x="1530251" y="989063"/>
            <a:ext cx="3465100" cy="11616014"/>
          </a:xfrm>
          <a:prstGeom prst="rect">
            <a:avLst/>
          </a:prstGeom>
          <a:noFill/>
          <a:ln>
            <a:noFill/>
          </a:ln>
        </p:spPr>
      </p:pic>
      <p:pic>
        <p:nvPicPr>
          <p:cNvPr id="482" name="Google Shape;482;p31"/>
          <p:cNvPicPr preferRelativeResize="0"/>
          <p:nvPr/>
        </p:nvPicPr>
        <p:blipFill>
          <a:blip r:embed="rId5">
            <a:alphaModFix/>
          </a:blip>
          <a:stretch>
            <a:fillRect/>
          </a:stretch>
        </p:blipFill>
        <p:spPr>
          <a:xfrm>
            <a:off x="2516274" y="2178572"/>
            <a:ext cx="6559799" cy="92370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CFAFF"/>
        </a:solidFill>
      </p:bgPr>
    </p:bg>
    <p:spTree>
      <p:nvGrpSpPr>
        <p:cNvPr id="184" name="Shape 184"/>
        <p:cNvGrpSpPr/>
        <p:nvPr/>
      </p:nvGrpSpPr>
      <p:grpSpPr>
        <a:xfrm>
          <a:off x="0" y="0"/>
          <a:ext cx="0" cy="0"/>
          <a:chOff x="0" y="0"/>
          <a:chExt cx="0" cy="0"/>
        </a:xfrm>
      </p:grpSpPr>
      <p:pic>
        <p:nvPicPr>
          <p:cNvPr id="185" name="Google Shape;185;p16"/>
          <p:cNvPicPr preferRelativeResize="0"/>
          <p:nvPr/>
        </p:nvPicPr>
        <p:blipFill>
          <a:blip r:embed="rId3">
            <a:alphaModFix/>
          </a:blip>
          <a:stretch>
            <a:fillRect/>
          </a:stretch>
        </p:blipFill>
        <p:spPr>
          <a:xfrm>
            <a:off x="0" y="0"/>
            <a:ext cx="18288000" cy="10287000"/>
          </a:xfrm>
          <a:prstGeom prst="rect">
            <a:avLst/>
          </a:prstGeom>
          <a:noFill/>
          <a:ln>
            <a:noFill/>
          </a:ln>
        </p:spPr>
      </p:pic>
      <p:pic>
        <p:nvPicPr>
          <p:cNvPr id="186" name="Google Shape;186;p16"/>
          <p:cNvPicPr preferRelativeResize="0"/>
          <p:nvPr/>
        </p:nvPicPr>
        <p:blipFill>
          <a:blip r:embed="rId4">
            <a:alphaModFix/>
          </a:blip>
          <a:stretch>
            <a:fillRect/>
          </a:stretch>
        </p:blipFill>
        <p:spPr>
          <a:xfrm>
            <a:off x="2372625" y="1064550"/>
            <a:ext cx="5964626" cy="13120824"/>
          </a:xfrm>
          <a:prstGeom prst="rect">
            <a:avLst/>
          </a:prstGeom>
          <a:noFill/>
          <a:ln>
            <a:noFill/>
          </a:ln>
        </p:spPr>
      </p:pic>
      <p:grpSp>
        <p:nvGrpSpPr>
          <p:cNvPr id="187" name="Google Shape;187;p16"/>
          <p:cNvGrpSpPr/>
          <p:nvPr/>
        </p:nvGrpSpPr>
        <p:grpSpPr>
          <a:xfrm>
            <a:off x="8786594" y="1204739"/>
            <a:ext cx="8472763" cy="8053612"/>
            <a:chOff x="0" y="-38100"/>
            <a:chExt cx="2231495" cy="2121102"/>
          </a:xfrm>
        </p:grpSpPr>
        <p:sp>
          <p:nvSpPr>
            <p:cNvPr id="188" name="Google Shape;188;p16"/>
            <p:cNvSpPr/>
            <p:nvPr/>
          </p:nvSpPr>
          <p:spPr>
            <a:xfrm>
              <a:off x="0" y="0"/>
              <a:ext cx="2231495" cy="2083002"/>
            </a:xfrm>
            <a:custGeom>
              <a:rect b="b" l="l" r="r" t="t"/>
              <a:pathLst>
                <a:path extrusionOk="0" h="2083002" w="2231495">
                  <a:moveTo>
                    <a:pt x="0" y="0"/>
                  </a:moveTo>
                  <a:lnTo>
                    <a:pt x="2231495" y="0"/>
                  </a:lnTo>
                  <a:lnTo>
                    <a:pt x="2231495" y="2083002"/>
                  </a:lnTo>
                  <a:lnTo>
                    <a:pt x="0" y="2083002"/>
                  </a:lnTo>
                  <a:close/>
                </a:path>
              </a:pathLst>
            </a:custGeom>
            <a:solidFill>
              <a:srgbClr val="207EB5">
                <a:alpha val="86670"/>
              </a:srgbClr>
            </a:solidFill>
            <a:ln cap="sq" cmpd="sng" w="95250">
              <a:solidFill>
                <a:srgbClr val="000000">
                  <a:alpha val="86670"/>
                </a:srgbClr>
              </a:solidFill>
              <a:prstDash val="solid"/>
              <a:miter lim="8000"/>
              <a:headEnd len="sm" w="sm" type="none"/>
              <a:tailEnd len="sm" w="sm" type="none"/>
            </a:ln>
          </p:spPr>
        </p:sp>
        <p:sp>
          <p:nvSpPr>
            <p:cNvPr id="189" name="Google Shape;189;p16"/>
            <p:cNvSpPr txBox="1"/>
            <p:nvPr/>
          </p:nvSpPr>
          <p:spPr>
            <a:xfrm>
              <a:off x="0" y="-38100"/>
              <a:ext cx="2231400" cy="2121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0" name="Google Shape;190;p16"/>
          <p:cNvSpPr txBox="1"/>
          <p:nvPr/>
        </p:nvSpPr>
        <p:spPr>
          <a:xfrm>
            <a:off x="9119649" y="1526497"/>
            <a:ext cx="7531200" cy="31215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3900">
                <a:solidFill>
                  <a:srgbClr val="FFFFFF"/>
                </a:solidFill>
                <a:latin typeface="Times New Roman"/>
                <a:ea typeface="Times New Roman"/>
                <a:cs typeface="Times New Roman"/>
                <a:sym typeface="Times New Roman"/>
              </a:rPr>
              <a:t>PAPER 1- Attributable Cost of Nosocomial Primary Bloodstream Infection in Pediatric Intensive Care Unit Patients </a:t>
            </a:r>
            <a:endParaRPr sz="3900">
              <a:latin typeface="Times New Roman"/>
              <a:ea typeface="Times New Roman"/>
              <a:cs typeface="Times New Roman"/>
              <a:sym typeface="Times New Roman"/>
            </a:endParaRPr>
          </a:p>
        </p:txBody>
      </p:sp>
      <p:sp>
        <p:nvSpPr>
          <p:cNvPr id="191" name="Google Shape;191;p16"/>
          <p:cNvSpPr txBox="1"/>
          <p:nvPr/>
        </p:nvSpPr>
        <p:spPr>
          <a:xfrm>
            <a:off x="9422653" y="5582130"/>
            <a:ext cx="6537000" cy="3301800"/>
          </a:xfrm>
          <a:prstGeom prst="rect">
            <a:avLst/>
          </a:prstGeom>
          <a:noFill/>
          <a:ln>
            <a:noFill/>
          </a:ln>
        </p:spPr>
        <p:txBody>
          <a:bodyPr anchorCtr="0" anchor="t" bIns="0" lIns="0" spcFirstLastPara="1" rIns="0" wrap="square" tIns="0">
            <a:spAutoFit/>
          </a:bodyPr>
          <a:lstStyle/>
          <a:p>
            <a:pPr indent="-368300" lvl="0" marL="457200" rtl="0" algn="l">
              <a:spcBef>
                <a:spcPts val="0"/>
              </a:spcBef>
              <a:spcAft>
                <a:spcPts val="0"/>
              </a:spcAft>
              <a:buClr>
                <a:schemeClr val="lt1"/>
              </a:buClr>
              <a:buSzPts val="2200"/>
              <a:buFont typeface="Times New Roman"/>
              <a:buChar char="●"/>
            </a:pPr>
            <a:r>
              <a:rPr lang="en-US" sz="2200">
                <a:solidFill>
                  <a:schemeClr val="lt1"/>
                </a:solidFill>
                <a:latin typeface="Times New Roman"/>
                <a:ea typeface="Times New Roman"/>
                <a:cs typeface="Times New Roman"/>
                <a:sym typeface="Times New Roman"/>
              </a:rPr>
              <a:t>Nosocomial primary bloodstream infections(BSI) is the most common hospital-acquired infection in PICU patients</a:t>
            </a:r>
            <a:endParaRPr sz="2200">
              <a:solidFill>
                <a:schemeClr val="lt1"/>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chemeClr val="lt1"/>
              </a:buClr>
              <a:buSzPts val="2200"/>
              <a:buFont typeface="Times New Roman"/>
              <a:buChar char="●"/>
            </a:pPr>
            <a:r>
              <a:rPr lang="en-US" sz="2200">
                <a:solidFill>
                  <a:schemeClr val="lt1"/>
                </a:solidFill>
                <a:latin typeface="Times New Roman"/>
                <a:ea typeface="Times New Roman"/>
                <a:cs typeface="Times New Roman"/>
                <a:sym typeface="Times New Roman"/>
              </a:rPr>
              <a:t>The objective of this paper is to determine the attributable cost of nosocomial primary bloodstream infections(BSI) in pediatric intensive care unit(PICU) patients.</a:t>
            </a:r>
            <a:endParaRPr sz="2400">
              <a:solidFill>
                <a:schemeClr val="lt1"/>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chemeClr val="lt1"/>
              </a:buClr>
              <a:buSzPts val="2200"/>
              <a:buFont typeface="Times New Roman"/>
              <a:buChar char="●"/>
            </a:pPr>
            <a:r>
              <a:rPr lang="en-US" sz="2200">
                <a:solidFill>
                  <a:schemeClr val="lt1"/>
                </a:solidFill>
                <a:latin typeface="Times New Roman"/>
                <a:ea typeface="Times New Roman"/>
                <a:cs typeface="Times New Roman"/>
                <a:sym typeface="Times New Roman"/>
              </a:rPr>
              <a:t> Prospective cohort study conducted at St. Louis Children’s Hospital PICU (1999-2000).</a:t>
            </a:r>
            <a:endParaRPr sz="2900">
              <a:solidFill>
                <a:schemeClr val="lt1"/>
              </a:solidFill>
              <a:latin typeface="Times New Roman"/>
              <a:ea typeface="Times New Roman"/>
              <a:cs typeface="Times New Roman"/>
              <a:sym typeface="Times New Roman"/>
            </a:endParaRPr>
          </a:p>
        </p:txBody>
      </p:sp>
      <p:sp>
        <p:nvSpPr>
          <p:cNvPr id="192" name="Google Shape;192;p16"/>
          <p:cNvSpPr txBox="1"/>
          <p:nvPr/>
        </p:nvSpPr>
        <p:spPr>
          <a:xfrm>
            <a:off x="9528528" y="4974155"/>
            <a:ext cx="6537000" cy="3387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b="1" lang="en-US" sz="2200">
                <a:solidFill>
                  <a:schemeClr val="lt1"/>
                </a:solidFill>
                <a:latin typeface="Times New Roman"/>
                <a:ea typeface="Times New Roman"/>
                <a:cs typeface="Times New Roman"/>
                <a:sym typeface="Times New Roman"/>
              </a:rPr>
              <a:t>OBJECTIVE &amp; PURPOSE</a:t>
            </a:r>
            <a:endParaRPr b="1" sz="2900">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CFAFF"/>
        </a:solidFill>
      </p:bgPr>
    </p:bg>
    <p:spTree>
      <p:nvGrpSpPr>
        <p:cNvPr id="196" name="Shape 196"/>
        <p:cNvGrpSpPr/>
        <p:nvPr/>
      </p:nvGrpSpPr>
      <p:grpSpPr>
        <a:xfrm>
          <a:off x="0" y="0"/>
          <a:ext cx="0" cy="0"/>
          <a:chOff x="0" y="0"/>
          <a:chExt cx="0" cy="0"/>
        </a:xfrm>
      </p:grpSpPr>
      <p:pic>
        <p:nvPicPr>
          <p:cNvPr id="197" name="Google Shape;197;p17"/>
          <p:cNvPicPr preferRelativeResize="0"/>
          <p:nvPr/>
        </p:nvPicPr>
        <p:blipFill>
          <a:blip r:embed="rId3">
            <a:alphaModFix/>
          </a:blip>
          <a:stretch>
            <a:fillRect/>
          </a:stretch>
        </p:blipFill>
        <p:spPr>
          <a:xfrm>
            <a:off x="-34" y="0"/>
            <a:ext cx="18288056" cy="10287000"/>
          </a:xfrm>
          <a:prstGeom prst="rect">
            <a:avLst/>
          </a:prstGeom>
          <a:noFill/>
          <a:ln>
            <a:noFill/>
          </a:ln>
        </p:spPr>
      </p:pic>
      <p:grpSp>
        <p:nvGrpSpPr>
          <p:cNvPr id="198" name="Google Shape;198;p17"/>
          <p:cNvGrpSpPr/>
          <p:nvPr/>
        </p:nvGrpSpPr>
        <p:grpSpPr>
          <a:xfrm>
            <a:off x="-362825" y="3551894"/>
            <a:ext cx="19224684" cy="4192389"/>
            <a:chOff x="0" y="0"/>
            <a:chExt cx="5063258" cy="1104161"/>
          </a:xfrm>
        </p:grpSpPr>
        <p:sp>
          <p:nvSpPr>
            <p:cNvPr id="199" name="Google Shape;199;p17"/>
            <p:cNvSpPr/>
            <p:nvPr/>
          </p:nvSpPr>
          <p:spPr>
            <a:xfrm>
              <a:off x="0" y="0"/>
              <a:ext cx="5063258" cy="1104161"/>
            </a:xfrm>
            <a:custGeom>
              <a:rect b="b" l="l" r="r" t="t"/>
              <a:pathLst>
                <a:path extrusionOk="0" h="1104161" w="5063258">
                  <a:moveTo>
                    <a:pt x="0" y="0"/>
                  </a:moveTo>
                  <a:lnTo>
                    <a:pt x="5063258" y="0"/>
                  </a:lnTo>
                  <a:lnTo>
                    <a:pt x="5063258" y="1104161"/>
                  </a:lnTo>
                  <a:lnTo>
                    <a:pt x="0" y="1104161"/>
                  </a:lnTo>
                  <a:close/>
                </a:path>
              </a:pathLst>
            </a:custGeom>
            <a:solidFill>
              <a:srgbClr val="207EB5">
                <a:alpha val="86670"/>
              </a:srgbClr>
            </a:solidFill>
            <a:ln cap="sq" cmpd="sng" w="95250">
              <a:solidFill>
                <a:srgbClr val="000000">
                  <a:alpha val="86670"/>
                </a:srgbClr>
              </a:solidFill>
              <a:prstDash val="solid"/>
              <a:miter lim="8000"/>
              <a:headEnd len="sm" w="sm" type="none"/>
              <a:tailEnd len="sm" w="sm" type="none"/>
            </a:ln>
          </p:spPr>
        </p:sp>
        <p:sp>
          <p:nvSpPr>
            <p:cNvPr id="200" name="Google Shape;200;p17"/>
            <p:cNvSpPr txBox="1"/>
            <p:nvPr/>
          </p:nvSpPr>
          <p:spPr>
            <a:xfrm>
              <a:off x="142578" y="104766"/>
              <a:ext cx="3796500" cy="7296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1" name="Google Shape;201;p17"/>
          <p:cNvSpPr txBox="1"/>
          <p:nvPr/>
        </p:nvSpPr>
        <p:spPr>
          <a:xfrm>
            <a:off x="1126770" y="1255416"/>
            <a:ext cx="10320900" cy="9543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6200">
                <a:solidFill>
                  <a:srgbClr val="1C4587"/>
                </a:solidFill>
                <a:latin typeface="Times New Roman"/>
                <a:ea typeface="Times New Roman"/>
                <a:cs typeface="Times New Roman"/>
                <a:sym typeface="Times New Roman"/>
              </a:rPr>
              <a:t> DATA SOURCE</a:t>
            </a:r>
            <a:endParaRPr sz="6200">
              <a:solidFill>
                <a:srgbClr val="1C4587"/>
              </a:solidFill>
              <a:latin typeface="Times New Roman"/>
              <a:ea typeface="Times New Roman"/>
              <a:cs typeface="Times New Roman"/>
              <a:sym typeface="Times New Roman"/>
            </a:endParaRPr>
          </a:p>
        </p:txBody>
      </p:sp>
      <p:pic>
        <p:nvPicPr>
          <p:cNvPr id="202" name="Google Shape;202;p17"/>
          <p:cNvPicPr preferRelativeResize="0"/>
          <p:nvPr/>
        </p:nvPicPr>
        <p:blipFill>
          <a:blip r:embed="rId4">
            <a:alphaModFix/>
          </a:blip>
          <a:stretch>
            <a:fillRect/>
          </a:stretch>
        </p:blipFill>
        <p:spPr>
          <a:xfrm>
            <a:off x="12276700" y="414675"/>
            <a:ext cx="4490876" cy="16023173"/>
          </a:xfrm>
          <a:prstGeom prst="rect">
            <a:avLst/>
          </a:prstGeom>
          <a:noFill/>
          <a:ln>
            <a:noFill/>
          </a:ln>
        </p:spPr>
      </p:pic>
      <p:sp>
        <p:nvSpPr>
          <p:cNvPr id="203" name="Google Shape;203;p17"/>
          <p:cNvSpPr txBox="1"/>
          <p:nvPr/>
        </p:nvSpPr>
        <p:spPr>
          <a:xfrm>
            <a:off x="0" y="3905050"/>
            <a:ext cx="11960700" cy="3676800"/>
          </a:xfrm>
          <a:prstGeom prst="rect">
            <a:avLst/>
          </a:prstGeom>
          <a:noFill/>
          <a:ln>
            <a:noFill/>
          </a:ln>
        </p:spPr>
        <p:txBody>
          <a:bodyPr anchorCtr="0" anchor="t" bIns="91425" lIns="91425" spcFirstLastPara="1" rIns="91425" wrap="square" tIns="91425">
            <a:noAutofit/>
          </a:bodyPr>
          <a:lstStyle/>
          <a:p>
            <a:pPr indent="-401320" lvl="0" marL="457200" rtl="0" algn="l">
              <a:spcBef>
                <a:spcPts val="0"/>
              </a:spcBef>
              <a:spcAft>
                <a:spcPts val="0"/>
              </a:spcAft>
              <a:buClr>
                <a:schemeClr val="lt1"/>
              </a:buClr>
              <a:buSzPts val="2720"/>
              <a:buFont typeface="Times New Roman"/>
              <a:buChar char="●"/>
            </a:pPr>
            <a:r>
              <a:rPr lang="en-US" sz="2720">
                <a:solidFill>
                  <a:schemeClr val="lt1"/>
                </a:solidFill>
                <a:latin typeface="Times New Roman"/>
                <a:ea typeface="Times New Roman"/>
                <a:cs typeface="Times New Roman"/>
                <a:sym typeface="Times New Roman"/>
              </a:rPr>
              <a:t>All patients who were admitted to the PICU were considered.</a:t>
            </a:r>
            <a:endParaRPr sz="2720">
              <a:solidFill>
                <a:schemeClr val="lt1"/>
              </a:solidFill>
              <a:latin typeface="Times New Roman"/>
              <a:ea typeface="Times New Roman"/>
              <a:cs typeface="Times New Roman"/>
              <a:sym typeface="Times New Roman"/>
            </a:endParaRPr>
          </a:p>
          <a:p>
            <a:pPr indent="-401320" lvl="0" marL="457200" rtl="0" algn="l">
              <a:spcBef>
                <a:spcPts val="0"/>
              </a:spcBef>
              <a:spcAft>
                <a:spcPts val="0"/>
              </a:spcAft>
              <a:buClr>
                <a:schemeClr val="lt1"/>
              </a:buClr>
              <a:buSzPts val="2720"/>
              <a:buFont typeface="Times New Roman"/>
              <a:buChar char="●"/>
            </a:pPr>
            <a:r>
              <a:rPr lang="en-US" sz="2720">
                <a:solidFill>
                  <a:schemeClr val="lt1"/>
                </a:solidFill>
                <a:latin typeface="Times New Roman"/>
                <a:ea typeface="Times New Roman"/>
                <a:cs typeface="Times New Roman"/>
                <a:sym typeface="Times New Roman"/>
              </a:rPr>
              <a:t>Exclusion Criteria: age&gt;18 years, death within 24 hours of PICU admission, admission to the NICU service.</a:t>
            </a:r>
            <a:endParaRPr sz="2720">
              <a:solidFill>
                <a:schemeClr val="lt1"/>
              </a:solidFill>
              <a:latin typeface="Times New Roman"/>
              <a:ea typeface="Times New Roman"/>
              <a:cs typeface="Times New Roman"/>
              <a:sym typeface="Times New Roman"/>
            </a:endParaRPr>
          </a:p>
          <a:p>
            <a:pPr indent="-401320" lvl="0" marL="457200" rtl="0" algn="l">
              <a:spcBef>
                <a:spcPts val="0"/>
              </a:spcBef>
              <a:spcAft>
                <a:spcPts val="0"/>
              </a:spcAft>
              <a:buClr>
                <a:schemeClr val="lt1"/>
              </a:buClr>
              <a:buSzPts val="2720"/>
              <a:buFont typeface="Times New Roman"/>
              <a:buChar char="●"/>
            </a:pPr>
            <a:r>
              <a:rPr lang="en-US" sz="2720">
                <a:solidFill>
                  <a:schemeClr val="lt1"/>
                </a:solidFill>
                <a:latin typeface="Times New Roman"/>
                <a:ea typeface="Times New Roman"/>
                <a:cs typeface="Times New Roman"/>
                <a:sym typeface="Times New Roman"/>
              </a:rPr>
              <a:t>Patients were divided into two groups: those with bloodstream infections (BSI) and those without.</a:t>
            </a:r>
            <a:endParaRPr sz="2720">
              <a:solidFill>
                <a:schemeClr val="lt1"/>
              </a:solidFill>
              <a:latin typeface="Times New Roman"/>
              <a:ea typeface="Times New Roman"/>
              <a:cs typeface="Times New Roman"/>
              <a:sym typeface="Times New Roman"/>
            </a:endParaRPr>
          </a:p>
          <a:p>
            <a:pPr indent="-401320" lvl="0" marL="457200" rtl="0" algn="l">
              <a:spcBef>
                <a:spcPts val="0"/>
              </a:spcBef>
              <a:spcAft>
                <a:spcPts val="0"/>
              </a:spcAft>
              <a:buClr>
                <a:schemeClr val="lt1"/>
              </a:buClr>
              <a:buSzPts val="2720"/>
              <a:buFont typeface="Times New Roman"/>
              <a:buChar char="●"/>
            </a:pPr>
            <a:r>
              <a:rPr lang="en-US" sz="2720">
                <a:solidFill>
                  <a:schemeClr val="lt1"/>
                </a:solidFill>
                <a:latin typeface="Times New Roman"/>
                <a:ea typeface="Times New Roman"/>
                <a:cs typeface="Times New Roman"/>
                <a:sym typeface="Times New Roman"/>
              </a:rPr>
              <a:t>There were 911 PICU admissions in the mentioned timeline, and 78% of them are whites,58%of them are male, and more than half of the population are younger than 3 years.</a:t>
            </a:r>
            <a:endParaRPr sz="272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272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CFAFF"/>
        </a:solidFill>
      </p:bgPr>
    </p:bg>
    <p:spTree>
      <p:nvGrpSpPr>
        <p:cNvPr id="207" name="Shape 207"/>
        <p:cNvGrpSpPr/>
        <p:nvPr/>
      </p:nvGrpSpPr>
      <p:grpSpPr>
        <a:xfrm>
          <a:off x="0" y="0"/>
          <a:ext cx="0" cy="0"/>
          <a:chOff x="0" y="0"/>
          <a:chExt cx="0" cy="0"/>
        </a:xfrm>
      </p:grpSpPr>
      <p:pic>
        <p:nvPicPr>
          <p:cNvPr id="208" name="Google Shape;208;p18"/>
          <p:cNvPicPr preferRelativeResize="0"/>
          <p:nvPr/>
        </p:nvPicPr>
        <p:blipFill>
          <a:blip r:embed="rId3">
            <a:alphaModFix/>
          </a:blip>
          <a:stretch>
            <a:fillRect/>
          </a:stretch>
        </p:blipFill>
        <p:spPr>
          <a:xfrm>
            <a:off x="0" y="-72237"/>
            <a:ext cx="18288000" cy="10287000"/>
          </a:xfrm>
          <a:prstGeom prst="rect">
            <a:avLst/>
          </a:prstGeom>
          <a:noFill/>
          <a:ln>
            <a:noFill/>
          </a:ln>
        </p:spPr>
      </p:pic>
      <p:grpSp>
        <p:nvGrpSpPr>
          <p:cNvPr id="209" name="Google Shape;209;p18"/>
          <p:cNvGrpSpPr/>
          <p:nvPr/>
        </p:nvGrpSpPr>
        <p:grpSpPr>
          <a:xfrm>
            <a:off x="154705" y="1418463"/>
            <a:ext cx="11770010" cy="7135134"/>
            <a:chOff x="0" y="-38100"/>
            <a:chExt cx="3099900" cy="1879200"/>
          </a:xfrm>
        </p:grpSpPr>
        <p:sp>
          <p:nvSpPr>
            <p:cNvPr id="210" name="Google Shape;210;p18"/>
            <p:cNvSpPr/>
            <p:nvPr/>
          </p:nvSpPr>
          <p:spPr>
            <a:xfrm>
              <a:off x="0" y="0"/>
              <a:ext cx="3099827" cy="1841066"/>
            </a:xfrm>
            <a:custGeom>
              <a:rect b="b" l="l" r="r" t="t"/>
              <a:pathLst>
                <a:path extrusionOk="0" h="1841066" w="3099827">
                  <a:moveTo>
                    <a:pt x="0" y="0"/>
                  </a:moveTo>
                  <a:lnTo>
                    <a:pt x="3099827" y="0"/>
                  </a:lnTo>
                  <a:lnTo>
                    <a:pt x="3099827" y="1841066"/>
                  </a:lnTo>
                  <a:lnTo>
                    <a:pt x="0" y="1841066"/>
                  </a:lnTo>
                  <a:close/>
                </a:path>
              </a:pathLst>
            </a:custGeom>
            <a:solidFill>
              <a:srgbClr val="207EB5">
                <a:alpha val="86670"/>
              </a:srgbClr>
            </a:solidFill>
            <a:ln cap="sq" cmpd="sng" w="95250">
              <a:solidFill>
                <a:srgbClr val="000000">
                  <a:alpha val="86670"/>
                </a:srgbClr>
              </a:solidFill>
              <a:prstDash val="solid"/>
              <a:miter lim="8000"/>
              <a:headEnd len="sm" w="sm" type="none"/>
              <a:tailEnd len="sm" w="sm" type="none"/>
            </a:ln>
          </p:spPr>
        </p:sp>
        <p:sp>
          <p:nvSpPr>
            <p:cNvPr id="211" name="Google Shape;211;p18"/>
            <p:cNvSpPr txBox="1"/>
            <p:nvPr/>
          </p:nvSpPr>
          <p:spPr>
            <a:xfrm>
              <a:off x="0" y="-38100"/>
              <a:ext cx="3099900" cy="18792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2" name="Google Shape;212;p18"/>
          <p:cNvSpPr txBox="1"/>
          <p:nvPr/>
        </p:nvSpPr>
        <p:spPr>
          <a:xfrm>
            <a:off x="496025" y="1796748"/>
            <a:ext cx="9216000" cy="5387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rPr lang="en-US" sz="2800">
                <a:solidFill>
                  <a:srgbClr val="FFFFFF"/>
                </a:solidFill>
                <a:latin typeface="Times New Roman"/>
                <a:ea typeface="Times New Roman"/>
                <a:cs typeface="Times New Roman"/>
                <a:sym typeface="Times New Roman"/>
              </a:rPr>
              <a:t>Multiple linear regression was used to control for factors such as:</a:t>
            </a:r>
            <a:endParaRPr sz="2800">
              <a:solidFill>
                <a:srgbClr val="FFFFFF"/>
              </a:solidFill>
              <a:latin typeface="Times New Roman"/>
              <a:ea typeface="Times New Roman"/>
              <a:cs typeface="Times New Roman"/>
              <a:sym typeface="Times New Roman"/>
            </a:endParaRPr>
          </a:p>
          <a:p>
            <a:pPr indent="-406400" lvl="0" marL="457200" rtl="0" algn="l">
              <a:lnSpc>
                <a:spcPct val="115000"/>
              </a:lnSpc>
              <a:spcBef>
                <a:spcPts val="0"/>
              </a:spcBef>
              <a:spcAft>
                <a:spcPts val="0"/>
              </a:spcAft>
              <a:buClr>
                <a:srgbClr val="FFFFFF"/>
              </a:buClr>
              <a:buSzPts val="2800"/>
              <a:buFont typeface="Times New Roman"/>
              <a:buChar char="●"/>
            </a:pPr>
            <a:r>
              <a:rPr lang="en-US" sz="2800">
                <a:solidFill>
                  <a:srgbClr val="FFFFFF"/>
                </a:solidFill>
                <a:latin typeface="Times New Roman"/>
                <a:ea typeface="Times New Roman"/>
                <a:cs typeface="Times New Roman"/>
                <a:sym typeface="Times New Roman"/>
              </a:rPr>
              <a:t>Age</a:t>
            </a:r>
            <a:endParaRPr sz="2800">
              <a:solidFill>
                <a:srgbClr val="FFFFFF"/>
              </a:solidFill>
              <a:latin typeface="Times New Roman"/>
              <a:ea typeface="Times New Roman"/>
              <a:cs typeface="Times New Roman"/>
              <a:sym typeface="Times New Roman"/>
            </a:endParaRPr>
          </a:p>
          <a:p>
            <a:pPr indent="-406400" lvl="0" marL="457200" rtl="0" algn="l">
              <a:lnSpc>
                <a:spcPct val="115000"/>
              </a:lnSpc>
              <a:spcBef>
                <a:spcPts val="0"/>
              </a:spcBef>
              <a:spcAft>
                <a:spcPts val="0"/>
              </a:spcAft>
              <a:buClr>
                <a:srgbClr val="FFFFFF"/>
              </a:buClr>
              <a:buSzPts val="2800"/>
              <a:buFont typeface="Times New Roman"/>
              <a:buChar char="●"/>
            </a:pPr>
            <a:r>
              <a:rPr lang="en-US" sz="2800">
                <a:solidFill>
                  <a:srgbClr val="FFFFFF"/>
                </a:solidFill>
                <a:latin typeface="Times New Roman"/>
                <a:ea typeface="Times New Roman"/>
                <a:cs typeface="Times New Roman"/>
                <a:sym typeface="Times New Roman"/>
              </a:rPr>
              <a:t>Severity of illness(PRISM </a:t>
            </a:r>
            <a:r>
              <a:rPr lang="en-US" sz="2800">
                <a:solidFill>
                  <a:schemeClr val="lt1"/>
                </a:solidFill>
                <a:latin typeface="Times New Roman"/>
                <a:ea typeface="Times New Roman"/>
                <a:cs typeface="Times New Roman"/>
                <a:sym typeface="Times New Roman"/>
              </a:rPr>
              <a:t>ⅠⅠⅠ</a:t>
            </a:r>
            <a:r>
              <a:rPr lang="en-US" sz="2800">
                <a:solidFill>
                  <a:srgbClr val="FFFFFF"/>
                </a:solidFill>
                <a:latin typeface="Times New Roman"/>
                <a:ea typeface="Times New Roman"/>
                <a:cs typeface="Times New Roman"/>
                <a:sym typeface="Times New Roman"/>
              </a:rPr>
              <a:t> score)</a:t>
            </a:r>
            <a:endParaRPr sz="2800">
              <a:solidFill>
                <a:srgbClr val="FFFFFF"/>
              </a:solidFill>
              <a:latin typeface="Times New Roman"/>
              <a:ea typeface="Times New Roman"/>
              <a:cs typeface="Times New Roman"/>
              <a:sym typeface="Times New Roman"/>
            </a:endParaRPr>
          </a:p>
          <a:p>
            <a:pPr indent="-406400" lvl="0" marL="457200" rtl="0" algn="l">
              <a:lnSpc>
                <a:spcPct val="115000"/>
              </a:lnSpc>
              <a:spcBef>
                <a:spcPts val="0"/>
              </a:spcBef>
              <a:spcAft>
                <a:spcPts val="0"/>
              </a:spcAft>
              <a:buClr>
                <a:srgbClr val="FFFFFF"/>
              </a:buClr>
              <a:buSzPts val="2800"/>
              <a:buFont typeface="Times New Roman"/>
              <a:buChar char="●"/>
            </a:pPr>
            <a:r>
              <a:rPr lang="en-US" sz="2800">
                <a:solidFill>
                  <a:srgbClr val="FFFFFF"/>
                </a:solidFill>
                <a:latin typeface="Times New Roman"/>
                <a:ea typeface="Times New Roman"/>
                <a:cs typeface="Times New Roman"/>
                <a:sym typeface="Times New Roman"/>
              </a:rPr>
              <a:t>Underlying diseases(Congential heart,lung disease)</a:t>
            </a:r>
            <a:endParaRPr sz="2800">
              <a:solidFill>
                <a:srgbClr val="FFFFFF"/>
              </a:solidFill>
              <a:latin typeface="Times New Roman"/>
              <a:ea typeface="Times New Roman"/>
              <a:cs typeface="Times New Roman"/>
              <a:sym typeface="Times New Roman"/>
            </a:endParaRPr>
          </a:p>
          <a:p>
            <a:pPr indent="-406400" lvl="0" marL="457200" rtl="0" algn="l">
              <a:lnSpc>
                <a:spcPct val="115000"/>
              </a:lnSpc>
              <a:spcBef>
                <a:spcPts val="0"/>
              </a:spcBef>
              <a:spcAft>
                <a:spcPts val="0"/>
              </a:spcAft>
              <a:buClr>
                <a:srgbClr val="FFFFFF"/>
              </a:buClr>
              <a:buSzPts val="2800"/>
              <a:buFont typeface="Times New Roman"/>
              <a:buChar char="●"/>
            </a:pPr>
            <a:r>
              <a:rPr lang="en-US" sz="2800">
                <a:solidFill>
                  <a:srgbClr val="FFFFFF"/>
                </a:solidFill>
                <a:latin typeface="Times New Roman"/>
                <a:ea typeface="Times New Roman"/>
                <a:cs typeface="Times New Roman"/>
                <a:sym typeface="Times New Roman"/>
              </a:rPr>
              <a:t>Transplant</a:t>
            </a:r>
            <a:endParaRPr sz="2800">
              <a:solidFill>
                <a:srgbClr val="FFFFFF"/>
              </a:solidFill>
              <a:latin typeface="Times New Roman"/>
              <a:ea typeface="Times New Roman"/>
              <a:cs typeface="Times New Roman"/>
              <a:sym typeface="Times New Roman"/>
            </a:endParaRPr>
          </a:p>
          <a:p>
            <a:pPr indent="-406400" lvl="0" marL="457200" rtl="0" algn="l">
              <a:lnSpc>
                <a:spcPct val="115000"/>
              </a:lnSpc>
              <a:spcBef>
                <a:spcPts val="0"/>
              </a:spcBef>
              <a:spcAft>
                <a:spcPts val="0"/>
              </a:spcAft>
              <a:buClr>
                <a:srgbClr val="FFFFFF"/>
              </a:buClr>
              <a:buSzPts val="2800"/>
              <a:buFont typeface="Times New Roman"/>
              <a:buChar char="●"/>
            </a:pPr>
            <a:r>
              <a:rPr lang="en-US" sz="2800">
                <a:solidFill>
                  <a:srgbClr val="FFFFFF"/>
                </a:solidFill>
                <a:latin typeface="Times New Roman"/>
                <a:ea typeface="Times New Roman"/>
                <a:cs typeface="Times New Roman"/>
                <a:sym typeface="Times New Roman"/>
              </a:rPr>
              <a:t>Nosocomial primary BSI</a:t>
            </a:r>
            <a:endParaRPr sz="2800">
              <a:solidFill>
                <a:srgbClr val="FFFFFF"/>
              </a:solidFill>
              <a:latin typeface="Times New Roman"/>
              <a:ea typeface="Times New Roman"/>
              <a:cs typeface="Times New Roman"/>
              <a:sym typeface="Times New Roman"/>
            </a:endParaRPr>
          </a:p>
          <a:p>
            <a:pPr indent="-406400" lvl="0" marL="457200" rtl="0" algn="l">
              <a:lnSpc>
                <a:spcPct val="115000"/>
              </a:lnSpc>
              <a:spcBef>
                <a:spcPts val="0"/>
              </a:spcBef>
              <a:spcAft>
                <a:spcPts val="0"/>
              </a:spcAft>
              <a:buClr>
                <a:srgbClr val="FFFFFF"/>
              </a:buClr>
              <a:buSzPts val="2800"/>
              <a:buFont typeface="Times New Roman"/>
              <a:buChar char="●"/>
            </a:pPr>
            <a:r>
              <a:rPr lang="en-US" sz="2800">
                <a:solidFill>
                  <a:srgbClr val="FFFFFF"/>
                </a:solidFill>
                <a:latin typeface="Times New Roman"/>
                <a:ea typeface="Times New Roman"/>
                <a:cs typeface="Times New Roman"/>
                <a:sym typeface="Times New Roman"/>
              </a:rPr>
              <a:t>Ventilator days</a:t>
            </a:r>
            <a:endParaRPr sz="28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100"/>
              <a:buNone/>
            </a:pPr>
            <a:r>
              <a:t/>
            </a:r>
            <a:endParaRPr sz="28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800">
                <a:solidFill>
                  <a:srgbClr val="FFFFFF"/>
                </a:solidFill>
                <a:latin typeface="Times New Roman"/>
                <a:ea typeface="Times New Roman"/>
                <a:cs typeface="Times New Roman"/>
                <a:sym typeface="Times New Roman"/>
              </a:rPr>
              <a:t>Nosocomial primary BSI has highest significance</a:t>
            </a:r>
            <a:endParaRPr sz="2800">
              <a:solidFill>
                <a:srgbClr val="FFFFFF"/>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None/>
            </a:pPr>
            <a:r>
              <a:t/>
            </a:r>
            <a:endParaRPr sz="2800">
              <a:solidFill>
                <a:srgbClr val="FFFFFF"/>
              </a:solidFill>
              <a:latin typeface="Times New Roman"/>
              <a:ea typeface="Times New Roman"/>
              <a:cs typeface="Times New Roman"/>
              <a:sym typeface="Times New Roman"/>
            </a:endParaRPr>
          </a:p>
        </p:txBody>
      </p:sp>
      <p:sp>
        <p:nvSpPr>
          <p:cNvPr id="213" name="Google Shape;213;p18"/>
          <p:cNvSpPr txBox="1"/>
          <p:nvPr/>
        </p:nvSpPr>
        <p:spPr>
          <a:xfrm>
            <a:off x="154700" y="279375"/>
            <a:ext cx="11234700" cy="11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6200">
                <a:solidFill>
                  <a:srgbClr val="1C4587"/>
                </a:solidFill>
                <a:latin typeface="Times New Roman"/>
                <a:ea typeface="Times New Roman"/>
                <a:cs typeface="Times New Roman"/>
                <a:sym typeface="Times New Roman"/>
              </a:rPr>
              <a:t>STATISTICAL ANALYSIS</a:t>
            </a:r>
            <a:endParaRPr b="1" sz="6200">
              <a:solidFill>
                <a:srgbClr val="1C4587"/>
              </a:solidFill>
              <a:latin typeface="Times New Roman"/>
              <a:ea typeface="Times New Roman"/>
              <a:cs typeface="Times New Roman"/>
              <a:sym typeface="Times New Roman"/>
            </a:endParaRPr>
          </a:p>
        </p:txBody>
      </p:sp>
      <p:pic>
        <p:nvPicPr>
          <p:cNvPr id="214" name="Google Shape;214;p18"/>
          <p:cNvPicPr preferRelativeResize="0"/>
          <p:nvPr/>
        </p:nvPicPr>
        <p:blipFill>
          <a:blip r:embed="rId4">
            <a:alphaModFix/>
          </a:blip>
          <a:stretch>
            <a:fillRect/>
          </a:stretch>
        </p:blipFill>
        <p:spPr>
          <a:xfrm>
            <a:off x="9712025" y="1497125"/>
            <a:ext cx="8303450" cy="6977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CFAFF"/>
        </a:solidFill>
      </p:bgPr>
    </p:bg>
    <p:spTree>
      <p:nvGrpSpPr>
        <p:cNvPr id="218" name="Shape 218"/>
        <p:cNvGrpSpPr/>
        <p:nvPr/>
      </p:nvGrpSpPr>
      <p:grpSpPr>
        <a:xfrm>
          <a:off x="0" y="0"/>
          <a:ext cx="0" cy="0"/>
          <a:chOff x="0" y="0"/>
          <a:chExt cx="0" cy="0"/>
        </a:xfrm>
      </p:grpSpPr>
      <p:pic>
        <p:nvPicPr>
          <p:cNvPr id="219" name="Google Shape;219;p19"/>
          <p:cNvPicPr preferRelativeResize="0"/>
          <p:nvPr/>
        </p:nvPicPr>
        <p:blipFill>
          <a:blip r:embed="rId3">
            <a:alphaModFix/>
          </a:blip>
          <a:stretch>
            <a:fillRect/>
          </a:stretch>
        </p:blipFill>
        <p:spPr>
          <a:xfrm>
            <a:off x="-34" y="0"/>
            <a:ext cx="18288056" cy="10287000"/>
          </a:xfrm>
          <a:prstGeom prst="rect">
            <a:avLst/>
          </a:prstGeom>
          <a:noFill/>
          <a:ln>
            <a:noFill/>
          </a:ln>
        </p:spPr>
      </p:pic>
      <p:grpSp>
        <p:nvGrpSpPr>
          <p:cNvPr id="220" name="Google Shape;220;p19"/>
          <p:cNvGrpSpPr/>
          <p:nvPr/>
        </p:nvGrpSpPr>
        <p:grpSpPr>
          <a:xfrm>
            <a:off x="7980750" y="5201820"/>
            <a:ext cx="9304425" cy="4887777"/>
            <a:chOff x="-236933" y="-192881"/>
            <a:chExt cx="12405900" cy="4684022"/>
          </a:xfrm>
        </p:grpSpPr>
        <p:grpSp>
          <p:nvGrpSpPr>
            <p:cNvPr id="221" name="Google Shape;221;p19"/>
            <p:cNvGrpSpPr/>
            <p:nvPr/>
          </p:nvGrpSpPr>
          <p:grpSpPr>
            <a:xfrm>
              <a:off x="1210111" y="-192881"/>
              <a:ext cx="9985781" cy="4684022"/>
              <a:chOff x="0" y="-38100"/>
              <a:chExt cx="1972500" cy="925239"/>
            </a:xfrm>
          </p:grpSpPr>
          <p:sp>
            <p:nvSpPr>
              <p:cNvPr id="222" name="Google Shape;222;p19"/>
              <p:cNvSpPr/>
              <p:nvPr/>
            </p:nvSpPr>
            <p:spPr>
              <a:xfrm>
                <a:off x="0" y="0"/>
                <a:ext cx="1972458" cy="887139"/>
              </a:xfrm>
              <a:custGeom>
                <a:rect b="b" l="l" r="r" t="t"/>
                <a:pathLst>
                  <a:path extrusionOk="0" h="887139" w="1972458">
                    <a:moveTo>
                      <a:pt x="0" y="0"/>
                    </a:moveTo>
                    <a:lnTo>
                      <a:pt x="1972458" y="0"/>
                    </a:lnTo>
                    <a:lnTo>
                      <a:pt x="1972458" y="887139"/>
                    </a:lnTo>
                    <a:lnTo>
                      <a:pt x="0" y="887139"/>
                    </a:lnTo>
                    <a:close/>
                  </a:path>
                </a:pathLst>
              </a:custGeom>
              <a:solidFill>
                <a:srgbClr val="207EB5">
                  <a:alpha val="86670"/>
                </a:srgbClr>
              </a:solidFill>
              <a:ln cap="sq" cmpd="sng" w="95250">
                <a:solidFill>
                  <a:srgbClr val="000000">
                    <a:alpha val="86670"/>
                  </a:srgbClr>
                </a:solidFill>
                <a:prstDash val="solid"/>
                <a:miter lim="8000"/>
                <a:headEnd len="sm" w="sm" type="none"/>
                <a:tailEnd len="sm" w="sm" type="none"/>
              </a:ln>
            </p:spPr>
          </p:sp>
          <p:sp>
            <p:nvSpPr>
              <p:cNvPr id="223" name="Google Shape;223;p19"/>
              <p:cNvSpPr txBox="1"/>
              <p:nvPr/>
            </p:nvSpPr>
            <p:spPr>
              <a:xfrm>
                <a:off x="0" y="-38100"/>
                <a:ext cx="1972500" cy="9252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4" name="Google Shape;224;p19"/>
            <p:cNvSpPr txBox="1"/>
            <p:nvPr/>
          </p:nvSpPr>
          <p:spPr>
            <a:xfrm>
              <a:off x="-236933" y="391521"/>
              <a:ext cx="12405900" cy="5310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1" lang="en-US" sz="3600">
                  <a:solidFill>
                    <a:srgbClr val="FFFFFF"/>
                  </a:solidFill>
                  <a:latin typeface="Times New Roman"/>
                  <a:ea typeface="Times New Roman"/>
                  <a:cs typeface="Times New Roman"/>
                  <a:sym typeface="Times New Roman"/>
                </a:rPr>
                <a:t>RESULTS</a:t>
              </a:r>
              <a:endParaRPr sz="3600">
                <a:latin typeface="Times New Roman"/>
                <a:ea typeface="Times New Roman"/>
                <a:cs typeface="Times New Roman"/>
                <a:sym typeface="Times New Roman"/>
              </a:endParaRPr>
            </a:p>
          </p:txBody>
        </p:sp>
        <p:sp>
          <p:nvSpPr>
            <p:cNvPr id="225" name="Google Shape;225;p19"/>
            <p:cNvSpPr txBox="1"/>
            <p:nvPr/>
          </p:nvSpPr>
          <p:spPr>
            <a:xfrm>
              <a:off x="1653400" y="1343491"/>
              <a:ext cx="9319500" cy="2065200"/>
            </a:xfrm>
            <a:prstGeom prst="rect">
              <a:avLst/>
            </a:prstGeom>
            <a:noFill/>
            <a:ln>
              <a:noFill/>
            </a:ln>
          </p:spPr>
          <p:txBody>
            <a:bodyPr anchorCtr="0" anchor="t" bIns="0" lIns="0" spcFirstLastPara="1" rIns="0" wrap="square" tIns="0">
              <a:spAutoFit/>
            </a:bodyPr>
            <a:lstStyle/>
            <a:p>
              <a:pPr indent="-387350" lvl="0" marL="457200" rtl="0" algn="l">
                <a:lnSpc>
                  <a:spcPct val="115000"/>
                </a:lnSpc>
                <a:spcBef>
                  <a:spcPts val="0"/>
                </a:spcBef>
                <a:spcAft>
                  <a:spcPts val="0"/>
                </a:spcAft>
                <a:buSzPts val="2500"/>
                <a:buFont typeface="Times New Roman"/>
                <a:buChar char="●"/>
              </a:pPr>
              <a:r>
                <a:rPr lang="en-US" sz="2500">
                  <a:latin typeface="Times New Roman"/>
                  <a:ea typeface="Times New Roman"/>
                  <a:cs typeface="Times New Roman"/>
                  <a:sym typeface="Times New Roman"/>
                </a:rPr>
                <a:t>Direct cost of PICU admission for patients with BSI: $45,615.</a:t>
              </a:r>
              <a:endParaRPr sz="2500">
                <a:latin typeface="Times New Roman"/>
                <a:ea typeface="Times New Roman"/>
                <a:cs typeface="Times New Roman"/>
                <a:sym typeface="Times New Roman"/>
              </a:endParaRPr>
            </a:p>
            <a:p>
              <a:pPr indent="-387350" lvl="0" marL="457200" rtl="0" algn="l">
                <a:lnSpc>
                  <a:spcPct val="115000"/>
                </a:lnSpc>
                <a:spcBef>
                  <a:spcPts val="0"/>
                </a:spcBef>
                <a:spcAft>
                  <a:spcPts val="0"/>
                </a:spcAft>
                <a:buSzPts val="2500"/>
                <a:buFont typeface="Times New Roman"/>
                <a:buChar char="●"/>
              </a:pPr>
              <a:r>
                <a:rPr lang="en-US" sz="2500">
                  <a:latin typeface="Times New Roman"/>
                  <a:ea typeface="Times New Roman"/>
                  <a:cs typeface="Times New Roman"/>
                  <a:sym typeface="Times New Roman"/>
                </a:rPr>
                <a:t>Direct cost for patients without BSI: $6,396.</a:t>
              </a:r>
              <a:endParaRPr sz="2500">
                <a:latin typeface="Times New Roman"/>
                <a:ea typeface="Times New Roman"/>
                <a:cs typeface="Times New Roman"/>
                <a:sym typeface="Times New Roman"/>
              </a:endParaRPr>
            </a:p>
            <a:p>
              <a:pPr indent="-387350" lvl="0" marL="457200" rtl="0" algn="l">
                <a:lnSpc>
                  <a:spcPct val="115000"/>
                </a:lnSpc>
                <a:spcBef>
                  <a:spcPts val="0"/>
                </a:spcBef>
                <a:spcAft>
                  <a:spcPts val="0"/>
                </a:spcAft>
                <a:buSzPts val="2500"/>
                <a:buFont typeface="Times New Roman"/>
                <a:buChar char="●"/>
              </a:pPr>
              <a:r>
                <a:rPr lang="en-US" sz="2500">
                  <a:latin typeface="Times New Roman"/>
                  <a:ea typeface="Times New Roman"/>
                  <a:cs typeface="Times New Roman"/>
                  <a:sym typeface="Times New Roman"/>
                </a:rPr>
                <a:t>Attributable cost: $39,219 per BSI case.</a:t>
              </a:r>
              <a:endParaRPr sz="2500">
                <a:latin typeface="Times New Roman"/>
                <a:ea typeface="Times New Roman"/>
                <a:cs typeface="Times New Roman"/>
                <a:sym typeface="Times New Roman"/>
              </a:endParaRPr>
            </a:p>
            <a:p>
              <a:pPr indent="0" lvl="0" marL="457200" marR="0" rtl="0" algn="ctr">
                <a:lnSpc>
                  <a:spcPct val="140000"/>
                </a:lnSpc>
                <a:spcBef>
                  <a:spcPts val="0"/>
                </a:spcBef>
                <a:spcAft>
                  <a:spcPts val="0"/>
                </a:spcAft>
                <a:buNone/>
              </a:pPr>
              <a:r>
                <a:t/>
              </a:r>
              <a:endParaRPr sz="2500">
                <a:latin typeface="Times New Roman"/>
                <a:ea typeface="Times New Roman"/>
                <a:cs typeface="Times New Roman"/>
                <a:sym typeface="Times New Roman"/>
              </a:endParaRPr>
            </a:p>
          </p:txBody>
        </p:sp>
      </p:grpSp>
      <p:pic>
        <p:nvPicPr>
          <p:cNvPr id="226" name="Google Shape;226;p19"/>
          <p:cNvPicPr preferRelativeResize="0"/>
          <p:nvPr/>
        </p:nvPicPr>
        <p:blipFill>
          <a:blip r:embed="rId4">
            <a:alphaModFix/>
          </a:blip>
          <a:stretch>
            <a:fillRect/>
          </a:stretch>
        </p:blipFill>
        <p:spPr>
          <a:xfrm flipH="1">
            <a:off x="3254449" y="1240399"/>
            <a:ext cx="3912451" cy="8606433"/>
          </a:xfrm>
          <a:prstGeom prst="rect">
            <a:avLst/>
          </a:prstGeom>
          <a:noFill/>
          <a:ln>
            <a:noFill/>
          </a:ln>
        </p:spPr>
      </p:pic>
      <p:pic>
        <p:nvPicPr>
          <p:cNvPr id="227" name="Google Shape;227;p19"/>
          <p:cNvPicPr preferRelativeResize="0"/>
          <p:nvPr/>
        </p:nvPicPr>
        <p:blipFill>
          <a:blip r:embed="rId5">
            <a:alphaModFix/>
          </a:blip>
          <a:stretch>
            <a:fillRect/>
          </a:stretch>
        </p:blipFill>
        <p:spPr>
          <a:xfrm>
            <a:off x="1182100" y="1975165"/>
            <a:ext cx="3389900" cy="7871672"/>
          </a:xfrm>
          <a:prstGeom prst="rect">
            <a:avLst/>
          </a:prstGeom>
          <a:noFill/>
          <a:ln>
            <a:noFill/>
          </a:ln>
        </p:spPr>
      </p:pic>
      <p:grpSp>
        <p:nvGrpSpPr>
          <p:cNvPr id="228" name="Google Shape;228;p19"/>
          <p:cNvGrpSpPr/>
          <p:nvPr/>
        </p:nvGrpSpPr>
        <p:grpSpPr>
          <a:xfrm>
            <a:off x="8158500" y="236919"/>
            <a:ext cx="9304425" cy="4699480"/>
            <a:chOff x="50" y="-192881"/>
            <a:chExt cx="12405900" cy="4684022"/>
          </a:xfrm>
        </p:grpSpPr>
        <p:grpSp>
          <p:nvGrpSpPr>
            <p:cNvPr id="229" name="Google Shape;229;p19"/>
            <p:cNvGrpSpPr/>
            <p:nvPr/>
          </p:nvGrpSpPr>
          <p:grpSpPr>
            <a:xfrm>
              <a:off x="1210111" y="-192881"/>
              <a:ext cx="9985781" cy="4684022"/>
              <a:chOff x="0" y="-38100"/>
              <a:chExt cx="1972500" cy="925239"/>
            </a:xfrm>
          </p:grpSpPr>
          <p:sp>
            <p:nvSpPr>
              <p:cNvPr id="230" name="Google Shape;230;p19"/>
              <p:cNvSpPr/>
              <p:nvPr/>
            </p:nvSpPr>
            <p:spPr>
              <a:xfrm>
                <a:off x="0" y="0"/>
                <a:ext cx="1972458" cy="887139"/>
              </a:xfrm>
              <a:custGeom>
                <a:rect b="b" l="l" r="r" t="t"/>
                <a:pathLst>
                  <a:path extrusionOk="0" h="887139" w="1972458">
                    <a:moveTo>
                      <a:pt x="0" y="0"/>
                    </a:moveTo>
                    <a:lnTo>
                      <a:pt x="1972458" y="0"/>
                    </a:lnTo>
                    <a:lnTo>
                      <a:pt x="1972458" y="887139"/>
                    </a:lnTo>
                    <a:lnTo>
                      <a:pt x="0" y="887139"/>
                    </a:lnTo>
                    <a:close/>
                  </a:path>
                </a:pathLst>
              </a:custGeom>
              <a:solidFill>
                <a:srgbClr val="207EB5">
                  <a:alpha val="86670"/>
                </a:srgbClr>
              </a:solidFill>
              <a:ln cap="sq" cmpd="sng" w="95250">
                <a:solidFill>
                  <a:srgbClr val="000000">
                    <a:alpha val="86670"/>
                  </a:srgbClr>
                </a:solidFill>
                <a:prstDash val="solid"/>
                <a:miter lim="8000"/>
                <a:headEnd len="sm" w="sm" type="none"/>
                <a:tailEnd len="sm" w="sm" type="none"/>
              </a:ln>
            </p:spPr>
          </p:sp>
          <p:sp>
            <p:nvSpPr>
              <p:cNvPr id="231" name="Google Shape;231;p19"/>
              <p:cNvSpPr txBox="1"/>
              <p:nvPr/>
            </p:nvSpPr>
            <p:spPr>
              <a:xfrm>
                <a:off x="0" y="-38100"/>
                <a:ext cx="1972500" cy="9252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2" name="Google Shape;232;p19"/>
            <p:cNvSpPr txBox="1"/>
            <p:nvPr/>
          </p:nvSpPr>
          <p:spPr>
            <a:xfrm>
              <a:off x="1679699" y="1096548"/>
              <a:ext cx="9293100" cy="3030000"/>
            </a:xfrm>
            <a:prstGeom prst="rect">
              <a:avLst/>
            </a:prstGeom>
            <a:noFill/>
            <a:ln>
              <a:noFill/>
            </a:ln>
          </p:spPr>
          <p:txBody>
            <a:bodyPr anchorCtr="0" anchor="t" bIns="0" lIns="0" spcFirstLastPara="1" rIns="0" wrap="square" tIns="0">
              <a:spAutoFit/>
            </a:bodyPr>
            <a:lstStyle/>
            <a:p>
              <a:pPr indent="-387350" lvl="0" marL="457200" rtl="0" algn="l">
                <a:lnSpc>
                  <a:spcPct val="115000"/>
                </a:lnSpc>
                <a:spcBef>
                  <a:spcPts val="0"/>
                </a:spcBef>
                <a:spcAft>
                  <a:spcPts val="0"/>
                </a:spcAft>
                <a:buSzPts val="2500"/>
                <a:buFont typeface="Times New Roman"/>
                <a:buChar char="●"/>
              </a:pPr>
              <a:r>
                <a:rPr lang="en-US" sz="2500">
                  <a:latin typeface="Times New Roman"/>
                  <a:ea typeface="Times New Roman"/>
                  <a:cs typeface="Times New Roman"/>
                  <a:sym typeface="Times New Roman"/>
                </a:rPr>
                <a:t>57 children developed 65 episodes of bloodstream infections.</a:t>
              </a:r>
              <a:endParaRPr sz="2500">
                <a:latin typeface="Times New Roman"/>
                <a:ea typeface="Times New Roman"/>
                <a:cs typeface="Times New Roman"/>
                <a:sym typeface="Times New Roman"/>
              </a:endParaRPr>
            </a:p>
            <a:p>
              <a:pPr indent="-387350" lvl="0" marL="457200" rtl="0" algn="l">
                <a:lnSpc>
                  <a:spcPct val="115000"/>
                </a:lnSpc>
                <a:spcBef>
                  <a:spcPts val="0"/>
                </a:spcBef>
                <a:spcAft>
                  <a:spcPts val="0"/>
                </a:spcAft>
                <a:buSzPts val="2500"/>
                <a:buFont typeface="Times New Roman"/>
                <a:buChar char="●"/>
              </a:pPr>
              <a:r>
                <a:rPr lang="en-US" sz="2500">
                  <a:latin typeface="Times New Roman"/>
                  <a:ea typeface="Times New Roman"/>
                  <a:cs typeface="Times New Roman"/>
                  <a:sym typeface="Times New Roman"/>
                </a:rPr>
                <a:t>The rate of BSI in this population was 13.8 per 1000 central venous catheter days.</a:t>
              </a:r>
              <a:endParaRPr sz="2500">
                <a:latin typeface="Times New Roman"/>
                <a:ea typeface="Times New Roman"/>
                <a:cs typeface="Times New Roman"/>
                <a:sym typeface="Times New Roman"/>
              </a:endParaRPr>
            </a:p>
            <a:p>
              <a:pPr indent="-387350" lvl="0" marL="457200" rtl="0" algn="l">
                <a:lnSpc>
                  <a:spcPct val="115000"/>
                </a:lnSpc>
                <a:spcBef>
                  <a:spcPts val="0"/>
                </a:spcBef>
                <a:spcAft>
                  <a:spcPts val="0"/>
                </a:spcAft>
                <a:buSzPts val="2500"/>
                <a:buFont typeface="Times New Roman"/>
                <a:buChar char="●"/>
              </a:pPr>
              <a:r>
                <a:rPr lang="en-US" sz="2500">
                  <a:latin typeface="Times New Roman"/>
                  <a:ea typeface="Times New Roman"/>
                  <a:cs typeface="Times New Roman"/>
                  <a:sym typeface="Times New Roman"/>
                </a:rPr>
                <a:t>The prevention of these infections through specific interventions is likely to be cost-effective.</a:t>
              </a:r>
              <a:endParaRPr sz="2500">
                <a:latin typeface="Times New Roman"/>
                <a:ea typeface="Times New Roman"/>
                <a:cs typeface="Times New Roman"/>
                <a:sym typeface="Times New Roman"/>
              </a:endParaRPr>
            </a:p>
            <a:p>
              <a:pPr indent="0" lvl="0" marL="457200" marR="0" rtl="0" algn="ctr">
                <a:lnSpc>
                  <a:spcPct val="140000"/>
                </a:lnSpc>
                <a:spcBef>
                  <a:spcPts val="0"/>
                </a:spcBef>
                <a:spcAft>
                  <a:spcPts val="0"/>
                </a:spcAft>
                <a:buNone/>
              </a:pPr>
              <a:r>
                <a:t/>
              </a:r>
              <a:endParaRPr sz="2500">
                <a:latin typeface="Times New Roman"/>
                <a:ea typeface="Times New Roman"/>
                <a:cs typeface="Times New Roman"/>
                <a:sym typeface="Times New Roman"/>
              </a:endParaRPr>
            </a:p>
          </p:txBody>
        </p:sp>
        <p:sp>
          <p:nvSpPr>
            <p:cNvPr id="233" name="Google Shape;233;p19"/>
            <p:cNvSpPr txBox="1"/>
            <p:nvPr/>
          </p:nvSpPr>
          <p:spPr>
            <a:xfrm>
              <a:off x="50" y="274982"/>
              <a:ext cx="12405900" cy="5523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1" lang="en-US" sz="3600">
                  <a:solidFill>
                    <a:srgbClr val="FFFFFF"/>
                  </a:solidFill>
                  <a:latin typeface="Times New Roman"/>
                  <a:ea typeface="Times New Roman"/>
                  <a:cs typeface="Times New Roman"/>
                  <a:sym typeface="Times New Roman"/>
                </a:rPr>
                <a:t>KEY TAKEAWAYS</a:t>
              </a:r>
              <a:endParaRPr sz="3600">
                <a:latin typeface="Times New Roman"/>
                <a:ea typeface="Times New Roman"/>
                <a:cs typeface="Times New Roman"/>
                <a:sym typeface="Times New Roman"/>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CFAFF"/>
        </a:solidFill>
      </p:bgPr>
    </p:bg>
    <p:spTree>
      <p:nvGrpSpPr>
        <p:cNvPr id="237" name="Shape 237"/>
        <p:cNvGrpSpPr/>
        <p:nvPr/>
      </p:nvGrpSpPr>
      <p:grpSpPr>
        <a:xfrm>
          <a:off x="0" y="0"/>
          <a:ext cx="0" cy="0"/>
          <a:chOff x="0" y="0"/>
          <a:chExt cx="0" cy="0"/>
        </a:xfrm>
      </p:grpSpPr>
      <p:pic>
        <p:nvPicPr>
          <p:cNvPr id="238" name="Google Shape;238;p20"/>
          <p:cNvPicPr preferRelativeResize="0"/>
          <p:nvPr/>
        </p:nvPicPr>
        <p:blipFill>
          <a:blip r:embed="rId3">
            <a:alphaModFix/>
          </a:blip>
          <a:stretch>
            <a:fillRect/>
          </a:stretch>
        </p:blipFill>
        <p:spPr>
          <a:xfrm>
            <a:off x="0" y="0"/>
            <a:ext cx="18288000" cy="10287000"/>
          </a:xfrm>
          <a:prstGeom prst="rect">
            <a:avLst/>
          </a:prstGeom>
          <a:noFill/>
          <a:ln>
            <a:noFill/>
          </a:ln>
        </p:spPr>
      </p:pic>
      <p:pic>
        <p:nvPicPr>
          <p:cNvPr id="239" name="Google Shape;239;p20"/>
          <p:cNvPicPr preferRelativeResize="0"/>
          <p:nvPr/>
        </p:nvPicPr>
        <p:blipFill>
          <a:blip r:embed="rId4">
            <a:alphaModFix/>
          </a:blip>
          <a:stretch>
            <a:fillRect/>
          </a:stretch>
        </p:blipFill>
        <p:spPr>
          <a:xfrm>
            <a:off x="2372625" y="1064550"/>
            <a:ext cx="5964626" cy="13120824"/>
          </a:xfrm>
          <a:prstGeom prst="rect">
            <a:avLst/>
          </a:prstGeom>
          <a:noFill/>
          <a:ln>
            <a:noFill/>
          </a:ln>
        </p:spPr>
      </p:pic>
      <p:grpSp>
        <p:nvGrpSpPr>
          <p:cNvPr id="240" name="Google Shape;240;p20"/>
          <p:cNvGrpSpPr/>
          <p:nvPr/>
        </p:nvGrpSpPr>
        <p:grpSpPr>
          <a:xfrm>
            <a:off x="8786594" y="-246940"/>
            <a:ext cx="8472706" cy="9505240"/>
            <a:chOff x="0" y="-420435"/>
            <a:chExt cx="2231495" cy="2503437"/>
          </a:xfrm>
        </p:grpSpPr>
        <p:sp>
          <p:nvSpPr>
            <p:cNvPr id="241" name="Google Shape;241;p20"/>
            <p:cNvSpPr/>
            <p:nvPr/>
          </p:nvSpPr>
          <p:spPr>
            <a:xfrm>
              <a:off x="0" y="0"/>
              <a:ext cx="2231495" cy="2083002"/>
            </a:xfrm>
            <a:custGeom>
              <a:rect b="b" l="l" r="r" t="t"/>
              <a:pathLst>
                <a:path extrusionOk="0" h="2083002" w="2231495">
                  <a:moveTo>
                    <a:pt x="0" y="0"/>
                  </a:moveTo>
                  <a:lnTo>
                    <a:pt x="2231495" y="0"/>
                  </a:lnTo>
                  <a:lnTo>
                    <a:pt x="2231495" y="2083002"/>
                  </a:lnTo>
                  <a:lnTo>
                    <a:pt x="0" y="2083002"/>
                  </a:lnTo>
                  <a:close/>
                </a:path>
              </a:pathLst>
            </a:custGeom>
            <a:solidFill>
              <a:srgbClr val="207EB5">
                <a:alpha val="86666"/>
              </a:srgbClr>
            </a:solidFill>
            <a:ln cap="sq" cmpd="sng" w="95250">
              <a:solidFill>
                <a:srgbClr val="000000">
                  <a:alpha val="86666"/>
                </a:srgbClr>
              </a:solidFill>
              <a:prstDash val="solid"/>
              <a:miter lim="8000"/>
              <a:headEnd len="sm" w="sm" type="none"/>
              <a:tailEnd len="sm" w="sm" type="none"/>
            </a:ln>
          </p:spPr>
        </p:sp>
        <p:sp>
          <p:nvSpPr>
            <p:cNvPr id="242" name="Google Shape;242;p20"/>
            <p:cNvSpPr txBox="1"/>
            <p:nvPr/>
          </p:nvSpPr>
          <p:spPr>
            <a:xfrm>
              <a:off x="2" y="-420435"/>
              <a:ext cx="2187300" cy="2257800"/>
            </a:xfrm>
            <a:prstGeom prst="rect">
              <a:avLst/>
            </a:prstGeom>
            <a:noFill/>
            <a:ln>
              <a:noFill/>
            </a:ln>
          </p:spPr>
          <p:txBody>
            <a:bodyPr anchorCtr="0" anchor="ctr" bIns="50800" lIns="50800" spcFirstLastPara="1" rIns="50800" wrap="square" tIns="50800">
              <a:noAutofit/>
            </a:bodyPr>
            <a:lstStyle/>
            <a:p>
              <a:pPr indent="0" lvl="0" marL="0" rtl="0" algn="ctr">
                <a:lnSpc>
                  <a:spcPct val="140000"/>
                </a:lnSpc>
                <a:spcBef>
                  <a:spcPts val="0"/>
                </a:spcBef>
                <a:spcAft>
                  <a:spcPts val="0"/>
                </a:spcAft>
                <a:buClr>
                  <a:schemeClr val="dk1"/>
                </a:buClr>
                <a:buFont typeface="Arial"/>
                <a:buNone/>
              </a:pPr>
              <a:r>
                <a:rPr lang="en-US" sz="3900">
                  <a:solidFill>
                    <a:schemeClr val="lt1"/>
                  </a:solidFill>
                  <a:latin typeface="Times New Roman"/>
                  <a:ea typeface="Times New Roman"/>
                  <a:cs typeface="Times New Roman"/>
                  <a:sym typeface="Times New Roman"/>
                </a:rPr>
                <a:t>PAPER 2 - Risk Factors for Central Line-Associated Bloodstream Infection (CLABSI) in Pediatric Intensive Care Units</a:t>
              </a:r>
              <a:endParaRPr sz="3900">
                <a:solidFill>
                  <a:schemeClr val="dk1"/>
                </a:solidFill>
                <a:latin typeface="Times New Roman"/>
                <a:ea typeface="Times New Roman"/>
                <a:cs typeface="Times New Roman"/>
                <a:sym typeface="Times New Roman"/>
              </a:endParaRPr>
            </a:p>
            <a:p>
              <a:pPr indent="0" lvl="0" marL="0" rtl="0" algn="ctr">
                <a:lnSpc>
                  <a:spcPct val="140009"/>
                </a:lnSpc>
                <a:spcBef>
                  <a:spcPts val="0"/>
                </a:spcBef>
                <a:spcAft>
                  <a:spcPts val="0"/>
                </a:spcAft>
                <a:buClr>
                  <a:schemeClr val="dk1"/>
                </a:buClr>
                <a:buFont typeface="Arial"/>
                <a:buNone/>
              </a:pPr>
              <a:r>
                <a:t/>
              </a:r>
              <a:endParaRPr sz="3900">
                <a:solidFill>
                  <a:srgbClr val="DCFAFF"/>
                </a:solidFill>
                <a:latin typeface="Times New Roman"/>
                <a:ea typeface="Times New Roman"/>
                <a:cs typeface="Times New Roman"/>
                <a:sym typeface="Times New Roman"/>
              </a:endParaRPr>
            </a:p>
          </p:txBody>
        </p:sp>
      </p:grpSp>
      <p:sp>
        <p:nvSpPr>
          <p:cNvPr id="243" name="Google Shape;243;p20"/>
          <p:cNvSpPr txBox="1"/>
          <p:nvPr/>
        </p:nvSpPr>
        <p:spPr>
          <a:xfrm>
            <a:off x="9369600" y="1535100"/>
            <a:ext cx="7798800" cy="215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a:p>
        </p:txBody>
      </p:sp>
      <p:sp>
        <p:nvSpPr>
          <p:cNvPr id="244" name="Google Shape;244;p20"/>
          <p:cNvSpPr txBox="1"/>
          <p:nvPr/>
        </p:nvSpPr>
        <p:spPr>
          <a:xfrm>
            <a:off x="8981275" y="6702775"/>
            <a:ext cx="8187000" cy="22062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400"/>
              </a:spcBef>
              <a:spcAft>
                <a:spcPts val="0"/>
              </a:spcAft>
              <a:buNone/>
            </a:pPr>
            <a:r>
              <a:rPr lang="en-US" sz="2500">
                <a:solidFill>
                  <a:srgbClr val="FFFFFF"/>
                </a:solidFill>
                <a:latin typeface="Times New Roman"/>
                <a:ea typeface="Times New Roman"/>
                <a:cs typeface="Times New Roman"/>
                <a:sym typeface="Times New Roman"/>
              </a:rPr>
              <a:t>CLABSI significantly impacts pediatric ICU care, increasing hospital costs,  length of stay, and  mortality.Identify risk factors to optimize prevention strategies, reducing costs and improving   patient care.</a:t>
            </a:r>
            <a:endParaRPr sz="2500">
              <a:solidFill>
                <a:srgbClr val="FFFFFF"/>
              </a:solidFill>
              <a:latin typeface="Times New Roman"/>
              <a:ea typeface="Times New Roman"/>
              <a:cs typeface="Times New Roman"/>
              <a:sym typeface="Times New Roman"/>
            </a:endParaRPr>
          </a:p>
          <a:p>
            <a:pPr indent="0" lvl="0" marL="0" rtl="0" algn="l">
              <a:spcBef>
                <a:spcPts val="400"/>
              </a:spcBef>
              <a:spcAft>
                <a:spcPts val="0"/>
              </a:spcAft>
              <a:buClr>
                <a:schemeClr val="dk1"/>
              </a:buClr>
              <a:buSzPts val="1100"/>
              <a:buFont typeface="Arial"/>
              <a:buNone/>
            </a:pPr>
            <a:r>
              <a:t/>
            </a:r>
            <a:endParaRPr sz="2500">
              <a:solidFill>
                <a:srgbClr val="FFFFFF"/>
              </a:solidFill>
              <a:latin typeface="Times New Roman"/>
              <a:ea typeface="Times New Roman"/>
              <a:cs typeface="Times New Roman"/>
              <a:sym typeface="Times New Roman"/>
            </a:endParaRPr>
          </a:p>
        </p:txBody>
      </p:sp>
      <p:sp>
        <p:nvSpPr>
          <p:cNvPr id="245" name="Google Shape;245;p20"/>
          <p:cNvSpPr txBox="1"/>
          <p:nvPr/>
        </p:nvSpPr>
        <p:spPr>
          <a:xfrm flipH="1" rot="149">
            <a:off x="8981400" y="6275924"/>
            <a:ext cx="6914700" cy="3693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b="1" lang="en-US" sz="2400">
                <a:solidFill>
                  <a:schemeClr val="lt1"/>
                </a:solidFill>
                <a:latin typeface="Times New Roman"/>
                <a:ea typeface="Times New Roman"/>
                <a:cs typeface="Times New Roman"/>
                <a:sym typeface="Times New Roman"/>
              </a:rPr>
              <a:t>OBJECTIVE</a:t>
            </a:r>
            <a:r>
              <a:rPr b="1" lang="en-US" sz="2400">
                <a:solidFill>
                  <a:schemeClr val="lt1"/>
                </a:solidFill>
                <a:latin typeface="Times New Roman"/>
                <a:ea typeface="Times New Roman"/>
                <a:cs typeface="Times New Roman"/>
                <a:sym typeface="Times New Roman"/>
              </a:rPr>
              <a:t> &amp; PURPOSE</a:t>
            </a:r>
            <a:endParaRPr b="1" sz="310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CFAFF"/>
        </a:solidFill>
      </p:bgPr>
    </p:bg>
    <p:spTree>
      <p:nvGrpSpPr>
        <p:cNvPr id="249" name="Shape 249"/>
        <p:cNvGrpSpPr/>
        <p:nvPr/>
      </p:nvGrpSpPr>
      <p:grpSpPr>
        <a:xfrm>
          <a:off x="0" y="0"/>
          <a:ext cx="0" cy="0"/>
          <a:chOff x="0" y="0"/>
          <a:chExt cx="0" cy="0"/>
        </a:xfrm>
      </p:grpSpPr>
      <p:pic>
        <p:nvPicPr>
          <p:cNvPr id="250" name="Google Shape;250;p21"/>
          <p:cNvPicPr preferRelativeResize="0"/>
          <p:nvPr/>
        </p:nvPicPr>
        <p:blipFill>
          <a:blip r:embed="rId3">
            <a:alphaModFix/>
          </a:blip>
          <a:stretch>
            <a:fillRect/>
          </a:stretch>
        </p:blipFill>
        <p:spPr>
          <a:xfrm>
            <a:off x="-34" y="0"/>
            <a:ext cx="18288056" cy="10287000"/>
          </a:xfrm>
          <a:prstGeom prst="rect">
            <a:avLst/>
          </a:prstGeom>
          <a:noFill/>
          <a:ln>
            <a:noFill/>
          </a:ln>
        </p:spPr>
      </p:pic>
      <p:grpSp>
        <p:nvGrpSpPr>
          <p:cNvPr id="251" name="Google Shape;251;p21"/>
          <p:cNvGrpSpPr/>
          <p:nvPr/>
        </p:nvGrpSpPr>
        <p:grpSpPr>
          <a:xfrm>
            <a:off x="8158459" y="5201832"/>
            <a:ext cx="9304425" cy="3513018"/>
            <a:chOff x="0" y="-192881"/>
            <a:chExt cx="12405900" cy="4684024"/>
          </a:xfrm>
        </p:grpSpPr>
        <p:grpSp>
          <p:nvGrpSpPr>
            <p:cNvPr id="252" name="Google Shape;252;p21"/>
            <p:cNvGrpSpPr/>
            <p:nvPr/>
          </p:nvGrpSpPr>
          <p:grpSpPr>
            <a:xfrm>
              <a:off x="1210111" y="-192881"/>
              <a:ext cx="9985569" cy="4684024"/>
              <a:chOff x="0" y="-38100"/>
              <a:chExt cx="1972458" cy="925239"/>
            </a:xfrm>
          </p:grpSpPr>
          <p:sp>
            <p:nvSpPr>
              <p:cNvPr id="253" name="Google Shape;253;p21"/>
              <p:cNvSpPr/>
              <p:nvPr/>
            </p:nvSpPr>
            <p:spPr>
              <a:xfrm>
                <a:off x="0" y="0"/>
                <a:ext cx="1972458" cy="887139"/>
              </a:xfrm>
              <a:custGeom>
                <a:rect b="b" l="l" r="r" t="t"/>
                <a:pathLst>
                  <a:path extrusionOk="0" h="887139" w="1972458">
                    <a:moveTo>
                      <a:pt x="0" y="0"/>
                    </a:moveTo>
                    <a:lnTo>
                      <a:pt x="1972458" y="0"/>
                    </a:lnTo>
                    <a:lnTo>
                      <a:pt x="1972458" y="887139"/>
                    </a:lnTo>
                    <a:lnTo>
                      <a:pt x="0" y="887139"/>
                    </a:lnTo>
                    <a:close/>
                  </a:path>
                </a:pathLst>
              </a:custGeom>
              <a:solidFill>
                <a:srgbClr val="207EB5">
                  <a:alpha val="86666"/>
                </a:srgbClr>
              </a:solidFill>
              <a:ln cap="sq" cmpd="sng" w="95250">
                <a:solidFill>
                  <a:srgbClr val="000000">
                    <a:alpha val="86666"/>
                  </a:srgbClr>
                </a:solidFill>
                <a:prstDash val="solid"/>
                <a:miter lim="8000"/>
                <a:headEnd len="sm" w="sm" type="none"/>
                <a:tailEnd len="sm" w="sm" type="none"/>
              </a:ln>
            </p:spPr>
          </p:sp>
          <p:sp>
            <p:nvSpPr>
              <p:cNvPr id="254" name="Google Shape;254;p21"/>
              <p:cNvSpPr txBox="1"/>
              <p:nvPr/>
            </p:nvSpPr>
            <p:spPr>
              <a:xfrm>
                <a:off x="0" y="-38100"/>
                <a:ext cx="1972458" cy="92523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5" name="Google Shape;255;p21"/>
            <p:cNvSpPr txBox="1"/>
            <p:nvPr/>
          </p:nvSpPr>
          <p:spPr>
            <a:xfrm>
              <a:off x="0" y="891808"/>
              <a:ext cx="12405900" cy="20727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1" lang="en-US" sz="10100">
                  <a:solidFill>
                    <a:srgbClr val="FFFFFF"/>
                  </a:solidFill>
                  <a:latin typeface="Times New Roman"/>
                  <a:ea typeface="Times New Roman"/>
                  <a:cs typeface="Times New Roman"/>
                  <a:sym typeface="Times New Roman"/>
                </a:rPr>
                <a:t>203       406</a:t>
              </a:r>
              <a:endParaRPr sz="1900">
                <a:latin typeface="Times New Roman"/>
                <a:ea typeface="Times New Roman"/>
                <a:cs typeface="Times New Roman"/>
                <a:sym typeface="Times New Roman"/>
              </a:endParaRPr>
            </a:p>
          </p:txBody>
        </p:sp>
        <p:sp>
          <p:nvSpPr>
            <p:cNvPr id="256" name="Google Shape;256;p21"/>
            <p:cNvSpPr txBox="1"/>
            <p:nvPr/>
          </p:nvSpPr>
          <p:spPr>
            <a:xfrm>
              <a:off x="1422253" y="2879876"/>
              <a:ext cx="9773400" cy="800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3900">
                  <a:latin typeface="Times New Roman"/>
                  <a:ea typeface="Times New Roman"/>
                  <a:cs typeface="Times New Roman"/>
                  <a:sym typeface="Times New Roman"/>
                </a:rPr>
                <a:t>Case Patients    Control Patients </a:t>
              </a:r>
              <a:endParaRPr sz="1700">
                <a:latin typeface="Times New Roman"/>
                <a:ea typeface="Times New Roman"/>
                <a:cs typeface="Times New Roman"/>
                <a:sym typeface="Times New Roman"/>
              </a:endParaRPr>
            </a:p>
          </p:txBody>
        </p:sp>
      </p:grpSp>
      <p:pic>
        <p:nvPicPr>
          <p:cNvPr id="257" name="Google Shape;257;p21"/>
          <p:cNvPicPr preferRelativeResize="0"/>
          <p:nvPr/>
        </p:nvPicPr>
        <p:blipFill>
          <a:blip r:embed="rId4">
            <a:alphaModFix/>
          </a:blip>
          <a:stretch>
            <a:fillRect/>
          </a:stretch>
        </p:blipFill>
        <p:spPr>
          <a:xfrm flipH="1">
            <a:off x="3254449" y="1240399"/>
            <a:ext cx="3912451" cy="8606433"/>
          </a:xfrm>
          <a:prstGeom prst="rect">
            <a:avLst/>
          </a:prstGeom>
          <a:noFill/>
          <a:ln>
            <a:noFill/>
          </a:ln>
        </p:spPr>
      </p:pic>
      <p:pic>
        <p:nvPicPr>
          <p:cNvPr id="258" name="Google Shape;258;p21"/>
          <p:cNvPicPr preferRelativeResize="0"/>
          <p:nvPr/>
        </p:nvPicPr>
        <p:blipFill>
          <a:blip r:embed="rId5">
            <a:alphaModFix/>
          </a:blip>
          <a:stretch>
            <a:fillRect/>
          </a:stretch>
        </p:blipFill>
        <p:spPr>
          <a:xfrm>
            <a:off x="1182100" y="1975165"/>
            <a:ext cx="3389900" cy="7871672"/>
          </a:xfrm>
          <a:prstGeom prst="rect">
            <a:avLst/>
          </a:prstGeom>
          <a:noFill/>
          <a:ln>
            <a:noFill/>
          </a:ln>
        </p:spPr>
      </p:pic>
      <p:grpSp>
        <p:nvGrpSpPr>
          <p:cNvPr id="259" name="Google Shape;259;p21"/>
          <p:cNvGrpSpPr/>
          <p:nvPr/>
        </p:nvGrpSpPr>
        <p:grpSpPr>
          <a:xfrm>
            <a:off x="8158450" y="592347"/>
            <a:ext cx="9304425" cy="4348178"/>
            <a:chOff x="0" y="-192881"/>
            <a:chExt cx="12405900" cy="4684022"/>
          </a:xfrm>
        </p:grpSpPr>
        <p:grpSp>
          <p:nvGrpSpPr>
            <p:cNvPr id="260" name="Google Shape;260;p21"/>
            <p:cNvGrpSpPr/>
            <p:nvPr/>
          </p:nvGrpSpPr>
          <p:grpSpPr>
            <a:xfrm>
              <a:off x="1210111" y="-192881"/>
              <a:ext cx="9985781" cy="4684022"/>
              <a:chOff x="0" y="-38100"/>
              <a:chExt cx="1972500" cy="925239"/>
            </a:xfrm>
          </p:grpSpPr>
          <p:sp>
            <p:nvSpPr>
              <p:cNvPr id="261" name="Google Shape;261;p21"/>
              <p:cNvSpPr/>
              <p:nvPr/>
            </p:nvSpPr>
            <p:spPr>
              <a:xfrm>
                <a:off x="0" y="0"/>
                <a:ext cx="1972458" cy="887139"/>
              </a:xfrm>
              <a:custGeom>
                <a:rect b="b" l="l" r="r" t="t"/>
                <a:pathLst>
                  <a:path extrusionOk="0" h="887139" w="1972458">
                    <a:moveTo>
                      <a:pt x="0" y="0"/>
                    </a:moveTo>
                    <a:lnTo>
                      <a:pt x="1972458" y="0"/>
                    </a:lnTo>
                    <a:lnTo>
                      <a:pt x="1972458" y="887139"/>
                    </a:lnTo>
                    <a:lnTo>
                      <a:pt x="0" y="887139"/>
                    </a:lnTo>
                    <a:close/>
                  </a:path>
                </a:pathLst>
              </a:custGeom>
              <a:solidFill>
                <a:srgbClr val="207EB5">
                  <a:alpha val="86670"/>
                </a:srgbClr>
              </a:solidFill>
              <a:ln cap="sq" cmpd="sng" w="95250">
                <a:solidFill>
                  <a:srgbClr val="000000">
                    <a:alpha val="86670"/>
                  </a:srgbClr>
                </a:solidFill>
                <a:prstDash val="solid"/>
                <a:miter lim="8000"/>
                <a:headEnd len="sm" w="sm" type="none"/>
                <a:tailEnd len="sm" w="sm" type="none"/>
              </a:ln>
            </p:spPr>
          </p:sp>
          <p:sp>
            <p:nvSpPr>
              <p:cNvPr id="262" name="Google Shape;262;p21"/>
              <p:cNvSpPr txBox="1"/>
              <p:nvPr/>
            </p:nvSpPr>
            <p:spPr>
              <a:xfrm>
                <a:off x="0" y="-38100"/>
                <a:ext cx="1972500" cy="9252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3" name="Google Shape;263;p21"/>
            <p:cNvSpPr txBox="1"/>
            <p:nvPr/>
          </p:nvSpPr>
          <p:spPr>
            <a:xfrm>
              <a:off x="3483433" y="2879956"/>
              <a:ext cx="5439000" cy="232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t/>
              </a:r>
              <a:endParaRPr/>
            </a:p>
          </p:txBody>
        </p:sp>
        <p:sp>
          <p:nvSpPr>
            <p:cNvPr id="264" name="Google Shape;264;p21"/>
            <p:cNvSpPr txBox="1"/>
            <p:nvPr/>
          </p:nvSpPr>
          <p:spPr>
            <a:xfrm>
              <a:off x="0" y="891808"/>
              <a:ext cx="12405900" cy="2322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t/>
              </a:r>
              <a:endParaRPr/>
            </a:p>
          </p:txBody>
        </p:sp>
      </p:grpSp>
      <p:sp>
        <p:nvSpPr>
          <p:cNvPr id="265" name="Google Shape;265;p21"/>
          <p:cNvSpPr txBox="1"/>
          <p:nvPr/>
        </p:nvSpPr>
        <p:spPr>
          <a:xfrm>
            <a:off x="9313325" y="1393475"/>
            <a:ext cx="7038000" cy="321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500">
                <a:solidFill>
                  <a:srgbClr val="FFFFFF"/>
                </a:solidFill>
                <a:latin typeface="Times New Roman"/>
                <a:ea typeface="Times New Roman"/>
                <a:cs typeface="Times New Roman"/>
                <a:sym typeface="Times New Roman"/>
              </a:rPr>
              <a:t>Data Source and business angle:</a:t>
            </a:r>
            <a:r>
              <a:rPr lang="en-US" sz="2500">
                <a:solidFill>
                  <a:srgbClr val="FFFFFF"/>
                </a:solidFill>
                <a:latin typeface="Times New Roman"/>
                <a:ea typeface="Times New Roman"/>
                <a:cs typeface="Times New Roman"/>
                <a:sym typeface="Times New Roman"/>
              </a:rPr>
              <a:t> The study used retrospective data from Boston Children’s   Hospital (2004-2007), including ICU stays, catheter usage, and patient outcomes. Identifying CLABSI risk factors enables targeted prevention, reducing ICU costs and improving care  quality. Developing predictive models helps hospitals make  data-driven decisions for better resource allocation and financial efficiency.</a:t>
            </a:r>
            <a:endParaRPr sz="25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CFAFF"/>
        </a:solidFill>
      </p:bgPr>
    </p:bg>
    <p:spTree>
      <p:nvGrpSpPr>
        <p:cNvPr id="269" name="Shape 269"/>
        <p:cNvGrpSpPr/>
        <p:nvPr/>
      </p:nvGrpSpPr>
      <p:grpSpPr>
        <a:xfrm>
          <a:off x="0" y="0"/>
          <a:ext cx="0" cy="0"/>
          <a:chOff x="0" y="0"/>
          <a:chExt cx="0" cy="0"/>
        </a:xfrm>
      </p:grpSpPr>
      <p:grpSp>
        <p:nvGrpSpPr>
          <p:cNvPr id="270" name="Google Shape;270;p22"/>
          <p:cNvGrpSpPr/>
          <p:nvPr/>
        </p:nvGrpSpPr>
        <p:grpSpPr>
          <a:xfrm>
            <a:off x="1028650" y="1534675"/>
            <a:ext cx="16230707" cy="8326394"/>
            <a:chOff x="0" y="0"/>
            <a:chExt cx="4274726" cy="1816800"/>
          </a:xfrm>
        </p:grpSpPr>
        <p:sp>
          <p:nvSpPr>
            <p:cNvPr id="271" name="Google Shape;271;p22"/>
            <p:cNvSpPr/>
            <p:nvPr/>
          </p:nvSpPr>
          <p:spPr>
            <a:xfrm>
              <a:off x="0" y="0"/>
              <a:ext cx="4274726" cy="1816794"/>
            </a:xfrm>
            <a:custGeom>
              <a:rect b="b" l="l" r="r" t="t"/>
              <a:pathLst>
                <a:path extrusionOk="0" h="1816794" w="4274726">
                  <a:moveTo>
                    <a:pt x="0" y="0"/>
                  </a:moveTo>
                  <a:lnTo>
                    <a:pt x="4274726" y="0"/>
                  </a:lnTo>
                  <a:lnTo>
                    <a:pt x="4274726" y="1816794"/>
                  </a:lnTo>
                  <a:lnTo>
                    <a:pt x="0" y="1816794"/>
                  </a:lnTo>
                  <a:close/>
                </a:path>
              </a:pathLst>
            </a:custGeom>
            <a:solidFill>
              <a:srgbClr val="FFFFFF"/>
            </a:solidFill>
            <a:ln cap="sq" cmpd="sng" w="76200">
              <a:solidFill>
                <a:srgbClr val="000000"/>
              </a:solidFill>
              <a:prstDash val="solid"/>
              <a:miter lim="8000"/>
              <a:headEnd len="sm" w="sm" type="none"/>
              <a:tailEnd len="sm" w="sm" type="none"/>
            </a:ln>
          </p:spPr>
        </p:sp>
        <p:sp>
          <p:nvSpPr>
            <p:cNvPr id="272" name="Google Shape;272;p22"/>
            <p:cNvSpPr txBox="1"/>
            <p:nvPr/>
          </p:nvSpPr>
          <p:spPr>
            <a:xfrm>
              <a:off x="0" y="0"/>
              <a:ext cx="4274700" cy="1816800"/>
            </a:xfrm>
            <a:prstGeom prst="rect">
              <a:avLst/>
            </a:prstGeom>
            <a:noFill/>
            <a:ln>
              <a:noFill/>
            </a:ln>
          </p:spPr>
          <p:txBody>
            <a:bodyPr anchorCtr="0" anchor="ctr" bIns="50800" lIns="50800" spcFirstLastPara="1" rIns="50800" wrap="square" tIns="50800">
              <a:noAutofit/>
            </a:bodyPr>
            <a:lstStyle/>
            <a:p>
              <a:pPr indent="0" lvl="0" marL="0" marR="0" rtl="0" algn="ctr">
                <a:lnSpc>
                  <a:spcPct val="1012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273" name="Google Shape;273;p22"/>
          <p:cNvCxnSpPr>
            <a:endCxn id="272" idx="0"/>
          </p:cNvCxnSpPr>
          <p:nvPr/>
        </p:nvCxnSpPr>
        <p:spPr>
          <a:xfrm rot="10800000">
            <a:off x="9143954" y="1534675"/>
            <a:ext cx="0" cy="8326500"/>
          </a:xfrm>
          <a:prstGeom prst="straightConnector1">
            <a:avLst/>
          </a:prstGeom>
          <a:noFill/>
          <a:ln cap="flat" cmpd="sng" w="76200">
            <a:solidFill>
              <a:srgbClr val="000000"/>
            </a:solidFill>
            <a:prstDash val="solid"/>
            <a:round/>
            <a:headEnd len="sm" w="sm" type="none"/>
            <a:tailEnd len="sm" w="sm" type="none"/>
          </a:ln>
        </p:spPr>
      </p:cxnSp>
      <p:grpSp>
        <p:nvGrpSpPr>
          <p:cNvPr id="274" name="Google Shape;274;p22"/>
          <p:cNvGrpSpPr/>
          <p:nvPr/>
        </p:nvGrpSpPr>
        <p:grpSpPr>
          <a:xfrm>
            <a:off x="1239491" y="1752359"/>
            <a:ext cx="1899161" cy="1899161"/>
            <a:chOff x="0" y="0"/>
            <a:chExt cx="2532215" cy="2532215"/>
          </a:xfrm>
        </p:grpSpPr>
        <p:grpSp>
          <p:nvGrpSpPr>
            <p:cNvPr id="275" name="Google Shape;275;p22"/>
            <p:cNvGrpSpPr/>
            <p:nvPr/>
          </p:nvGrpSpPr>
          <p:grpSpPr>
            <a:xfrm>
              <a:off x="770305" y="770305"/>
              <a:ext cx="991605" cy="991605"/>
              <a:chOff x="0" y="0"/>
              <a:chExt cx="812800" cy="812800"/>
            </a:xfrm>
          </p:grpSpPr>
          <p:sp>
            <p:nvSpPr>
              <p:cNvPr id="276" name="Google Shape;276;p22"/>
              <p:cNvSpPr/>
              <p:nvPr/>
            </p:nvSpPr>
            <p:spPr>
              <a:xfrm>
                <a:off x="0" y="0"/>
                <a:ext cx="812800" cy="812800"/>
              </a:xfrm>
              <a:custGeom>
                <a:rect b="b" l="l" r="r" t="t"/>
                <a:pathLst>
                  <a:path extrusionOk="0"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207EB5"/>
              </a:solidFill>
              <a:ln>
                <a:noFill/>
              </a:ln>
            </p:spPr>
          </p:sp>
          <p:sp>
            <p:nvSpPr>
              <p:cNvPr id="277" name="Google Shape;277;p22"/>
              <p:cNvSpPr txBox="1"/>
              <p:nvPr/>
            </p:nvSpPr>
            <p:spPr>
              <a:xfrm>
                <a:off x="190500" y="152400"/>
                <a:ext cx="431800" cy="469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78" name="Google Shape;278;p22"/>
            <p:cNvGrpSpPr/>
            <p:nvPr/>
          </p:nvGrpSpPr>
          <p:grpSpPr>
            <a:xfrm>
              <a:off x="0" y="0"/>
              <a:ext cx="2532215" cy="2532215"/>
              <a:chOff x="0" y="0"/>
              <a:chExt cx="812800" cy="812800"/>
            </a:xfrm>
          </p:grpSpPr>
          <p:sp>
            <p:nvSpPr>
              <p:cNvPr id="279" name="Google Shape;279;p2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0">
                <a:solidFill>
                  <a:srgbClr val="207EB5"/>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2"/>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281" name="Google Shape;281;p22"/>
          <p:cNvSpPr txBox="1"/>
          <p:nvPr/>
        </p:nvSpPr>
        <p:spPr>
          <a:xfrm>
            <a:off x="1366469" y="3044295"/>
            <a:ext cx="4116300" cy="215400"/>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t/>
            </a:r>
            <a:endParaRPr/>
          </a:p>
        </p:txBody>
      </p:sp>
      <p:sp>
        <p:nvSpPr>
          <p:cNvPr id="282" name="Google Shape;282;p22"/>
          <p:cNvSpPr txBox="1"/>
          <p:nvPr/>
        </p:nvSpPr>
        <p:spPr>
          <a:xfrm>
            <a:off x="1366469" y="9311561"/>
            <a:ext cx="4116300" cy="215400"/>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t/>
            </a:r>
            <a:endParaRPr/>
          </a:p>
        </p:txBody>
      </p:sp>
      <p:sp>
        <p:nvSpPr>
          <p:cNvPr id="283" name="Google Shape;283;p22"/>
          <p:cNvSpPr txBox="1"/>
          <p:nvPr/>
        </p:nvSpPr>
        <p:spPr>
          <a:xfrm>
            <a:off x="12801600" y="3046482"/>
            <a:ext cx="4116197" cy="261366"/>
          </a:xfrm>
          <a:prstGeom prst="rect">
            <a:avLst/>
          </a:prstGeom>
          <a:noFill/>
          <a:ln>
            <a:noFill/>
          </a:ln>
        </p:spPr>
        <p:txBody>
          <a:bodyPr anchorCtr="0" anchor="t" bIns="0" lIns="0" spcFirstLastPara="1" rIns="0" wrap="square" tIns="0">
            <a:spAutoFit/>
          </a:bodyPr>
          <a:lstStyle/>
          <a:p>
            <a:pPr indent="0" lvl="0" marL="0" marR="0" rtl="0" algn="r">
              <a:lnSpc>
                <a:spcPct val="114000"/>
              </a:lnSpc>
              <a:spcBef>
                <a:spcPts val="0"/>
              </a:spcBef>
              <a:spcAft>
                <a:spcPts val="0"/>
              </a:spcAft>
              <a:buNone/>
            </a:pPr>
            <a:r>
              <a:rPr b="0" i="0" lang="en-US" sz="1800" u="none" cap="none" strike="noStrike">
                <a:solidFill>
                  <a:srgbClr val="000000"/>
                </a:solidFill>
                <a:latin typeface="Public Sans"/>
                <a:ea typeface="Public Sans"/>
                <a:cs typeface="Public Sans"/>
                <a:sym typeface="Public Sans"/>
              </a:rPr>
              <a:t>POINT 03</a:t>
            </a:r>
            <a:endParaRPr/>
          </a:p>
        </p:txBody>
      </p:sp>
      <p:sp>
        <p:nvSpPr>
          <p:cNvPr id="284" name="Google Shape;284;p22"/>
          <p:cNvSpPr txBox="1"/>
          <p:nvPr/>
        </p:nvSpPr>
        <p:spPr>
          <a:xfrm>
            <a:off x="12801600" y="9313748"/>
            <a:ext cx="4116300" cy="215400"/>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t/>
            </a:r>
            <a:endParaRPr/>
          </a:p>
        </p:txBody>
      </p:sp>
      <p:sp>
        <p:nvSpPr>
          <p:cNvPr id="285" name="Google Shape;285;p22"/>
          <p:cNvSpPr txBox="1"/>
          <p:nvPr/>
        </p:nvSpPr>
        <p:spPr>
          <a:xfrm>
            <a:off x="158800" y="88225"/>
            <a:ext cx="16527600" cy="11391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lang="en-US" sz="7400">
                <a:solidFill>
                  <a:srgbClr val="207EB5"/>
                </a:solidFill>
                <a:latin typeface="Times New Roman"/>
                <a:ea typeface="Times New Roman"/>
                <a:cs typeface="Times New Roman"/>
                <a:sym typeface="Times New Roman"/>
              </a:rPr>
              <a:t>           STATISTICS AND FINDINGS </a:t>
            </a:r>
            <a:endParaRPr sz="1600">
              <a:latin typeface="Times New Roman"/>
              <a:ea typeface="Times New Roman"/>
              <a:cs typeface="Times New Roman"/>
              <a:sym typeface="Times New Roman"/>
            </a:endParaRPr>
          </a:p>
        </p:txBody>
      </p:sp>
      <p:sp>
        <p:nvSpPr>
          <p:cNvPr id="286" name="Google Shape;286;p22"/>
          <p:cNvSpPr txBox="1"/>
          <p:nvPr/>
        </p:nvSpPr>
        <p:spPr>
          <a:xfrm>
            <a:off x="8028452" y="169195"/>
            <a:ext cx="9230700" cy="2154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t/>
            </a:r>
            <a:endParaRPr/>
          </a:p>
        </p:txBody>
      </p:sp>
      <p:sp>
        <p:nvSpPr>
          <p:cNvPr id="287" name="Google Shape;287;p22"/>
          <p:cNvSpPr txBox="1"/>
          <p:nvPr/>
        </p:nvSpPr>
        <p:spPr>
          <a:xfrm>
            <a:off x="2169575" y="2222523"/>
            <a:ext cx="4303800" cy="21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a:p>
        </p:txBody>
      </p:sp>
      <p:sp>
        <p:nvSpPr>
          <p:cNvPr id="288" name="Google Shape;288;p22"/>
          <p:cNvSpPr txBox="1"/>
          <p:nvPr/>
        </p:nvSpPr>
        <p:spPr>
          <a:xfrm>
            <a:off x="6367548" y="7008698"/>
            <a:ext cx="2454300" cy="215400"/>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t/>
            </a:r>
            <a:endParaRPr/>
          </a:p>
        </p:txBody>
      </p:sp>
      <p:grpSp>
        <p:nvGrpSpPr>
          <p:cNvPr id="289" name="Google Shape;289;p22"/>
          <p:cNvGrpSpPr/>
          <p:nvPr/>
        </p:nvGrpSpPr>
        <p:grpSpPr>
          <a:xfrm>
            <a:off x="9281219" y="3764392"/>
            <a:ext cx="2074354" cy="2074354"/>
            <a:chOff x="0" y="0"/>
            <a:chExt cx="2765805" cy="2765805"/>
          </a:xfrm>
        </p:grpSpPr>
        <p:grpSp>
          <p:nvGrpSpPr>
            <p:cNvPr id="290" name="Google Shape;290;p22"/>
            <p:cNvGrpSpPr/>
            <p:nvPr/>
          </p:nvGrpSpPr>
          <p:grpSpPr>
            <a:xfrm>
              <a:off x="841363" y="841363"/>
              <a:ext cx="1083078" cy="1083078"/>
              <a:chOff x="0" y="0"/>
              <a:chExt cx="812800" cy="812800"/>
            </a:xfrm>
          </p:grpSpPr>
          <p:sp>
            <p:nvSpPr>
              <p:cNvPr id="291" name="Google Shape;291;p22"/>
              <p:cNvSpPr/>
              <p:nvPr/>
            </p:nvSpPr>
            <p:spPr>
              <a:xfrm>
                <a:off x="0" y="0"/>
                <a:ext cx="812800" cy="812800"/>
              </a:xfrm>
              <a:custGeom>
                <a:rect b="b" l="l" r="r" t="t"/>
                <a:pathLst>
                  <a:path extrusionOk="0"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A5B4ED"/>
              </a:solidFill>
              <a:ln>
                <a:noFill/>
              </a:ln>
            </p:spPr>
          </p:sp>
          <p:sp>
            <p:nvSpPr>
              <p:cNvPr id="292" name="Google Shape;292;p22"/>
              <p:cNvSpPr txBox="1"/>
              <p:nvPr/>
            </p:nvSpPr>
            <p:spPr>
              <a:xfrm>
                <a:off x="190500" y="152400"/>
                <a:ext cx="431800" cy="469900"/>
              </a:xfrm>
              <a:prstGeom prst="rect">
                <a:avLst/>
              </a:prstGeom>
              <a:noFill/>
              <a:ln>
                <a:noFill/>
              </a:ln>
            </p:spPr>
            <p:txBody>
              <a:bodyPr anchorCtr="0" anchor="ctr" bIns="50800" lIns="50800" spcFirstLastPara="1" rIns="50800" wrap="square" tIns="50800">
                <a:noAutofit/>
              </a:bodyPr>
              <a:lstStyle/>
              <a:p>
                <a:pPr indent="0" lvl="0" marL="0" marR="0" rtl="0" algn="ctr">
                  <a:lnSpc>
                    <a:spcPct val="14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93" name="Google Shape;293;p22"/>
            <p:cNvGrpSpPr/>
            <p:nvPr/>
          </p:nvGrpSpPr>
          <p:grpSpPr>
            <a:xfrm>
              <a:off x="0" y="0"/>
              <a:ext cx="2765805" cy="2765805"/>
              <a:chOff x="0" y="0"/>
              <a:chExt cx="812800" cy="812800"/>
            </a:xfrm>
          </p:grpSpPr>
          <p:sp>
            <p:nvSpPr>
              <p:cNvPr id="294" name="Google Shape;294;p2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0">
                <a:solidFill>
                  <a:srgbClr val="A5B4E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2"/>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296" name="Google Shape;296;p22"/>
          <p:cNvSpPr txBox="1"/>
          <p:nvPr/>
        </p:nvSpPr>
        <p:spPr>
          <a:xfrm>
            <a:off x="11574510" y="4551672"/>
            <a:ext cx="2454180" cy="415290"/>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0" i="0" lang="en-US" sz="2400" u="none" cap="none" strike="noStrike">
                <a:solidFill>
                  <a:srgbClr val="000000"/>
                </a:solidFill>
                <a:latin typeface="Public Sans"/>
                <a:ea typeface="Public Sans"/>
                <a:cs typeface="Public Sans"/>
                <a:sym typeface="Public Sans"/>
              </a:rPr>
              <a:t>COMPETITOR 02</a:t>
            </a:r>
            <a:endParaRPr/>
          </a:p>
        </p:txBody>
      </p:sp>
      <p:grpSp>
        <p:nvGrpSpPr>
          <p:cNvPr id="297" name="Google Shape;297;p22"/>
          <p:cNvGrpSpPr/>
          <p:nvPr/>
        </p:nvGrpSpPr>
        <p:grpSpPr>
          <a:xfrm>
            <a:off x="12156201" y="6071862"/>
            <a:ext cx="1290797" cy="1290797"/>
            <a:chOff x="0" y="0"/>
            <a:chExt cx="1721063" cy="1721063"/>
          </a:xfrm>
        </p:grpSpPr>
        <p:grpSp>
          <p:nvGrpSpPr>
            <p:cNvPr id="298" name="Google Shape;298;p22"/>
            <p:cNvGrpSpPr/>
            <p:nvPr/>
          </p:nvGrpSpPr>
          <p:grpSpPr>
            <a:xfrm>
              <a:off x="523551" y="523551"/>
              <a:ext cx="673961" cy="673961"/>
              <a:chOff x="0" y="0"/>
              <a:chExt cx="812800" cy="812800"/>
            </a:xfrm>
          </p:grpSpPr>
          <p:sp>
            <p:nvSpPr>
              <p:cNvPr id="299" name="Google Shape;299;p22"/>
              <p:cNvSpPr/>
              <p:nvPr/>
            </p:nvSpPr>
            <p:spPr>
              <a:xfrm>
                <a:off x="0" y="0"/>
                <a:ext cx="812800" cy="812800"/>
              </a:xfrm>
              <a:custGeom>
                <a:rect b="b" l="l" r="r" t="t"/>
                <a:pathLst>
                  <a:path extrusionOk="0"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A5B4ED"/>
              </a:solidFill>
              <a:ln>
                <a:noFill/>
              </a:ln>
            </p:spPr>
          </p:sp>
          <p:sp>
            <p:nvSpPr>
              <p:cNvPr id="300" name="Google Shape;300;p22"/>
              <p:cNvSpPr txBox="1"/>
              <p:nvPr/>
            </p:nvSpPr>
            <p:spPr>
              <a:xfrm>
                <a:off x="190500" y="152400"/>
                <a:ext cx="431800" cy="469900"/>
              </a:xfrm>
              <a:prstGeom prst="rect">
                <a:avLst/>
              </a:prstGeom>
              <a:noFill/>
              <a:ln>
                <a:noFill/>
              </a:ln>
            </p:spPr>
            <p:txBody>
              <a:bodyPr anchorCtr="0" anchor="ctr" bIns="50800" lIns="50800" spcFirstLastPara="1" rIns="50800" wrap="square" tIns="50800">
                <a:noAutofit/>
              </a:bodyPr>
              <a:lstStyle/>
              <a:p>
                <a:pPr indent="0" lvl="0" marL="0" marR="0" rtl="0" algn="ctr">
                  <a:lnSpc>
                    <a:spcPct val="14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01" name="Google Shape;301;p22"/>
            <p:cNvGrpSpPr/>
            <p:nvPr/>
          </p:nvGrpSpPr>
          <p:grpSpPr>
            <a:xfrm>
              <a:off x="0" y="0"/>
              <a:ext cx="1721063" cy="1721063"/>
              <a:chOff x="0" y="0"/>
              <a:chExt cx="812800" cy="812800"/>
            </a:xfrm>
          </p:grpSpPr>
          <p:sp>
            <p:nvSpPr>
              <p:cNvPr id="302" name="Google Shape;302;p2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0">
                <a:solidFill>
                  <a:srgbClr val="A5B4E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2"/>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304" name="Google Shape;304;p22"/>
          <p:cNvGrpSpPr/>
          <p:nvPr/>
        </p:nvGrpSpPr>
        <p:grpSpPr>
          <a:xfrm>
            <a:off x="7127400" y="7834702"/>
            <a:ext cx="1694429" cy="1694429"/>
            <a:chOff x="0" y="0"/>
            <a:chExt cx="2259239" cy="2259239"/>
          </a:xfrm>
        </p:grpSpPr>
        <p:grpSp>
          <p:nvGrpSpPr>
            <p:cNvPr id="305" name="Google Shape;305;p22"/>
            <p:cNvGrpSpPr/>
            <p:nvPr/>
          </p:nvGrpSpPr>
          <p:grpSpPr>
            <a:xfrm>
              <a:off x="687265" y="687265"/>
              <a:ext cx="884709" cy="884709"/>
              <a:chOff x="0" y="0"/>
              <a:chExt cx="812800" cy="812800"/>
            </a:xfrm>
          </p:grpSpPr>
          <p:sp>
            <p:nvSpPr>
              <p:cNvPr id="306" name="Google Shape;306;p22"/>
              <p:cNvSpPr/>
              <p:nvPr/>
            </p:nvSpPr>
            <p:spPr>
              <a:xfrm>
                <a:off x="0" y="0"/>
                <a:ext cx="812800" cy="812800"/>
              </a:xfrm>
              <a:custGeom>
                <a:rect b="b" l="l" r="r" t="t"/>
                <a:pathLst>
                  <a:path extrusionOk="0"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A5B4ED"/>
              </a:solidFill>
              <a:ln>
                <a:noFill/>
              </a:ln>
            </p:spPr>
          </p:sp>
          <p:sp>
            <p:nvSpPr>
              <p:cNvPr id="307" name="Google Shape;307;p22"/>
              <p:cNvSpPr txBox="1"/>
              <p:nvPr/>
            </p:nvSpPr>
            <p:spPr>
              <a:xfrm>
                <a:off x="190500" y="152400"/>
                <a:ext cx="431800" cy="469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08" name="Google Shape;308;p22"/>
            <p:cNvGrpSpPr/>
            <p:nvPr/>
          </p:nvGrpSpPr>
          <p:grpSpPr>
            <a:xfrm>
              <a:off x="0" y="0"/>
              <a:ext cx="2259239" cy="2259239"/>
              <a:chOff x="0" y="0"/>
              <a:chExt cx="812800" cy="812800"/>
            </a:xfrm>
          </p:grpSpPr>
          <p:sp>
            <p:nvSpPr>
              <p:cNvPr id="309" name="Google Shape;309;p2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0">
                <a:solidFill>
                  <a:srgbClr val="A5B4E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2"/>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311" name="Google Shape;311;p22"/>
          <p:cNvSpPr txBox="1"/>
          <p:nvPr/>
        </p:nvSpPr>
        <p:spPr>
          <a:xfrm>
            <a:off x="11006042" y="8410409"/>
            <a:ext cx="2454300" cy="215400"/>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t/>
            </a:r>
            <a:endParaRPr/>
          </a:p>
        </p:txBody>
      </p:sp>
      <p:pic>
        <p:nvPicPr>
          <p:cNvPr id="312" name="Google Shape;312;p22"/>
          <p:cNvPicPr preferRelativeResize="0"/>
          <p:nvPr/>
        </p:nvPicPr>
        <p:blipFill>
          <a:blip r:embed="rId3">
            <a:alphaModFix/>
          </a:blip>
          <a:stretch>
            <a:fillRect/>
          </a:stretch>
        </p:blipFill>
        <p:spPr>
          <a:xfrm>
            <a:off x="9281225" y="1534575"/>
            <a:ext cx="7977925" cy="8106575"/>
          </a:xfrm>
          <a:prstGeom prst="rect">
            <a:avLst/>
          </a:prstGeom>
          <a:noFill/>
          <a:ln>
            <a:noFill/>
          </a:ln>
        </p:spPr>
      </p:pic>
      <p:sp>
        <p:nvSpPr>
          <p:cNvPr id="313" name="Google Shape;313;p22"/>
          <p:cNvSpPr txBox="1"/>
          <p:nvPr/>
        </p:nvSpPr>
        <p:spPr>
          <a:xfrm>
            <a:off x="1239500" y="3866075"/>
            <a:ext cx="7382400" cy="4173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US" sz="2500">
                <a:solidFill>
                  <a:srgbClr val="20124D"/>
                </a:solidFill>
                <a:latin typeface="Times New Roman"/>
                <a:ea typeface="Times New Roman"/>
                <a:cs typeface="Times New Roman"/>
                <a:sym typeface="Times New Roman"/>
              </a:rPr>
              <a:t>The statistical analysis found that case patients with CLABSI were younger (median age </a:t>
            </a:r>
            <a:r>
              <a:rPr lang="en-US" sz="2500">
                <a:solidFill>
                  <a:srgbClr val="20124D"/>
                </a:solidFill>
                <a:latin typeface="Times New Roman"/>
                <a:ea typeface="Times New Roman"/>
                <a:cs typeface="Times New Roman"/>
                <a:sym typeface="Times New Roman"/>
              </a:rPr>
              <a:t>0</a:t>
            </a:r>
            <a:r>
              <a:rPr lang="en-US" sz="2500">
                <a:solidFill>
                  <a:srgbClr val="20124D"/>
                </a:solidFill>
                <a:latin typeface="Times New Roman"/>
                <a:ea typeface="Times New Roman"/>
                <a:cs typeface="Times New Roman"/>
                <a:sym typeface="Times New Roman"/>
              </a:rPr>
              <a:t>.7 vs. 3 years), had longer ICU stays (27 vs. 3 days), and higher mortality (20.7% vs4.9%)  compared to controls. Key risk factors identified were prolonged central line duration (OR  18.41), ICU catheter placement (OR 8.63), and gastrostomy tubes (OR 3.48). The findings  emphasize that targeted  prevention strategies for high-risk patients can improve outcomes  and reduce costs.</a:t>
            </a:r>
            <a:endParaRPr sz="4300">
              <a:solidFill>
                <a:srgbClr val="20124D"/>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CFAFF"/>
        </a:solidFill>
      </p:bgPr>
    </p:bg>
    <p:spTree>
      <p:nvGrpSpPr>
        <p:cNvPr id="317" name="Shape 317"/>
        <p:cNvGrpSpPr/>
        <p:nvPr/>
      </p:nvGrpSpPr>
      <p:grpSpPr>
        <a:xfrm>
          <a:off x="0" y="0"/>
          <a:ext cx="0" cy="0"/>
          <a:chOff x="0" y="0"/>
          <a:chExt cx="0" cy="0"/>
        </a:xfrm>
      </p:grpSpPr>
      <p:pic>
        <p:nvPicPr>
          <p:cNvPr id="318" name="Google Shape;318;p23"/>
          <p:cNvPicPr preferRelativeResize="0"/>
          <p:nvPr/>
        </p:nvPicPr>
        <p:blipFill>
          <a:blip r:embed="rId3">
            <a:alphaModFix/>
          </a:blip>
          <a:stretch>
            <a:fillRect/>
          </a:stretch>
        </p:blipFill>
        <p:spPr>
          <a:xfrm>
            <a:off x="-34" y="0"/>
            <a:ext cx="18288056" cy="10287000"/>
          </a:xfrm>
          <a:prstGeom prst="rect">
            <a:avLst/>
          </a:prstGeom>
          <a:noFill/>
          <a:ln>
            <a:noFill/>
          </a:ln>
        </p:spPr>
      </p:pic>
      <p:grpSp>
        <p:nvGrpSpPr>
          <p:cNvPr id="319" name="Google Shape;319;p23"/>
          <p:cNvGrpSpPr/>
          <p:nvPr/>
        </p:nvGrpSpPr>
        <p:grpSpPr>
          <a:xfrm>
            <a:off x="-362825" y="3551894"/>
            <a:ext cx="19224684" cy="4192389"/>
            <a:chOff x="0" y="0"/>
            <a:chExt cx="5063258" cy="1104161"/>
          </a:xfrm>
        </p:grpSpPr>
        <p:sp>
          <p:nvSpPr>
            <p:cNvPr id="320" name="Google Shape;320;p23"/>
            <p:cNvSpPr/>
            <p:nvPr/>
          </p:nvSpPr>
          <p:spPr>
            <a:xfrm>
              <a:off x="0" y="0"/>
              <a:ext cx="5063258" cy="1104161"/>
            </a:xfrm>
            <a:custGeom>
              <a:rect b="b" l="l" r="r" t="t"/>
              <a:pathLst>
                <a:path extrusionOk="0" h="1104161" w="5063258">
                  <a:moveTo>
                    <a:pt x="0" y="0"/>
                  </a:moveTo>
                  <a:lnTo>
                    <a:pt x="5063258" y="0"/>
                  </a:lnTo>
                  <a:lnTo>
                    <a:pt x="5063258" y="1104161"/>
                  </a:lnTo>
                  <a:lnTo>
                    <a:pt x="0" y="1104161"/>
                  </a:lnTo>
                  <a:close/>
                </a:path>
              </a:pathLst>
            </a:custGeom>
            <a:solidFill>
              <a:srgbClr val="207EB5">
                <a:alpha val="86670"/>
              </a:srgbClr>
            </a:solidFill>
            <a:ln cap="sq" cmpd="sng" w="95250">
              <a:solidFill>
                <a:srgbClr val="000000">
                  <a:alpha val="86670"/>
                </a:srgbClr>
              </a:solidFill>
              <a:prstDash val="solid"/>
              <a:miter lim="8000"/>
              <a:headEnd len="sm" w="sm" type="none"/>
              <a:tailEnd len="sm" w="sm" type="none"/>
            </a:ln>
          </p:spPr>
        </p:sp>
        <p:sp>
          <p:nvSpPr>
            <p:cNvPr id="321" name="Google Shape;321;p23"/>
            <p:cNvSpPr txBox="1"/>
            <p:nvPr/>
          </p:nvSpPr>
          <p:spPr>
            <a:xfrm>
              <a:off x="142578" y="104766"/>
              <a:ext cx="3796500" cy="7296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22" name="Google Shape;322;p23"/>
          <p:cNvSpPr txBox="1"/>
          <p:nvPr/>
        </p:nvSpPr>
        <p:spPr>
          <a:xfrm>
            <a:off x="1067520" y="939516"/>
            <a:ext cx="10320900" cy="22905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6200">
                <a:solidFill>
                  <a:srgbClr val="1C4587"/>
                </a:solidFill>
                <a:latin typeface="Times New Roman"/>
                <a:ea typeface="Times New Roman"/>
                <a:cs typeface="Times New Roman"/>
                <a:sym typeface="Times New Roman"/>
              </a:rPr>
              <a:t>IMPLICATIONS AND RECOMMENDATIONS:</a:t>
            </a:r>
            <a:endParaRPr sz="100">
              <a:solidFill>
                <a:srgbClr val="1C4587"/>
              </a:solidFill>
              <a:latin typeface="Times New Roman"/>
              <a:ea typeface="Times New Roman"/>
              <a:cs typeface="Times New Roman"/>
              <a:sym typeface="Times New Roman"/>
            </a:endParaRPr>
          </a:p>
        </p:txBody>
      </p:sp>
      <p:pic>
        <p:nvPicPr>
          <p:cNvPr id="323" name="Google Shape;323;p23"/>
          <p:cNvPicPr preferRelativeResize="0"/>
          <p:nvPr/>
        </p:nvPicPr>
        <p:blipFill>
          <a:blip r:embed="rId4">
            <a:alphaModFix/>
          </a:blip>
          <a:stretch>
            <a:fillRect/>
          </a:stretch>
        </p:blipFill>
        <p:spPr>
          <a:xfrm>
            <a:off x="12276700" y="414675"/>
            <a:ext cx="4490876" cy="16023173"/>
          </a:xfrm>
          <a:prstGeom prst="rect">
            <a:avLst/>
          </a:prstGeom>
          <a:noFill/>
          <a:ln>
            <a:noFill/>
          </a:ln>
        </p:spPr>
      </p:pic>
      <p:sp>
        <p:nvSpPr>
          <p:cNvPr id="324" name="Google Shape;324;p23"/>
          <p:cNvSpPr txBox="1"/>
          <p:nvPr/>
        </p:nvSpPr>
        <p:spPr>
          <a:xfrm>
            <a:off x="0" y="3905050"/>
            <a:ext cx="119607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3100">
                <a:solidFill>
                  <a:srgbClr val="FFFFFF"/>
                </a:solidFill>
                <a:latin typeface="Times New Roman"/>
                <a:ea typeface="Times New Roman"/>
                <a:cs typeface="Times New Roman"/>
                <a:sym typeface="Times New Roman"/>
              </a:rPr>
              <a:t>The findings have significant clinical implications, suggesting targeted  preventive strategies like improved catheter protocols to reduce CLABSI  Implementing  these strategies can enhance patient outcomes, optimize  resource use, and lead to cost savings in ICU operations. The predictive  model provides a data-driven approach to identifying high-risk patients.</a:t>
            </a:r>
            <a:endParaRPr sz="4420">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t/>
            </a:r>
            <a:endParaRPr sz="2720">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