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5" r:id="rId2"/>
    <p:sldId id="496" r:id="rId3"/>
    <p:sldId id="503" r:id="rId4"/>
    <p:sldId id="504" r:id="rId5"/>
    <p:sldId id="501" r:id="rId6"/>
    <p:sldId id="502" r:id="rId7"/>
    <p:sldId id="5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3D2A2-61AC-44EF-BA38-B7672399A313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97BD6-50DD-4640-95FE-B00D6E260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6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4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7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course, we will be using </a:t>
            </a:r>
            <a:r>
              <a:rPr lang="en-US" dirty="0" err="1"/>
              <a:t>PyTorch</a:t>
            </a:r>
            <a:r>
              <a:rPr lang="en-US" dirty="0"/>
              <a:t> as our main deep learning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AEF10-6C47-4EBB-8A4B-3FB956A63D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2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8734-6905-7297-7860-297E495DD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F1023-87B2-3460-9EC5-4AFBC8CDF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D6BD-78B0-6315-D34E-87E571CD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B315-8FB8-B465-376E-341CDA6E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A7099-4C72-AC8B-AE11-EDDDAFE7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1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53C0-28C4-EE3E-E3CF-25BDAD9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63135-78A2-81BD-7061-DCF397315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894B-7D0A-4ACE-BD08-C751239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4F4AC-1EEB-6D53-19BA-9D2E3334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4BBB-C833-8E42-B184-A414962C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CC07F-100F-4173-F335-17FFC7E93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34BCA-9AA8-66F3-5032-30253103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BD33-D507-3B05-3E11-4694C8AF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4499-0CAB-16EB-4762-09A21BE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6653A-C8F9-420A-5545-9FA36FD1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6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30DE-B423-6687-33E9-6CE9C70B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88E7-8C56-AABD-A3AA-9131E29B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3483-2C06-96E5-3AA3-83DC8E6B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5F1D-39BD-3A84-54D4-3C940986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36C6A-6833-3FD7-985F-8C5E0175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8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A63F-3C76-0D7B-FAA3-289CCBAD1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C2B90-F33D-E587-28E5-86EF407D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13EC-4DB2-98C2-84AA-EE3EFFD8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8E2AB-1A50-5C56-ED1D-EBBE803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CC83-5A38-AF15-0B81-C3788DFC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7B53-4E48-E3DF-ED19-0B91BD3C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2D41-F1D6-102A-5C41-198C85A26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BC686-CCCD-C9DC-9147-2A594584D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5DFD-81FA-D973-F0B2-42F3AF96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B698-905E-1594-C597-4DC96E39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C68A6-EB2D-58F4-86AC-F642F8DC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3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0BD8-381E-3C9E-1F6C-89DDF803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01DB-6269-4315-D2DF-12BB00943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19BFC-37AE-94FF-9F44-D229B0A6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3BBAF-5174-8914-3931-4A4C4528F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6308E-63A2-024E-CF90-DF212AE34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E1EFB-7D32-8314-6B9C-A5A640E8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ED80F-5B0D-421F-43BF-670EA1B3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81238-FF05-676E-C058-CB592EE3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D967-A793-C365-07E6-BAB0B059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1FB59-BCEE-A168-A916-E54A13B9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7050E-CE6B-FFDC-F22B-060B1597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691C8-6AE8-1C08-A64D-125E9B08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12BA7-8681-FD19-F635-8085265E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247B1-52B2-EABB-4912-118E1A20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67ADB-E0D9-B5D0-6908-416916A4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395A-A8AD-1195-E8A8-38E22AA3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B404-309E-0990-EAA5-BE4D0C90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C372-C72C-23E3-FB4F-3F557A221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A13B2-FEF4-4E67-0226-C740FA63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644C-9839-CB21-4273-CB75CF5D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64FA7-2EDF-D191-8AFD-E9A4577A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A0F1-D8B8-C616-5956-84C10641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746CB-8901-4C32-C0F5-EA03D8DD6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6D31B-C5A0-6D2E-02D3-4D7339B9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715F-D08B-C390-714D-5C8AE62A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A2578-04D6-F159-E930-F24C5F62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234F-905C-6F9F-107F-668D02D8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3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5AFB7-A8F5-BF5D-7410-0D371880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A56C6-A8FF-715D-695C-5C4D5754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330B7-F079-258C-AEC5-2208BE1E4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CA07-2BF3-4002-8C99-48FAD1BBFC29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4578-69DB-1E45-8D11-B91614051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3878-86AF-1D2A-86B1-A26A1F910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2194C-8993-40AF-81F6-2CCB0E874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44E3107-D2EA-4E11-8D47-94B341A8F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13D912-06C3-4D6A-8AB5-52130DF0D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78" y="143094"/>
            <a:ext cx="743696" cy="9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8138E3-E45F-42BB-A16F-E09FCF52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88" y="0"/>
            <a:ext cx="1186626" cy="118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7CEE4-AD3F-4757-8881-62FBB63B94C5}"/>
              </a:ext>
            </a:extLst>
          </p:cNvPr>
          <p:cNvSpPr txBox="1"/>
          <p:nvPr/>
        </p:nvSpPr>
        <p:spPr>
          <a:xfrm>
            <a:off x="198966" y="2004511"/>
            <a:ext cx="11794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NEURO DATASET 2:</a:t>
            </a:r>
            <a:br>
              <a:rPr lang="en-US" sz="5400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</a:br>
            <a:r>
              <a:rPr lang="en-US" sz="5400" spc="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EMOTION DECODING FROM EEG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192ED-215F-42B0-948F-B305F63D13C0}"/>
              </a:ext>
            </a:extLst>
          </p:cNvPr>
          <p:cNvSpPr txBox="1"/>
          <p:nvPr/>
        </p:nvSpPr>
        <p:spPr>
          <a:xfrm>
            <a:off x="284271" y="5305174"/>
            <a:ext cx="5010794" cy="131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University of Washington, Seattle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badi Extra Light" panose="020B0204020104020204" pitchFamily="34" charset="0"/>
              </a:rPr>
              <a:t>Spring 2023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50C10-0037-4CB0-B510-630798C9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5BCF5-56EA-4742-96B6-3EAF922E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87"/>
            <a:ext cx="10515600" cy="973393"/>
          </a:xfrm>
        </p:spPr>
        <p:txBody>
          <a:bodyPr>
            <a:normAutofit/>
          </a:bodyPr>
          <a:lstStyle/>
          <a:p>
            <a:pPr algn="ctr"/>
            <a:r>
              <a:rPr lang="en-US" spc="1000" dirty="0">
                <a:solidFill>
                  <a:srgbClr val="FF0000"/>
                </a:solidFill>
                <a:latin typeface="Abadi Extra Light" panose="020B0204020104020204" pitchFamily="34" charset="0"/>
              </a:rPr>
              <a:t>OUTLINE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18F4A6E-3D13-4059-BB39-01C84981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14D5E-8931-4BD9-A6C3-7B786B7D1EA4}"/>
              </a:ext>
            </a:extLst>
          </p:cNvPr>
          <p:cNvSpPr txBox="1"/>
          <p:nvPr/>
        </p:nvSpPr>
        <p:spPr>
          <a:xfrm>
            <a:off x="2320584" y="1446079"/>
            <a:ext cx="7550832" cy="461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+mj-lt"/>
              </a:rPr>
              <a:t>Dataset Background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endParaRPr lang="en-US" sz="40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4000" dirty="0">
                <a:latin typeface="+mj-lt"/>
              </a:rPr>
              <a:t>About the Dataset </a:t>
            </a:r>
          </a:p>
          <a:p>
            <a:pPr algn="ctr">
              <a:lnSpc>
                <a:spcPct val="150000"/>
              </a:lnSpc>
            </a:pPr>
            <a:endParaRPr lang="en-US" sz="40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4000" dirty="0">
                <a:latin typeface="+mj-lt"/>
              </a:rPr>
              <a:t>Problem Description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31AA5-8800-43CA-A41A-FBD5476E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580F-7B10-422B-AFF4-E31DE5B05B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1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EEG Brainwave Recording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E84BA-0016-DAF8-D9AC-146803B9AC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848" y="1430659"/>
            <a:ext cx="4257510" cy="3737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181B8-A150-9AA2-7145-EA735A0B00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6288" y="1565413"/>
            <a:ext cx="5691160" cy="4033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C38666-27E7-57D7-9E6F-DF2361BC4740}"/>
              </a:ext>
            </a:extLst>
          </p:cNvPr>
          <p:cNvSpPr txBox="1"/>
          <p:nvPr/>
        </p:nvSpPr>
        <p:spPr>
          <a:xfrm>
            <a:off x="2156059" y="5182415"/>
            <a:ext cx="141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F47F3-551C-4C86-BC8A-B2250D6AC450}"/>
              </a:ext>
            </a:extLst>
          </p:cNvPr>
          <p:cNvSpPr txBox="1"/>
          <p:nvPr/>
        </p:nvSpPr>
        <p:spPr>
          <a:xfrm>
            <a:off x="2156059" y="1103748"/>
            <a:ext cx="141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C5B46-D74B-B674-C815-680CAFBF326C}"/>
              </a:ext>
            </a:extLst>
          </p:cNvPr>
          <p:cNvSpPr txBox="1"/>
          <p:nvPr/>
        </p:nvSpPr>
        <p:spPr>
          <a:xfrm>
            <a:off x="-168699" y="3168522"/>
            <a:ext cx="141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8693A-49A2-82E4-1E50-1B7B8594B168}"/>
              </a:ext>
            </a:extLst>
          </p:cNvPr>
          <p:cNvSpPr txBox="1"/>
          <p:nvPr/>
        </p:nvSpPr>
        <p:spPr>
          <a:xfrm>
            <a:off x="4534244" y="3168522"/>
            <a:ext cx="141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FACD4D-1C09-0708-1760-FF556DC8D23B}"/>
              </a:ext>
            </a:extLst>
          </p:cNvPr>
          <p:cNvSpPr txBox="1"/>
          <p:nvPr/>
        </p:nvSpPr>
        <p:spPr>
          <a:xfrm>
            <a:off x="575322" y="5736680"/>
            <a:ext cx="4666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International Standard EEG Placement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A6551C-9C7B-AEFD-37C2-6F0761B1CCD8}"/>
              </a:ext>
            </a:extLst>
          </p:cNvPr>
          <p:cNvSpPr txBox="1"/>
          <p:nvPr/>
        </p:nvSpPr>
        <p:spPr>
          <a:xfrm>
            <a:off x="6681069" y="5736680"/>
            <a:ext cx="466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Raw EEG data stream example</a:t>
            </a:r>
          </a:p>
        </p:txBody>
      </p:sp>
    </p:spTree>
    <p:extLst>
      <p:ext uri="{BB962C8B-B14F-4D97-AF65-F5344CB8AC3E}">
        <p14:creationId xmlns:p14="http://schemas.microsoft.com/office/powerpoint/2010/main" val="141786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4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Dataset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07204-078A-4C15-C10F-9F8A7343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69" y="1278438"/>
            <a:ext cx="3466354" cy="3448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90DCF-1DA1-A930-7CEB-9CD34F939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379" y="1278438"/>
            <a:ext cx="5536441" cy="31460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96A832-7BBC-DFDD-41F6-2A8DE4D45772}"/>
              </a:ext>
            </a:extLst>
          </p:cNvPr>
          <p:cNvSpPr txBox="1"/>
          <p:nvPr/>
        </p:nvSpPr>
        <p:spPr>
          <a:xfrm>
            <a:off x="422979" y="5164063"/>
            <a:ext cx="475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Subject having their EEG brainwave recorded during stimulus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40F43-1AA9-C2EF-7BD1-1152CD083DB8}"/>
              </a:ext>
            </a:extLst>
          </p:cNvPr>
          <p:cNvSpPr txBox="1"/>
          <p:nvPr/>
        </p:nvSpPr>
        <p:spPr>
          <a:xfrm>
            <a:off x="6096000" y="5164062"/>
            <a:ext cx="5145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3 minutes per emotional state</a:t>
            </a:r>
          </a:p>
          <a:p>
            <a:pPr algn="ctr"/>
            <a:r>
              <a:rPr lang="en-US" sz="2400" dirty="0">
                <a:latin typeface="+mj-lt"/>
              </a:rPr>
              <a:t>Includes </a:t>
            </a:r>
            <a:r>
              <a:rPr lang="en-US" sz="2400" dirty="0"/>
              <a:t>neutral state </a:t>
            </a:r>
            <a:r>
              <a:rPr lang="en-US" sz="2400" dirty="0">
                <a:latin typeface="+mj-lt"/>
              </a:rPr>
              <a:t>with no stimulus</a:t>
            </a:r>
          </a:p>
        </p:txBody>
      </p:sp>
    </p:spTree>
    <p:extLst>
      <p:ext uri="{BB962C8B-B14F-4D97-AF65-F5344CB8AC3E}">
        <p14:creationId xmlns:p14="http://schemas.microsoft.com/office/powerpoint/2010/main" val="362683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About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15A90-9A57-689D-290E-A4A31A7F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18" y="1192925"/>
            <a:ext cx="11492564" cy="3696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20FCA5-BBF1-3064-0A41-103A1BF42A77}"/>
              </a:ext>
            </a:extLst>
          </p:cNvPr>
          <p:cNvSpPr txBox="1"/>
          <p:nvPr/>
        </p:nvSpPr>
        <p:spPr>
          <a:xfrm>
            <a:off x="1821321" y="5719232"/>
            <a:ext cx="3289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2132 datapoints (rows) </a:t>
            </a:r>
          </a:p>
          <a:p>
            <a:r>
              <a:rPr lang="en-US" sz="2400" dirty="0">
                <a:latin typeface="+mj-lt"/>
              </a:rPr>
              <a:t>2549 features (columns)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DEEFC-CBC9-38BE-1240-8C5E4FD1E728}"/>
              </a:ext>
            </a:extLst>
          </p:cNvPr>
          <p:cNvSpPr txBox="1"/>
          <p:nvPr/>
        </p:nvSpPr>
        <p:spPr>
          <a:xfrm>
            <a:off x="6715292" y="6074759"/>
            <a:ext cx="378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_a (subject A), _b (subject 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6AF35-4B73-C12E-903D-DE0BC33BD02C}"/>
              </a:ext>
            </a:extLst>
          </p:cNvPr>
          <p:cNvSpPr/>
          <p:nvPr/>
        </p:nvSpPr>
        <p:spPr>
          <a:xfrm>
            <a:off x="10876547" y="1192925"/>
            <a:ext cx="1106906" cy="36963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1D20A-5E71-08EF-F055-D64269F8F84C}"/>
              </a:ext>
            </a:extLst>
          </p:cNvPr>
          <p:cNvSpPr txBox="1"/>
          <p:nvPr/>
        </p:nvSpPr>
        <p:spPr>
          <a:xfrm>
            <a:off x="9982200" y="5014011"/>
            <a:ext cx="215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Emotional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B68A6-4F65-4324-1631-E36444AD6018}"/>
              </a:ext>
            </a:extLst>
          </p:cNvPr>
          <p:cNvSpPr/>
          <p:nvPr/>
        </p:nvSpPr>
        <p:spPr>
          <a:xfrm>
            <a:off x="278395" y="1192925"/>
            <a:ext cx="10598152" cy="369639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0EAA3-9702-91C6-1839-D282D5351B65}"/>
              </a:ext>
            </a:extLst>
          </p:cNvPr>
          <p:cNvSpPr txBox="1"/>
          <p:nvPr/>
        </p:nvSpPr>
        <p:spPr>
          <a:xfrm>
            <a:off x="3421412" y="5014010"/>
            <a:ext cx="491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+mj-lt"/>
              </a:rPr>
              <a:t>Statistical/Analytic features from EEG </a:t>
            </a:r>
          </a:p>
        </p:txBody>
      </p:sp>
    </p:spTree>
    <p:extLst>
      <p:ext uri="{BB962C8B-B14F-4D97-AF65-F5344CB8AC3E}">
        <p14:creationId xmlns:p14="http://schemas.microsoft.com/office/powerpoint/2010/main" val="71334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6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Problem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B20FE-5396-4254-E7F0-549097F9FF89}"/>
              </a:ext>
            </a:extLst>
          </p:cNvPr>
          <p:cNvSpPr/>
          <p:nvPr/>
        </p:nvSpPr>
        <p:spPr>
          <a:xfrm>
            <a:off x="4638585" y="2779223"/>
            <a:ext cx="2728372" cy="15444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3D185-7EB0-0134-3610-2E7E76B74479}"/>
              </a:ext>
            </a:extLst>
          </p:cNvPr>
          <p:cNvSpPr txBox="1"/>
          <p:nvPr/>
        </p:nvSpPr>
        <p:spPr>
          <a:xfrm>
            <a:off x="4549194" y="3284131"/>
            <a:ext cx="2907152" cy="53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Your NN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F4AD2D-A421-A235-BD37-B7D4D85C9865}"/>
              </a:ext>
            </a:extLst>
          </p:cNvPr>
          <p:cNvSpPr txBox="1"/>
          <p:nvPr/>
        </p:nvSpPr>
        <p:spPr>
          <a:xfrm>
            <a:off x="1570123" y="5012341"/>
            <a:ext cx="1868683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275FA3-AAA8-F75C-A99B-386054C9BEDE}"/>
              </a:ext>
            </a:extLst>
          </p:cNvPr>
          <p:cNvSpPr txBox="1"/>
          <p:nvPr/>
        </p:nvSpPr>
        <p:spPr>
          <a:xfrm>
            <a:off x="8262365" y="5012341"/>
            <a:ext cx="1868683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Output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8B3DB-8C12-69C5-CF90-7AA29D42648A}"/>
              </a:ext>
            </a:extLst>
          </p:cNvPr>
          <p:cNvCxnSpPr>
            <a:cxnSpLocks/>
          </p:cNvCxnSpPr>
          <p:nvPr/>
        </p:nvCxnSpPr>
        <p:spPr>
          <a:xfrm>
            <a:off x="7489247" y="3550483"/>
            <a:ext cx="657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14E43A-230F-9039-2A06-B1E5B2DB646F}"/>
              </a:ext>
            </a:extLst>
          </p:cNvPr>
          <p:cNvSpPr txBox="1"/>
          <p:nvPr/>
        </p:nvSpPr>
        <p:spPr>
          <a:xfrm>
            <a:off x="8158537" y="1865745"/>
            <a:ext cx="207633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Emotion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BD85A-E9E0-E7AE-982B-498F2DC6692E}"/>
              </a:ext>
            </a:extLst>
          </p:cNvPr>
          <p:cNvSpPr txBox="1"/>
          <p:nvPr/>
        </p:nvSpPr>
        <p:spPr>
          <a:xfrm>
            <a:off x="8262365" y="2638457"/>
            <a:ext cx="1868683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Positive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Neutral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Negative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2022E-4986-0F24-ED8B-A4BEB0BA3D34}"/>
              </a:ext>
            </a:extLst>
          </p:cNvPr>
          <p:cNvSpPr txBox="1"/>
          <p:nvPr/>
        </p:nvSpPr>
        <p:spPr>
          <a:xfrm>
            <a:off x="1570122" y="2701949"/>
            <a:ext cx="1868683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mean_d_2_a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mean_d_3_a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+mj-lt"/>
              </a:rPr>
              <a:t>f</a:t>
            </a:r>
            <a:r>
              <a:rPr lang="en-US" sz="2400">
                <a:latin typeface="+mj-lt"/>
              </a:rPr>
              <a:t>ft</a:t>
            </a:r>
            <a:r>
              <a:rPr lang="en-US" sz="2400" dirty="0">
                <a:latin typeface="+mj-lt"/>
              </a:rPr>
              <a:t>_741_b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660471-96A3-9AEF-CB1E-2651144BA7C0}"/>
              </a:ext>
            </a:extLst>
          </p:cNvPr>
          <p:cNvCxnSpPr>
            <a:cxnSpLocks/>
          </p:cNvCxnSpPr>
          <p:nvPr/>
        </p:nvCxnSpPr>
        <p:spPr>
          <a:xfrm>
            <a:off x="3801167" y="3550483"/>
            <a:ext cx="6575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F1CB52-1C1E-0CAE-8B2B-6F2D3EB07E65}"/>
              </a:ext>
            </a:extLst>
          </p:cNvPr>
          <p:cNvSpPr txBox="1"/>
          <p:nvPr/>
        </p:nvSpPr>
        <p:spPr>
          <a:xfrm>
            <a:off x="1488707" y="1865745"/>
            <a:ext cx="207633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EEG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FB558-826C-7A42-0D5A-37947653B27B}"/>
              </a:ext>
            </a:extLst>
          </p:cNvPr>
          <p:cNvSpPr txBox="1"/>
          <p:nvPr/>
        </p:nvSpPr>
        <p:spPr>
          <a:xfrm rot="5400000">
            <a:off x="2310950" y="4237038"/>
            <a:ext cx="777462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656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50AD5-3201-4ECE-B26C-649B51D9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75FF8-E2F5-4CD8-9CDA-B30C4D876610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19EE085-9F69-4AAA-9BB0-7D3BC3B3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9" y="286187"/>
            <a:ext cx="526807" cy="6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>
            <a:extLst>
              <a:ext uri="{FF2B5EF4-FFF2-40B4-BE49-F238E27FC236}">
                <a16:creationId xmlns:a16="http://schemas.microsoft.com/office/drawing/2014/main" id="{E3B18B1D-9909-4D52-BB85-D8E6E3B96920}"/>
              </a:ext>
            </a:extLst>
          </p:cNvPr>
          <p:cNvSpPr txBox="1">
            <a:spLocks/>
          </p:cNvSpPr>
          <p:nvPr/>
        </p:nvSpPr>
        <p:spPr>
          <a:xfrm>
            <a:off x="831848" y="18710"/>
            <a:ext cx="10515600" cy="99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D2D1A-C3F4-76F6-28B8-FE5884690305}"/>
              </a:ext>
            </a:extLst>
          </p:cNvPr>
          <p:cNvSpPr txBox="1"/>
          <p:nvPr/>
        </p:nvSpPr>
        <p:spPr>
          <a:xfrm>
            <a:off x="702755" y="2268729"/>
            <a:ext cx="107737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+mj-lt"/>
              </a:rPr>
              <a:t>[1] J. J. Bird, L. J. </a:t>
            </a:r>
            <a:r>
              <a:rPr lang="en-US" sz="2400" b="0" i="0" dirty="0" err="1">
                <a:effectLst/>
                <a:latin typeface="+mj-lt"/>
              </a:rPr>
              <a:t>Manso</a:t>
            </a:r>
            <a:r>
              <a:rPr lang="en-US" sz="2400" b="0" i="0" dirty="0">
                <a:effectLst/>
                <a:latin typeface="+mj-lt"/>
              </a:rPr>
              <a:t>, E. P. </a:t>
            </a:r>
            <a:r>
              <a:rPr lang="en-US" sz="2400" b="0" i="0" dirty="0" err="1">
                <a:effectLst/>
                <a:latin typeface="+mj-lt"/>
              </a:rPr>
              <a:t>Ribiero</a:t>
            </a:r>
            <a:r>
              <a:rPr lang="en-US" sz="2400" b="0" i="0" dirty="0">
                <a:effectLst/>
                <a:latin typeface="+mj-lt"/>
              </a:rPr>
              <a:t>, A. </a:t>
            </a:r>
            <a:r>
              <a:rPr lang="en-US" sz="2400" b="0" i="0" dirty="0" err="1">
                <a:effectLst/>
                <a:latin typeface="+mj-lt"/>
              </a:rPr>
              <a:t>Ekart</a:t>
            </a:r>
            <a:r>
              <a:rPr lang="en-US" sz="2400" b="0" i="0" dirty="0">
                <a:effectLst/>
                <a:latin typeface="+mj-lt"/>
              </a:rPr>
              <a:t>, and D. R. </a:t>
            </a:r>
            <a:r>
              <a:rPr lang="en-US" sz="2400" b="0" i="0" dirty="0" err="1">
                <a:effectLst/>
                <a:latin typeface="+mj-lt"/>
              </a:rPr>
              <a:t>Faria</a:t>
            </a:r>
            <a:r>
              <a:rPr lang="en-US" sz="2400" b="0" i="0" dirty="0">
                <a:effectLst/>
                <a:latin typeface="+mj-lt"/>
              </a:rPr>
              <a:t>, “A study on mental state classification using </a:t>
            </a:r>
            <a:r>
              <a:rPr lang="en-US" sz="2400" b="0" i="0" dirty="0" err="1">
                <a:effectLst/>
                <a:latin typeface="+mj-lt"/>
              </a:rPr>
              <a:t>eeg</a:t>
            </a:r>
            <a:r>
              <a:rPr lang="en-US" sz="2400" b="0" i="0" dirty="0">
                <a:effectLst/>
                <a:latin typeface="+mj-lt"/>
              </a:rPr>
              <a:t>-based brain-machine </a:t>
            </a:r>
            <a:r>
              <a:rPr lang="en-US" sz="2400" b="0" i="0" dirty="0" err="1">
                <a:effectLst/>
                <a:latin typeface="+mj-lt"/>
              </a:rPr>
              <a:t>interface,”in</a:t>
            </a:r>
            <a:r>
              <a:rPr lang="en-US" sz="2400" b="0" i="0" dirty="0">
                <a:effectLst/>
                <a:latin typeface="+mj-lt"/>
              </a:rPr>
              <a:t> 9th International Conference on Intelligent Systems, IEEE, 2018.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[2] </a:t>
            </a:r>
            <a:r>
              <a:rPr lang="en-US" sz="2400" b="0" i="0" dirty="0">
                <a:effectLst/>
                <a:latin typeface="+mj-lt"/>
              </a:rPr>
              <a:t>J. J. Bird, A. </a:t>
            </a:r>
            <a:r>
              <a:rPr lang="en-US" sz="2400" b="0" i="0" dirty="0" err="1">
                <a:effectLst/>
                <a:latin typeface="+mj-lt"/>
              </a:rPr>
              <a:t>Ekart</a:t>
            </a:r>
            <a:r>
              <a:rPr lang="en-US" sz="2400" b="0" i="0" dirty="0">
                <a:effectLst/>
                <a:latin typeface="+mj-lt"/>
              </a:rPr>
              <a:t>, C. D. Buckingham, and D. R. </a:t>
            </a:r>
            <a:r>
              <a:rPr lang="en-US" sz="2400" b="0" i="0" dirty="0" err="1">
                <a:effectLst/>
                <a:latin typeface="+mj-lt"/>
              </a:rPr>
              <a:t>Faria</a:t>
            </a:r>
            <a:r>
              <a:rPr lang="en-US" sz="2400" b="0" i="0" dirty="0">
                <a:effectLst/>
                <a:latin typeface="+mj-lt"/>
              </a:rPr>
              <a:t>, “Mental emotional sentiment classification with an </a:t>
            </a:r>
            <a:r>
              <a:rPr lang="en-US" sz="2400" b="0" i="0" dirty="0" err="1">
                <a:effectLst/>
                <a:latin typeface="+mj-lt"/>
              </a:rPr>
              <a:t>eeg</a:t>
            </a:r>
            <a:r>
              <a:rPr lang="en-US" sz="2400" b="0" i="0" dirty="0">
                <a:effectLst/>
                <a:latin typeface="+mj-lt"/>
              </a:rPr>
              <a:t>-based brain-machine interface,” in The International Conference on Digital Image and Signal Processing (DISP’19), Springer, 2019.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47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327</Words>
  <Application>Microsoft Macintosh PowerPoint</Application>
  <PresentationFormat>Widescreen</PresentationFormat>
  <Paragraphs>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Jimin Kim</dc:creator>
  <cp:lastModifiedBy>Shih-Chieh Hsu</cp:lastModifiedBy>
  <cp:revision>99</cp:revision>
  <dcterms:created xsi:type="dcterms:W3CDTF">2022-05-15T02:35:42Z</dcterms:created>
  <dcterms:modified xsi:type="dcterms:W3CDTF">2023-05-01T07:33:04Z</dcterms:modified>
</cp:coreProperties>
</file>