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303" r:id="rId4"/>
    <p:sldId id="259" r:id="rId5"/>
    <p:sldId id="301" r:id="rId6"/>
    <p:sldId id="305" r:id="rId7"/>
    <p:sldId id="304" r:id="rId8"/>
    <p:sldId id="261" r:id="rId9"/>
    <p:sldId id="306" r:id="rId10"/>
    <p:sldId id="307" r:id="rId11"/>
    <p:sldId id="308" r:id="rId12"/>
    <p:sldId id="309" r:id="rId13"/>
    <p:sldId id="310" r:id="rId14"/>
    <p:sldId id="311" r:id="rId15"/>
    <p:sldId id="302" r:id="rId16"/>
    <p:sldId id="28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52E36-E59A-47E3-B765-05EE03F7AB44}">
  <a:tblStyle styleId="{0C952E36-E59A-47E3-B765-05EE03F7A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A1A7DA-B3CC-4142-AB82-687CEE62D8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5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10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244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9" r:id="rId7"/>
    <p:sldLayoutId id="2147483661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589102" y="705739"/>
            <a:ext cx="5954698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DBI202 PE </a:t>
            </a:r>
            <a:br>
              <a:rPr lang="en-US" sz="4400" dirty="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400" dirty="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MARKING TOOL</a:t>
            </a:r>
            <a:br>
              <a:rPr lang="en-US" sz="4400" dirty="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US" sz="4400" dirty="0">
              <a:solidFill>
                <a:schemeClr val="accent5"/>
              </a:solidFill>
            </a:endParaRPr>
          </a:p>
        </p:txBody>
      </p:sp>
      <p:pic>
        <p:nvPicPr>
          <p:cNvPr id="4" name="Google Shape;61;p13">
            <a:extLst>
              <a:ext uri="{FF2B5EF4-FFF2-40B4-BE49-F238E27FC236}">
                <a16:creationId xmlns:a16="http://schemas.microsoft.com/office/drawing/2014/main" id="{EA33443A-3A40-4BCA-8608-1B72F39AB3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338" y="214040"/>
            <a:ext cx="1500326" cy="6549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38100" dir="5280000" sx="104000" sy="104000" algn="ctr" rotWithShape="0">
              <a:schemeClr val="tx1">
                <a:lumMod val="20000"/>
                <a:lumOff val="80000"/>
                <a:alpha val="39000"/>
              </a:schemeClr>
            </a:outerShdw>
            <a:reflection stA="14000" endPos="36000" dist="88900" dir="5400000" sy="-100000" algn="bl" rotWithShape="0"/>
          </a:effectLst>
          <a:scene3d>
            <a:camera prst="orthographicFront"/>
            <a:lightRig rig="threePt" dir="t"/>
          </a:scene3d>
          <a:sp3d prstMaterial="matte"/>
        </p:spPr>
      </p:pic>
      <p:sp>
        <p:nvSpPr>
          <p:cNvPr id="5" name="Google Shape;335;p27">
            <a:extLst>
              <a:ext uri="{FF2B5EF4-FFF2-40B4-BE49-F238E27FC236}">
                <a16:creationId xmlns:a16="http://schemas.microsoft.com/office/drawing/2014/main" id="{64B7DA2A-8A9B-4FA3-A71E-CCDFD86CB41D}"/>
              </a:ext>
            </a:extLst>
          </p:cNvPr>
          <p:cNvSpPr txBox="1">
            <a:spLocks/>
          </p:cNvSpPr>
          <p:nvPr/>
        </p:nvSpPr>
        <p:spPr>
          <a:xfrm>
            <a:off x="1589102" y="2289698"/>
            <a:ext cx="6812280" cy="288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mic Sans MS"/>
                <a:ea typeface="Comic Sans MS"/>
                <a:cs typeface="Comic Sans MS"/>
                <a:sym typeface="Comic Sans MS"/>
              </a:rPr>
              <a:t>Course: PRN292  Instructor: ThoPN3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4:  SE1428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/>
            <a:r>
              <a:rPr lang="en-US" sz="1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</a:t>
            </a:r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 Phung Dang Long Vu (Leader)</a:t>
            </a:r>
          </a:p>
          <a:p>
            <a:pPr marL="0" indent="0"/>
            <a:r>
              <a:rPr lang="en-US" sz="1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</a:t>
            </a:r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 Tran Quang </a:t>
            </a:r>
            <a:r>
              <a:rPr lang="en-US" sz="11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Khai</a:t>
            </a:r>
            <a:endParaRPr lang="en-US" sz="1100" dirty="0">
              <a:solidFill>
                <a:schemeClr val="accent2">
                  <a:lumMod val="20000"/>
                  <a:lumOff val="8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/>
            <a:r>
              <a:rPr lang="en-US" sz="1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</a:t>
            </a:r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 Vu Ngoc Anh</a:t>
            </a:r>
          </a:p>
          <a:p>
            <a:pPr marL="0" indent="0"/>
            <a:r>
              <a:rPr lang="en-US" sz="1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</a:t>
            </a:r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 Tran Tien </a:t>
            </a:r>
            <a:r>
              <a:rPr lang="en-US" sz="11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Manh</a:t>
            </a:r>
            <a:endParaRPr lang="en-US" sz="1100" dirty="0">
              <a:solidFill>
                <a:schemeClr val="accent2">
                  <a:lumMod val="20000"/>
                  <a:lumOff val="8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/>
            <a:r>
              <a:rPr lang="en-US" sz="1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</a:t>
            </a:r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 Nguyen Quang Tung</a:t>
            </a:r>
          </a:p>
          <a:p>
            <a:pPr marL="0" indent="0"/>
            <a:r>
              <a:rPr lang="en-US" sz="1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</a:t>
            </a:r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: Vu Tuan Nam</a:t>
            </a:r>
          </a:p>
          <a:p>
            <a:pPr marL="0" indent="0"/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2848401-F160-44B1-91A1-1468D1C7E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1333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FC2557-42B8-423B-AFF3-83431B93E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229993" y="1843950"/>
            <a:ext cx="3906175" cy="14556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=&gt; Check if the answer’s data has enough rows and enough columns compared to the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833AC8-E3AB-4569-8E51-7E5E01BF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393" y="349779"/>
            <a:ext cx="7530451" cy="669000"/>
          </a:xfrm>
        </p:spPr>
        <p:txBody>
          <a:bodyPr/>
          <a:lstStyle/>
          <a:p>
            <a:r>
              <a:rPr lang="en-US" dirty="0"/>
              <a:t>Check if the file is </a:t>
            </a:r>
            <a:r>
              <a:rPr lang="en-US"/>
              <a:t>correct </a:t>
            </a:r>
            <a:r>
              <a:rPr lang="en-US" smtClean="0"/>
              <a:t>“ *.sql ” </a:t>
            </a:r>
            <a:r>
              <a:rPr lang="en-US" dirty="0"/>
              <a:t>file </a:t>
            </a:r>
          </a:p>
        </p:txBody>
      </p:sp>
      <p:sp>
        <p:nvSpPr>
          <p:cNvPr id="4" name="Title 14">
            <a:extLst>
              <a:ext uri="{FF2B5EF4-FFF2-40B4-BE49-F238E27FC236}">
                <a16:creationId xmlns:a16="http://schemas.microsoft.com/office/drawing/2014/main" id="{D1E845D0-F26D-42DA-BF70-B4F4573CF5BE}"/>
              </a:ext>
            </a:extLst>
          </p:cNvPr>
          <p:cNvSpPr txBox="1">
            <a:spLocks/>
          </p:cNvSpPr>
          <p:nvPr/>
        </p:nvSpPr>
        <p:spPr>
          <a:xfrm>
            <a:off x="585470" y="1274279"/>
            <a:ext cx="4293344" cy="313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smtClean="0">
                <a:latin typeface="+mj-lt"/>
              </a:rPr>
              <a:t>Check </a:t>
            </a:r>
            <a:r>
              <a:rPr lang="en-US" sz="1600" dirty="0">
                <a:latin typeface="+mj-lt"/>
              </a:rPr>
              <a:t>if the sentences in the answer are in the correct format </a:t>
            </a: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Þ"/>
            </a:pPr>
            <a:r>
              <a:rPr lang="en-US" sz="1600" dirty="0">
                <a:latin typeface="+mj-lt"/>
              </a:rPr>
              <a:t>Return the list of answers(</a:t>
            </a:r>
            <a:r>
              <a:rPr lang="en-US" sz="1600" dirty="0" err="1">
                <a:latin typeface="+mj-lt"/>
              </a:rPr>
              <a:t>DataTable</a:t>
            </a:r>
            <a:r>
              <a:rPr lang="en-US" sz="1600" dirty="0">
                <a:latin typeface="+mj-lt"/>
              </a:rPr>
              <a:t>)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Check if the student’s answer are in the correct format and how many have done</a:t>
            </a:r>
          </a:p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en-US" sz="1600" dirty="0">
                <a:latin typeface="+mj-lt"/>
              </a:rPr>
              <a:t>If not, return null</a:t>
            </a:r>
          </a:p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en-US" sz="1600" dirty="0">
                <a:latin typeface="+mj-lt"/>
              </a:rPr>
              <a:t>If yes, get the data of each sentence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=&gt; Compare with the answer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3775332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7FE3D4-B553-42F7-9D2E-3C4A75C2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DataTable</a:t>
            </a:r>
            <a:r>
              <a:rPr lang="en-US" dirty="0"/>
              <a:t> Result of student and Result temple are the same</a:t>
            </a:r>
          </a:p>
        </p:txBody>
      </p:sp>
      <p:sp>
        <p:nvSpPr>
          <p:cNvPr id="4" name="Title 14">
            <a:extLst>
              <a:ext uri="{FF2B5EF4-FFF2-40B4-BE49-F238E27FC236}">
                <a16:creationId xmlns:a16="http://schemas.microsoft.com/office/drawing/2014/main" id="{BDC5345F-F462-4A3E-B833-2D9D18FF077B}"/>
              </a:ext>
            </a:extLst>
          </p:cNvPr>
          <p:cNvSpPr txBox="1">
            <a:spLocks/>
          </p:cNvSpPr>
          <p:nvPr/>
        </p:nvSpPr>
        <p:spPr>
          <a:xfrm>
            <a:off x="690734" y="2009128"/>
            <a:ext cx="7427895" cy="149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smtClean="0">
                <a:latin typeface="+mj-lt"/>
              </a:rPr>
              <a:t>Check </a:t>
            </a:r>
            <a:r>
              <a:rPr lang="en-US" sz="1600" dirty="0">
                <a:latin typeface="+mj-lt"/>
              </a:rPr>
              <a:t>if student’s result have enough rows and columns to match the sample result</a:t>
            </a:r>
            <a:r>
              <a:rPr lang="en-US" sz="1600">
                <a:latin typeface="+mj-lt"/>
              </a:rPr>
              <a:t>. </a:t>
            </a:r>
            <a:endParaRPr lang="en-US" sz="1600" smtClean="0">
              <a:latin typeface="+mj-lt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smtClean="0">
                <a:latin typeface="+mj-lt"/>
              </a:rPr>
              <a:t>If </a:t>
            </a:r>
            <a:r>
              <a:rPr lang="en-US" sz="1600" dirty="0">
                <a:latin typeface="+mj-lt"/>
              </a:rPr>
              <a:t>there are enough rows and columns, then check if the data at each position to match the sample result. </a:t>
            </a:r>
          </a:p>
        </p:txBody>
      </p:sp>
    </p:spTree>
    <p:extLst>
      <p:ext uri="{BB962C8B-B14F-4D97-AF65-F5344CB8AC3E}">
        <p14:creationId xmlns:p14="http://schemas.microsoft.com/office/powerpoint/2010/main" val="27876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B699-272B-4F9C-8745-C67CA456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scoring function </a:t>
            </a:r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8C7A5E1B-C782-4219-92D7-2C5BC280525B}"/>
              </a:ext>
            </a:extLst>
          </p:cNvPr>
          <p:cNvSpPr txBox="1">
            <a:spLocks/>
          </p:cNvSpPr>
          <p:nvPr/>
        </p:nvSpPr>
        <p:spPr>
          <a:xfrm>
            <a:off x="394705" y="1266433"/>
            <a:ext cx="4443625" cy="313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Detailed grading of each sentence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Check if the student’s  have the solution to that question (file)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Check if student’s result has enough data, </a:t>
            </a:r>
            <a:r>
              <a:rPr lang="en-US" sz="1600" i="0" u="none" strike="noStrike" dirty="0">
                <a:solidFill>
                  <a:schemeClr val="bg1"/>
                </a:solidFill>
                <a:effectLst/>
                <a:latin typeface="+mj-lt"/>
              </a:rPr>
              <a:t>The data in Solution match position with Sample result or not =&gt; if not return detailed error else=&gt; Scoring according to the regulations of each part 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 if it is correct, then pass the other test steps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D59722-4636-462B-A3D7-E3B166E4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39" y="1057008"/>
            <a:ext cx="3276492" cy="374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EEF196-3F46-4F04-A6ED-5C8668197DBB}"/>
              </a:ext>
            </a:extLst>
          </p:cNvPr>
          <p:cNvSpPr txBox="1"/>
          <p:nvPr/>
        </p:nvSpPr>
        <p:spPr>
          <a:xfrm>
            <a:off x="5552982" y="4800300"/>
            <a:ext cx="2454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+mj-lt"/>
              </a:rPr>
              <a:t>I3. Marking </a:t>
            </a:r>
            <a:r>
              <a:rPr lang="en-US" sz="1400" b="0" i="0" u="none" strike="noStrike">
                <a:solidFill>
                  <a:schemeClr val="bg1"/>
                </a:solidFill>
                <a:effectLst/>
                <a:latin typeface="+mj-lt"/>
              </a:rPr>
              <a:t>Detail </a:t>
            </a:r>
            <a:r>
              <a:rPr lang="en-US" sz="1400" b="0" i="0" u="none" strike="noStrike" smtClean="0">
                <a:solidFill>
                  <a:schemeClr val="bg1"/>
                </a:solidFill>
                <a:effectLst/>
                <a:latin typeface="+mj-lt"/>
              </a:rPr>
              <a:t>Example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50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E3B9B3E-B538-4E77-9042-6BCF258CC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22342" y="1472630"/>
            <a:ext cx="4130786" cy="3327670"/>
          </a:xfrm>
        </p:spPr>
        <p:txBody>
          <a:bodyPr/>
          <a:lstStyle/>
          <a:p>
            <a:pPr marL="4000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Use List&lt;Student&gt;</a:t>
            </a:r>
          </a:p>
          <a:p>
            <a:pPr marL="4000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Get all file Student answers folders</a:t>
            </a:r>
          </a:p>
          <a:p>
            <a:pPr marL="4000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Get all file Files from solution folders</a:t>
            </a:r>
          </a:p>
          <a:p>
            <a:pPr marL="4000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Use split to slice and get student information</a:t>
            </a:r>
          </a:p>
          <a:p>
            <a:pPr marL="4000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Perform the 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+mj-lt"/>
              </a:rPr>
              <a:t>grading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 and get the scoring results stored in </a:t>
            </a:r>
            <a:r>
              <a:rPr lang="en-US" sz="1800" b="1" i="0" u="none" strike="noStrike">
                <a:solidFill>
                  <a:schemeClr val="bg1"/>
                </a:solidFill>
                <a:effectLst/>
                <a:latin typeface="+mj-lt"/>
              </a:rPr>
              <a:t>the </a:t>
            </a:r>
            <a:r>
              <a:rPr lang="en-US" sz="1800" b="1" i="0" u="none" strike="noStrike" smtClean="0">
                <a:solidFill>
                  <a:schemeClr val="bg1"/>
                </a:solidFill>
                <a:effectLst/>
                <a:latin typeface="+mj-lt"/>
              </a:rPr>
              <a:t>database</a:t>
            </a:r>
            <a:endParaRPr lang="en-US" sz="1800" b="1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1CC0C5-5D9A-43A0-825D-2764FBB2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score result to the database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B47979-5598-4F93-A0B6-98063DBE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6232"/>
            <a:ext cx="4545118" cy="22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B34E3-6E91-4392-A96A-20F7A2A7118F}"/>
              </a:ext>
            </a:extLst>
          </p:cNvPr>
          <p:cNvSpPr txBox="1"/>
          <p:nvPr/>
        </p:nvSpPr>
        <p:spPr>
          <a:xfrm>
            <a:off x="5580050" y="4213310"/>
            <a:ext cx="3225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+mj-lt"/>
              </a:rPr>
              <a:t>I4. Example of marked student data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77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264FFD7-8613-4714-81A6-06F052040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F2FAE5-8DD9-4F6D-B5D5-E6153E35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57" y="303793"/>
            <a:ext cx="7306785" cy="669000"/>
          </a:xfrm>
        </p:spPr>
        <p:txBody>
          <a:bodyPr/>
          <a:lstStyle/>
          <a:p>
            <a:r>
              <a:rPr lang="en-US" dirty="0"/>
              <a:t>Export data from database to Excel file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66E9348-3253-411F-BC70-6EDECBED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50" y="1840886"/>
            <a:ext cx="6588000" cy="26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E2075-95B0-435A-8053-44196F3B5176}"/>
              </a:ext>
            </a:extLst>
          </p:cNvPr>
          <p:cNvSpPr txBox="1"/>
          <p:nvPr/>
        </p:nvSpPr>
        <p:spPr>
          <a:xfrm>
            <a:off x="3156407" y="4560297"/>
            <a:ext cx="3195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I5. Example of Exported Excel file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/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17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1362685" y="1458241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881988-1F05-4A31-B952-3B566463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5" y="1934055"/>
            <a:ext cx="5617968" cy="232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AC936D-22D2-4F7C-8EAA-C31C06EE231B}"/>
              </a:ext>
            </a:extLst>
          </p:cNvPr>
          <p:cNvSpPr txBox="1"/>
          <p:nvPr/>
        </p:nvSpPr>
        <p:spPr>
          <a:xfrm>
            <a:off x="5502541" y="4412154"/>
            <a:ext cx="1788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+mj-lt"/>
              </a:rPr>
              <a:t>C1. Tool accuracy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726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26" name="Picture 2" descr="https://lh6.googleusercontent.com/MixYxzUrpuQ2SlFPK7pGWkvpUYdBNHQI9E0RGqN_Ofp540pl9SVRy75m7qdK1XhdCS5Kqxfy9kHegxhmAGBh0CBz0FRKJT7TAfR8Mu2eKrYYnsPB36bhGZweuxBMHCKmBrSq-TkMC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Description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Summary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detail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877482" y="3028279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797877" y="1831651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320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" grpId="0"/>
      <p:bldP spid="6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78572" y="1837325"/>
            <a:ext cx="416744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/>
              <a:t>The program helps lecturers to marking DBI202 PE test in multiple students with high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program can export marked result to Microsoft Excel file.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Program base on C# Window Form language , SQL Server language, Microsoft Excel.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52260" y="974911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Description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6" name="Google Shape;102;p16">
            <a:extLst>
              <a:ext uri="{FF2B5EF4-FFF2-40B4-BE49-F238E27FC236}">
                <a16:creationId xmlns:a16="http://schemas.microsoft.com/office/drawing/2014/main" id="{32D66655-A32B-4168-A42A-48BBD7120F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018" y="953989"/>
            <a:ext cx="4697366" cy="30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3;p30">
            <a:extLst>
              <a:ext uri="{FF2B5EF4-FFF2-40B4-BE49-F238E27FC236}">
                <a16:creationId xmlns:a16="http://schemas.microsoft.com/office/drawing/2014/main" id="{000A5A19-FDFC-4A76-B6DF-63F01E230E33}"/>
              </a:ext>
            </a:extLst>
          </p:cNvPr>
          <p:cNvSpPr/>
          <p:nvPr/>
        </p:nvSpPr>
        <p:spPr>
          <a:xfrm>
            <a:off x="7524714" y="3983222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62;p30">
            <a:extLst>
              <a:ext uri="{FF2B5EF4-FFF2-40B4-BE49-F238E27FC236}">
                <a16:creationId xmlns:a16="http://schemas.microsoft.com/office/drawing/2014/main" id="{D1A65A3E-FE5E-4D9B-A341-75C00F817DE3}"/>
              </a:ext>
            </a:extLst>
          </p:cNvPr>
          <p:cNvSpPr txBox="1">
            <a:spLocks/>
          </p:cNvSpPr>
          <p:nvPr/>
        </p:nvSpPr>
        <p:spPr>
          <a:xfrm>
            <a:off x="5549603" y="3968225"/>
            <a:ext cx="2476658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I1. Expected Interface</a:t>
            </a:r>
          </a:p>
        </p:txBody>
      </p:sp>
      <p:pic>
        <p:nvPicPr>
          <p:cNvPr id="9" name="Google Shape;98;p16">
            <a:extLst>
              <a:ext uri="{FF2B5EF4-FFF2-40B4-BE49-F238E27FC236}">
                <a16:creationId xmlns:a16="http://schemas.microsoft.com/office/drawing/2014/main" id="{285552D7-DB97-4E47-A27A-6E469AFD1D1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197" y="4334606"/>
            <a:ext cx="817129" cy="72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9;p16">
            <a:extLst>
              <a:ext uri="{FF2B5EF4-FFF2-40B4-BE49-F238E27FC236}">
                <a16:creationId xmlns:a16="http://schemas.microsoft.com/office/drawing/2014/main" id="{CE3632BA-0A8A-4AD7-94C4-64F55FB2D1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404" y="4355051"/>
            <a:ext cx="817129" cy="72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0;p16">
            <a:extLst>
              <a:ext uri="{FF2B5EF4-FFF2-40B4-BE49-F238E27FC236}">
                <a16:creationId xmlns:a16="http://schemas.microsoft.com/office/drawing/2014/main" id="{98BDF3BC-A539-455D-AEF7-B4060EA469C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6796" y="4355051"/>
            <a:ext cx="817129" cy="721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3BFB37-F1FA-4D39-8EDF-21237DC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126025"/>
            <a:ext cx="2004223" cy="66900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F1A71E-29C3-4224-AA56-75EFC2722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C35CD2-52BB-4271-9452-F758AB7A9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0" y="1344548"/>
            <a:ext cx="8460419" cy="245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E2A43-D228-406D-82EB-FC2003F2F7B3}"/>
              </a:ext>
            </a:extLst>
          </p:cNvPr>
          <p:cNvSpPr txBox="1"/>
          <p:nvPr/>
        </p:nvSpPr>
        <p:spPr>
          <a:xfrm>
            <a:off x="2285999" y="38868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F1. First overview timeline 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603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3BFB37-F1FA-4D39-8EDF-21237DC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126025"/>
            <a:ext cx="2004223" cy="66900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F1A71E-29C3-4224-AA56-75EFC2722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DDD89F-4E3C-4759-98B8-02F1027EA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25" y="624072"/>
            <a:ext cx="6781753" cy="412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046920-B58C-4A5B-96EB-F87E2514FDFC}"/>
              </a:ext>
            </a:extLst>
          </p:cNvPr>
          <p:cNvSpPr txBox="1"/>
          <p:nvPr/>
        </p:nvSpPr>
        <p:spPr>
          <a:xfrm>
            <a:off x="3301706" y="478463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+mn-lt"/>
              </a:rPr>
              <a:t>F2. Final overall progress of the project</a:t>
            </a:r>
            <a:endParaRPr lang="en-US" b="0" dirty="0">
              <a:solidFill>
                <a:schemeClr val="bg1"/>
              </a:solidFill>
              <a:effectLst/>
              <a:latin typeface="+mn-lt"/>
            </a:endParaRP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446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14FA5-92D1-452A-BAFD-85C1A1D6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5" y="34800"/>
            <a:ext cx="3865741" cy="669000"/>
          </a:xfrm>
        </p:spPr>
        <p:txBody>
          <a:bodyPr/>
          <a:lstStyle/>
          <a:p>
            <a:r>
              <a:rPr lang="en-US" dirty="0"/>
              <a:t>Function detail</a:t>
            </a:r>
          </a:p>
        </p:txBody>
      </p:sp>
      <p:pic>
        <p:nvPicPr>
          <p:cNvPr id="6" name="Google Shape;126;p20">
            <a:extLst>
              <a:ext uri="{FF2B5EF4-FFF2-40B4-BE49-F238E27FC236}">
                <a16:creationId xmlns:a16="http://schemas.microsoft.com/office/drawing/2014/main" id="{E8010415-5327-4799-8C8F-15A2E3DED9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2166" y="646800"/>
            <a:ext cx="5919667" cy="409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127;p20">
            <a:extLst>
              <a:ext uri="{FF2B5EF4-FFF2-40B4-BE49-F238E27FC236}">
                <a16:creationId xmlns:a16="http://schemas.microsoft.com/office/drawing/2014/main" id="{7AC970B3-178B-43A7-A1F6-2E4908F78BBC}"/>
              </a:ext>
            </a:extLst>
          </p:cNvPr>
          <p:cNvSpPr txBox="1"/>
          <p:nvPr/>
        </p:nvSpPr>
        <p:spPr>
          <a:xfrm>
            <a:off x="3416587" y="4743300"/>
            <a:ext cx="283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F3. Functional Flow Chart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64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>
            <a:extLst>
              <a:ext uri="{FF2B5EF4-FFF2-40B4-BE49-F238E27FC236}">
                <a16:creationId xmlns:a16="http://schemas.microsoft.com/office/drawing/2014/main" id="{DBC6956E-B92D-4561-9069-6F7143D9C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571999" y="1938731"/>
            <a:ext cx="4572000" cy="1455600"/>
          </a:xfrm>
        </p:spPr>
        <p:txBody>
          <a:bodyPr/>
          <a:lstStyle/>
          <a:p>
            <a:r>
              <a:rPr lang="en-US" dirty="0">
                <a:latin typeface="+mj-lt"/>
              </a:rPr>
              <a:t>Ex: </a:t>
            </a:r>
          </a:p>
          <a:p>
            <a:r>
              <a:rPr lang="en-US" dirty="0">
                <a:latin typeface="+mj-lt"/>
              </a:rPr>
              <a:t>HE141333_GiangBD_DBI202_09(student file)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Summer_2020_PE_DBI202_000111(solution file)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010D6E-B44A-48E9-8D70-E879CFE0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input(Student and solution)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1FC8077-37F3-4638-B7A5-262EED9609D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06026" y="1665928"/>
            <a:ext cx="3746377" cy="2202181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600" dirty="0">
                <a:latin typeface="+mj-lt"/>
              </a:rPr>
              <a:t>- Check format folder solution and folder of student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- Check if the student’s  file and the answer file are in correct format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- if it’s not correct, no more grading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- if it is correct, then pass the other test steps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4090DC-A8CA-4548-8D09-238C7C8B9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25" y="3394331"/>
            <a:ext cx="4683781" cy="6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59B9D9-8860-49E4-ADC6-5C2DEC98BB0D}"/>
              </a:ext>
            </a:extLst>
          </p:cNvPr>
          <p:cNvSpPr txBox="1"/>
          <p:nvPr/>
        </p:nvSpPr>
        <p:spPr>
          <a:xfrm>
            <a:off x="5580049" y="4166973"/>
            <a:ext cx="2569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+mj-lt"/>
              </a:rPr>
              <a:t>I2. Student Folder Example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02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389</Words>
  <Application>Microsoft Office PowerPoint</Application>
  <PresentationFormat>On-screen Show (16:9)</PresentationFormat>
  <Paragraphs>75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Anaheim</vt:lpstr>
      <vt:lpstr>Nunito</vt:lpstr>
      <vt:lpstr>Overpass Mono</vt:lpstr>
      <vt:lpstr>Arial</vt:lpstr>
      <vt:lpstr>Comic Sans MS</vt:lpstr>
      <vt:lpstr>Raleway</vt:lpstr>
      <vt:lpstr>Symbol</vt:lpstr>
      <vt:lpstr>Programming Lesson by Slidesgo</vt:lpstr>
      <vt:lpstr>DBI202 PE  MARKING TOOL </vt:lpstr>
      <vt:lpstr>TABLE OF CONTENTS</vt:lpstr>
      <vt:lpstr>Problem</vt:lpstr>
      <vt:lpstr>Description</vt:lpstr>
      <vt:lpstr>Timeline</vt:lpstr>
      <vt:lpstr>Timeline</vt:lpstr>
      <vt:lpstr>Function detail</vt:lpstr>
      <vt:lpstr>OVERVIEW</vt:lpstr>
      <vt:lpstr>Check file input(Student and solution)</vt:lpstr>
      <vt:lpstr>Check if the file is correct “ *.sql ” file </vt:lpstr>
      <vt:lpstr>Check DataTable Result of student and Result temple are the same</vt:lpstr>
      <vt:lpstr>Detailed scoring function </vt:lpstr>
      <vt:lpstr>Save the score result to the database</vt:lpstr>
      <vt:lpstr>Export data from database to Excel file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DBI202 PE  MARKING TOOL </dc:title>
  <cp:lastModifiedBy>Khải Trần Quang</cp:lastModifiedBy>
  <cp:revision>19</cp:revision>
  <dcterms:modified xsi:type="dcterms:W3CDTF">2021-07-23T08:39:04Z</dcterms:modified>
</cp:coreProperties>
</file>