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9" r:id="rId2"/>
    <p:sldId id="260" r:id="rId3"/>
    <p:sldId id="263" r:id="rId4"/>
    <p:sldId id="265" r:id="rId5"/>
    <p:sldId id="267" r:id="rId6"/>
    <p:sldId id="268" r:id="rId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663300"/>
    <a:srgbClr val="BA9F5A"/>
    <a:srgbClr val="00CC00"/>
    <a:srgbClr val="F6F9FC"/>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6523" autoAdjust="0"/>
  </p:normalViewPr>
  <p:slideViewPr>
    <p:cSldViewPr>
      <p:cViewPr>
        <p:scale>
          <a:sx n="60" d="100"/>
          <a:sy n="60" d="100"/>
        </p:scale>
        <p:origin x="-2296" y="-10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DC92BB-7055-45BD-84B2-AA94F779D298}" type="datetimeFigureOut">
              <a:rPr lang="es-ES" smtClean="0"/>
              <a:pPr/>
              <a:t>22-01-15</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D7C17F-9E9B-4581-9E17-0F7D19064929}" type="slidenum">
              <a:rPr lang="es-ES" smtClean="0"/>
              <a:pPr/>
              <a:t>‹Nr.›</a:t>
            </a:fld>
            <a:endParaRPr lang="es-ES"/>
          </a:p>
        </p:txBody>
      </p:sp>
    </p:spTree>
    <p:extLst>
      <p:ext uri="{BB962C8B-B14F-4D97-AF65-F5344CB8AC3E}">
        <p14:creationId xmlns:p14="http://schemas.microsoft.com/office/powerpoint/2010/main" val="943384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sz="1000" dirty="0" smtClean="0"/>
              <a:t>Vemos entonces que los efectos</a:t>
            </a:r>
            <a:r>
              <a:rPr lang="es-CL" sz="1000" baseline="0" dirty="0" smtClean="0"/>
              <a:t> no letales </a:t>
            </a:r>
            <a:r>
              <a:rPr lang="es-CL" sz="1000" dirty="0" smtClean="0"/>
              <a:t>pueden tener consecuencias tanto fisiológicas como energéticas</a:t>
            </a:r>
            <a:endParaRPr lang="es-MX" sz="1000" baseline="0" dirty="0" smtClean="0">
              <a:solidFill>
                <a:srgbClr val="000000"/>
              </a:solidFill>
            </a:endParaRPr>
          </a:p>
          <a:p>
            <a:endParaRPr lang="es-MX" sz="1000" baseline="0" dirty="0" smtClean="0">
              <a:solidFill>
                <a:srgbClr val="000000"/>
              </a:solidFill>
            </a:endParaRPr>
          </a:p>
          <a:p>
            <a:r>
              <a:rPr lang="es-MX" sz="1000" baseline="0" dirty="0" smtClean="0">
                <a:solidFill>
                  <a:srgbClr val="000000"/>
                </a:solidFill>
              </a:rPr>
              <a:t>Acá tenemos un ejemplo de lo importantes que pueden ser estos efectos a nivel comunitario… lo que ocurre de la siguiente manera, s</a:t>
            </a:r>
            <a:r>
              <a:rPr lang="es-MX" sz="1000" dirty="0" smtClean="0">
                <a:solidFill>
                  <a:srgbClr val="000000"/>
                </a:solidFill>
              </a:rPr>
              <a:t>i existe una interacción herbívoro-planta con una cierta intensidad representada aquí por el tamaño de la flecha y esta intensidad es modificada por la presencia de un depredador a través de un cambio en un rasgo de la presa… entonces puede surgir un efecto indirecto del depredador sobre el recurso de la presa... conocidos</a:t>
            </a:r>
            <a:r>
              <a:rPr lang="es-MX" sz="1000" baseline="0" dirty="0" smtClean="0">
                <a:solidFill>
                  <a:srgbClr val="000000"/>
                </a:solidFill>
              </a:rPr>
              <a:t> como efecto indirecto mediado por rasgo.</a:t>
            </a:r>
            <a:endParaRPr lang="es-MX" sz="1000" dirty="0" smtClean="0">
              <a:solidFill>
                <a:srgbClr val="000000"/>
              </a:solidFill>
              <a:ea typeface="Calibri" pitchFamily="34" charset="0"/>
              <a:cs typeface="Times New Roman" pitchFamily="18" charset="0"/>
            </a:endParaRPr>
          </a:p>
          <a:p>
            <a:r>
              <a:rPr lang="es-MX" sz="1000" dirty="0" smtClean="0">
                <a:solidFill>
                  <a:srgbClr val="000000"/>
                </a:solidFill>
                <a:ea typeface="Calibri" pitchFamily="34" charset="0"/>
                <a:cs typeface="Times New Roman" pitchFamily="18" charset="0"/>
              </a:rPr>
              <a:t> </a:t>
            </a:r>
          </a:p>
          <a:p>
            <a:r>
              <a:rPr lang="es-MX" sz="1000" dirty="0" smtClean="0">
                <a:solidFill>
                  <a:srgbClr val="000000"/>
                </a:solidFill>
                <a:ea typeface="Calibri" pitchFamily="34" charset="0"/>
                <a:cs typeface="Times New Roman" pitchFamily="18" charset="0"/>
              </a:rPr>
              <a:t>En</a:t>
            </a:r>
            <a:r>
              <a:rPr lang="es-MX" sz="1000" baseline="0" dirty="0" smtClean="0">
                <a:solidFill>
                  <a:srgbClr val="000000"/>
                </a:solidFill>
                <a:ea typeface="Calibri" pitchFamily="34" charset="0"/>
                <a:cs typeface="Times New Roman" pitchFamily="18" charset="0"/>
              </a:rPr>
              <a:t> este estudio </a:t>
            </a:r>
            <a:r>
              <a:rPr lang="es-MX" sz="1000" baseline="0" dirty="0" err="1" smtClean="0">
                <a:solidFill>
                  <a:srgbClr val="000000"/>
                </a:solidFill>
                <a:ea typeface="Calibri" pitchFamily="34" charset="0"/>
                <a:cs typeface="Times New Roman" pitchFamily="18" charset="0"/>
              </a:rPr>
              <a:t>Schmitz</a:t>
            </a:r>
            <a:r>
              <a:rPr lang="es-MX" sz="1000" baseline="0" dirty="0" smtClean="0">
                <a:solidFill>
                  <a:srgbClr val="000000"/>
                </a:solidFill>
                <a:ea typeface="Calibri" pitchFamily="34" charset="0"/>
                <a:cs typeface="Times New Roman" pitchFamily="18" charset="0"/>
              </a:rPr>
              <a:t> y colaboradores mostraron mediante manipulaciones en terreno que una disminución en la conducta de forrajeo de los saltamontes en presencia de arañas no letales, con los quelíceros pegados, explicaba el aumento en la biomasa de plantas herbáceas, como vemos acá en el gráfico. </a:t>
            </a:r>
          </a:p>
          <a:p>
            <a:endParaRPr lang="es-MX" sz="1000" dirty="0" smtClean="0">
              <a:solidFill>
                <a:srgbClr val="000000"/>
              </a:solidFill>
              <a:ea typeface="Calibri" pitchFamily="34"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CL" sz="1000" kern="1200" noProof="0" dirty="0" smtClean="0">
                <a:solidFill>
                  <a:schemeClr val="tx1"/>
                </a:solidFill>
                <a:latin typeface="+mn-lt"/>
                <a:ea typeface="+mn-ea"/>
                <a:cs typeface="+mn-cs"/>
              </a:rPr>
              <a:t>Cabe señalar que la mayoría de los estudios empíricos en tramas tróficas de 3 niveles reportan</a:t>
            </a:r>
            <a:r>
              <a:rPr lang="es-CL" sz="1000" kern="1200" baseline="0" noProof="0" dirty="0" smtClean="0">
                <a:solidFill>
                  <a:schemeClr val="tx1"/>
                </a:solidFill>
                <a:latin typeface="+mn-lt"/>
                <a:ea typeface="+mn-ea"/>
                <a:cs typeface="+mn-cs"/>
              </a:rPr>
              <a:t> efectos indirectos positivos del depredador sobre la abundancia de productores primarios, los que generalmente están asociados a una disminución en el forrajeo de la presa ya sea sobre la tasa de alimentación o por los periodos de actividad y también es importante decir que esté mismo </a:t>
            </a:r>
            <a:r>
              <a:rPr lang="es-CL" sz="1000" baseline="0" noProof="0" dirty="0" smtClean="0">
                <a:solidFill>
                  <a:srgbClr val="000000"/>
                </a:solidFill>
                <a:ea typeface="Calibri" pitchFamily="34" charset="0"/>
                <a:cs typeface="Times New Roman" pitchFamily="18" charset="0"/>
              </a:rPr>
              <a:t>patrón podría resultar del efecto letal de la depredación lo que resalta la necesidad de evaluar ambos tipos de efectos de forma separada para entender el efecto total de la depredación lo que involucra grandes desafíos metodológicos…</a:t>
            </a:r>
          </a:p>
          <a:p>
            <a:pPr marL="0" marR="0" indent="0" algn="l" defTabSz="914400" rtl="0" eaLnBrk="1" fontAlgn="auto" latinLnBrk="0" hangingPunct="1">
              <a:lnSpc>
                <a:spcPct val="100000"/>
              </a:lnSpc>
              <a:spcBef>
                <a:spcPts val="0"/>
              </a:spcBef>
              <a:spcAft>
                <a:spcPts val="0"/>
              </a:spcAft>
              <a:buClrTx/>
              <a:buSzTx/>
              <a:buFontTx/>
              <a:buNone/>
              <a:tabLst/>
              <a:defRPr/>
            </a:pPr>
            <a:endParaRPr lang="es-MX" sz="1000" baseline="0" dirty="0" smtClean="0">
              <a:solidFill>
                <a:srgbClr val="000000"/>
              </a:solidFill>
              <a:ea typeface="Calibri" pitchFamily="34"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 sz="1000" dirty="0" smtClean="0">
              <a:solidFill>
                <a:srgbClr val="000000"/>
              </a:solidFill>
              <a:ea typeface="Calibri" pitchFamily="34"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 sz="1000" dirty="0" smtClean="0">
              <a:solidFill>
                <a:srgbClr val="000000"/>
              </a:solidFill>
              <a:ea typeface="Calibri" pitchFamily="34" charset="0"/>
              <a:cs typeface="Times New Roman" pitchFamily="18" charset="0"/>
            </a:endParaRPr>
          </a:p>
        </p:txBody>
      </p:sp>
      <p:sp>
        <p:nvSpPr>
          <p:cNvPr id="4" name="3 Marcador de número de diapositiva"/>
          <p:cNvSpPr>
            <a:spLocks noGrp="1"/>
          </p:cNvSpPr>
          <p:nvPr>
            <p:ph type="sldNum" sz="quarter" idx="10"/>
          </p:nvPr>
        </p:nvSpPr>
        <p:spPr/>
        <p:txBody>
          <a:bodyPr/>
          <a:lstStyle/>
          <a:p>
            <a:fld id="{4AE7D738-5B23-4760-B257-6513077F899B}" type="slidenum">
              <a:rPr lang="es-CL" smtClean="0"/>
              <a:pPr/>
              <a:t>1</a:t>
            </a:fld>
            <a:endParaRPr lang="es-C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defRPr/>
            </a:pPr>
            <a:r>
              <a:rPr lang="es-MX" sz="1000" dirty="0" smtClean="0"/>
              <a:t>El sistema de estudio es la trama trófica </a:t>
            </a:r>
            <a:r>
              <a:rPr lang="es-MX" sz="1000" dirty="0" err="1" smtClean="0"/>
              <a:t>intermareal</a:t>
            </a:r>
            <a:r>
              <a:rPr lang="es-MX" sz="1000" dirty="0" smtClean="0"/>
              <a:t> compuesta por:</a:t>
            </a:r>
          </a:p>
          <a:p>
            <a:pPr>
              <a:defRPr/>
            </a:pPr>
            <a:endParaRPr lang="es-MX" sz="1000" dirty="0" smtClean="0"/>
          </a:p>
          <a:p>
            <a:pPr>
              <a:defRPr/>
            </a:pPr>
            <a:r>
              <a:rPr lang="es-MX" sz="1000" dirty="0" err="1" smtClean="0"/>
              <a:t>Heliaster</a:t>
            </a:r>
            <a:r>
              <a:rPr lang="es-MX" sz="1000" dirty="0" smtClean="0"/>
              <a:t> </a:t>
            </a:r>
            <a:r>
              <a:rPr lang="es-MX" sz="1000" dirty="0" err="1" smtClean="0"/>
              <a:t>helianthus</a:t>
            </a:r>
            <a:r>
              <a:rPr lang="es-MX" sz="1000" dirty="0" smtClean="0"/>
              <a:t> o sol de mar que es un depredador </a:t>
            </a:r>
            <a:r>
              <a:rPr lang="es-CL" sz="1000" dirty="0" smtClean="0"/>
              <a:t>carnívoro cuyo importante rol ecológico en el zona </a:t>
            </a:r>
            <a:r>
              <a:rPr lang="es-CL" sz="1000" dirty="0" err="1" smtClean="0"/>
              <a:t>intermareal</a:t>
            </a:r>
            <a:r>
              <a:rPr lang="es-CL" sz="1000" dirty="0" smtClean="0"/>
              <a:t> ha sido ampliamente documentado… Este carnívoro consume entre sus presas </a:t>
            </a:r>
            <a:r>
              <a:rPr lang="es-MX" sz="1000" baseline="0" dirty="0" smtClean="0"/>
              <a:t>al equinodermo </a:t>
            </a:r>
            <a:r>
              <a:rPr lang="es-MX" sz="1000" dirty="0" err="1" smtClean="0"/>
              <a:t>Tetrapygus</a:t>
            </a:r>
            <a:r>
              <a:rPr lang="es-MX" sz="1000" dirty="0" smtClean="0"/>
              <a:t> </a:t>
            </a:r>
            <a:r>
              <a:rPr lang="es-MX" sz="1000" dirty="0" err="1" smtClean="0"/>
              <a:t>niger</a:t>
            </a:r>
            <a:r>
              <a:rPr lang="es-MX" sz="1000" dirty="0" smtClean="0"/>
              <a:t> o erizo negro y al</a:t>
            </a:r>
            <a:r>
              <a:rPr lang="es-MX" sz="1000" baseline="0" dirty="0" smtClean="0"/>
              <a:t> </a:t>
            </a:r>
            <a:r>
              <a:rPr lang="es-MX" sz="1000" baseline="0" dirty="0" err="1" smtClean="0"/>
              <a:t>gastrópodo</a:t>
            </a:r>
            <a:r>
              <a:rPr lang="es-MX" sz="1000" baseline="0" dirty="0" smtClean="0"/>
              <a:t> </a:t>
            </a:r>
            <a:r>
              <a:rPr lang="es-MX" sz="1000" baseline="0" dirty="0" err="1" smtClean="0"/>
              <a:t>F</a:t>
            </a:r>
            <a:r>
              <a:rPr lang="es-MX" sz="1000" dirty="0" err="1" smtClean="0"/>
              <a:t>isurella</a:t>
            </a:r>
            <a:r>
              <a:rPr lang="es-MX" sz="1000" dirty="0" smtClean="0"/>
              <a:t> </a:t>
            </a:r>
            <a:r>
              <a:rPr lang="es-MX" sz="1000" dirty="0" err="1" smtClean="0"/>
              <a:t>limbata</a:t>
            </a:r>
            <a:r>
              <a:rPr lang="es-MX" sz="1000" dirty="0" smtClean="0"/>
              <a:t> que conocemos comúnmente como</a:t>
            </a:r>
            <a:r>
              <a:rPr lang="es-MX" sz="1000" baseline="0" dirty="0" smtClean="0"/>
              <a:t> lapa</a:t>
            </a:r>
            <a:endParaRPr lang="es-MX" sz="1000" dirty="0" smtClean="0"/>
          </a:p>
          <a:p>
            <a:pPr>
              <a:defRPr/>
            </a:pPr>
            <a:endParaRPr lang="es-MX" sz="1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MX" sz="1000" i="0" dirty="0" smtClean="0"/>
              <a:t>Ambas especies presa</a:t>
            </a:r>
            <a:r>
              <a:rPr lang="es-MX" sz="1000" i="0" baseline="0" dirty="0" smtClean="0"/>
              <a:t> son h</a:t>
            </a:r>
            <a:r>
              <a:rPr lang="es-MX" sz="1000" baseline="0" dirty="0" smtClean="0"/>
              <a:t>erbívoros comunes en las costas de Chile </a:t>
            </a:r>
            <a:r>
              <a:rPr lang="es-CL" sz="1000" dirty="0" smtClean="0"/>
              <a:t>y entre las algas que consumen se encuentra el alga verde </a:t>
            </a:r>
            <a:r>
              <a:rPr lang="es-CL" sz="1000" baseline="0" dirty="0" smtClean="0"/>
              <a:t>Ulva </a:t>
            </a:r>
            <a:r>
              <a:rPr lang="es-CL" sz="1000" baseline="0" dirty="0" err="1" smtClean="0"/>
              <a:t>sp.</a:t>
            </a:r>
            <a:r>
              <a:rPr lang="es-CL" sz="1000" baseline="0" dirty="0" smtClean="0"/>
              <a:t> especie utilizada como representante del nivel trófico basal en los experimentos desarrollados en esta tesis.</a:t>
            </a:r>
            <a:endParaRPr lang="es-CL" sz="10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ES" sz="1000" dirty="0" smtClean="0"/>
          </a:p>
        </p:txBody>
      </p:sp>
      <p:sp>
        <p:nvSpPr>
          <p:cNvPr id="4" name="3 Marcador de número de diapositiva"/>
          <p:cNvSpPr>
            <a:spLocks noGrp="1"/>
          </p:cNvSpPr>
          <p:nvPr>
            <p:ph type="sldNum" sz="quarter" idx="10"/>
          </p:nvPr>
        </p:nvSpPr>
        <p:spPr/>
        <p:txBody>
          <a:bodyPr/>
          <a:lstStyle/>
          <a:p>
            <a:fld id="{4AE7D738-5B23-4760-B257-6513077F899B}" type="slidenum">
              <a:rPr lang="es-CL" smtClean="0"/>
              <a:pPr/>
              <a:t>2</a:t>
            </a:fld>
            <a:endParaRPr lang="es-C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defTabSz="848981">
              <a:defRPr/>
            </a:pPr>
            <a:r>
              <a:rPr lang="es-CL" sz="1200" dirty="0" smtClean="0"/>
              <a:t>Responded </a:t>
            </a:r>
            <a:r>
              <a:rPr lang="es-CL" sz="1200" dirty="0" err="1" smtClean="0"/>
              <a:t>behaviorally</a:t>
            </a:r>
            <a:r>
              <a:rPr lang="es-CL" sz="1200" dirty="0" smtClean="0"/>
              <a:t> </a:t>
            </a:r>
            <a:r>
              <a:rPr lang="es-CL" sz="1200" dirty="0" err="1" smtClean="0"/>
              <a:t>but</a:t>
            </a:r>
            <a:r>
              <a:rPr lang="es-CL" sz="1200" dirty="0" smtClean="0"/>
              <a:t> </a:t>
            </a:r>
            <a:r>
              <a:rPr lang="es-CL" sz="1200" dirty="0" err="1" smtClean="0"/>
              <a:t>also</a:t>
            </a:r>
            <a:r>
              <a:rPr lang="es-CL" sz="1200" dirty="0" smtClean="0"/>
              <a:t> </a:t>
            </a:r>
            <a:r>
              <a:rPr lang="es-CL" sz="1200" dirty="0" err="1" smtClean="0"/>
              <a:t>phisilogically</a:t>
            </a:r>
            <a:r>
              <a:rPr lang="es-CL" sz="1200" baseline="0" dirty="0" smtClean="0"/>
              <a:t> </a:t>
            </a:r>
            <a:r>
              <a:rPr lang="es-CL" sz="1200" baseline="0" dirty="0" err="1" smtClean="0"/>
              <a:t>all</a:t>
            </a:r>
            <a:r>
              <a:rPr lang="es-CL" sz="1200" baseline="0" dirty="0" smtClean="0"/>
              <a:t> </a:t>
            </a:r>
            <a:r>
              <a:rPr lang="es-CL" sz="1200" baseline="0" dirty="0" err="1" smtClean="0"/>
              <a:t>this</a:t>
            </a:r>
            <a:r>
              <a:rPr lang="es-CL" sz="1200" baseline="0" dirty="0" smtClean="0"/>
              <a:t> </a:t>
            </a:r>
            <a:r>
              <a:rPr lang="es-CL" sz="1200" baseline="0" dirty="0" err="1" smtClean="0"/>
              <a:t>suggest</a:t>
            </a:r>
            <a:r>
              <a:rPr lang="es-CL" sz="1200" baseline="0" dirty="0" smtClean="0"/>
              <a:t> </a:t>
            </a:r>
            <a:r>
              <a:rPr lang="es-CL" sz="1200" baseline="0" dirty="0" err="1" smtClean="0"/>
              <a:t>that</a:t>
            </a:r>
            <a:r>
              <a:rPr lang="es-CL" sz="1200" baseline="0" dirty="0" smtClean="0"/>
              <a:t> </a:t>
            </a:r>
            <a:r>
              <a:rPr lang="es-CL" sz="1200" baseline="0" dirty="0" err="1" smtClean="0"/>
              <a:t>the</a:t>
            </a:r>
            <a:r>
              <a:rPr lang="es-CL" sz="1200" baseline="0" dirty="0" smtClean="0"/>
              <a:t> </a:t>
            </a:r>
            <a:r>
              <a:rPr lang="es-CL" sz="1200" baseline="0" dirty="0" err="1" smtClean="0"/>
              <a:t>cost</a:t>
            </a:r>
            <a:r>
              <a:rPr lang="es-CL" sz="1200" baseline="0" dirty="0" smtClean="0"/>
              <a:t> of</a:t>
            </a:r>
            <a:r>
              <a:rPr lang="es-CL" sz="1200" dirty="0" smtClean="0"/>
              <a:t> </a:t>
            </a:r>
            <a:r>
              <a:rPr lang="es-CL" sz="1200" dirty="0" err="1" smtClean="0"/>
              <a:t>the</a:t>
            </a:r>
            <a:r>
              <a:rPr lang="es-CL" sz="1200" baseline="0" dirty="0" smtClean="0"/>
              <a:t> </a:t>
            </a:r>
            <a:r>
              <a:rPr lang="es-CL" sz="1200" baseline="0" dirty="0" err="1" smtClean="0"/>
              <a:t>antipredator</a:t>
            </a:r>
            <a:r>
              <a:rPr lang="es-CL" sz="1200" baseline="0" dirty="0" smtClean="0"/>
              <a:t> response </a:t>
            </a:r>
            <a:r>
              <a:rPr lang="es-CL" sz="1200" baseline="0" dirty="0" err="1" smtClean="0"/>
              <a:t>should</a:t>
            </a:r>
            <a:r>
              <a:rPr lang="es-CL" sz="1200" baseline="0" dirty="0" smtClean="0"/>
              <a:t> </a:t>
            </a:r>
            <a:r>
              <a:rPr lang="es-CL" sz="1200" baseline="0" dirty="0" err="1" smtClean="0"/>
              <a:t>be</a:t>
            </a:r>
            <a:r>
              <a:rPr lang="es-CL" sz="1200" baseline="0" dirty="0" smtClean="0"/>
              <a:t> </a:t>
            </a:r>
            <a:r>
              <a:rPr lang="es-CL" sz="1200" baseline="0" dirty="0" err="1" smtClean="0"/>
              <a:t>high</a:t>
            </a:r>
            <a:r>
              <a:rPr lang="es-CL" sz="1200" baseline="0" dirty="0" smtClean="0"/>
              <a:t> </a:t>
            </a:r>
            <a:r>
              <a:rPr lang="es-CL" sz="1200" baseline="0" dirty="0" err="1" smtClean="0"/>
              <a:t>for</a:t>
            </a:r>
            <a:r>
              <a:rPr lang="es-CL" sz="1200" baseline="0" dirty="0" smtClean="0"/>
              <a:t> </a:t>
            </a:r>
            <a:r>
              <a:rPr lang="es-CL" sz="1200" baseline="0" dirty="0" err="1" smtClean="0"/>
              <a:t>the</a:t>
            </a:r>
            <a:r>
              <a:rPr lang="es-CL" sz="1200" baseline="0" dirty="0" smtClean="0"/>
              <a:t> </a:t>
            </a:r>
            <a:r>
              <a:rPr lang="es-CL" sz="1200" baseline="0" dirty="0" err="1" smtClean="0"/>
              <a:t>limpet</a:t>
            </a:r>
            <a:endParaRPr lang="es-CL" sz="1200" dirty="0" smtClean="0"/>
          </a:p>
          <a:p>
            <a:endParaRPr lang="es-CL" dirty="0" smtClean="0"/>
          </a:p>
          <a:p>
            <a:endParaRPr lang="es-CL" dirty="0"/>
          </a:p>
        </p:txBody>
      </p:sp>
      <p:sp>
        <p:nvSpPr>
          <p:cNvPr id="4" name="3 Marcador de número de diapositiva"/>
          <p:cNvSpPr>
            <a:spLocks noGrp="1"/>
          </p:cNvSpPr>
          <p:nvPr>
            <p:ph type="sldNum" sz="quarter" idx="10"/>
          </p:nvPr>
        </p:nvSpPr>
        <p:spPr/>
        <p:txBody>
          <a:bodyPr/>
          <a:lstStyle/>
          <a:p>
            <a:fld id="{236BCAAE-D446-4835-896B-4A0EDD687A59}" type="slidenum">
              <a:rPr lang="es-CL" smtClean="0"/>
              <a:pPr/>
              <a:t>3</a:t>
            </a:fld>
            <a:endParaRPr lang="es-C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sz="1200" kern="1200" baseline="0" dirty="0" err="1" smtClean="0">
                <a:solidFill>
                  <a:schemeClr val="tx1"/>
                </a:solidFill>
                <a:latin typeface="+mn-lt"/>
                <a:ea typeface="+mn-ea"/>
                <a:cs typeface="+mn-cs"/>
              </a:rPr>
              <a:t>Also</a:t>
            </a:r>
            <a:r>
              <a:rPr lang="es-CL" sz="1200" kern="1200" baseline="0" dirty="0" smtClean="0">
                <a:solidFill>
                  <a:schemeClr val="tx1"/>
                </a:solidFill>
                <a:latin typeface="+mn-lt"/>
                <a:ea typeface="+mn-ea"/>
                <a:cs typeface="+mn-cs"/>
              </a:rPr>
              <a:t>, </a:t>
            </a:r>
            <a:r>
              <a:rPr lang="es-CL" sz="1200" kern="1200" baseline="0" dirty="0" err="1" smtClean="0">
                <a:solidFill>
                  <a:schemeClr val="tx1"/>
                </a:solidFill>
                <a:latin typeface="+mn-lt"/>
                <a:ea typeface="+mn-ea"/>
                <a:cs typeface="+mn-cs"/>
              </a:rPr>
              <a:t>environmental</a:t>
            </a:r>
            <a:r>
              <a:rPr lang="es-CL" sz="1200" kern="1200" baseline="0" dirty="0" smtClean="0">
                <a:solidFill>
                  <a:schemeClr val="tx1"/>
                </a:solidFill>
                <a:latin typeface="+mn-lt"/>
                <a:ea typeface="+mn-ea"/>
                <a:cs typeface="+mn-cs"/>
              </a:rPr>
              <a:t> </a:t>
            </a:r>
            <a:r>
              <a:rPr lang="es-CL" sz="1200" kern="1200" baseline="0" dirty="0" err="1" smtClean="0">
                <a:solidFill>
                  <a:schemeClr val="tx1"/>
                </a:solidFill>
                <a:latin typeface="+mn-lt"/>
                <a:ea typeface="+mn-ea"/>
                <a:cs typeface="+mn-cs"/>
              </a:rPr>
              <a:t>regulation</a:t>
            </a:r>
            <a:r>
              <a:rPr lang="es-CL" sz="1200" kern="1200" baseline="0" dirty="0" smtClean="0">
                <a:solidFill>
                  <a:schemeClr val="tx1"/>
                </a:solidFill>
                <a:latin typeface="+mn-lt"/>
                <a:ea typeface="+mn-ea"/>
                <a:cs typeface="+mn-cs"/>
              </a:rPr>
              <a:t>, </a:t>
            </a:r>
            <a:r>
              <a:rPr lang="es-CL" sz="1200" kern="1200" baseline="0" dirty="0" err="1" smtClean="0">
                <a:solidFill>
                  <a:schemeClr val="tx1"/>
                </a:solidFill>
                <a:latin typeface="+mn-lt"/>
                <a:ea typeface="+mn-ea"/>
                <a:cs typeface="+mn-cs"/>
              </a:rPr>
              <a:t>which</a:t>
            </a:r>
            <a:endParaRPr lang="es-CL"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can determine nutrient supply for primary production, modulates the role of herbivores in rocky shore</a:t>
            </a:r>
          </a:p>
          <a:p>
            <a:r>
              <a:rPr lang="es-CL" sz="1200" kern="1200" baseline="0" dirty="0" err="1" smtClean="0">
                <a:solidFill>
                  <a:schemeClr val="tx1"/>
                </a:solidFill>
                <a:latin typeface="+mn-lt"/>
                <a:ea typeface="+mn-ea"/>
                <a:cs typeface="+mn-cs"/>
              </a:rPr>
              <a:t>community</a:t>
            </a:r>
            <a:r>
              <a:rPr lang="es-CL" sz="1200" kern="1200" baseline="0" dirty="0" smtClean="0">
                <a:solidFill>
                  <a:schemeClr val="tx1"/>
                </a:solidFill>
                <a:latin typeface="+mn-lt"/>
                <a:ea typeface="+mn-ea"/>
                <a:cs typeface="+mn-cs"/>
              </a:rPr>
              <a:t> </a:t>
            </a:r>
            <a:r>
              <a:rPr lang="es-CL" sz="1200" kern="1200" baseline="0" dirty="0" err="1" smtClean="0">
                <a:solidFill>
                  <a:schemeClr val="tx1"/>
                </a:solidFill>
                <a:latin typeface="+mn-lt"/>
                <a:ea typeface="+mn-ea"/>
                <a:cs typeface="+mn-cs"/>
              </a:rPr>
              <a:t>dynamics</a:t>
            </a:r>
            <a:r>
              <a:rPr lang="es-CL" sz="1200" kern="1200" baseline="0" dirty="0" smtClean="0">
                <a:solidFill>
                  <a:schemeClr val="tx1"/>
                </a:solidFill>
                <a:latin typeface="+mn-lt"/>
                <a:ea typeface="+mn-ea"/>
                <a:cs typeface="+mn-cs"/>
              </a:rPr>
              <a:t>.</a:t>
            </a:r>
            <a:endParaRPr lang="es-CL" dirty="0"/>
          </a:p>
        </p:txBody>
      </p:sp>
      <p:sp>
        <p:nvSpPr>
          <p:cNvPr id="4" name="3 Marcador de número de diapositiva"/>
          <p:cNvSpPr>
            <a:spLocks noGrp="1"/>
          </p:cNvSpPr>
          <p:nvPr>
            <p:ph type="sldNum" sz="quarter" idx="10"/>
          </p:nvPr>
        </p:nvSpPr>
        <p:spPr/>
        <p:txBody>
          <a:bodyPr/>
          <a:lstStyle/>
          <a:p>
            <a:fld id="{07D7C17F-9E9B-4581-9E17-0F7D19064929}" type="slidenum">
              <a:rPr lang="es-ES" smtClean="0"/>
              <a:pPr/>
              <a:t>4</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98565A02-5E19-40F9-BCF7-6DB1884C0A21}" type="datetimeFigureOut">
              <a:rPr lang="es-ES" smtClean="0"/>
              <a:pPr/>
              <a:t>22-01-15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31F02605-22CA-4823-9780-6CCA6A19DE11}" type="slidenum">
              <a:rPr lang="es-ES" smtClean="0"/>
              <a:pPr/>
              <a:t>‹Nr.›</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98565A02-5E19-40F9-BCF7-6DB1884C0A21}" type="datetimeFigureOut">
              <a:rPr lang="es-ES" smtClean="0"/>
              <a:pPr/>
              <a:t>22-01-15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31F02605-22CA-4823-9780-6CCA6A19DE11}" type="slidenum">
              <a:rPr lang="es-ES" smtClean="0"/>
              <a:pPr/>
              <a:t>‹Nr.›</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98565A02-5E19-40F9-BCF7-6DB1884C0A21}" type="datetimeFigureOut">
              <a:rPr lang="es-ES" smtClean="0"/>
              <a:pPr/>
              <a:t>22-01-15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31F02605-22CA-4823-9780-6CCA6A19DE11}" type="slidenum">
              <a:rPr lang="es-ES" smtClean="0"/>
              <a:pPr/>
              <a:t>‹Nr.›</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98565A02-5E19-40F9-BCF7-6DB1884C0A21}" type="datetimeFigureOut">
              <a:rPr lang="es-ES" smtClean="0"/>
              <a:pPr/>
              <a:t>22-01-15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31F02605-22CA-4823-9780-6CCA6A19DE11}" type="slidenum">
              <a:rPr lang="es-ES" smtClean="0"/>
              <a:pPr/>
              <a:t>‹Nr.›</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98565A02-5E19-40F9-BCF7-6DB1884C0A21}" type="datetimeFigureOut">
              <a:rPr lang="es-ES" smtClean="0"/>
              <a:pPr/>
              <a:t>22-01-15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31F02605-22CA-4823-9780-6CCA6A19DE11}" type="slidenum">
              <a:rPr lang="es-ES" smtClean="0"/>
              <a:pPr/>
              <a:t>‹Nr.›</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98565A02-5E19-40F9-BCF7-6DB1884C0A21}" type="datetimeFigureOut">
              <a:rPr lang="es-ES" smtClean="0"/>
              <a:pPr/>
              <a:t>22-01-15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31F02605-22CA-4823-9780-6CCA6A19DE11}" type="slidenum">
              <a:rPr lang="es-ES" smtClean="0"/>
              <a:pPr/>
              <a:t>‹Nr.›</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98565A02-5E19-40F9-BCF7-6DB1884C0A21}" type="datetimeFigureOut">
              <a:rPr lang="es-ES" smtClean="0"/>
              <a:pPr/>
              <a:t>22-01-15</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31F02605-22CA-4823-9780-6CCA6A19DE11}" type="slidenum">
              <a:rPr lang="es-ES" smtClean="0"/>
              <a:pPr/>
              <a:t>‹Nr.›</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98565A02-5E19-40F9-BCF7-6DB1884C0A21}" type="datetimeFigureOut">
              <a:rPr lang="es-ES" smtClean="0"/>
              <a:pPr/>
              <a:t>22-01-15</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1F02605-22CA-4823-9780-6CCA6A19DE11}" type="slidenum">
              <a:rPr lang="es-ES" smtClean="0"/>
              <a:pPr/>
              <a:t>‹Nr.›</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8565A02-5E19-40F9-BCF7-6DB1884C0A21}" type="datetimeFigureOut">
              <a:rPr lang="es-ES" smtClean="0"/>
              <a:pPr/>
              <a:t>22-01-15</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31F02605-22CA-4823-9780-6CCA6A19DE11}" type="slidenum">
              <a:rPr lang="es-ES" smtClean="0"/>
              <a:pPr/>
              <a:t>‹Nr.›</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98565A02-5E19-40F9-BCF7-6DB1884C0A21}" type="datetimeFigureOut">
              <a:rPr lang="es-ES" smtClean="0"/>
              <a:pPr/>
              <a:t>22-01-15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31F02605-22CA-4823-9780-6CCA6A19DE11}" type="slidenum">
              <a:rPr lang="es-ES" smtClean="0"/>
              <a:pPr/>
              <a:t>‹Nr.›</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98565A02-5E19-40F9-BCF7-6DB1884C0A21}" type="datetimeFigureOut">
              <a:rPr lang="es-ES" smtClean="0"/>
              <a:pPr/>
              <a:t>22-01-15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31F02605-22CA-4823-9780-6CCA6A19DE11}" type="slidenum">
              <a:rPr lang="es-ES" smtClean="0"/>
              <a:pPr/>
              <a:t>‹Nr.›</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565A02-5E19-40F9-BCF7-6DB1884C0A21}" type="datetimeFigureOut">
              <a:rPr lang="es-ES" smtClean="0"/>
              <a:pPr/>
              <a:t>22-01-15</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F02605-22CA-4823-9780-6CCA6A19DE11}" type="slidenum">
              <a:rPr lang="es-ES" smtClean="0"/>
              <a:pPr/>
              <a:t>‹Nr.›</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jpeg"/><Relationship Id="rId6" Type="http://schemas.openxmlformats.org/officeDocument/2006/relationships/image" Target="../media/image4.jpeg"/><Relationship Id="rId7"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jpeg"/><Relationship Id="rId5" Type="http://schemas.openxmlformats.org/officeDocument/2006/relationships/image" Target="../media/image8.jpeg"/><Relationship Id="rId6" Type="http://schemas.openxmlformats.org/officeDocument/2006/relationships/image" Target="../media/image9.jpe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1.emf"/><Relationship Id="rId5" Type="http://schemas.openxmlformats.org/officeDocument/2006/relationships/image" Target="../media/image12.jpeg"/><Relationship Id="rId6" Type="http://schemas.openxmlformats.org/officeDocument/2006/relationships/image" Target="../media/image13.emf"/><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6.jpeg"/><Relationship Id="rId4" Type="http://schemas.openxmlformats.org/officeDocument/2006/relationships/image" Target="../media/image17.jpeg"/><Relationship Id="rId5"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1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emf"/><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33 Grupo"/>
          <p:cNvGrpSpPr/>
          <p:nvPr/>
        </p:nvGrpSpPr>
        <p:grpSpPr>
          <a:xfrm>
            <a:off x="5044136" y="1259611"/>
            <a:ext cx="1970693" cy="1037830"/>
            <a:chOff x="5652120" y="476672"/>
            <a:chExt cx="1970693" cy="1037830"/>
          </a:xfrm>
        </p:grpSpPr>
        <p:pic>
          <p:nvPicPr>
            <p:cNvPr id="29" name="28 Imagen" descr="araña.jpg"/>
            <p:cNvPicPr>
              <a:picLocks noChangeAspect="1"/>
            </p:cNvPicPr>
            <p:nvPr/>
          </p:nvPicPr>
          <p:blipFill>
            <a:blip r:embed="rId3" cstate="print">
              <a:clrChange>
                <a:clrFrom>
                  <a:srgbClr val="FFFFFF"/>
                </a:clrFrom>
                <a:clrTo>
                  <a:srgbClr val="FFFFFF">
                    <a:alpha val="0"/>
                  </a:srgbClr>
                </a:clrTo>
              </a:clrChange>
            </a:blip>
            <a:stretch>
              <a:fillRect/>
            </a:stretch>
          </p:blipFill>
          <p:spPr>
            <a:xfrm>
              <a:off x="6004296" y="508079"/>
              <a:ext cx="1618517" cy="1006423"/>
            </a:xfrm>
            <a:prstGeom prst="rect">
              <a:avLst/>
            </a:prstGeom>
          </p:spPr>
        </p:pic>
        <p:sp>
          <p:nvSpPr>
            <p:cNvPr id="33" name="32 CuadroTexto"/>
            <p:cNvSpPr txBox="1"/>
            <p:nvPr/>
          </p:nvSpPr>
          <p:spPr>
            <a:xfrm>
              <a:off x="5652120" y="476672"/>
              <a:ext cx="1440160" cy="369332"/>
            </a:xfrm>
            <a:prstGeom prst="rect">
              <a:avLst/>
            </a:prstGeom>
            <a:noFill/>
          </p:spPr>
          <p:txBody>
            <a:bodyPr wrap="square" rtlCol="0">
              <a:spAutoFit/>
            </a:bodyPr>
            <a:lstStyle/>
            <a:p>
              <a:r>
                <a:rPr lang="es-CL" b="1" dirty="0" err="1" smtClean="0">
                  <a:solidFill>
                    <a:srgbClr val="0000CC"/>
                  </a:solidFill>
                </a:rPr>
                <a:t>Predator</a:t>
              </a:r>
              <a:endParaRPr lang="es-CL" b="1" dirty="0">
                <a:solidFill>
                  <a:srgbClr val="0000CC"/>
                </a:solidFill>
              </a:endParaRPr>
            </a:p>
          </p:txBody>
        </p:sp>
      </p:grpSp>
      <p:sp>
        <p:nvSpPr>
          <p:cNvPr id="28" name="27 CuadroTexto"/>
          <p:cNvSpPr txBox="1"/>
          <p:nvPr/>
        </p:nvSpPr>
        <p:spPr>
          <a:xfrm>
            <a:off x="-108520" y="-34935"/>
            <a:ext cx="9324528" cy="1015663"/>
          </a:xfrm>
          <a:prstGeom prst="rect">
            <a:avLst/>
          </a:prstGeom>
          <a:noFill/>
        </p:spPr>
        <p:txBody>
          <a:bodyPr wrap="square" rtlCol="0">
            <a:spAutoFit/>
          </a:bodyPr>
          <a:lstStyle/>
          <a:p>
            <a:pPr algn="ctr"/>
            <a:r>
              <a:rPr lang="es-CL" sz="3000" b="1" dirty="0" smtClean="0">
                <a:solidFill>
                  <a:srgbClr val="00CC00"/>
                </a:solidFill>
              </a:rPr>
              <a:t>Non </a:t>
            </a:r>
            <a:r>
              <a:rPr lang="es-CL" sz="3000" b="1" dirty="0" err="1" smtClean="0">
                <a:solidFill>
                  <a:srgbClr val="00CC00"/>
                </a:solidFill>
              </a:rPr>
              <a:t>lethal</a:t>
            </a:r>
            <a:r>
              <a:rPr lang="es-CL" sz="3000" b="1" dirty="0" smtClean="0">
                <a:solidFill>
                  <a:srgbClr val="00CC00"/>
                </a:solidFill>
              </a:rPr>
              <a:t> </a:t>
            </a:r>
            <a:r>
              <a:rPr lang="es-CL" sz="3000" b="1" dirty="0" err="1" smtClean="0">
                <a:solidFill>
                  <a:srgbClr val="00CC00"/>
                </a:solidFill>
              </a:rPr>
              <a:t>effects</a:t>
            </a:r>
            <a:r>
              <a:rPr lang="es-CL" sz="3000" b="1" dirty="0" smtClean="0">
                <a:solidFill>
                  <a:srgbClr val="00CC00"/>
                </a:solidFill>
              </a:rPr>
              <a:t> </a:t>
            </a:r>
            <a:r>
              <a:rPr lang="es-CL" sz="3000" dirty="0" smtClean="0"/>
              <a:t>and </a:t>
            </a:r>
            <a:r>
              <a:rPr lang="es-CL" sz="3000" dirty="0" err="1" smtClean="0"/>
              <a:t>its</a:t>
            </a:r>
            <a:r>
              <a:rPr lang="es-CL" sz="3000" dirty="0" smtClean="0"/>
              <a:t> </a:t>
            </a:r>
            <a:r>
              <a:rPr lang="en-US" sz="3000" dirty="0" smtClean="0"/>
              <a:t>propagation</a:t>
            </a:r>
            <a:r>
              <a:rPr lang="es-CL" sz="3000" dirty="0" smtClean="0"/>
              <a:t> </a:t>
            </a:r>
            <a:r>
              <a:rPr lang="es-CL" sz="3000" dirty="0" err="1" smtClean="0"/>
              <a:t>through</a:t>
            </a:r>
            <a:r>
              <a:rPr lang="es-CL" sz="3000" dirty="0" smtClean="0"/>
              <a:t> </a:t>
            </a:r>
            <a:r>
              <a:rPr lang="es-CL" sz="3000" dirty="0" err="1" smtClean="0"/>
              <a:t>foodwebs</a:t>
            </a:r>
            <a:r>
              <a:rPr lang="es-CL" sz="3000" dirty="0" smtClean="0"/>
              <a:t>: </a:t>
            </a:r>
          </a:p>
          <a:p>
            <a:pPr algn="ctr"/>
            <a:r>
              <a:rPr lang="es-CL" sz="3000" b="1" dirty="0" err="1" smtClean="0">
                <a:solidFill>
                  <a:srgbClr val="00CC00"/>
                </a:solidFill>
              </a:rPr>
              <a:t>Trait</a:t>
            </a:r>
            <a:r>
              <a:rPr lang="es-CL" sz="3000" b="1" dirty="0" smtClean="0">
                <a:solidFill>
                  <a:srgbClr val="00CC00"/>
                </a:solidFill>
              </a:rPr>
              <a:t> </a:t>
            </a:r>
            <a:r>
              <a:rPr lang="es-CL" sz="3000" b="1" dirty="0" err="1" smtClean="0">
                <a:solidFill>
                  <a:srgbClr val="00CC00"/>
                </a:solidFill>
              </a:rPr>
              <a:t>Mediated</a:t>
            </a:r>
            <a:r>
              <a:rPr lang="es-CL" sz="3000" b="1" dirty="0" smtClean="0">
                <a:solidFill>
                  <a:srgbClr val="00CC00"/>
                </a:solidFill>
              </a:rPr>
              <a:t> </a:t>
            </a:r>
            <a:r>
              <a:rPr lang="es-CL" sz="3000" b="1" dirty="0" err="1" smtClean="0">
                <a:solidFill>
                  <a:srgbClr val="00CC00"/>
                </a:solidFill>
              </a:rPr>
              <a:t>Indirect</a:t>
            </a:r>
            <a:r>
              <a:rPr lang="es-CL" sz="3000" b="1" dirty="0" smtClean="0">
                <a:solidFill>
                  <a:srgbClr val="00CC00"/>
                </a:solidFill>
              </a:rPr>
              <a:t> </a:t>
            </a:r>
            <a:r>
              <a:rPr lang="es-CL" sz="3000" b="1" dirty="0" err="1" smtClean="0">
                <a:solidFill>
                  <a:srgbClr val="00CC00"/>
                </a:solidFill>
              </a:rPr>
              <a:t>Effects</a:t>
            </a:r>
            <a:endParaRPr lang="es-CL" sz="3000" b="1" dirty="0">
              <a:solidFill>
                <a:srgbClr val="00CC00"/>
              </a:solidFill>
            </a:endParaRPr>
          </a:p>
        </p:txBody>
      </p:sp>
      <p:sp>
        <p:nvSpPr>
          <p:cNvPr id="40" name="39 Flecha derecha"/>
          <p:cNvSpPr/>
          <p:nvPr/>
        </p:nvSpPr>
        <p:spPr>
          <a:xfrm rot="2895225" flipV="1">
            <a:off x="6892747" y="2289965"/>
            <a:ext cx="586933" cy="362977"/>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
        <p:nvSpPr>
          <p:cNvPr id="41" name="40 Flecha derecha"/>
          <p:cNvSpPr/>
          <p:nvPr/>
        </p:nvSpPr>
        <p:spPr>
          <a:xfrm rot="7228589">
            <a:off x="6679261" y="3917089"/>
            <a:ext cx="586933" cy="14068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
        <p:nvSpPr>
          <p:cNvPr id="42" name="41 Cerrar corchete"/>
          <p:cNvSpPr/>
          <p:nvPr/>
        </p:nvSpPr>
        <p:spPr bwMode="auto">
          <a:xfrm rot="9860070" flipV="1">
            <a:off x="5235357" y="2143504"/>
            <a:ext cx="460052" cy="2706335"/>
          </a:xfrm>
          <a:prstGeom prst="rightBracket">
            <a:avLst>
              <a:gd name="adj" fmla="val 234259"/>
            </a:avLst>
          </a:prstGeom>
          <a:ln>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s-ES"/>
          </a:p>
        </p:txBody>
      </p:sp>
      <p:sp>
        <p:nvSpPr>
          <p:cNvPr id="43" name="15 CuadroTexto"/>
          <p:cNvSpPr txBox="1">
            <a:spLocks noChangeArrowheads="1"/>
          </p:cNvSpPr>
          <p:nvPr/>
        </p:nvSpPr>
        <p:spPr bwMode="auto">
          <a:xfrm>
            <a:off x="4669637" y="3284984"/>
            <a:ext cx="267308" cy="646331"/>
          </a:xfrm>
          <a:prstGeom prst="rect">
            <a:avLst/>
          </a:prstGeom>
          <a:noFill/>
          <a:ln w="9525">
            <a:noFill/>
            <a:miter lim="800000"/>
            <a:headEnd/>
            <a:tailEnd/>
          </a:ln>
        </p:spPr>
        <p:txBody>
          <a:bodyPr wrap="square">
            <a:spAutoFit/>
          </a:bodyPr>
          <a:lstStyle/>
          <a:p>
            <a:r>
              <a:rPr lang="es-MX" sz="3600" dirty="0"/>
              <a:t>+</a:t>
            </a:r>
            <a:endParaRPr lang="es-ES" sz="3600" dirty="0"/>
          </a:p>
        </p:txBody>
      </p:sp>
      <p:sp>
        <p:nvSpPr>
          <p:cNvPr id="44" name="14 CuadroTexto"/>
          <p:cNvSpPr txBox="1">
            <a:spLocks noChangeArrowheads="1"/>
          </p:cNvSpPr>
          <p:nvPr/>
        </p:nvSpPr>
        <p:spPr bwMode="auto">
          <a:xfrm>
            <a:off x="7369116" y="1783810"/>
            <a:ext cx="267308" cy="707886"/>
          </a:xfrm>
          <a:prstGeom prst="rect">
            <a:avLst/>
          </a:prstGeom>
          <a:noFill/>
          <a:ln w="9525">
            <a:noFill/>
            <a:miter lim="800000"/>
            <a:headEnd/>
            <a:tailEnd/>
          </a:ln>
        </p:spPr>
        <p:txBody>
          <a:bodyPr wrap="square">
            <a:spAutoFit/>
          </a:bodyPr>
          <a:lstStyle/>
          <a:p>
            <a:r>
              <a:rPr lang="es-MX" sz="4000" dirty="0"/>
              <a:t>-</a:t>
            </a:r>
            <a:endParaRPr lang="es-ES" sz="4000" dirty="0"/>
          </a:p>
        </p:txBody>
      </p:sp>
      <p:pic>
        <p:nvPicPr>
          <p:cNvPr id="27" name="26 Imagen" descr="hierbas.jpg"/>
          <p:cNvPicPr>
            <a:picLocks noChangeAspect="1"/>
          </p:cNvPicPr>
          <p:nvPr/>
        </p:nvPicPr>
        <p:blipFill>
          <a:blip r:embed="rId4" cstate="print">
            <a:clrChange>
              <a:clrFrom>
                <a:srgbClr val="FFFFFF"/>
              </a:clrFrom>
              <a:clrTo>
                <a:srgbClr val="FFFFFF">
                  <a:alpha val="0"/>
                </a:srgbClr>
              </a:clrTo>
            </a:clrChange>
          </a:blip>
          <a:stretch>
            <a:fillRect/>
          </a:stretch>
        </p:blipFill>
        <p:spPr>
          <a:xfrm>
            <a:off x="5764216" y="4427963"/>
            <a:ext cx="1664048" cy="1233285"/>
          </a:xfrm>
          <a:prstGeom prst="rect">
            <a:avLst/>
          </a:prstGeom>
        </p:spPr>
      </p:pic>
      <p:sp>
        <p:nvSpPr>
          <p:cNvPr id="48" name="13 CuadroTexto"/>
          <p:cNvSpPr txBox="1">
            <a:spLocks noChangeArrowheads="1"/>
          </p:cNvSpPr>
          <p:nvPr/>
        </p:nvSpPr>
        <p:spPr bwMode="auto">
          <a:xfrm>
            <a:off x="7060360" y="3794412"/>
            <a:ext cx="267308" cy="707886"/>
          </a:xfrm>
          <a:prstGeom prst="rect">
            <a:avLst/>
          </a:prstGeom>
          <a:noFill/>
          <a:ln w="9525">
            <a:noFill/>
            <a:miter lim="800000"/>
            <a:headEnd/>
            <a:tailEnd/>
          </a:ln>
        </p:spPr>
        <p:txBody>
          <a:bodyPr wrap="square">
            <a:spAutoFit/>
          </a:bodyPr>
          <a:lstStyle/>
          <a:p>
            <a:r>
              <a:rPr lang="es-MX" sz="4000" dirty="0"/>
              <a:t>-</a:t>
            </a:r>
            <a:endParaRPr lang="es-ES" sz="4000" dirty="0"/>
          </a:p>
        </p:txBody>
      </p:sp>
      <p:pic>
        <p:nvPicPr>
          <p:cNvPr id="30" name="29 Imagen" descr="story1b.jpg"/>
          <p:cNvPicPr>
            <a:picLocks noChangeAspect="1"/>
          </p:cNvPicPr>
          <p:nvPr/>
        </p:nvPicPr>
        <p:blipFill>
          <a:blip r:embed="rId5" cstate="print"/>
          <a:stretch>
            <a:fillRect/>
          </a:stretch>
        </p:blipFill>
        <p:spPr>
          <a:xfrm>
            <a:off x="220598" y="4286256"/>
            <a:ext cx="4279394" cy="2453519"/>
          </a:xfrm>
          <a:prstGeom prst="rect">
            <a:avLst/>
          </a:prstGeom>
        </p:spPr>
      </p:pic>
      <p:sp>
        <p:nvSpPr>
          <p:cNvPr id="32" name="31 Rectángulo"/>
          <p:cNvSpPr/>
          <p:nvPr/>
        </p:nvSpPr>
        <p:spPr>
          <a:xfrm>
            <a:off x="5214942" y="6143644"/>
            <a:ext cx="4788024" cy="369332"/>
          </a:xfrm>
          <a:prstGeom prst="rect">
            <a:avLst/>
          </a:prstGeom>
        </p:spPr>
        <p:txBody>
          <a:bodyPr wrap="square">
            <a:spAutoFit/>
          </a:bodyPr>
          <a:lstStyle/>
          <a:p>
            <a:pPr lvl="0">
              <a:defRPr/>
            </a:pPr>
            <a:r>
              <a:rPr lang="es-CL" dirty="0" err="1" smtClean="0">
                <a:solidFill>
                  <a:prstClr val="black"/>
                </a:solidFill>
              </a:rPr>
              <a:t>Schmitz</a:t>
            </a:r>
            <a:r>
              <a:rPr lang="es-CL" dirty="0" smtClean="0">
                <a:solidFill>
                  <a:prstClr val="black"/>
                </a:solidFill>
              </a:rPr>
              <a:t> </a:t>
            </a:r>
            <a:r>
              <a:rPr lang="es-CL" i="1" dirty="0" smtClean="0">
                <a:solidFill>
                  <a:prstClr val="black"/>
                </a:solidFill>
              </a:rPr>
              <a:t>et al</a:t>
            </a:r>
            <a:r>
              <a:rPr lang="es-CL" dirty="0" smtClean="0">
                <a:solidFill>
                  <a:prstClr val="black"/>
                </a:solidFill>
              </a:rPr>
              <a:t>. </a:t>
            </a:r>
            <a:r>
              <a:rPr lang="es-CL" dirty="0" err="1" smtClean="0">
                <a:solidFill>
                  <a:prstClr val="black"/>
                </a:solidFill>
              </a:rPr>
              <a:t>Ecology</a:t>
            </a:r>
            <a:r>
              <a:rPr lang="es-CL" dirty="0" smtClean="0">
                <a:solidFill>
                  <a:prstClr val="black"/>
                </a:solidFill>
              </a:rPr>
              <a:t> (1997)</a:t>
            </a:r>
            <a:endParaRPr lang="es-ES" dirty="0">
              <a:solidFill>
                <a:prstClr val="black"/>
              </a:solidFill>
            </a:endParaRPr>
          </a:p>
        </p:txBody>
      </p:sp>
      <p:grpSp>
        <p:nvGrpSpPr>
          <p:cNvPr id="3" name="36 Grupo"/>
          <p:cNvGrpSpPr/>
          <p:nvPr/>
        </p:nvGrpSpPr>
        <p:grpSpPr>
          <a:xfrm>
            <a:off x="6903628" y="2803186"/>
            <a:ext cx="1668900" cy="976705"/>
            <a:chOff x="7511612" y="2020247"/>
            <a:chExt cx="1668900" cy="976705"/>
          </a:xfrm>
        </p:grpSpPr>
        <p:pic>
          <p:nvPicPr>
            <p:cNvPr id="26" name="25 Imagen" descr="saltamontes.jpg"/>
            <p:cNvPicPr>
              <a:picLocks noChangeAspect="1"/>
            </p:cNvPicPr>
            <p:nvPr/>
          </p:nvPicPr>
          <p:blipFill>
            <a:blip r:embed="rId6" cstate="print">
              <a:clrChange>
                <a:clrFrom>
                  <a:srgbClr val="FFFFFF"/>
                </a:clrFrom>
                <a:clrTo>
                  <a:srgbClr val="FFFFFF">
                    <a:alpha val="0"/>
                  </a:srgbClr>
                </a:clrTo>
              </a:clrChange>
            </a:blip>
            <a:stretch>
              <a:fillRect/>
            </a:stretch>
          </p:blipFill>
          <p:spPr>
            <a:xfrm>
              <a:off x="7511612" y="2020247"/>
              <a:ext cx="1092836" cy="674355"/>
            </a:xfrm>
            <a:prstGeom prst="rect">
              <a:avLst/>
            </a:prstGeom>
          </p:spPr>
        </p:pic>
        <p:sp>
          <p:nvSpPr>
            <p:cNvPr id="35" name="34 CuadroTexto"/>
            <p:cNvSpPr txBox="1"/>
            <p:nvPr/>
          </p:nvSpPr>
          <p:spPr>
            <a:xfrm>
              <a:off x="7848872" y="2627620"/>
              <a:ext cx="1331640" cy="369332"/>
            </a:xfrm>
            <a:prstGeom prst="rect">
              <a:avLst/>
            </a:prstGeom>
            <a:noFill/>
          </p:spPr>
          <p:txBody>
            <a:bodyPr wrap="square" rtlCol="0">
              <a:spAutoFit/>
            </a:bodyPr>
            <a:lstStyle/>
            <a:p>
              <a:r>
                <a:rPr lang="es-CL" b="1" dirty="0" err="1" smtClean="0">
                  <a:solidFill>
                    <a:srgbClr val="0000CC"/>
                  </a:solidFill>
                </a:rPr>
                <a:t>Herbivore</a:t>
              </a:r>
              <a:endParaRPr lang="es-CL" b="1" dirty="0">
                <a:solidFill>
                  <a:srgbClr val="0000CC"/>
                </a:solidFill>
              </a:endParaRPr>
            </a:p>
          </p:txBody>
        </p:sp>
      </p:grpSp>
      <p:grpSp>
        <p:nvGrpSpPr>
          <p:cNvPr id="4" name="21 Grupo"/>
          <p:cNvGrpSpPr/>
          <p:nvPr/>
        </p:nvGrpSpPr>
        <p:grpSpPr>
          <a:xfrm>
            <a:off x="35496" y="1142984"/>
            <a:ext cx="4002056" cy="3096344"/>
            <a:chOff x="35496" y="980728"/>
            <a:chExt cx="4002056" cy="3096344"/>
          </a:xfrm>
        </p:grpSpPr>
        <p:pic>
          <p:nvPicPr>
            <p:cNvPr id="31" name="30 Imagen" descr="Grafico Schmitz.jpg"/>
            <p:cNvPicPr>
              <a:picLocks noChangeAspect="1"/>
            </p:cNvPicPr>
            <p:nvPr/>
          </p:nvPicPr>
          <p:blipFill>
            <a:blip r:embed="rId7" cstate="print"/>
            <a:srcRect b="30645"/>
            <a:stretch>
              <a:fillRect/>
            </a:stretch>
          </p:blipFill>
          <p:spPr>
            <a:xfrm>
              <a:off x="35496" y="980728"/>
              <a:ext cx="4002056" cy="3096344"/>
            </a:xfrm>
            <a:prstGeom prst="rect">
              <a:avLst/>
            </a:prstGeom>
          </p:spPr>
        </p:pic>
        <p:sp>
          <p:nvSpPr>
            <p:cNvPr id="21" name="20 Elipse"/>
            <p:cNvSpPr/>
            <p:nvPr/>
          </p:nvSpPr>
          <p:spPr>
            <a:xfrm>
              <a:off x="2254096" y="2000240"/>
              <a:ext cx="864096" cy="1512168"/>
            </a:xfrm>
            <a:prstGeom prst="ellipse">
              <a:avLst/>
            </a:prstGeom>
            <a:noFill/>
            <a:ln w="38100">
              <a:solidFill>
                <a:srgbClr val="00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solidFill>
                  <a:srgbClr val="00FF00"/>
                </a:solidFill>
              </a:endParaRPr>
            </a:p>
          </p:txBody>
        </p:sp>
      </p:grpSp>
      <p:sp>
        <p:nvSpPr>
          <p:cNvPr id="23" name="22 CuadroTexto"/>
          <p:cNvSpPr txBox="1"/>
          <p:nvPr/>
        </p:nvSpPr>
        <p:spPr>
          <a:xfrm>
            <a:off x="5857884" y="5631436"/>
            <a:ext cx="1331640" cy="369332"/>
          </a:xfrm>
          <a:prstGeom prst="rect">
            <a:avLst/>
          </a:prstGeom>
          <a:noFill/>
        </p:spPr>
        <p:txBody>
          <a:bodyPr wrap="square" rtlCol="0">
            <a:spAutoFit/>
          </a:bodyPr>
          <a:lstStyle/>
          <a:p>
            <a:r>
              <a:rPr lang="es-CL" b="1" dirty="0" err="1" smtClean="0">
                <a:solidFill>
                  <a:srgbClr val="0000CC"/>
                </a:solidFill>
              </a:rPr>
              <a:t>Resource</a:t>
            </a:r>
            <a:endParaRPr lang="es-CL" b="1" dirty="0">
              <a:solidFill>
                <a:srgbClr val="0000CC"/>
              </a:solidFill>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10 CuadroTexto"/>
          <p:cNvSpPr txBox="1"/>
          <p:nvPr/>
        </p:nvSpPr>
        <p:spPr>
          <a:xfrm>
            <a:off x="2915634" y="1876830"/>
            <a:ext cx="1208666" cy="923330"/>
          </a:xfrm>
          <a:prstGeom prst="rect">
            <a:avLst/>
          </a:prstGeom>
          <a:noFill/>
        </p:spPr>
        <p:txBody>
          <a:bodyPr wrap="square">
            <a:spAutoFit/>
          </a:bodyPr>
          <a:lstStyle/>
          <a:p>
            <a:pPr fontAlgn="auto">
              <a:spcBef>
                <a:spcPts val="0"/>
              </a:spcBef>
              <a:spcAft>
                <a:spcPts val="0"/>
              </a:spcAft>
              <a:defRPr/>
            </a:pPr>
            <a:r>
              <a:rPr lang="es-MX" b="1" dirty="0" err="1" smtClean="0">
                <a:latin typeface="+mn-lt"/>
              </a:rPr>
              <a:t>Prey</a:t>
            </a:r>
            <a:r>
              <a:rPr lang="es-MX" b="1" dirty="0" smtClean="0">
                <a:latin typeface="+mn-lt"/>
              </a:rPr>
              <a:t>:  </a:t>
            </a:r>
          </a:p>
          <a:p>
            <a:pPr fontAlgn="auto">
              <a:spcBef>
                <a:spcPts val="0"/>
              </a:spcBef>
              <a:spcAft>
                <a:spcPts val="0"/>
              </a:spcAft>
              <a:defRPr/>
            </a:pPr>
            <a:r>
              <a:rPr lang="es-MX" b="1" i="1" dirty="0" err="1" smtClean="0">
                <a:latin typeface="+mn-lt"/>
              </a:rPr>
              <a:t>Fissurella</a:t>
            </a:r>
            <a:r>
              <a:rPr lang="es-MX" b="1" i="1" dirty="0" smtClean="0">
                <a:latin typeface="+mn-lt"/>
              </a:rPr>
              <a:t> </a:t>
            </a:r>
            <a:r>
              <a:rPr lang="es-MX" b="1" i="1" dirty="0" err="1" smtClean="0">
                <a:latin typeface="+mn-lt"/>
              </a:rPr>
              <a:t>limbata</a:t>
            </a:r>
            <a:endParaRPr lang="es-ES" b="1" i="1" dirty="0">
              <a:latin typeface="+mn-lt"/>
            </a:endParaRPr>
          </a:p>
        </p:txBody>
      </p:sp>
      <p:sp>
        <p:nvSpPr>
          <p:cNvPr id="10" name="9 CuadroTexto"/>
          <p:cNvSpPr txBox="1"/>
          <p:nvPr/>
        </p:nvSpPr>
        <p:spPr>
          <a:xfrm>
            <a:off x="443642" y="3214686"/>
            <a:ext cx="1251766" cy="923330"/>
          </a:xfrm>
          <a:prstGeom prst="rect">
            <a:avLst/>
          </a:prstGeom>
          <a:noFill/>
        </p:spPr>
        <p:txBody>
          <a:bodyPr wrap="square">
            <a:spAutoFit/>
          </a:bodyPr>
          <a:lstStyle/>
          <a:p>
            <a:pPr fontAlgn="auto">
              <a:spcBef>
                <a:spcPts val="0"/>
              </a:spcBef>
              <a:spcAft>
                <a:spcPts val="0"/>
              </a:spcAft>
              <a:defRPr/>
            </a:pPr>
            <a:r>
              <a:rPr lang="es-MX" b="1" dirty="0" err="1" smtClean="0">
                <a:solidFill>
                  <a:srgbClr val="FF6600"/>
                </a:solidFill>
                <a:latin typeface="+mn-lt"/>
              </a:rPr>
              <a:t>Predator</a:t>
            </a:r>
            <a:r>
              <a:rPr lang="es-MX" b="1" dirty="0" smtClean="0">
                <a:solidFill>
                  <a:srgbClr val="FF6600"/>
                </a:solidFill>
                <a:latin typeface="+mn-lt"/>
              </a:rPr>
              <a:t>: </a:t>
            </a:r>
          </a:p>
          <a:p>
            <a:pPr fontAlgn="auto">
              <a:spcBef>
                <a:spcPts val="0"/>
              </a:spcBef>
              <a:spcAft>
                <a:spcPts val="0"/>
              </a:spcAft>
              <a:defRPr/>
            </a:pPr>
            <a:r>
              <a:rPr lang="es-MX" b="1" i="1" dirty="0" err="1" smtClean="0">
                <a:solidFill>
                  <a:srgbClr val="FF6600"/>
                </a:solidFill>
                <a:latin typeface="+mn-lt"/>
              </a:rPr>
              <a:t>Heliaster</a:t>
            </a:r>
            <a:r>
              <a:rPr lang="es-MX" b="1" i="1" dirty="0" smtClean="0">
                <a:solidFill>
                  <a:srgbClr val="FF6600"/>
                </a:solidFill>
                <a:latin typeface="+mn-lt"/>
              </a:rPr>
              <a:t> </a:t>
            </a:r>
            <a:r>
              <a:rPr lang="es-MX" b="1" i="1" dirty="0" err="1" smtClean="0">
                <a:solidFill>
                  <a:srgbClr val="FF6600"/>
                </a:solidFill>
                <a:latin typeface="+mn-lt"/>
              </a:rPr>
              <a:t>helianthus</a:t>
            </a:r>
            <a:endParaRPr lang="es-ES" b="1" i="1" dirty="0">
              <a:solidFill>
                <a:srgbClr val="FF6600"/>
              </a:solidFill>
              <a:latin typeface="+mn-lt"/>
            </a:endParaRPr>
          </a:p>
        </p:txBody>
      </p:sp>
      <p:sp>
        <p:nvSpPr>
          <p:cNvPr id="16" name="15 CuadroTexto"/>
          <p:cNvSpPr txBox="1"/>
          <p:nvPr/>
        </p:nvSpPr>
        <p:spPr>
          <a:xfrm>
            <a:off x="571472" y="642918"/>
            <a:ext cx="2786082" cy="646331"/>
          </a:xfrm>
          <a:prstGeom prst="rect">
            <a:avLst/>
          </a:prstGeom>
          <a:noFill/>
        </p:spPr>
        <p:txBody>
          <a:bodyPr wrap="square" rtlCol="0">
            <a:spAutoFit/>
          </a:bodyPr>
          <a:lstStyle/>
          <a:p>
            <a:r>
              <a:rPr lang="es-CL" sz="3600" b="1" dirty="0" err="1" smtClean="0"/>
              <a:t>Study</a:t>
            </a:r>
            <a:r>
              <a:rPr lang="es-CL" sz="3600" b="1" dirty="0" smtClean="0"/>
              <a:t> </a:t>
            </a:r>
            <a:r>
              <a:rPr lang="es-CL" sz="3600" b="1" dirty="0" err="1" smtClean="0"/>
              <a:t>System</a:t>
            </a:r>
            <a:endParaRPr lang="es-CL" sz="3600" b="1" dirty="0"/>
          </a:p>
        </p:txBody>
      </p:sp>
      <p:grpSp>
        <p:nvGrpSpPr>
          <p:cNvPr id="23" name="8 Grupo"/>
          <p:cNvGrpSpPr/>
          <p:nvPr/>
        </p:nvGrpSpPr>
        <p:grpSpPr>
          <a:xfrm>
            <a:off x="71406" y="2714620"/>
            <a:ext cx="4171058" cy="3857652"/>
            <a:chOff x="6078934" y="4464494"/>
            <a:chExt cx="2751090" cy="2495301"/>
          </a:xfrm>
        </p:grpSpPr>
        <p:cxnSp>
          <p:nvCxnSpPr>
            <p:cNvPr id="27" name="26 Conector recto de flecha"/>
            <p:cNvCxnSpPr/>
            <p:nvPr/>
          </p:nvCxnSpPr>
          <p:spPr>
            <a:xfrm>
              <a:off x="8460430" y="5400597"/>
              <a:ext cx="270698" cy="38216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8" name="71 Grupo"/>
            <p:cNvGrpSpPr/>
            <p:nvPr/>
          </p:nvGrpSpPr>
          <p:grpSpPr>
            <a:xfrm>
              <a:off x="6078934" y="4464494"/>
              <a:ext cx="2751090" cy="2495301"/>
              <a:chOff x="6078934" y="4464494"/>
              <a:chExt cx="2751090" cy="2495301"/>
            </a:xfrm>
          </p:grpSpPr>
          <p:grpSp>
            <p:nvGrpSpPr>
              <p:cNvPr id="29" name="13 Grupo"/>
              <p:cNvGrpSpPr/>
              <p:nvPr/>
            </p:nvGrpSpPr>
            <p:grpSpPr>
              <a:xfrm>
                <a:off x="6078934" y="4464494"/>
                <a:ext cx="2738865" cy="2086671"/>
                <a:chOff x="6150942" y="4365104"/>
                <a:chExt cx="2738865" cy="2086671"/>
              </a:xfrm>
            </p:grpSpPr>
            <p:pic>
              <p:nvPicPr>
                <p:cNvPr id="37" name="36 Imagen" descr="Fissurella limbata.jpg"/>
                <p:cNvPicPr>
                  <a:picLocks noChangeAspect="1"/>
                </p:cNvPicPr>
                <p:nvPr/>
              </p:nvPicPr>
              <p:blipFill>
                <a:blip r:embed="rId3" cstate="print"/>
                <a:stretch>
                  <a:fillRect/>
                </a:stretch>
              </p:blipFill>
              <p:spPr>
                <a:xfrm>
                  <a:off x="7962664" y="4365104"/>
                  <a:ext cx="927143" cy="864000"/>
                </a:xfrm>
                <a:prstGeom prst="rect">
                  <a:avLst/>
                </a:prstGeom>
              </p:spPr>
            </p:pic>
            <p:pic>
              <p:nvPicPr>
                <p:cNvPr id="38" name="18 Imagen" descr="DSC00141.JPG"/>
                <p:cNvPicPr>
                  <a:picLocks noChangeAspect="1"/>
                </p:cNvPicPr>
                <p:nvPr/>
              </p:nvPicPr>
              <p:blipFill>
                <a:blip r:embed="rId4" cstate="print"/>
                <a:srcRect l="6250" r="12500"/>
                <a:stretch>
                  <a:fillRect/>
                </a:stretch>
              </p:blipFill>
              <p:spPr bwMode="auto">
                <a:xfrm>
                  <a:off x="6150942" y="5280879"/>
                  <a:ext cx="1268471" cy="1170896"/>
                </a:xfrm>
                <a:prstGeom prst="rect">
                  <a:avLst/>
                </a:prstGeom>
                <a:noFill/>
                <a:ln w="9525">
                  <a:noFill/>
                  <a:miter lim="800000"/>
                  <a:headEnd/>
                  <a:tailEnd/>
                </a:ln>
              </p:spPr>
            </p:pic>
            <p:sp>
              <p:nvSpPr>
                <p:cNvPr id="39" name="38 Flecha derecha"/>
                <p:cNvSpPr/>
                <p:nvPr/>
              </p:nvSpPr>
              <p:spPr>
                <a:xfrm rot="19993401">
                  <a:off x="7193845" y="5036650"/>
                  <a:ext cx="965044" cy="360040"/>
                </a:xfrm>
                <a:prstGeom prst="rightArrow">
                  <a:avLst>
                    <a:gd name="adj1" fmla="val 50000"/>
                    <a:gd name="adj2" fmla="val 80015"/>
                  </a:avLst>
                </a:prstGeom>
                <a:solidFill>
                  <a:schemeClr val="bg1"/>
                </a:solidFill>
                <a:ln>
                  <a:solidFill>
                    <a:srgbClr val="00CC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ln>
                      <a:solidFill>
                        <a:schemeClr val="tx1"/>
                      </a:solidFill>
                      <a:prstDash val="solid"/>
                    </a:ln>
                    <a:solidFill>
                      <a:srgbClr val="00FF00"/>
                    </a:solidFill>
                  </a:endParaRPr>
                </a:p>
              </p:txBody>
            </p:sp>
            <p:sp>
              <p:nvSpPr>
                <p:cNvPr id="40" name="39 CuadroTexto"/>
                <p:cNvSpPr txBox="1"/>
                <p:nvPr/>
              </p:nvSpPr>
              <p:spPr>
                <a:xfrm rot="20242419">
                  <a:off x="7281510" y="4850599"/>
                  <a:ext cx="720080" cy="338442"/>
                </a:xfrm>
                <a:prstGeom prst="rect">
                  <a:avLst/>
                </a:prstGeom>
                <a:noFill/>
                <a:ln>
                  <a:noFill/>
                </a:ln>
              </p:spPr>
              <p:txBody>
                <a:bodyPr wrap="square" rtlCol="0">
                  <a:spAutoFit/>
                </a:bodyPr>
                <a:lstStyle/>
                <a:p>
                  <a:r>
                    <a:rPr lang="es-CL" sz="2800" b="1" dirty="0" smtClean="0">
                      <a:solidFill>
                        <a:srgbClr val="00CC00"/>
                      </a:solidFill>
                    </a:rPr>
                    <a:t>NLE</a:t>
                  </a:r>
                  <a:endParaRPr lang="es-CL" sz="2800" b="1" dirty="0">
                    <a:solidFill>
                      <a:srgbClr val="00CC00"/>
                    </a:solidFill>
                  </a:endParaRPr>
                </a:p>
              </p:txBody>
            </p:sp>
          </p:grpSp>
          <p:sp>
            <p:nvSpPr>
              <p:cNvPr id="31" name="30 Arco de bloque"/>
              <p:cNvSpPr/>
              <p:nvPr/>
            </p:nvSpPr>
            <p:spPr>
              <a:xfrm rot="10800000">
                <a:off x="7007599" y="6410903"/>
                <a:ext cx="1760555" cy="548892"/>
              </a:xfrm>
              <a:prstGeom prst="blockArc">
                <a:avLst>
                  <a:gd name="adj1" fmla="val 10800000"/>
                  <a:gd name="adj2" fmla="val 50682"/>
                  <a:gd name="adj3" fmla="val 0"/>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ln>
                    <a:solidFill>
                      <a:schemeClr val="tx1"/>
                    </a:solidFill>
                    <a:prstDash val="dash"/>
                  </a:ln>
                  <a:solidFill>
                    <a:schemeClr val="tx1"/>
                  </a:solidFill>
                </a:endParaRPr>
              </a:p>
            </p:txBody>
          </p:sp>
          <p:grpSp>
            <p:nvGrpSpPr>
              <p:cNvPr id="33" name="66 Grupo"/>
              <p:cNvGrpSpPr/>
              <p:nvPr/>
            </p:nvGrpSpPr>
            <p:grpSpPr>
              <a:xfrm rot="1500000" flipH="1">
                <a:off x="8606293" y="6630285"/>
                <a:ext cx="223731" cy="203848"/>
                <a:chOff x="8560109" y="6577531"/>
                <a:chExt cx="223748" cy="203851"/>
              </a:xfrm>
            </p:grpSpPr>
            <p:cxnSp>
              <p:nvCxnSpPr>
                <p:cNvPr id="34" name="33 Conector recto"/>
                <p:cNvCxnSpPr/>
                <p:nvPr/>
              </p:nvCxnSpPr>
              <p:spPr>
                <a:xfrm flipH="1">
                  <a:off x="8560109" y="6577767"/>
                  <a:ext cx="85760" cy="198003"/>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6" name="35 Conector recto"/>
                <p:cNvCxnSpPr/>
                <p:nvPr/>
              </p:nvCxnSpPr>
              <p:spPr>
                <a:xfrm flipH="1" flipV="1">
                  <a:off x="8639081" y="6577531"/>
                  <a:ext cx="144776" cy="203851"/>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grpSp>
      <p:sp>
        <p:nvSpPr>
          <p:cNvPr id="42" name="41 CuadroTexto"/>
          <p:cNvSpPr txBox="1"/>
          <p:nvPr/>
        </p:nvSpPr>
        <p:spPr>
          <a:xfrm>
            <a:off x="4714876" y="5143512"/>
            <a:ext cx="1783116" cy="646331"/>
          </a:xfrm>
          <a:prstGeom prst="rect">
            <a:avLst/>
          </a:prstGeom>
          <a:noFill/>
        </p:spPr>
        <p:txBody>
          <a:bodyPr wrap="square">
            <a:spAutoFit/>
          </a:bodyPr>
          <a:lstStyle/>
          <a:p>
            <a:pPr fontAlgn="auto">
              <a:spcBef>
                <a:spcPts val="0"/>
              </a:spcBef>
              <a:spcAft>
                <a:spcPts val="0"/>
              </a:spcAft>
              <a:defRPr/>
            </a:pPr>
            <a:r>
              <a:rPr lang="es-MX" b="1" dirty="0" err="1" smtClean="0">
                <a:solidFill>
                  <a:srgbClr val="0033CC"/>
                </a:solidFill>
                <a:latin typeface="+mn-lt"/>
              </a:rPr>
              <a:t>Resources</a:t>
            </a:r>
            <a:r>
              <a:rPr lang="es-MX" b="1" dirty="0" smtClean="0">
                <a:solidFill>
                  <a:srgbClr val="0033CC"/>
                </a:solidFill>
                <a:latin typeface="+mn-lt"/>
              </a:rPr>
              <a:t>: </a:t>
            </a:r>
            <a:r>
              <a:rPr lang="es-MX" b="1" dirty="0" err="1" smtClean="0">
                <a:solidFill>
                  <a:srgbClr val="0033CC"/>
                </a:solidFill>
                <a:latin typeface="+mn-lt"/>
              </a:rPr>
              <a:t>Algal</a:t>
            </a:r>
            <a:r>
              <a:rPr lang="es-MX" b="1" dirty="0" smtClean="0">
                <a:solidFill>
                  <a:srgbClr val="0033CC"/>
                </a:solidFill>
                <a:latin typeface="+mn-lt"/>
              </a:rPr>
              <a:t> </a:t>
            </a:r>
            <a:r>
              <a:rPr lang="es-MX" b="1" dirty="0" err="1" smtClean="0">
                <a:solidFill>
                  <a:srgbClr val="0033CC"/>
                </a:solidFill>
                <a:latin typeface="+mn-lt"/>
              </a:rPr>
              <a:t>Assemblage</a:t>
            </a:r>
            <a:endParaRPr lang="es-ES" b="1" i="1" dirty="0">
              <a:solidFill>
                <a:srgbClr val="0033CC"/>
              </a:solidFill>
              <a:latin typeface="+mn-lt"/>
            </a:endParaRPr>
          </a:p>
        </p:txBody>
      </p:sp>
      <p:pic>
        <p:nvPicPr>
          <p:cNvPr id="44" name="24 Imagen" descr="platPichi.jpg"/>
          <p:cNvPicPr preferRelativeResize="0">
            <a:picLocks/>
          </p:cNvPicPr>
          <p:nvPr/>
        </p:nvPicPr>
        <p:blipFill>
          <a:blip r:embed="rId5" cstate="print"/>
          <a:srcRect l="3850" t="44872" r="67805" b="28204"/>
          <a:stretch>
            <a:fillRect/>
          </a:stretch>
        </p:blipFill>
        <p:spPr bwMode="auto">
          <a:xfrm>
            <a:off x="3536892" y="4830756"/>
            <a:ext cx="1169780" cy="1164574"/>
          </a:xfrm>
          <a:prstGeom prst="rect">
            <a:avLst/>
          </a:prstGeom>
          <a:noFill/>
          <a:ln w="9525">
            <a:noFill/>
            <a:miter lim="800000"/>
            <a:headEnd/>
            <a:tailEnd/>
          </a:ln>
        </p:spPr>
      </p:pic>
      <p:pic>
        <p:nvPicPr>
          <p:cNvPr id="19" name="Picture 2" descr="Terreno_Molles2"/>
          <p:cNvPicPr>
            <a:picLocks noGrp="1" noChangeAspect="1" noChangeArrowheads="1"/>
          </p:cNvPicPr>
          <p:nvPr>
            <p:ph sz="quarter" idx="4294967295"/>
          </p:nvPr>
        </p:nvPicPr>
        <p:blipFill>
          <a:blip r:embed="rId6"/>
          <a:srcRect l="7065" r="4411" b="15601"/>
          <a:stretch>
            <a:fillRect/>
          </a:stretch>
        </p:blipFill>
        <p:spPr>
          <a:xfrm>
            <a:off x="4334598" y="87350"/>
            <a:ext cx="4737996" cy="3555964"/>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srcRect/>
          <a:stretch>
            <a:fillRect/>
          </a:stretch>
        </p:blipFill>
        <p:spPr bwMode="auto">
          <a:xfrm>
            <a:off x="65525" y="3618000"/>
            <a:ext cx="4220723" cy="3240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65110" y="642918"/>
            <a:ext cx="4062235" cy="3214686"/>
          </a:xfrm>
          <a:prstGeom prst="rect">
            <a:avLst/>
          </a:prstGeom>
          <a:noFill/>
          <a:ln w="9525">
            <a:noFill/>
            <a:miter lim="800000"/>
            <a:headEnd/>
            <a:tailEnd/>
          </a:ln>
          <a:effectLst/>
        </p:spPr>
      </p:pic>
      <p:sp>
        <p:nvSpPr>
          <p:cNvPr id="3" name="2 Marcador de contenido"/>
          <p:cNvSpPr>
            <a:spLocks noGrp="1"/>
          </p:cNvSpPr>
          <p:nvPr>
            <p:ph idx="1"/>
          </p:nvPr>
        </p:nvSpPr>
        <p:spPr>
          <a:xfrm>
            <a:off x="1857356" y="857232"/>
            <a:ext cx="2571768" cy="428628"/>
          </a:xfrm>
        </p:spPr>
        <p:txBody>
          <a:bodyPr>
            <a:noAutofit/>
          </a:bodyPr>
          <a:lstStyle/>
          <a:p>
            <a:pPr algn="ctr">
              <a:buNone/>
            </a:pPr>
            <a:r>
              <a:rPr lang="es-CL" sz="2400" b="1" dirty="0" err="1" smtClean="0">
                <a:solidFill>
                  <a:srgbClr val="0033CC"/>
                </a:solidFill>
              </a:rPr>
              <a:t>Increase</a:t>
            </a:r>
            <a:r>
              <a:rPr lang="es-CL" sz="2400" b="1" dirty="0" smtClean="0">
                <a:solidFill>
                  <a:srgbClr val="0033CC"/>
                </a:solidFill>
              </a:rPr>
              <a:t> 0</a:t>
            </a:r>
            <a:r>
              <a:rPr lang="es-CL" sz="2400" b="1" baseline="-25000" dirty="0" smtClean="0">
                <a:solidFill>
                  <a:srgbClr val="0033CC"/>
                </a:solidFill>
              </a:rPr>
              <a:t>2 </a:t>
            </a:r>
            <a:r>
              <a:rPr lang="es-CL" sz="2400" b="1" dirty="0" err="1" smtClean="0">
                <a:solidFill>
                  <a:srgbClr val="0033CC"/>
                </a:solidFill>
              </a:rPr>
              <a:t>Consumption</a:t>
            </a:r>
            <a:endParaRPr lang="es-CL" sz="2400" b="1" dirty="0" smtClean="0">
              <a:solidFill>
                <a:srgbClr val="0033CC"/>
              </a:solidFill>
            </a:endParaRPr>
          </a:p>
        </p:txBody>
      </p:sp>
      <p:sp>
        <p:nvSpPr>
          <p:cNvPr id="19" name="18 CuadroTexto"/>
          <p:cNvSpPr txBox="1"/>
          <p:nvPr/>
        </p:nvSpPr>
        <p:spPr>
          <a:xfrm>
            <a:off x="-32" y="-24"/>
            <a:ext cx="4214842" cy="830997"/>
          </a:xfrm>
          <a:prstGeom prst="rect">
            <a:avLst/>
          </a:prstGeom>
          <a:noFill/>
        </p:spPr>
        <p:txBody>
          <a:bodyPr wrap="square" rtlCol="0">
            <a:spAutoFit/>
          </a:bodyPr>
          <a:lstStyle/>
          <a:p>
            <a:r>
              <a:rPr lang="es-ES" sz="2400" b="1" dirty="0" err="1" smtClean="0"/>
              <a:t>Phd</a:t>
            </a:r>
            <a:r>
              <a:rPr lang="es-ES" sz="2400" b="1" dirty="0" smtClean="0"/>
              <a:t> experimental </a:t>
            </a:r>
            <a:r>
              <a:rPr lang="es-ES" sz="2400" b="1" dirty="0" err="1" smtClean="0"/>
              <a:t>lab</a:t>
            </a:r>
            <a:r>
              <a:rPr lang="es-ES" sz="2400" b="1" dirty="0" smtClean="0"/>
              <a:t> </a:t>
            </a:r>
            <a:r>
              <a:rPr lang="es-ES" sz="2400" b="1" dirty="0" err="1" smtClean="0"/>
              <a:t>manipulations</a:t>
            </a:r>
            <a:r>
              <a:rPr lang="es-ES" sz="2400" b="1" dirty="0" smtClean="0"/>
              <a:t> </a:t>
            </a:r>
            <a:r>
              <a:rPr lang="es-ES" sz="2400" b="1" dirty="0" err="1" smtClean="0"/>
              <a:t>showed</a:t>
            </a:r>
            <a:r>
              <a:rPr lang="es-ES" sz="2400" b="1" dirty="0" smtClean="0"/>
              <a:t> </a:t>
            </a:r>
            <a:r>
              <a:rPr lang="es-ES" sz="2400" b="1" dirty="0" err="1" smtClean="0"/>
              <a:t>that</a:t>
            </a:r>
            <a:r>
              <a:rPr lang="es-ES" sz="2400" b="1" dirty="0" smtClean="0"/>
              <a:t>: </a:t>
            </a:r>
            <a:endParaRPr lang="es-ES" sz="2400" b="1" dirty="0"/>
          </a:p>
        </p:txBody>
      </p:sp>
      <p:pic>
        <p:nvPicPr>
          <p:cNvPr id="20" name="Picture 11" descr="C:\Documents and Settings\suricata\Escritorio\Trait Mediated\Fotos\Fotos exp\DSC01374.JPG"/>
          <p:cNvPicPr>
            <a:picLocks noChangeAspect="1" noChangeArrowheads="1"/>
          </p:cNvPicPr>
          <p:nvPr/>
        </p:nvPicPr>
        <p:blipFill>
          <a:blip r:embed="rId5" cstate="print"/>
          <a:srcRect/>
          <a:stretch>
            <a:fillRect/>
          </a:stretch>
        </p:blipFill>
        <p:spPr bwMode="auto">
          <a:xfrm>
            <a:off x="4894295" y="71414"/>
            <a:ext cx="4178299" cy="3133724"/>
          </a:xfrm>
          <a:prstGeom prst="rect">
            <a:avLst/>
          </a:prstGeom>
          <a:noFill/>
          <a:ln w="9525">
            <a:noFill/>
            <a:miter lim="800000"/>
            <a:headEnd/>
            <a:tailEnd/>
          </a:ln>
        </p:spPr>
      </p:pic>
      <p:pic>
        <p:nvPicPr>
          <p:cNvPr id="1026" name="Picture 2"/>
          <p:cNvPicPr>
            <a:picLocks noChangeAspect="1" noChangeArrowheads="1"/>
          </p:cNvPicPr>
          <p:nvPr/>
        </p:nvPicPr>
        <p:blipFill>
          <a:blip r:embed="rId6"/>
          <a:srcRect t="5190"/>
          <a:stretch>
            <a:fillRect/>
          </a:stretch>
        </p:blipFill>
        <p:spPr bwMode="auto">
          <a:xfrm>
            <a:off x="4880101" y="3810330"/>
            <a:ext cx="4049617" cy="3071834"/>
          </a:xfrm>
          <a:prstGeom prst="rect">
            <a:avLst/>
          </a:prstGeom>
          <a:noFill/>
          <a:ln w="9525">
            <a:noFill/>
            <a:miter lim="800000"/>
            <a:headEnd/>
            <a:tailEnd/>
          </a:ln>
          <a:effectLst/>
        </p:spPr>
      </p:pic>
      <p:sp>
        <p:nvSpPr>
          <p:cNvPr id="8" name="2 Marcador de contenido"/>
          <p:cNvSpPr txBox="1">
            <a:spLocks/>
          </p:cNvSpPr>
          <p:nvPr/>
        </p:nvSpPr>
        <p:spPr>
          <a:xfrm>
            <a:off x="2071670" y="4071942"/>
            <a:ext cx="2143140" cy="500066"/>
          </a:xfrm>
          <a:prstGeom prst="rect">
            <a:avLst/>
          </a:prstGeom>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kumimoji="0" lang="es-CL" sz="2400" b="1" i="0" u="none" strike="noStrike" kern="1200" cap="none" spc="0" normalizeH="0" baseline="0" noProof="0" dirty="0" err="1" smtClean="0">
                <a:ln>
                  <a:noFill/>
                </a:ln>
                <a:solidFill>
                  <a:srgbClr val="0033CC"/>
                </a:solidFill>
                <a:effectLst/>
                <a:uLnTx/>
                <a:uFillTx/>
                <a:latin typeface="+mn-lt"/>
                <a:ea typeface="+mn-ea"/>
                <a:cs typeface="+mn-cs"/>
              </a:rPr>
              <a:t>Increase</a:t>
            </a:r>
            <a:r>
              <a:rPr kumimoji="0" lang="es-CL" sz="2400" b="1" i="0" u="none" strike="noStrike" kern="1200" cap="none" spc="0" normalizeH="0" baseline="0" noProof="0" dirty="0" smtClean="0">
                <a:ln>
                  <a:noFill/>
                </a:ln>
                <a:solidFill>
                  <a:srgbClr val="0033CC"/>
                </a:solidFill>
                <a:effectLst/>
                <a:uLnTx/>
                <a:uFillTx/>
                <a:latin typeface="+mn-lt"/>
                <a:ea typeface="+mn-ea"/>
                <a:cs typeface="+mn-cs"/>
              </a:rPr>
              <a:t> </a:t>
            </a:r>
            <a:r>
              <a:rPr kumimoji="0" lang="es-CL" sz="2400" b="1" i="0" u="none" strike="noStrike" kern="1200" cap="none" spc="0" normalizeH="0" baseline="0" noProof="0" dirty="0" err="1" smtClean="0">
                <a:ln>
                  <a:noFill/>
                </a:ln>
                <a:solidFill>
                  <a:srgbClr val="0033CC"/>
                </a:solidFill>
                <a:effectLst/>
                <a:uLnTx/>
                <a:uFillTx/>
                <a:latin typeface="+mn-lt"/>
                <a:ea typeface="+mn-ea"/>
                <a:cs typeface="+mn-cs"/>
              </a:rPr>
              <a:t>Movement</a:t>
            </a:r>
            <a:endParaRPr kumimoji="0" lang="es-CL" sz="2400" b="1" i="0" u="none" strike="noStrike" kern="1200" cap="none" spc="0" normalizeH="0" baseline="0" noProof="0" dirty="0" smtClean="0">
              <a:ln>
                <a:noFill/>
              </a:ln>
              <a:solidFill>
                <a:srgbClr val="0033CC"/>
              </a:solidFill>
              <a:effectLst/>
              <a:uLnTx/>
              <a:uFillTx/>
              <a:latin typeface="+mn-lt"/>
              <a:ea typeface="+mn-ea"/>
              <a:cs typeface="+mn-cs"/>
            </a:endParaRPr>
          </a:p>
        </p:txBody>
      </p:sp>
      <p:sp>
        <p:nvSpPr>
          <p:cNvPr id="9" name="2 Marcador de contenido"/>
          <p:cNvSpPr txBox="1">
            <a:spLocks/>
          </p:cNvSpPr>
          <p:nvPr/>
        </p:nvSpPr>
        <p:spPr>
          <a:xfrm>
            <a:off x="6715140" y="4214818"/>
            <a:ext cx="2357454" cy="785818"/>
          </a:xfrm>
          <a:prstGeom prst="rect">
            <a:avLst/>
          </a:prstGeom>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kumimoji="0" lang="es-CL" sz="2400" b="1" i="0" u="none" strike="noStrike" kern="1200" cap="none" spc="0" normalizeH="0" baseline="0" noProof="0" dirty="0" err="1" smtClean="0">
                <a:ln>
                  <a:noFill/>
                </a:ln>
                <a:solidFill>
                  <a:srgbClr val="0033CC"/>
                </a:solidFill>
                <a:effectLst/>
                <a:uLnTx/>
                <a:uFillTx/>
                <a:latin typeface="+mn-lt"/>
                <a:ea typeface="+mn-ea"/>
                <a:cs typeface="+mn-cs"/>
              </a:rPr>
              <a:t>Increase</a:t>
            </a:r>
            <a:r>
              <a:rPr kumimoji="0" lang="es-CL" sz="2400" b="1" i="0" u="none" strike="noStrike" kern="1200" cap="none" spc="0" normalizeH="0" baseline="0" noProof="0" dirty="0" smtClean="0">
                <a:ln>
                  <a:noFill/>
                </a:ln>
                <a:solidFill>
                  <a:srgbClr val="0033CC"/>
                </a:solidFill>
                <a:effectLst/>
                <a:uLnTx/>
                <a:uFillTx/>
                <a:latin typeface="+mn-lt"/>
                <a:ea typeface="+mn-ea"/>
                <a:cs typeface="+mn-cs"/>
              </a:rPr>
              <a:t> </a:t>
            </a:r>
            <a:r>
              <a:rPr kumimoji="0" lang="es-CL" sz="2400" b="1" i="0" u="none" strike="noStrike" kern="1200" cap="none" spc="0" normalizeH="0" baseline="0" noProof="0" dirty="0" err="1" smtClean="0">
                <a:ln>
                  <a:noFill/>
                </a:ln>
                <a:solidFill>
                  <a:srgbClr val="0033CC"/>
                </a:solidFill>
                <a:effectLst/>
                <a:uLnTx/>
                <a:uFillTx/>
                <a:latin typeface="+mn-lt"/>
                <a:ea typeface="+mn-ea"/>
                <a:cs typeface="+mn-cs"/>
              </a:rPr>
              <a:t>foraging</a:t>
            </a:r>
            <a:r>
              <a:rPr lang="es-CL" sz="2400" b="1" dirty="0" smtClean="0">
                <a:solidFill>
                  <a:srgbClr val="0033CC"/>
                </a:solidFill>
              </a:rPr>
              <a:t> </a:t>
            </a:r>
            <a:r>
              <a:rPr kumimoji="0" lang="es-CL" sz="2400" b="1" i="0" u="none" strike="noStrike" kern="1200" cap="none" spc="0" normalizeH="0" baseline="0" noProof="0" dirty="0" err="1" smtClean="0">
                <a:ln>
                  <a:noFill/>
                </a:ln>
                <a:solidFill>
                  <a:srgbClr val="0033CC"/>
                </a:solidFill>
                <a:effectLst/>
                <a:uLnTx/>
                <a:uFillTx/>
                <a:latin typeface="+mn-lt"/>
                <a:ea typeface="+mn-ea"/>
                <a:cs typeface="+mn-cs"/>
              </a:rPr>
              <a:t>on</a:t>
            </a:r>
            <a:r>
              <a:rPr kumimoji="0" lang="es-CL" sz="2400" b="1" i="0" u="none" strike="noStrike" kern="1200" cap="none" spc="0" normalizeH="0" baseline="0" noProof="0" dirty="0" smtClean="0">
                <a:ln>
                  <a:noFill/>
                </a:ln>
                <a:solidFill>
                  <a:srgbClr val="0033CC"/>
                </a:solidFill>
                <a:effectLst/>
                <a:uLnTx/>
                <a:uFillTx/>
                <a:latin typeface="+mn-lt"/>
                <a:ea typeface="+mn-ea"/>
                <a:cs typeface="+mn-cs"/>
              </a:rPr>
              <a:t> </a:t>
            </a:r>
            <a:r>
              <a:rPr kumimoji="0" lang="es-CL" sz="2400" b="1" i="0" u="none" strike="noStrike" kern="1200" cap="none" spc="0" normalizeH="0" baseline="0" noProof="0" dirty="0" err="1" smtClean="0">
                <a:ln>
                  <a:noFill/>
                </a:ln>
                <a:solidFill>
                  <a:srgbClr val="0033CC"/>
                </a:solidFill>
                <a:effectLst/>
                <a:uLnTx/>
                <a:uFillTx/>
                <a:latin typeface="+mn-lt"/>
                <a:ea typeface="+mn-ea"/>
                <a:cs typeface="+mn-cs"/>
              </a:rPr>
              <a:t>algae</a:t>
            </a:r>
            <a:r>
              <a:rPr kumimoji="0" lang="es-ES" sz="2400" b="1" i="0" u="none" strike="noStrike" kern="1200" cap="none" spc="0" normalizeH="0" baseline="0" noProof="0" dirty="0" smtClean="0">
                <a:ln>
                  <a:noFill/>
                </a:ln>
                <a:solidFill>
                  <a:srgbClr val="0033CC"/>
                </a:solidFill>
                <a:effectLst/>
                <a:uLnTx/>
                <a:uFillTx/>
                <a:latin typeface="+mn-lt"/>
                <a:ea typeface="+mn-ea"/>
                <a:cs typeface="+mn-cs"/>
              </a:rPr>
              <a:t> </a:t>
            </a:r>
          </a:p>
          <a:p>
            <a:pPr marL="342900" marR="0" lvl="0" indent="-342900" algn="ctr" defTabSz="914400" rtl="0" eaLnBrk="1" fontAlgn="auto" latinLnBrk="0" hangingPunct="1">
              <a:lnSpc>
                <a:spcPct val="100000"/>
              </a:lnSpc>
              <a:spcBef>
                <a:spcPct val="20000"/>
              </a:spcBef>
              <a:spcAft>
                <a:spcPts val="0"/>
              </a:spcAft>
              <a:buClrTx/>
              <a:buSzTx/>
              <a:buFont typeface="Calibri" pitchFamily="34" charset="0"/>
              <a:buChar char="‐"/>
              <a:tabLst/>
              <a:defRPr/>
            </a:pPr>
            <a:endParaRPr kumimoji="0" lang="es-CL" sz="2400" b="1" i="0" u="none" strike="noStrike" kern="1200" cap="none" spc="0" normalizeH="0" baseline="0" noProof="0" dirty="0" smtClean="0">
              <a:ln>
                <a:noFill/>
              </a:ln>
              <a:solidFill>
                <a:srgbClr val="0033CC"/>
              </a:solidFill>
              <a:effectLst/>
              <a:uLnTx/>
              <a:uFillTx/>
              <a:latin typeface="+mn-lt"/>
              <a:ea typeface="+mn-ea"/>
              <a:cs typeface="+mn-cs"/>
            </a:endParaRP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500694" y="928670"/>
            <a:ext cx="3390896" cy="2500330"/>
          </a:xfrm>
          <a:ln w="28575">
            <a:noFill/>
            <a:prstDash val="sysDash"/>
          </a:ln>
        </p:spPr>
        <p:txBody>
          <a:bodyPr>
            <a:noAutofit/>
          </a:bodyPr>
          <a:lstStyle/>
          <a:p>
            <a:r>
              <a:rPr lang="en-US" sz="2000" dirty="0" smtClean="0"/>
              <a:t>Oceanographic </a:t>
            </a:r>
            <a:r>
              <a:rPr lang="en-US" sz="2000" dirty="0"/>
              <a:t>and atmospheric transition </a:t>
            </a:r>
            <a:r>
              <a:rPr lang="en-US" sz="2000" dirty="0" smtClean="0"/>
              <a:t>zone around 30°S. High </a:t>
            </a:r>
            <a:r>
              <a:rPr lang="en-US" sz="2000" dirty="0"/>
              <a:t>abundance and productivity of basal resources to the south contrasts with </a:t>
            </a:r>
            <a:r>
              <a:rPr lang="en-US" sz="2000" dirty="0" smtClean="0"/>
              <a:t>a less </a:t>
            </a:r>
            <a:r>
              <a:rPr lang="en-US" sz="2000" dirty="0"/>
              <a:t>productive region to the north </a:t>
            </a:r>
            <a:endParaRPr lang="es-ES" sz="2000" dirty="0"/>
          </a:p>
        </p:txBody>
      </p:sp>
      <p:sp>
        <p:nvSpPr>
          <p:cNvPr id="3" name="2 Rectángulo"/>
          <p:cNvSpPr/>
          <p:nvPr/>
        </p:nvSpPr>
        <p:spPr>
          <a:xfrm>
            <a:off x="5630892" y="214290"/>
            <a:ext cx="3084512" cy="707886"/>
          </a:xfrm>
          <a:prstGeom prst="rect">
            <a:avLst/>
          </a:prstGeom>
        </p:spPr>
        <p:txBody>
          <a:bodyPr wrap="square">
            <a:spAutoFit/>
          </a:bodyPr>
          <a:lstStyle/>
          <a:p>
            <a:pPr algn="ctr"/>
            <a:r>
              <a:rPr lang="es-ES" sz="4000" dirty="0" err="1" smtClean="0">
                <a:solidFill>
                  <a:prstClr val="black"/>
                </a:solidFill>
              </a:rPr>
              <a:t>Productivity</a:t>
            </a:r>
            <a:endParaRPr lang="es-CL" sz="4000" dirty="0"/>
          </a:p>
        </p:txBody>
      </p:sp>
      <p:pic>
        <p:nvPicPr>
          <p:cNvPr id="9" name="8 Imagen" descr="mapa.png"/>
          <p:cNvPicPr>
            <a:picLocks noChangeAspect="1"/>
          </p:cNvPicPr>
          <p:nvPr/>
        </p:nvPicPr>
        <p:blipFill>
          <a:blip r:embed="rId3"/>
          <a:srcRect l="3624" t="3844" r="4571" b="3747"/>
          <a:stretch>
            <a:fillRect/>
          </a:stretch>
        </p:blipFill>
        <p:spPr>
          <a:xfrm>
            <a:off x="0" y="-142900"/>
            <a:ext cx="5429256" cy="7072338"/>
          </a:xfrm>
          <a:prstGeom prst="rect">
            <a:avLst/>
          </a:prstGeom>
        </p:spPr>
      </p:pic>
      <p:sp>
        <p:nvSpPr>
          <p:cNvPr id="10" name="9 Rectángulo"/>
          <p:cNvSpPr/>
          <p:nvPr/>
        </p:nvSpPr>
        <p:spPr>
          <a:xfrm>
            <a:off x="3000364" y="5207558"/>
            <a:ext cx="2071702" cy="785818"/>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6" name="1 Título"/>
          <p:cNvSpPr txBox="1">
            <a:spLocks/>
          </p:cNvSpPr>
          <p:nvPr/>
        </p:nvSpPr>
        <p:spPr>
          <a:xfrm>
            <a:off x="5715008" y="3500438"/>
            <a:ext cx="2828916" cy="77472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CL" sz="4000" b="1" i="0" u="none" strike="noStrike" kern="1200" cap="none" spc="0" normalizeH="0" baseline="0" noProof="0" dirty="0" err="1" smtClean="0">
                <a:ln>
                  <a:noFill/>
                </a:ln>
                <a:solidFill>
                  <a:srgbClr val="0033CC"/>
                </a:solidFill>
                <a:effectLst/>
                <a:uLnTx/>
                <a:uFillTx/>
                <a:latin typeface="+mj-lt"/>
                <a:ea typeface="+mj-ea"/>
                <a:cs typeface="+mj-cs"/>
              </a:rPr>
              <a:t>Main</a:t>
            </a:r>
            <a:r>
              <a:rPr kumimoji="0" lang="es-CL" sz="4000" b="1" i="0" u="none" strike="noStrike" kern="1200" cap="none" spc="0" normalizeH="0" baseline="0" noProof="0" dirty="0" smtClean="0">
                <a:ln>
                  <a:noFill/>
                </a:ln>
                <a:solidFill>
                  <a:srgbClr val="0033CC"/>
                </a:solidFill>
                <a:effectLst/>
                <a:uLnTx/>
                <a:uFillTx/>
                <a:latin typeface="+mj-lt"/>
                <a:ea typeface="+mj-ea"/>
                <a:cs typeface="+mj-cs"/>
              </a:rPr>
              <a:t> </a:t>
            </a:r>
            <a:r>
              <a:rPr kumimoji="0" lang="es-CL" sz="4000" b="1" i="0" u="none" strike="noStrike" kern="1200" cap="none" spc="0" normalizeH="0" baseline="0" noProof="0" dirty="0" err="1" smtClean="0">
                <a:ln>
                  <a:noFill/>
                </a:ln>
                <a:solidFill>
                  <a:srgbClr val="0033CC"/>
                </a:solidFill>
                <a:effectLst/>
                <a:uLnTx/>
                <a:uFillTx/>
                <a:latin typeface="+mj-lt"/>
                <a:ea typeface="+mj-ea"/>
                <a:cs typeface="+mj-cs"/>
              </a:rPr>
              <a:t>Goal</a:t>
            </a:r>
            <a:endParaRPr kumimoji="0" lang="es-CL" sz="4000" b="1" i="0" u="none" strike="noStrike" kern="1200" cap="none" spc="0" normalizeH="0" baseline="0" noProof="0" dirty="0">
              <a:ln>
                <a:noFill/>
              </a:ln>
              <a:solidFill>
                <a:srgbClr val="0033CC"/>
              </a:solidFill>
              <a:effectLst/>
              <a:uLnTx/>
              <a:uFillTx/>
              <a:latin typeface="+mj-lt"/>
              <a:ea typeface="+mj-ea"/>
              <a:cs typeface="+mj-cs"/>
            </a:endParaRPr>
          </a:p>
        </p:txBody>
      </p:sp>
      <p:sp>
        <p:nvSpPr>
          <p:cNvPr id="7" name="6 Rectángulo"/>
          <p:cNvSpPr/>
          <p:nvPr/>
        </p:nvSpPr>
        <p:spPr>
          <a:xfrm>
            <a:off x="5286380" y="4286256"/>
            <a:ext cx="3857620" cy="2677656"/>
          </a:xfrm>
          <a:prstGeom prst="rect">
            <a:avLst/>
          </a:prstGeom>
        </p:spPr>
        <p:txBody>
          <a:bodyPr wrap="square">
            <a:spAutoFit/>
          </a:bodyPr>
          <a:lstStyle/>
          <a:p>
            <a:r>
              <a:rPr lang="en-US" sz="2400" dirty="0" smtClean="0"/>
              <a:t>Experimentally evaluate in the field at the landscape spatial scale how productivity can modulate the long term consequences of a non-lethal predator-prey interaction.</a:t>
            </a:r>
          </a:p>
          <a:p>
            <a:pPr lvl="0">
              <a:buNone/>
            </a:pPr>
            <a:r>
              <a:rPr lang="en-US" sz="2400" dirty="0" smtClean="0"/>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0" y="-23"/>
            <a:ext cx="9144000" cy="1357322"/>
          </a:xfrm>
        </p:spPr>
        <p:txBody>
          <a:bodyPr>
            <a:noAutofit/>
          </a:bodyPr>
          <a:lstStyle/>
          <a:p>
            <a:pPr lvl="0">
              <a:buNone/>
            </a:pPr>
            <a:r>
              <a:rPr lang="en-US" sz="2000" b="1" dirty="0" smtClean="0"/>
              <a:t>Why to take this course?</a:t>
            </a:r>
          </a:p>
          <a:p>
            <a:pPr marL="0" lvl="0">
              <a:buNone/>
            </a:pPr>
            <a:r>
              <a:rPr lang="en-US" sz="2000" dirty="0" smtClean="0"/>
              <a:t>Quantify the </a:t>
            </a:r>
            <a:r>
              <a:rPr lang="en-US" sz="2000" b="1" dirty="0" smtClean="0"/>
              <a:t>cost of the </a:t>
            </a:r>
            <a:r>
              <a:rPr lang="en-US" sz="2000" b="1" dirty="0" err="1" smtClean="0"/>
              <a:t>antipredator</a:t>
            </a:r>
            <a:r>
              <a:rPr lang="en-US" sz="2000" b="1" dirty="0" smtClean="0"/>
              <a:t> response</a:t>
            </a:r>
            <a:r>
              <a:rPr lang="en-US" sz="2000" dirty="0" smtClean="0"/>
              <a:t> using high throughput </a:t>
            </a:r>
            <a:r>
              <a:rPr lang="en-US" sz="2000" dirty="0" err="1" smtClean="0"/>
              <a:t>transcriptome</a:t>
            </a:r>
            <a:r>
              <a:rPr lang="en-US" sz="2000" dirty="0" smtClean="0"/>
              <a:t> sequencing as a proxy for individual performances under different productivity conditions.</a:t>
            </a:r>
            <a:r>
              <a:rPr lang="en-US" sz="2000" b="1" dirty="0" smtClean="0"/>
              <a:t> </a:t>
            </a:r>
            <a:endParaRPr lang="es-CL" sz="2000" dirty="0" smtClean="0"/>
          </a:p>
          <a:p>
            <a:pPr>
              <a:buNone/>
            </a:pPr>
            <a:endParaRPr lang="en-US" sz="2000" dirty="0" smtClean="0"/>
          </a:p>
        </p:txBody>
      </p:sp>
      <p:grpSp>
        <p:nvGrpSpPr>
          <p:cNvPr id="6" name="5 Grupo"/>
          <p:cNvGrpSpPr/>
          <p:nvPr/>
        </p:nvGrpSpPr>
        <p:grpSpPr>
          <a:xfrm>
            <a:off x="6929454" y="2857496"/>
            <a:ext cx="1774825" cy="1701800"/>
            <a:chOff x="122238" y="5181600"/>
            <a:chExt cx="1774825" cy="1701800"/>
          </a:xfrm>
        </p:grpSpPr>
        <p:sp>
          <p:nvSpPr>
            <p:cNvPr id="7" name="140 CuadroTexto"/>
            <p:cNvSpPr txBox="1">
              <a:spLocks noChangeArrowheads="1"/>
            </p:cNvSpPr>
            <p:nvPr/>
          </p:nvSpPr>
          <p:spPr bwMode="auto">
            <a:xfrm>
              <a:off x="122238" y="5181600"/>
              <a:ext cx="17748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MX" altLang="es-CL" dirty="0" err="1" smtClean="0">
                  <a:latin typeface="Calibri" pitchFamily="34" charset="0"/>
                </a:rPr>
                <a:t>High</a:t>
              </a:r>
              <a:r>
                <a:rPr lang="es-MX" altLang="es-CL" dirty="0" smtClean="0">
                  <a:latin typeface="Calibri" pitchFamily="34" charset="0"/>
                </a:rPr>
                <a:t> </a:t>
              </a:r>
              <a:r>
                <a:rPr lang="es-MX" altLang="es-CL" dirty="0" err="1" smtClean="0">
                  <a:latin typeface="Calibri" pitchFamily="34" charset="0"/>
                </a:rPr>
                <a:t>density</a:t>
              </a:r>
              <a:r>
                <a:rPr lang="es-MX" altLang="es-CL" dirty="0" smtClean="0">
                  <a:latin typeface="Calibri" pitchFamily="34" charset="0"/>
                </a:rPr>
                <a:t> </a:t>
              </a:r>
              <a:r>
                <a:rPr lang="es-MX" altLang="es-CL" dirty="0" err="1" smtClean="0">
                  <a:latin typeface="Calibri" pitchFamily="34" charset="0"/>
                </a:rPr>
                <a:t>platforms</a:t>
              </a:r>
              <a:endParaRPr lang="es-ES" altLang="es-CL" dirty="0">
                <a:latin typeface="Calibri" pitchFamily="34" charset="0"/>
              </a:endParaRPr>
            </a:p>
          </p:txBody>
        </p:sp>
        <p:pic>
          <p:nvPicPr>
            <p:cNvPr id="8" name="18 Imagen" descr="DSC0014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2925" y="5867400"/>
              <a:ext cx="1041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145 CuadroTexto"/>
            <p:cNvSpPr txBox="1">
              <a:spLocks noChangeArrowheads="1"/>
            </p:cNvSpPr>
            <p:nvPr/>
          </p:nvSpPr>
          <p:spPr bwMode="auto">
            <a:xfrm>
              <a:off x="1189038" y="5867400"/>
              <a:ext cx="381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ltLang="es-CL" sz="6000">
                  <a:solidFill>
                    <a:srgbClr val="FF0000"/>
                  </a:solidFill>
                  <a:sym typeface="Wingdings" pitchFamily="2" charset="2"/>
                </a:rPr>
                <a:t></a:t>
              </a:r>
              <a:endParaRPr lang="es-ES" altLang="es-CL" sz="6000">
                <a:solidFill>
                  <a:srgbClr val="FF0000"/>
                </a:solidFill>
              </a:endParaRPr>
            </a:p>
          </p:txBody>
        </p:sp>
      </p:grpSp>
      <p:grpSp>
        <p:nvGrpSpPr>
          <p:cNvPr id="10" name="9 Grupo"/>
          <p:cNvGrpSpPr/>
          <p:nvPr/>
        </p:nvGrpSpPr>
        <p:grpSpPr>
          <a:xfrm>
            <a:off x="388937" y="5044127"/>
            <a:ext cx="1600200" cy="1646593"/>
            <a:chOff x="2057400" y="5059007"/>
            <a:chExt cx="1600200" cy="1646593"/>
          </a:xfrm>
        </p:grpSpPr>
        <p:sp>
          <p:nvSpPr>
            <p:cNvPr id="11" name="138 CuadroTexto"/>
            <p:cNvSpPr txBox="1">
              <a:spLocks noChangeArrowheads="1"/>
            </p:cNvSpPr>
            <p:nvPr/>
          </p:nvSpPr>
          <p:spPr bwMode="auto">
            <a:xfrm>
              <a:off x="2057400" y="5059007"/>
              <a:ext cx="1600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MX" altLang="es-CL" dirty="0" smtClean="0">
                  <a:latin typeface="Calibri" pitchFamily="34" charset="0"/>
                </a:rPr>
                <a:t>No sea </a:t>
              </a:r>
              <a:r>
                <a:rPr lang="es-MX" altLang="es-CL" dirty="0" err="1" smtClean="0">
                  <a:latin typeface="Calibri" pitchFamily="34" charset="0"/>
                </a:rPr>
                <a:t>stars</a:t>
              </a:r>
              <a:r>
                <a:rPr lang="es-MX" altLang="es-CL" dirty="0" smtClean="0">
                  <a:latin typeface="Calibri" pitchFamily="34" charset="0"/>
                </a:rPr>
                <a:t> </a:t>
              </a:r>
              <a:r>
                <a:rPr lang="es-MX" altLang="es-CL" dirty="0" err="1" smtClean="0">
                  <a:latin typeface="Calibri" pitchFamily="34" charset="0"/>
                </a:rPr>
                <a:t>plaforms</a:t>
              </a:r>
              <a:endParaRPr lang="es-ES" altLang="es-CL" dirty="0">
                <a:latin typeface="Calibri" pitchFamily="34" charset="0"/>
              </a:endParaRPr>
            </a:p>
          </p:txBody>
        </p:sp>
        <p:pic>
          <p:nvPicPr>
            <p:cNvPr id="12" name="18 Imagen" descr="DSC00141.JPG"/>
            <p:cNvPicPr>
              <a:picLocks noChangeAspect="1"/>
            </p:cNvPicPr>
            <p:nvPr/>
          </p:nvPicPr>
          <p:blipFill>
            <a:blip r:embed="rId2">
              <a:extLst>
                <a:ext uri="{28A0092B-C50C-407E-A947-70E740481C1C}">
                  <a14:useLocalDpi xmlns:a14="http://schemas.microsoft.com/office/drawing/2010/main" val="0"/>
                </a:ext>
              </a:extLst>
            </a:blip>
            <a:srcRect r="12280"/>
            <a:stretch>
              <a:fillRect/>
            </a:stretch>
          </p:blipFill>
          <p:spPr bwMode="auto">
            <a:xfrm>
              <a:off x="2397825" y="5741988"/>
              <a:ext cx="914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12 Multiplicar"/>
            <p:cNvSpPr/>
            <p:nvPr/>
          </p:nvSpPr>
          <p:spPr>
            <a:xfrm>
              <a:off x="2321625" y="5638800"/>
              <a:ext cx="1066800" cy="1066800"/>
            </a:xfrm>
            <a:prstGeom prst="mathMultiply">
              <a:avLst>
                <a:gd name="adj1" fmla="val 1917"/>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grpSp>
      <p:grpSp>
        <p:nvGrpSpPr>
          <p:cNvPr id="14" name="13 Grupo"/>
          <p:cNvGrpSpPr/>
          <p:nvPr/>
        </p:nvGrpSpPr>
        <p:grpSpPr>
          <a:xfrm>
            <a:off x="214282" y="2139205"/>
            <a:ext cx="6553200" cy="2575679"/>
            <a:chOff x="2362200" y="1843921"/>
            <a:chExt cx="6553200" cy="2575679"/>
          </a:xfrm>
        </p:grpSpPr>
        <p:pic>
          <p:nvPicPr>
            <p:cNvPr id="15" name="1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6571" y="3427571"/>
              <a:ext cx="1494229" cy="530986"/>
            </a:xfrm>
            <a:prstGeom prst="rect">
              <a:avLst/>
            </a:prstGeom>
          </p:spPr>
        </p:pic>
        <p:sp>
          <p:nvSpPr>
            <p:cNvPr id="16" name="15 Forma libre"/>
            <p:cNvSpPr/>
            <p:nvPr/>
          </p:nvSpPr>
          <p:spPr bwMode="auto">
            <a:xfrm>
              <a:off x="2362200" y="1843921"/>
              <a:ext cx="6553200" cy="1799227"/>
            </a:xfrm>
            <a:custGeom>
              <a:avLst/>
              <a:gdLst>
                <a:gd name="connsiteX0" fmla="*/ 0 w 5382883"/>
                <a:gd name="connsiteY0" fmla="*/ 1432510 h 1570533"/>
                <a:gd name="connsiteX1" fmla="*/ 327804 w 5382883"/>
                <a:gd name="connsiteY1" fmla="*/ 1311741 h 1570533"/>
                <a:gd name="connsiteX2" fmla="*/ 362310 w 5382883"/>
                <a:gd name="connsiteY2" fmla="*/ 1259982 h 1570533"/>
                <a:gd name="connsiteX3" fmla="*/ 465827 w 5382883"/>
                <a:gd name="connsiteY3" fmla="*/ 1156465 h 1570533"/>
                <a:gd name="connsiteX4" fmla="*/ 500332 w 5382883"/>
                <a:gd name="connsiteY4" fmla="*/ 1104707 h 1570533"/>
                <a:gd name="connsiteX5" fmla="*/ 517585 w 5382883"/>
                <a:gd name="connsiteY5" fmla="*/ 1052948 h 1570533"/>
                <a:gd name="connsiteX6" fmla="*/ 586596 w 5382883"/>
                <a:gd name="connsiteY6" fmla="*/ 1001190 h 1570533"/>
                <a:gd name="connsiteX7" fmla="*/ 638355 w 5382883"/>
                <a:gd name="connsiteY7" fmla="*/ 949431 h 1570533"/>
                <a:gd name="connsiteX8" fmla="*/ 845389 w 5382883"/>
                <a:gd name="connsiteY8" fmla="*/ 828661 h 1570533"/>
                <a:gd name="connsiteX9" fmla="*/ 914400 w 5382883"/>
                <a:gd name="connsiteY9" fmla="*/ 759650 h 1570533"/>
                <a:gd name="connsiteX10" fmla="*/ 1017917 w 5382883"/>
                <a:gd name="connsiteY10" fmla="*/ 690639 h 1570533"/>
                <a:gd name="connsiteX11" fmla="*/ 1138687 w 5382883"/>
                <a:gd name="connsiteY11" fmla="*/ 535363 h 1570533"/>
                <a:gd name="connsiteX12" fmla="*/ 1276710 w 5382883"/>
                <a:gd name="connsiteY12" fmla="*/ 380088 h 1570533"/>
                <a:gd name="connsiteX13" fmla="*/ 1466491 w 5382883"/>
                <a:gd name="connsiteY13" fmla="*/ 276571 h 1570533"/>
                <a:gd name="connsiteX14" fmla="*/ 1570008 w 5382883"/>
                <a:gd name="connsiteY14" fmla="*/ 207559 h 1570533"/>
                <a:gd name="connsiteX15" fmla="*/ 1656272 w 5382883"/>
                <a:gd name="connsiteY15" fmla="*/ 155801 h 1570533"/>
                <a:gd name="connsiteX16" fmla="*/ 1725283 w 5382883"/>
                <a:gd name="connsiteY16" fmla="*/ 121295 h 1570533"/>
                <a:gd name="connsiteX17" fmla="*/ 1777042 w 5382883"/>
                <a:gd name="connsiteY17" fmla="*/ 86790 h 1570533"/>
                <a:gd name="connsiteX18" fmla="*/ 1966823 w 5382883"/>
                <a:gd name="connsiteY18" fmla="*/ 52284 h 1570533"/>
                <a:gd name="connsiteX19" fmla="*/ 2363638 w 5382883"/>
                <a:gd name="connsiteY19" fmla="*/ 52284 h 1570533"/>
                <a:gd name="connsiteX20" fmla="*/ 2449902 w 5382883"/>
                <a:gd name="connsiteY20" fmla="*/ 69537 h 1570533"/>
                <a:gd name="connsiteX21" fmla="*/ 2605178 w 5382883"/>
                <a:gd name="connsiteY21" fmla="*/ 121295 h 1570533"/>
                <a:gd name="connsiteX22" fmla="*/ 2984740 w 5382883"/>
                <a:gd name="connsiteY22" fmla="*/ 138548 h 1570533"/>
                <a:gd name="connsiteX23" fmla="*/ 3122763 w 5382883"/>
                <a:gd name="connsiteY23" fmla="*/ 207559 h 1570533"/>
                <a:gd name="connsiteX24" fmla="*/ 3260785 w 5382883"/>
                <a:gd name="connsiteY24" fmla="*/ 276571 h 1570533"/>
                <a:gd name="connsiteX25" fmla="*/ 3398808 w 5382883"/>
                <a:gd name="connsiteY25" fmla="*/ 397341 h 1570533"/>
                <a:gd name="connsiteX26" fmla="*/ 3467819 w 5382883"/>
                <a:gd name="connsiteY26" fmla="*/ 414593 h 1570533"/>
                <a:gd name="connsiteX27" fmla="*/ 3519578 w 5382883"/>
                <a:gd name="connsiteY27" fmla="*/ 466352 h 1570533"/>
                <a:gd name="connsiteX28" fmla="*/ 3692106 w 5382883"/>
                <a:gd name="connsiteY28" fmla="*/ 552616 h 1570533"/>
                <a:gd name="connsiteX29" fmla="*/ 3795623 w 5382883"/>
                <a:gd name="connsiteY29" fmla="*/ 656133 h 1570533"/>
                <a:gd name="connsiteX30" fmla="*/ 3830129 w 5382883"/>
                <a:gd name="connsiteY30" fmla="*/ 759650 h 1570533"/>
                <a:gd name="connsiteX31" fmla="*/ 3933646 w 5382883"/>
                <a:gd name="connsiteY31" fmla="*/ 828661 h 1570533"/>
                <a:gd name="connsiteX32" fmla="*/ 3985404 w 5382883"/>
                <a:gd name="connsiteY32" fmla="*/ 863167 h 1570533"/>
                <a:gd name="connsiteX33" fmla="*/ 4088921 w 5382883"/>
                <a:gd name="connsiteY33" fmla="*/ 949431 h 1570533"/>
                <a:gd name="connsiteX34" fmla="*/ 4123427 w 5382883"/>
                <a:gd name="connsiteY34" fmla="*/ 1001190 h 1570533"/>
                <a:gd name="connsiteX35" fmla="*/ 4140680 w 5382883"/>
                <a:gd name="connsiteY35" fmla="*/ 1052948 h 1570533"/>
                <a:gd name="connsiteX36" fmla="*/ 4192438 w 5382883"/>
                <a:gd name="connsiteY36" fmla="*/ 1087454 h 1570533"/>
                <a:gd name="connsiteX37" fmla="*/ 4244196 w 5382883"/>
                <a:gd name="connsiteY37" fmla="*/ 1156465 h 1570533"/>
                <a:gd name="connsiteX38" fmla="*/ 4416725 w 5382883"/>
                <a:gd name="connsiteY38" fmla="*/ 1208224 h 1570533"/>
                <a:gd name="connsiteX39" fmla="*/ 4468483 w 5382883"/>
                <a:gd name="connsiteY39" fmla="*/ 1242729 h 1570533"/>
                <a:gd name="connsiteX40" fmla="*/ 4537495 w 5382883"/>
                <a:gd name="connsiteY40" fmla="*/ 1346246 h 1570533"/>
                <a:gd name="connsiteX41" fmla="*/ 4606506 w 5382883"/>
                <a:gd name="connsiteY41" fmla="*/ 1380752 h 1570533"/>
                <a:gd name="connsiteX42" fmla="*/ 4658264 w 5382883"/>
                <a:gd name="connsiteY42" fmla="*/ 1415258 h 1570533"/>
                <a:gd name="connsiteX43" fmla="*/ 4710023 w 5382883"/>
                <a:gd name="connsiteY43" fmla="*/ 1432510 h 1570533"/>
                <a:gd name="connsiteX44" fmla="*/ 4761781 w 5382883"/>
                <a:gd name="connsiteY44" fmla="*/ 1467016 h 1570533"/>
                <a:gd name="connsiteX45" fmla="*/ 5003321 w 5382883"/>
                <a:gd name="connsiteY45" fmla="*/ 1518775 h 1570533"/>
                <a:gd name="connsiteX46" fmla="*/ 5124091 w 5382883"/>
                <a:gd name="connsiteY46" fmla="*/ 1570533 h 1570533"/>
                <a:gd name="connsiteX47" fmla="*/ 5331125 w 5382883"/>
                <a:gd name="connsiteY47" fmla="*/ 1553280 h 1570533"/>
                <a:gd name="connsiteX48" fmla="*/ 5382883 w 5382883"/>
                <a:gd name="connsiteY48" fmla="*/ 1553280 h 1570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5382883" h="1570533">
                  <a:moveTo>
                    <a:pt x="0" y="1432510"/>
                  </a:moveTo>
                  <a:cubicBezTo>
                    <a:pt x="137929" y="1395729"/>
                    <a:pt x="235246" y="1404299"/>
                    <a:pt x="327804" y="1311741"/>
                  </a:cubicBezTo>
                  <a:cubicBezTo>
                    <a:pt x="342466" y="1297079"/>
                    <a:pt x="348534" y="1275480"/>
                    <a:pt x="362310" y="1259982"/>
                  </a:cubicBezTo>
                  <a:cubicBezTo>
                    <a:pt x="394730" y="1223510"/>
                    <a:pt x="438759" y="1197068"/>
                    <a:pt x="465827" y="1156465"/>
                  </a:cubicBezTo>
                  <a:cubicBezTo>
                    <a:pt x="477329" y="1139212"/>
                    <a:pt x="491059" y="1123253"/>
                    <a:pt x="500332" y="1104707"/>
                  </a:cubicBezTo>
                  <a:cubicBezTo>
                    <a:pt x="508465" y="1088441"/>
                    <a:pt x="505942" y="1066919"/>
                    <a:pt x="517585" y="1052948"/>
                  </a:cubicBezTo>
                  <a:cubicBezTo>
                    <a:pt x="535993" y="1030858"/>
                    <a:pt x="564764" y="1019903"/>
                    <a:pt x="586596" y="1001190"/>
                  </a:cubicBezTo>
                  <a:cubicBezTo>
                    <a:pt x="605121" y="985311"/>
                    <a:pt x="618835" y="964071"/>
                    <a:pt x="638355" y="949431"/>
                  </a:cubicBezTo>
                  <a:cubicBezTo>
                    <a:pt x="774681" y="847186"/>
                    <a:pt x="744580" y="862264"/>
                    <a:pt x="845389" y="828661"/>
                  </a:cubicBezTo>
                  <a:cubicBezTo>
                    <a:pt x="868393" y="805657"/>
                    <a:pt x="888997" y="779973"/>
                    <a:pt x="914400" y="759650"/>
                  </a:cubicBezTo>
                  <a:cubicBezTo>
                    <a:pt x="946783" y="733744"/>
                    <a:pt x="1017917" y="690639"/>
                    <a:pt x="1017917" y="690639"/>
                  </a:cubicBezTo>
                  <a:cubicBezTo>
                    <a:pt x="1192336" y="429013"/>
                    <a:pt x="1003552" y="697525"/>
                    <a:pt x="1138687" y="535363"/>
                  </a:cubicBezTo>
                  <a:cubicBezTo>
                    <a:pt x="1203510" y="457576"/>
                    <a:pt x="1150888" y="463970"/>
                    <a:pt x="1276710" y="380088"/>
                  </a:cubicBezTo>
                  <a:cubicBezTo>
                    <a:pt x="1405995" y="293897"/>
                    <a:pt x="1341722" y="326478"/>
                    <a:pt x="1466491" y="276571"/>
                  </a:cubicBezTo>
                  <a:cubicBezTo>
                    <a:pt x="1564605" y="178455"/>
                    <a:pt x="1470135" y="257495"/>
                    <a:pt x="1570008" y="207559"/>
                  </a:cubicBezTo>
                  <a:cubicBezTo>
                    <a:pt x="1600001" y="192563"/>
                    <a:pt x="1626959" y="172086"/>
                    <a:pt x="1656272" y="155801"/>
                  </a:cubicBezTo>
                  <a:cubicBezTo>
                    <a:pt x="1678754" y="143311"/>
                    <a:pt x="1702953" y="134055"/>
                    <a:pt x="1725283" y="121295"/>
                  </a:cubicBezTo>
                  <a:cubicBezTo>
                    <a:pt x="1743286" y="111007"/>
                    <a:pt x="1758496" y="96063"/>
                    <a:pt x="1777042" y="86790"/>
                  </a:cubicBezTo>
                  <a:cubicBezTo>
                    <a:pt x="1830236" y="60194"/>
                    <a:pt x="1919239" y="58232"/>
                    <a:pt x="1966823" y="52284"/>
                  </a:cubicBezTo>
                  <a:cubicBezTo>
                    <a:pt x="2123671" y="0"/>
                    <a:pt x="2026780" y="25335"/>
                    <a:pt x="2363638" y="52284"/>
                  </a:cubicBezTo>
                  <a:cubicBezTo>
                    <a:pt x="2392869" y="54622"/>
                    <a:pt x="2421815" y="61111"/>
                    <a:pt x="2449902" y="69537"/>
                  </a:cubicBezTo>
                  <a:cubicBezTo>
                    <a:pt x="2506341" y="86469"/>
                    <a:pt x="2545813" y="116728"/>
                    <a:pt x="2605178" y="121295"/>
                  </a:cubicBezTo>
                  <a:cubicBezTo>
                    <a:pt x="2731456" y="131009"/>
                    <a:pt x="2858219" y="132797"/>
                    <a:pt x="2984740" y="138548"/>
                  </a:cubicBezTo>
                  <a:cubicBezTo>
                    <a:pt x="3117920" y="171843"/>
                    <a:pt x="2990794" y="130577"/>
                    <a:pt x="3122763" y="207559"/>
                  </a:cubicBezTo>
                  <a:cubicBezTo>
                    <a:pt x="3167194" y="233477"/>
                    <a:pt x="3224413" y="240199"/>
                    <a:pt x="3260785" y="276571"/>
                  </a:cubicBezTo>
                  <a:cubicBezTo>
                    <a:pt x="3300200" y="315985"/>
                    <a:pt x="3351420" y="371014"/>
                    <a:pt x="3398808" y="397341"/>
                  </a:cubicBezTo>
                  <a:cubicBezTo>
                    <a:pt x="3419536" y="408856"/>
                    <a:pt x="3444815" y="408842"/>
                    <a:pt x="3467819" y="414593"/>
                  </a:cubicBezTo>
                  <a:cubicBezTo>
                    <a:pt x="3485072" y="431846"/>
                    <a:pt x="3500834" y="450732"/>
                    <a:pt x="3519578" y="466352"/>
                  </a:cubicBezTo>
                  <a:cubicBezTo>
                    <a:pt x="3571462" y="509589"/>
                    <a:pt x="3628984" y="525564"/>
                    <a:pt x="3692106" y="552616"/>
                  </a:cubicBezTo>
                  <a:cubicBezTo>
                    <a:pt x="3726612" y="587122"/>
                    <a:pt x="3780191" y="609839"/>
                    <a:pt x="3795623" y="656133"/>
                  </a:cubicBezTo>
                  <a:cubicBezTo>
                    <a:pt x="3807125" y="690639"/>
                    <a:pt x="3799865" y="739474"/>
                    <a:pt x="3830129" y="759650"/>
                  </a:cubicBezTo>
                  <a:lnTo>
                    <a:pt x="3933646" y="828661"/>
                  </a:lnTo>
                  <a:cubicBezTo>
                    <a:pt x="3950899" y="840163"/>
                    <a:pt x="3970742" y="848505"/>
                    <a:pt x="3985404" y="863167"/>
                  </a:cubicBezTo>
                  <a:cubicBezTo>
                    <a:pt x="4051825" y="929587"/>
                    <a:pt x="4016862" y="901391"/>
                    <a:pt x="4088921" y="949431"/>
                  </a:cubicBezTo>
                  <a:cubicBezTo>
                    <a:pt x="4100423" y="966684"/>
                    <a:pt x="4114154" y="982644"/>
                    <a:pt x="4123427" y="1001190"/>
                  </a:cubicBezTo>
                  <a:cubicBezTo>
                    <a:pt x="4131560" y="1017456"/>
                    <a:pt x="4129319" y="1038747"/>
                    <a:pt x="4140680" y="1052948"/>
                  </a:cubicBezTo>
                  <a:cubicBezTo>
                    <a:pt x="4153633" y="1069140"/>
                    <a:pt x="4177776" y="1072792"/>
                    <a:pt x="4192438" y="1087454"/>
                  </a:cubicBezTo>
                  <a:cubicBezTo>
                    <a:pt x="4212770" y="1107787"/>
                    <a:pt x="4221192" y="1139212"/>
                    <a:pt x="4244196" y="1156465"/>
                  </a:cubicBezTo>
                  <a:cubicBezTo>
                    <a:pt x="4285466" y="1187417"/>
                    <a:pt x="4368476" y="1198574"/>
                    <a:pt x="4416725" y="1208224"/>
                  </a:cubicBezTo>
                  <a:cubicBezTo>
                    <a:pt x="4433978" y="1219726"/>
                    <a:pt x="4454829" y="1227124"/>
                    <a:pt x="4468483" y="1242729"/>
                  </a:cubicBezTo>
                  <a:cubicBezTo>
                    <a:pt x="4495792" y="1273939"/>
                    <a:pt x="4500403" y="1327699"/>
                    <a:pt x="4537495" y="1346246"/>
                  </a:cubicBezTo>
                  <a:cubicBezTo>
                    <a:pt x="4560499" y="1357748"/>
                    <a:pt x="4584176" y="1367992"/>
                    <a:pt x="4606506" y="1380752"/>
                  </a:cubicBezTo>
                  <a:cubicBezTo>
                    <a:pt x="4624509" y="1391040"/>
                    <a:pt x="4639718" y="1405985"/>
                    <a:pt x="4658264" y="1415258"/>
                  </a:cubicBezTo>
                  <a:cubicBezTo>
                    <a:pt x="4674530" y="1423391"/>
                    <a:pt x="4692770" y="1426759"/>
                    <a:pt x="4710023" y="1432510"/>
                  </a:cubicBezTo>
                  <a:cubicBezTo>
                    <a:pt x="4727276" y="1444012"/>
                    <a:pt x="4742833" y="1458595"/>
                    <a:pt x="4761781" y="1467016"/>
                  </a:cubicBezTo>
                  <a:cubicBezTo>
                    <a:pt x="4857978" y="1509771"/>
                    <a:pt x="4894609" y="1505186"/>
                    <a:pt x="5003321" y="1518775"/>
                  </a:cubicBezTo>
                  <a:cubicBezTo>
                    <a:pt x="5016796" y="1525512"/>
                    <a:pt x="5098706" y="1570533"/>
                    <a:pt x="5124091" y="1570533"/>
                  </a:cubicBezTo>
                  <a:cubicBezTo>
                    <a:pt x="5193342" y="1570533"/>
                    <a:pt x="5262028" y="1557887"/>
                    <a:pt x="5331125" y="1553280"/>
                  </a:cubicBezTo>
                  <a:cubicBezTo>
                    <a:pt x="5348339" y="1552132"/>
                    <a:pt x="5365630" y="1553280"/>
                    <a:pt x="5382883" y="155328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s-ES"/>
            </a:p>
          </p:txBody>
        </p:sp>
        <p:sp>
          <p:nvSpPr>
            <p:cNvPr id="17" name="6 CuadroTexto"/>
            <p:cNvSpPr txBox="1">
              <a:spLocks noChangeArrowheads="1"/>
            </p:cNvSpPr>
            <p:nvPr/>
          </p:nvSpPr>
          <p:spPr bwMode="auto">
            <a:xfrm>
              <a:off x="4725882" y="1920121"/>
              <a:ext cx="7836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altLang="es-CL" sz="2400" dirty="0">
                  <a:latin typeface="Calibri" pitchFamily="34" charset="0"/>
                </a:rPr>
                <a:t>+ </a:t>
              </a:r>
              <a:r>
                <a:rPr lang="es-MX" altLang="es-CL" sz="2400" dirty="0" smtClean="0">
                  <a:latin typeface="Calibri" pitchFamily="34" charset="0"/>
                </a:rPr>
                <a:t>P</a:t>
              </a:r>
              <a:r>
                <a:rPr lang="es-MX" altLang="es-CL" sz="2400" baseline="-25000" dirty="0" smtClean="0">
                  <a:latin typeface="Calibri" pitchFamily="34" charset="0"/>
                </a:rPr>
                <a:t>NL</a:t>
              </a:r>
              <a:endParaRPr lang="es-ES" altLang="es-CL" sz="2400" baseline="-25000" dirty="0">
                <a:latin typeface="Calibri" pitchFamily="34" charset="0"/>
              </a:endParaRPr>
            </a:p>
          </p:txBody>
        </p:sp>
        <p:pic>
          <p:nvPicPr>
            <p:cNvPr id="18" name="0 Imagen" descr="heliaster.jpg"/>
            <p:cNvPicPr/>
            <p:nvPr/>
          </p:nvPicPr>
          <p:blipFill>
            <a:blip r:embed="rId4" cstate="print">
              <a:clrChange>
                <a:clrFrom>
                  <a:srgbClr val="373137"/>
                </a:clrFrom>
                <a:clrTo>
                  <a:srgbClr val="373137">
                    <a:alpha val="0"/>
                  </a:srgbClr>
                </a:clrTo>
              </a:clrChange>
            </a:blip>
            <a:stretch>
              <a:fillRect/>
            </a:stretch>
          </p:blipFill>
          <p:spPr bwMode="auto">
            <a:xfrm>
              <a:off x="3882069" y="2800759"/>
              <a:ext cx="637146" cy="489529"/>
            </a:xfrm>
            <a:prstGeom prst="rect">
              <a:avLst/>
            </a:prstGeom>
            <a:ln>
              <a:noFill/>
            </a:ln>
            <a:scene3d>
              <a:camera prst="perspectiveRelaxed"/>
              <a:lightRig rig="threePt" dir="t"/>
            </a:scene3d>
          </p:spPr>
        </p:pic>
        <p:pic>
          <p:nvPicPr>
            <p:cNvPr id="19" name="0 Imagen" descr="heliaster.jpg"/>
            <p:cNvPicPr/>
            <p:nvPr/>
          </p:nvPicPr>
          <p:blipFill>
            <a:blip r:embed="rId4" cstate="print">
              <a:clrChange>
                <a:clrFrom>
                  <a:srgbClr val="373137"/>
                </a:clrFrom>
                <a:clrTo>
                  <a:srgbClr val="373137">
                    <a:alpha val="0"/>
                  </a:srgbClr>
                </a:clrTo>
              </a:clrChange>
            </a:blip>
            <a:stretch>
              <a:fillRect/>
            </a:stretch>
          </p:blipFill>
          <p:spPr bwMode="auto">
            <a:xfrm>
              <a:off x="4849254" y="3015671"/>
              <a:ext cx="637146" cy="489529"/>
            </a:xfrm>
            <a:prstGeom prst="rect">
              <a:avLst/>
            </a:prstGeom>
            <a:ln>
              <a:noFill/>
            </a:ln>
            <a:scene3d>
              <a:camera prst="perspectiveRelaxed"/>
              <a:lightRig rig="threePt" dir="t"/>
            </a:scene3d>
          </p:spPr>
        </p:pic>
        <p:pic>
          <p:nvPicPr>
            <p:cNvPr id="20" name="Picture 2"/>
            <p:cNvPicPr>
              <a:picLocks noChangeAspect="1" noChangeArrowheads="1"/>
            </p:cNvPicPr>
            <p:nvPr/>
          </p:nvPicPr>
          <p:blipFill>
            <a:blip r:embed="rId5" cstate="print">
              <a:clrChange>
                <a:clrFrom>
                  <a:srgbClr val="FFFFFF"/>
                </a:clrFrom>
                <a:clrTo>
                  <a:srgbClr val="FFFFFF">
                    <a:alpha val="0"/>
                  </a:srgbClr>
                </a:clrTo>
              </a:clrChange>
              <a:extLst/>
            </a:blip>
            <a:srcRect/>
            <a:stretch>
              <a:fillRect/>
            </a:stretch>
          </p:blipFill>
          <p:spPr bwMode="auto">
            <a:xfrm>
              <a:off x="3987178" y="3438345"/>
              <a:ext cx="223233" cy="136820"/>
            </a:xfrm>
            <a:prstGeom prst="rect">
              <a:avLst/>
            </a:prstGeom>
            <a:noFill/>
            <a:ln w="9525">
              <a:noFill/>
              <a:miter lim="800000"/>
              <a:headEnd/>
              <a:tailEnd/>
            </a:ln>
          </p:spPr>
        </p:pic>
        <p:pic>
          <p:nvPicPr>
            <p:cNvPr id="21" name="Picture 2"/>
            <p:cNvPicPr>
              <a:picLocks noChangeAspect="1" noChangeArrowheads="1"/>
            </p:cNvPicPr>
            <p:nvPr/>
          </p:nvPicPr>
          <p:blipFill>
            <a:blip r:embed="rId5" cstate="print">
              <a:clrChange>
                <a:clrFrom>
                  <a:srgbClr val="FFFFFF"/>
                </a:clrFrom>
                <a:clrTo>
                  <a:srgbClr val="FFFFFF">
                    <a:alpha val="0"/>
                  </a:srgbClr>
                </a:clrTo>
              </a:clrChange>
              <a:extLst/>
            </a:blip>
            <a:srcRect/>
            <a:stretch>
              <a:fillRect/>
            </a:stretch>
          </p:blipFill>
          <p:spPr bwMode="auto">
            <a:xfrm>
              <a:off x="3770453" y="3407359"/>
              <a:ext cx="223233" cy="136820"/>
            </a:xfrm>
            <a:prstGeom prst="rect">
              <a:avLst/>
            </a:prstGeom>
            <a:noFill/>
            <a:ln w="9525">
              <a:noFill/>
              <a:miter lim="800000"/>
              <a:headEnd/>
              <a:tailEnd/>
            </a:ln>
          </p:spPr>
        </p:pic>
        <p:pic>
          <p:nvPicPr>
            <p:cNvPr id="22" name="Picture 2"/>
            <p:cNvPicPr>
              <a:picLocks noChangeAspect="1" noChangeArrowheads="1"/>
            </p:cNvPicPr>
            <p:nvPr/>
          </p:nvPicPr>
          <p:blipFill>
            <a:blip r:embed="rId5" cstate="print">
              <a:clrChange>
                <a:clrFrom>
                  <a:srgbClr val="FFFFFF"/>
                </a:clrFrom>
                <a:clrTo>
                  <a:srgbClr val="FFFFFF">
                    <a:alpha val="0"/>
                  </a:srgbClr>
                </a:clrTo>
              </a:clrChange>
              <a:extLst/>
            </a:blip>
            <a:srcRect/>
            <a:stretch>
              <a:fillRect/>
            </a:stretch>
          </p:blipFill>
          <p:spPr bwMode="auto">
            <a:xfrm>
              <a:off x="4215778" y="3377447"/>
              <a:ext cx="223233" cy="136820"/>
            </a:xfrm>
            <a:prstGeom prst="rect">
              <a:avLst/>
            </a:prstGeom>
            <a:noFill/>
            <a:ln w="9525">
              <a:noFill/>
              <a:miter lim="800000"/>
              <a:headEnd/>
              <a:tailEnd/>
            </a:ln>
          </p:spPr>
        </p:pic>
        <p:pic>
          <p:nvPicPr>
            <p:cNvPr id="23" name="2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9971" y="3183761"/>
              <a:ext cx="1494229" cy="530986"/>
            </a:xfrm>
            <a:prstGeom prst="rect">
              <a:avLst/>
            </a:prstGeom>
          </p:spPr>
        </p:pic>
        <p:grpSp>
          <p:nvGrpSpPr>
            <p:cNvPr id="24" name="200 Grupo"/>
            <p:cNvGrpSpPr/>
            <p:nvPr/>
          </p:nvGrpSpPr>
          <p:grpSpPr>
            <a:xfrm>
              <a:off x="2871720" y="3377447"/>
              <a:ext cx="331702" cy="737353"/>
              <a:chOff x="2285999" y="2423404"/>
              <a:chExt cx="331702" cy="737353"/>
            </a:xfrm>
          </p:grpSpPr>
          <p:sp>
            <p:nvSpPr>
              <p:cNvPr id="85" name="84 Elipse"/>
              <p:cNvSpPr/>
              <p:nvPr/>
            </p:nvSpPr>
            <p:spPr>
              <a:xfrm>
                <a:off x="2392496" y="3084557"/>
                <a:ext cx="216725" cy="76200"/>
              </a:xfrm>
              <a:prstGeom prst="ellipse">
                <a:avLst/>
              </a:prstGeom>
              <a:solidFill>
                <a:srgbClr val="BA9F5A"/>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86" name="85 Forma libre"/>
              <p:cNvSpPr/>
              <p:nvPr/>
            </p:nvSpPr>
            <p:spPr bwMode="auto">
              <a:xfrm>
                <a:off x="2285999" y="2478088"/>
                <a:ext cx="316199" cy="646112"/>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sp>
            <p:nvSpPr>
              <p:cNvPr id="87" name="86 Forma libre"/>
              <p:cNvSpPr/>
              <p:nvPr/>
            </p:nvSpPr>
            <p:spPr bwMode="auto">
              <a:xfrm>
                <a:off x="2440490" y="2429646"/>
                <a:ext cx="177211" cy="721542"/>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sp>
            <p:nvSpPr>
              <p:cNvPr id="88" name="87 Forma libre"/>
              <p:cNvSpPr/>
              <p:nvPr/>
            </p:nvSpPr>
            <p:spPr bwMode="auto">
              <a:xfrm>
                <a:off x="2392496" y="2423404"/>
                <a:ext cx="209703" cy="718204"/>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grpSp>
        <p:grpSp>
          <p:nvGrpSpPr>
            <p:cNvPr id="25" name="201 Grupo"/>
            <p:cNvGrpSpPr/>
            <p:nvPr/>
          </p:nvGrpSpPr>
          <p:grpSpPr>
            <a:xfrm>
              <a:off x="4798985" y="3225047"/>
              <a:ext cx="331702" cy="737353"/>
              <a:chOff x="2285999" y="2423404"/>
              <a:chExt cx="331702" cy="737353"/>
            </a:xfrm>
          </p:grpSpPr>
          <p:sp>
            <p:nvSpPr>
              <p:cNvPr id="81" name="80 Elipse"/>
              <p:cNvSpPr/>
              <p:nvPr/>
            </p:nvSpPr>
            <p:spPr>
              <a:xfrm>
                <a:off x="2392496" y="3084557"/>
                <a:ext cx="216725" cy="76200"/>
              </a:xfrm>
              <a:prstGeom prst="ellipse">
                <a:avLst/>
              </a:prstGeom>
              <a:solidFill>
                <a:srgbClr val="BA9F5A"/>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82" name="81 Forma libre"/>
              <p:cNvSpPr/>
              <p:nvPr/>
            </p:nvSpPr>
            <p:spPr bwMode="auto">
              <a:xfrm>
                <a:off x="2285999" y="2478088"/>
                <a:ext cx="316199" cy="646112"/>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sp>
            <p:nvSpPr>
              <p:cNvPr id="83" name="82 Forma libre"/>
              <p:cNvSpPr/>
              <p:nvPr/>
            </p:nvSpPr>
            <p:spPr bwMode="auto">
              <a:xfrm>
                <a:off x="2440490" y="2429646"/>
                <a:ext cx="177211" cy="721542"/>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sp>
            <p:nvSpPr>
              <p:cNvPr id="84" name="83 Forma libre"/>
              <p:cNvSpPr/>
              <p:nvPr/>
            </p:nvSpPr>
            <p:spPr bwMode="auto">
              <a:xfrm>
                <a:off x="2392496" y="2423404"/>
                <a:ext cx="209703" cy="718204"/>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grpSp>
        <p:grpSp>
          <p:nvGrpSpPr>
            <p:cNvPr id="26" name="206 Grupo"/>
            <p:cNvGrpSpPr/>
            <p:nvPr/>
          </p:nvGrpSpPr>
          <p:grpSpPr>
            <a:xfrm>
              <a:off x="4482786" y="3514766"/>
              <a:ext cx="331702" cy="737353"/>
              <a:chOff x="2285999" y="2423404"/>
              <a:chExt cx="331702" cy="737353"/>
            </a:xfrm>
          </p:grpSpPr>
          <p:sp>
            <p:nvSpPr>
              <p:cNvPr id="77" name="76 Elipse"/>
              <p:cNvSpPr/>
              <p:nvPr/>
            </p:nvSpPr>
            <p:spPr>
              <a:xfrm>
                <a:off x="2392496" y="3084557"/>
                <a:ext cx="216725" cy="76200"/>
              </a:xfrm>
              <a:prstGeom prst="ellipse">
                <a:avLst/>
              </a:prstGeom>
              <a:solidFill>
                <a:srgbClr val="BA9F5A"/>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78" name="77 Forma libre"/>
              <p:cNvSpPr/>
              <p:nvPr/>
            </p:nvSpPr>
            <p:spPr bwMode="auto">
              <a:xfrm>
                <a:off x="2285999" y="2478088"/>
                <a:ext cx="316199" cy="646112"/>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sp>
            <p:nvSpPr>
              <p:cNvPr id="79" name="78 Forma libre"/>
              <p:cNvSpPr/>
              <p:nvPr/>
            </p:nvSpPr>
            <p:spPr bwMode="auto">
              <a:xfrm>
                <a:off x="2440490" y="2429646"/>
                <a:ext cx="177211" cy="721542"/>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sp>
            <p:nvSpPr>
              <p:cNvPr id="80" name="79 Forma libre"/>
              <p:cNvSpPr/>
              <p:nvPr/>
            </p:nvSpPr>
            <p:spPr bwMode="auto">
              <a:xfrm>
                <a:off x="2392496" y="2423404"/>
                <a:ext cx="209703" cy="718204"/>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grpSp>
        <p:grpSp>
          <p:nvGrpSpPr>
            <p:cNvPr id="27" name="211 Grupo"/>
            <p:cNvGrpSpPr/>
            <p:nvPr/>
          </p:nvGrpSpPr>
          <p:grpSpPr>
            <a:xfrm>
              <a:off x="5042082" y="3361361"/>
              <a:ext cx="331702" cy="737353"/>
              <a:chOff x="2285999" y="2423404"/>
              <a:chExt cx="331702" cy="737353"/>
            </a:xfrm>
          </p:grpSpPr>
          <p:sp>
            <p:nvSpPr>
              <p:cNvPr id="73" name="72 Elipse"/>
              <p:cNvSpPr/>
              <p:nvPr/>
            </p:nvSpPr>
            <p:spPr>
              <a:xfrm>
                <a:off x="2392496" y="3084557"/>
                <a:ext cx="216725" cy="76200"/>
              </a:xfrm>
              <a:prstGeom prst="ellipse">
                <a:avLst/>
              </a:prstGeom>
              <a:solidFill>
                <a:srgbClr val="BA9F5A"/>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74" name="73 Forma libre"/>
              <p:cNvSpPr/>
              <p:nvPr/>
            </p:nvSpPr>
            <p:spPr bwMode="auto">
              <a:xfrm>
                <a:off x="2285999" y="2478088"/>
                <a:ext cx="316199" cy="646112"/>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sp>
            <p:nvSpPr>
              <p:cNvPr id="75" name="74 Forma libre"/>
              <p:cNvSpPr/>
              <p:nvPr/>
            </p:nvSpPr>
            <p:spPr bwMode="auto">
              <a:xfrm>
                <a:off x="2440490" y="2429646"/>
                <a:ext cx="177211" cy="721542"/>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sp>
            <p:nvSpPr>
              <p:cNvPr id="76" name="75 Forma libre"/>
              <p:cNvSpPr/>
              <p:nvPr/>
            </p:nvSpPr>
            <p:spPr bwMode="auto">
              <a:xfrm>
                <a:off x="2392496" y="2423404"/>
                <a:ext cx="209703" cy="718204"/>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grpSp>
        <p:grpSp>
          <p:nvGrpSpPr>
            <p:cNvPr id="28" name="216 Grupo"/>
            <p:cNvGrpSpPr/>
            <p:nvPr/>
          </p:nvGrpSpPr>
          <p:grpSpPr>
            <a:xfrm>
              <a:off x="3024120" y="3529847"/>
              <a:ext cx="331702" cy="737353"/>
              <a:chOff x="2285999" y="2423404"/>
              <a:chExt cx="331702" cy="737353"/>
            </a:xfrm>
          </p:grpSpPr>
          <p:sp>
            <p:nvSpPr>
              <p:cNvPr id="69" name="68 Elipse"/>
              <p:cNvSpPr/>
              <p:nvPr/>
            </p:nvSpPr>
            <p:spPr>
              <a:xfrm>
                <a:off x="2392496" y="3084557"/>
                <a:ext cx="216725" cy="76200"/>
              </a:xfrm>
              <a:prstGeom prst="ellipse">
                <a:avLst/>
              </a:prstGeom>
              <a:solidFill>
                <a:srgbClr val="BA9F5A"/>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70" name="69 Forma libre"/>
              <p:cNvSpPr/>
              <p:nvPr/>
            </p:nvSpPr>
            <p:spPr bwMode="auto">
              <a:xfrm>
                <a:off x="2285999" y="2478088"/>
                <a:ext cx="316199" cy="646112"/>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sp>
            <p:nvSpPr>
              <p:cNvPr id="71" name="70 Forma libre"/>
              <p:cNvSpPr/>
              <p:nvPr/>
            </p:nvSpPr>
            <p:spPr bwMode="auto">
              <a:xfrm>
                <a:off x="2440490" y="2429646"/>
                <a:ext cx="177211" cy="721542"/>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sp>
            <p:nvSpPr>
              <p:cNvPr id="72" name="71 Forma libre"/>
              <p:cNvSpPr/>
              <p:nvPr/>
            </p:nvSpPr>
            <p:spPr bwMode="auto">
              <a:xfrm>
                <a:off x="2392496" y="2423404"/>
                <a:ext cx="209703" cy="718204"/>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grpSp>
        <p:grpSp>
          <p:nvGrpSpPr>
            <p:cNvPr id="29" name="221 Grupo"/>
            <p:cNvGrpSpPr/>
            <p:nvPr/>
          </p:nvGrpSpPr>
          <p:grpSpPr>
            <a:xfrm>
              <a:off x="5373784" y="3505191"/>
              <a:ext cx="331702" cy="737353"/>
              <a:chOff x="2285999" y="2423404"/>
              <a:chExt cx="331702" cy="737353"/>
            </a:xfrm>
          </p:grpSpPr>
          <p:sp>
            <p:nvSpPr>
              <p:cNvPr id="65" name="64 Elipse"/>
              <p:cNvSpPr/>
              <p:nvPr/>
            </p:nvSpPr>
            <p:spPr>
              <a:xfrm>
                <a:off x="2392496" y="3084557"/>
                <a:ext cx="216725" cy="76200"/>
              </a:xfrm>
              <a:prstGeom prst="ellipse">
                <a:avLst/>
              </a:prstGeom>
              <a:solidFill>
                <a:srgbClr val="BA9F5A"/>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66" name="65 Forma libre"/>
              <p:cNvSpPr/>
              <p:nvPr/>
            </p:nvSpPr>
            <p:spPr bwMode="auto">
              <a:xfrm>
                <a:off x="2285999" y="2478088"/>
                <a:ext cx="316199" cy="646112"/>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sp>
            <p:nvSpPr>
              <p:cNvPr id="67" name="66 Forma libre"/>
              <p:cNvSpPr/>
              <p:nvPr/>
            </p:nvSpPr>
            <p:spPr bwMode="auto">
              <a:xfrm>
                <a:off x="2440490" y="2429646"/>
                <a:ext cx="177211" cy="721542"/>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sp>
            <p:nvSpPr>
              <p:cNvPr id="68" name="67 Forma libre"/>
              <p:cNvSpPr/>
              <p:nvPr/>
            </p:nvSpPr>
            <p:spPr bwMode="auto">
              <a:xfrm>
                <a:off x="2392496" y="2423404"/>
                <a:ext cx="209703" cy="718204"/>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grpSp>
        <p:grpSp>
          <p:nvGrpSpPr>
            <p:cNvPr id="30" name="226 Grupo"/>
            <p:cNvGrpSpPr/>
            <p:nvPr/>
          </p:nvGrpSpPr>
          <p:grpSpPr>
            <a:xfrm>
              <a:off x="4528283" y="3440109"/>
              <a:ext cx="331702" cy="737353"/>
              <a:chOff x="2285999" y="2423404"/>
              <a:chExt cx="331702" cy="737353"/>
            </a:xfrm>
          </p:grpSpPr>
          <p:sp>
            <p:nvSpPr>
              <p:cNvPr id="61" name="60 Elipse"/>
              <p:cNvSpPr/>
              <p:nvPr/>
            </p:nvSpPr>
            <p:spPr>
              <a:xfrm>
                <a:off x="2392496" y="3084557"/>
                <a:ext cx="216725" cy="76200"/>
              </a:xfrm>
              <a:prstGeom prst="ellipse">
                <a:avLst/>
              </a:prstGeom>
              <a:solidFill>
                <a:srgbClr val="BA9F5A"/>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62" name="61 Forma libre"/>
              <p:cNvSpPr/>
              <p:nvPr/>
            </p:nvSpPr>
            <p:spPr bwMode="auto">
              <a:xfrm>
                <a:off x="2285999" y="2478088"/>
                <a:ext cx="316199" cy="646112"/>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sp>
            <p:nvSpPr>
              <p:cNvPr id="63" name="62 Forma libre"/>
              <p:cNvSpPr/>
              <p:nvPr/>
            </p:nvSpPr>
            <p:spPr bwMode="auto">
              <a:xfrm>
                <a:off x="2440490" y="2429646"/>
                <a:ext cx="177211" cy="721542"/>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sp>
            <p:nvSpPr>
              <p:cNvPr id="64" name="63 Forma libre"/>
              <p:cNvSpPr/>
              <p:nvPr/>
            </p:nvSpPr>
            <p:spPr bwMode="auto">
              <a:xfrm>
                <a:off x="2392496" y="2423404"/>
                <a:ext cx="209703" cy="718204"/>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grpSp>
        <p:grpSp>
          <p:nvGrpSpPr>
            <p:cNvPr id="31" name="231 Grupo"/>
            <p:cNvGrpSpPr/>
            <p:nvPr/>
          </p:nvGrpSpPr>
          <p:grpSpPr>
            <a:xfrm>
              <a:off x="7149349" y="3284046"/>
              <a:ext cx="331702" cy="737353"/>
              <a:chOff x="2285999" y="2423404"/>
              <a:chExt cx="331702" cy="737353"/>
            </a:xfrm>
          </p:grpSpPr>
          <p:sp>
            <p:nvSpPr>
              <p:cNvPr id="57" name="56 Elipse"/>
              <p:cNvSpPr/>
              <p:nvPr/>
            </p:nvSpPr>
            <p:spPr>
              <a:xfrm>
                <a:off x="2392496" y="3084557"/>
                <a:ext cx="216725" cy="76200"/>
              </a:xfrm>
              <a:prstGeom prst="ellipse">
                <a:avLst/>
              </a:prstGeom>
              <a:solidFill>
                <a:srgbClr val="BA9F5A"/>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8" name="57 Forma libre"/>
              <p:cNvSpPr/>
              <p:nvPr/>
            </p:nvSpPr>
            <p:spPr bwMode="auto">
              <a:xfrm>
                <a:off x="2285999" y="2478088"/>
                <a:ext cx="316199" cy="646112"/>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sp>
            <p:nvSpPr>
              <p:cNvPr id="59" name="58 Forma libre"/>
              <p:cNvSpPr/>
              <p:nvPr/>
            </p:nvSpPr>
            <p:spPr bwMode="auto">
              <a:xfrm>
                <a:off x="2440490" y="2429646"/>
                <a:ext cx="177211" cy="721542"/>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sp>
            <p:nvSpPr>
              <p:cNvPr id="60" name="59 Forma libre"/>
              <p:cNvSpPr/>
              <p:nvPr/>
            </p:nvSpPr>
            <p:spPr bwMode="auto">
              <a:xfrm>
                <a:off x="2392496" y="2423404"/>
                <a:ext cx="209703" cy="718204"/>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grpSp>
        <p:grpSp>
          <p:nvGrpSpPr>
            <p:cNvPr id="32" name="236 Grupo"/>
            <p:cNvGrpSpPr/>
            <p:nvPr/>
          </p:nvGrpSpPr>
          <p:grpSpPr>
            <a:xfrm>
              <a:off x="7481488" y="3358298"/>
              <a:ext cx="331702" cy="737353"/>
              <a:chOff x="2285999" y="2423404"/>
              <a:chExt cx="331702" cy="737353"/>
            </a:xfrm>
          </p:grpSpPr>
          <p:sp>
            <p:nvSpPr>
              <p:cNvPr id="53" name="52 Elipse"/>
              <p:cNvSpPr/>
              <p:nvPr/>
            </p:nvSpPr>
            <p:spPr>
              <a:xfrm>
                <a:off x="2392496" y="3084557"/>
                <a:ext cx="216725" cy="76200"/>
              </a:xfrm>
              <a:prstGeom prst="ellipse">
                <a:avLst/>
              </a:prstGeom>
              <a:solidFill>
                <a:srgbClr val="BA9F5A"/>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4" name="53 Forma libre"/>
              <p:cNvSpPr/>
              <p:nvPr/>
            </p:nvSpPr>
            <p:spPr bwMode="auto">
              <a:xfrm>
                <a:off x="2285999" y="2478088"/>
                <a:ext cx="316199" cy="646112"/>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sp>
            <p:nvSpPr>
              <p:cNvPr id="55" name="54 Forma libre"/>
              <p:cNvSpPr/>
              <p:nvPr/>
            </p:nvSpPr>
            <p:spPr bwMode="auto">
              <a:xfrm>
                <a:off x="2440490" y="2429646"/>
                <a:ext cx="177211" cy="721542"/>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sp>
            <p:nvSpPr>
              <p:cNvPr id="56" name="55 Forma libre"/>
              <p:cNvSpPr/>
              <p:nvPr/>
            </p:nvSpPr>
            <p:spPr bwMode="auto">
              <a:xfrm>
                <a:off x="2392496" y="2423404"/>
                <a:ext cx="209703" cy="718204"/>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grpSp>
        <p:grpSp>
          <p:nvGrpSpPr>
            <p:cNvPr id="33" name="241 Grupo"/>
            <p:cNvGrpSpPr/>
            <p:nvPr/>
          </p:nvGrpSpPr>
          <p:grpSpPr>
            <a:xfrm>
              <a:off x="6588824" y="3438345"/>
              <a:ext cx="331702" cy="737353"/>
              <a:chOff x="2285999" y="2423404"/>
              <a:chExt cx="331702" cy="737353"/>
            </a:xfrm>
          </p:grpSpPr>
          <p:sp>
            <p:nvSpPr>
              <p:cNvPr id="49" name="48 Elipse"/>
              <p:cNvSpPr/>
              <p:nvPr/>
            </p:nvSpPr>
            <p:spPr>
              <a:xfrm>
                <a:off x="2392496" y="3084557"/>
                <a:ext cx="216725" cy="76200"/>
              </a:xfrm>
              <a:prstGeom prst="ellipse">
                <a:avLst/>
              </a:prstGeom>
              <a:solidFill>
                <a:srgbClr val="BA9F5A"/>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0" name="49 Forma libre"/>
              <p:cNvSpPr/>
              <p:nvPr/>
            </p:nvSpPr>
            <p:spPr bwMode="auto">
              <a:xfrm>
                <a:off x="2285999" y="2478088"/>
                <a:ext cx="316199" cy="646112"/>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sp>
            <p:nvSpPr>
              <p:cNvPr id="51" name="50 Forma libre"/>
              <p:cNvSpPr/>
              <p:nvPr/>
            </p:nvSpPr>
            <p:spPr bwMode="auto">
              <a:xfrm>
                <a:off x="2440490" y="2429646"/>
                <a:ext cx="177211" cy="721542"/>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sp>
            <p:nvSpPr>
              <p:cNvPr id="52" name="51 Forma libre"/>
              <p:cNvSpPr/>
              <p:nvPr/>
            </p:nvSpPr>
            <p:spPr bwMode="auto">
              <a:xfrm>
                <a:off x="2392496" y="2423404"/>
                <a:ext cx="209703" cy="718204"/>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grpSp>
        <p:grpSp>
          <p:nvGrpSpPr>
            <p:cNvPr id="34" name="246 Grupo"/>
            <p:cNvGrpSpPr/>
            <p:nvPr/>
          </p:nvGrpSpPr>
          <p:grpSpPr>
            <a:xfrm>
              <a:off x="6851761" y="3250974"/>
              <a:ext cx="331702" cy="737353"/>
              <a:chOff x="2285999" y="2423404"/>
              <a:chExt cx="331702" cy="737353"/>
            </a:xfrm>
          </p:grpSpPr>
          <p:sp>
            <p:nvSpPr>
              <p:cNvPr id="45" name="44 Elipse"/>
              <p:cNvSpPr/>
              <p:nvPr/>
            </p:nvSpPr>
            <p:spPr>
              <a:xfrm>
                <a:off x="2392496" y="3084557"/>
                <a:ext cx="216725" cy="76200"/>
              </a:xfrm>
              <a:prstGeom prst="ellipse">
                <a:avLst/>
              </a:prstGeom>
              <a:solidFill>
                <a:srgbClr val="BA9F5A"/>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6" name="45 Forma libre"/>
              <p:cNvSpPr/>
              <p:nvPr/>
            </p:nvSpPr>
            <p:spPr bwMode="auto">
              <a:xfrm>
                <a:off x="2285999" y="2478088"/>
                <a:ext cx="316199" cy="646112"/>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sp>
            <p:nvSpPr>
              <p:cNvPr id="47" name="46 Forma libre"/>
              <p:cNvSpPr/>
              <p:nvPr/>
            </p:nvSpPr>
            <p:spPr bwMode="auto">
              <a:xfrm>
                <a:off x="2440490" y="2429646"/>
                <a:ext cx="177211" cy="721542"/>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sp>
            <p:nvSpPr>
              <p:cNvPr id="48" name="47 Forma libre"/>
              <p:cNvSpPr/>
              <p:nvPr/>
            </p:nvSpPr>
            <p:spPr bwMode="auto">
              <a:xfrm>
                <a:off x="2392496" y="2423404"/>
                <a:ext cx="209703" cy="718204"/>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grpSp>
        <p:pic>
          <p:nvPicPr>
            <p:cNvPr id="35" name="0 Imagen" descr="heliaster.jpg"/>
            <p:cNvPicPr/>
            <p:nvPr/>
          </p:nvPicPr>
          <p:blipFill>
            <a:blip r:embed="rId4" cstate="print">
              <a:clrChange>
                <a:clrFrom>
                  <a:srgbClr val="373137"/>
                </a:clrFrom>
                <a:clrTo>
                  <a:srgbClr val="373137">
                    <a:alpha val="0"/>
                  </a:srgbClr>
                </a:clrTo>
              </a:clrChange>
            </a:blip>
            <a:stretch>
              <a:fillRect/>
            </a:stretch>
          </p:blipFill>
          <p:spPr bwMode="auto">
            <a:xfrm>
              <a:off x="3897205" y="3930071"/>
              <a:ext cx="637146" cy="489529"/>
            </a:xfrm>
            <a:prstGeom prst="rect">
              <a:avLst/>
            </a:prstGeom>
            <a:ln>
              <a:noFill/>
            </a:ln>
            <a:scene3d>
              <a:camera prst="perspectiveRelaxed"/>
              <a:lightRig rig="threePt" dir="t"/>
            </a:scene3d>
          </p:spPr>
        </p:pic>
        <p:pic>
          <p:nvPicPr>
            <p:cNvPr id="36" name="0 Imagen" descr="heliaster.jpg"/>
            <p:cNvPicPr/>
            <p:nvPr/>
          </p:nvPicPr>
          <p:blipFill>
            <a:blip r:embed="rId4" cstate="print">
              <a:clrChange>
                <a:clrFrom>
                  <a:srgbClr val="373137"/>
                </a:clrFrom>
                <a:clrTo>
                  <a:srgbClr val="373137">
                    <a:alpha val="0"/>
                  </a:srgbClr>
                </a:clrTo>
              </a:clrChange>
            </a:blip>
            <a:stretch>
              <a:fillRect/>
            </a:stretch>
          </p:blipFill>
          <p:spPr bwMode="auto">
            <a:xfrm>
              <a:off x="3320873" y="3810000"/>
              <a:ext cx="637146" cy="489529"/>
            </a:xfrm>
            <a:prstGeom prst="rect">
              <a:avLst/>
            </a:prstGeom>
            <a:ln>
              <a:noFill/>
            </a:ln>
            <a:scene3d>
              <a:camera prst="perspectiveRelaxed"/>
              <a:lightRig rig="threePt" dir="t"/>
            </a:scene3d>
          </p:spPr>
        </p:pic>
        <p:pic>
          <p:nvPicPr>
            <p:cNvPr id="37" name="0 Imagen" descr="heliaster.jpg"/>
            <p:cNvPicPr/>
            <p:nvPr/>
          </p:nvPicPr>
          <p:blipFill>
            <a:blip r:embed="rId4" cstate="print">
              <a:clrChange>
                <a:clrFrom>
                  <a:srgbClr val="373137"/>
                </a:clrFrom>
                <a:clrTo>
                  <a:srgbClr val="373137">
                    <a:alpha val="0"/>
                  </a:srgbClr>
                </a:clrTo>
              </a:clrChange>
            </a:blip>
            <a:stretch>
              <a:fillRect/>
            </a:stretch>
          </p:blipFill>
          <p:spPr bwMode="auto">
            <a:xfrm>
              <a:off x="7794573" y="3532985"/>
              <a:ext cx="637146" cy="489529"/>
            </a:xfrm>
            <a:prstGeom prst="rect">
              <a:avLst/>
            </a:prstGeom>
            <a:ln>
              <a:noFill/>
            </a:ln>
            <a:scene3d>
              <a:camera prst="perspectiveRelaxed"/>
              <a:lightRig rig="threePt" dir="t"/>
            </a:scene3d>
          </p:spPr>
        </p:pic>
        <p:pic>
          <p:nvPicPr>
            <p:cNvPr id="38" name="0 Imagen" descr="heliaster.jpg"/>
            <p:cNvPicPr/>
            <p:nvPr/>
          </p:nvPicPr>
          <p:blipFill>
            <a:blip r:embed="rId4" cstate="print">
              <a:clrChange>
                <a:clrFrom>
                  <a:srgbClr val="373137"/>
                </a:clrFrom>
                <a:clrTo>
                  <a:srgbClr val="373137">
                    <a:alpha val="0"/>
                  </a:srgbClr>
                </a:clrTo>
              </a:clrChange>
            </a:blip>
            <a:stretch>
              <a:fillRect/>
            </a:stretch>
          </p:blipFill>
          <p:spPr bwMode="auto">
            <a:xfrm>
              <a:off x="4849254" y="3886200"/>
              <a:ext cx="637146" cy="489529"/>
            </a:xfrm>
            <a:prstGeom prst="rect">
              <a:avLst/>
            </a:prstGeom>
            <a:ln>
              <a:noFill/>
            </a:ln>
            <a:scene3d>
              <a:camera prst="perspectiveRelaxed"/>
              <a:lightRig rig="threePt" dir="t"/>
            </a:scene3d>
          </p:spPr>
        </p:pic>
        <p:pic>
          <p:nvPicPr>
            <p:cNvPr id="39" name="0 Imagen" descr="heliaster.jpg"/>
            <p:cNvPicPr/>
            <p:nvPr/>
          </p:nvPicPr>
          <p:blipFill>
            <a:blip r:embed="rId4" cstate="print">
              <a:clrChange>
                <a:clrFrom>
                  <a:srgbClr val="373137"/>
                </a:clrFrom>
                <a:clrTo>
                  <a:srgbClr val="373137">
                    <a:alpha val="0"/>
                  </a:srgbClr>
                </a:clrTo>
              </a:clrChange>
            </a:blip>
            <a:stretch>
              <a:fillRect/>
            </a:stretch>
          </p:blipFill>
          <p:spPr bwMode="auto">
            <a:xfrm>
              <a:off x="5868512" y="3782065"/>
              <a:ext cx="637146" cy="489529"/>
            </a:xfrm>
            <a:prstGeom prst="rect">
              <a:avLst/>
            </a:prstGeom>
            <a:ln>
              <a:noFill/>
            </a:ln>
            <a:scene3d>
              <a:camera prst="perspectiveRelaxed"/>
              <a:lightRig rig="threePt" dir="t"/>
            </a:scene3d>
          </p:spPr>
        </p:pic>
        <p:grpSp>
          <p:nvGrpSpPr>
            <p:cNvPr id="40" name="255 Grupo"/>
            <p:cNvGrpSpPr/>
            <p:nvPr/>
          </p:nvGrpSpPr>
          <p:grpSpPr>
            <a:xfrm>
              <a:off x="2563898" y="3276600"/>
              <a:ext cx="331702" cy="737353"/>
              <a:chOff x="2285999" y="2423404"/>
              <a:chExt cx="331702" cy="737353"/>
            </a:xfrm>
          </p:grpSpPr>
          <p:sp>
            <p:nvSpPr>
              <p:cNvPr id="41" name="40 Elipse"/>
              <p:cNvSpPr/>
              <p:nvPr/>
            </p:nvSpPr>
            <p:spPr>
              <a:xfrm>
                <a:off x="2392496" y="3084557"/>
                <a:ext cx="216725" cy="76200"/>
              </a:xfrm>
              <a:prstGeom prst="ellipse">
                <a:avLst/>
              </a:prstGeom>
              <a:solidFill>
                <a:srgbClr val="BA9F5A"/>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2" name="41 Forma libre"/>
              <p:cNvSpPr/>
              <p:nvPr/>
            </p:nvSpPr>
            <p:spPr bwMode="auto">
              <a:xfrm>
                <a:off x="2285999" y="2478088"/>
                <a:ext cx="316199" cy="646112"/>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sp>
            <p:nvSpPr>
              <p:cNvPr id="43" name="42 Forma libre"/>
              <p:cNvSpPr/>
              <p:nvPr/>
            </p:nvSpPr>
            <p:spPr bwMode="auto">
              <a:xfrm>
                <a:off x="2440490" y="2429646"/>
                <a:ext cx="177211" cy="721542"/>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sp>
            <p:nvSpPr>
              <p:cNvPr id="44" name="43 Forma libre"/>
              <p:cNvSpPr/>
              <p:nvPr/>
            </p:nvSpPr>
            <p:spPr bwMode="auto">
              <a:xfrm>
                <a:off x="2392496" y="2423404"/>
                <a:ext cx="209703" cy="718204"/>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grpSp>
      </p:grpSp>
      <p:grpSp>
        <p:nvGrpSpPr>
          <p:cNvPr id="89" name="88 Grupo"/>
          <p:cNvGrpSpPr/>
          <p:nvPr/>
        </p:nvGrpSpPr>
        <p:grpSpPr>
          <a:xfrm>
            <a:off x="2514600" y="4434745"/>
            <a:ext cx="6553200" cy="2423279"/>
            <a:chOff x="2362200" y="1843921"/>
            <a:chExt cx="6553200" cy="2423279"/>
          </a:xfrm>
        </p:grpSpPr>
        <p:pic>
          <p:nvPicPr>
            <p:cNvPr id="90" name="89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6571" y="3427571"/>
              <a:ext cx="1494229" cy="530986"/>
            </a:xfrm>
            <a:prstGeom prst="rect">
              <a:avLst/>
            </a:prstGeom>
          </p:spPr>
        </p:pic>
        <p:sp>
          <p:nvSpPr>
            <p:cNvPr id="91" name="90 Forma libre"/>
            <p:cNvSpPr/>
            <p:nvPr/>
          </p:nvSpPr>
          <p:spPr bwMode="auto">
            <a:xfrm>
              <a:off x="2362200" y="1843921"/>
              <a:ext cx="6553200" cy="1799227"/>
            </a:xfrm>
            <a:custGeom>
              <a:avLst/>
              <a:gdLst>
                <a:gd name="connsiteX0" fmla="*/ 0 w 5382883"/>
                <a:gd name="connsiteY0" fmla="*/ 1432510 h 1570533"/>
                <a:gd name="connsiteX1" fmla="*/ 327804 w 5382883"/>
                <a:gd name="connsiteY1" fmla="*/ 1311741 h 1570533"/>
                <a:gd name="connsiteX2" fmla="*/ 362310 w 5382883"/>
                <a:gd name="connsiteY2" fmla="*/ 1259982 h 1570533"/>
                <a:gd name="connsiteX3" fmla="*/ 465827 w 5382883"/>
                <a:gd name="connsiteY3" fmla="*/ 1156465 h 1570533"/>
                <a:gd name="connsiteX4" fmla="*/ 500332 w 5382883"/>
                <a:gd name="connsiteY4" fmla="*/ 1104707 h 1570533"/>
                <a:gd name="connsiteX5" fmla="*/ 517585 w 5382883"/>
                <a:gd name="connsiteY5" fmla="*/ 1052948 h 1570533"/>
                <a:gd name="connsiteX6" fmla="*/ 586596 w 5382883"/>
                <a:gd name="connsiteY6" fmla="*/ 1001190 h 1570533"/>
                <a:gd name="connsiteX7" fmla="*/ 638355 w 5382883"/>
                <a:gd name="connsiteY7" fmla="*/ 949431 h 1570533"/>
                <a:gd name="connsiteX8" fmla="*/ 845389 w 5382883"/>
                <a:gd name="connsiteY8" fmla="*/ 828661 h 1570533"/>
                <a:gd name="connsiteX9" fmla="*/ 914400 w 5382883"/>
                <a:gd name="connsiteY9" fmla="*/ 759650 h 1570533"/>
                <a:gd name="connsiteX10" fmla="*/ 1017917 w 5382883"/>
                <a:gd name="connsiteY10" fmla="*/ 690639 h 1570533"/>
                <a:gd name="connsiteX11" fmla="*/ 1138687 w 5382883"/>
                <a:gd name="connsiteY11" fmla="*/ 535363 h 1570533"/>
                <a:gd name="connsiteX12" fmla="*/ 1276710 w 5382883"/>
                <a:gd name="connsiteY12" fmla="*/ 380088 h 1570533"/>
                <a:gd name="connsiteX13" fmla="*/ 1466491 w 5382883"/>
                <a:gd name="connsiteY13" fmla="*/ 276571 h 1570533"/>
                <a:gd name="connsiteX14" fmla="*/ 1570008 w 5382883"/>
                <a:gd name="connsiteY14" fmla="*/ 207559 h 1570533"/>
                <a:gd name="connsiteX15" fmla="*/ 1656272 w 5382883"/>
                <a:gd name="connsiteY15" fmla="*/ 155801 h 1570533"/>
                <a:gd name="connsiteX16" fmla="*/ 1725283 w 5382883"/>
                <a:gd name="connsiteY16" fmla="*/ 121295 h 1570533"/>
                <a:gd name="connsiteX17" fmla="*/ 1777042 w 5382883"/>
                <a:gd name="connsiteY17" fmla="*/ 86790 h 1570533"/>
                <a:gd name="connsiteX18" fmla="*/ 1966823 w 5382883"/>
                <a:gd name="connsiteY18" fmla="*/ 52284 h 1570533"/>
                <a:gd name="connsiteX19" fmla="*/ 2363638 w 5382883"/>
                <a:gd name="connsiteY19" fmla="*/ 52284 h 1570533"/>
                <a:gd name="connsiteX20" fmla="*/ 2449902 w 5382883"/>
                <a:gd name="connsiteY20" fmla="*/ 69537 h 1570533"/>
                <a:gd name="connsiteX21" fmla="*/ 2605178 w 5382883"/>
                <a:gd name="connsiteY21" fmla="*/ 121295 h 1570533"/>
                <a:gd name="connsiteX22" fmla="*/ 2984740 w 5382883"/>
                <a:gd name="connsiteY22" fmla="*/ 138548 h 1570533"/>
                <a:gd name="connsiteX23" fmla="*/ 3122763 w 5382883"/>
                <a:gd name="connsiteY23" fmla="*/ 207559 h 1570533"/>
                <a:gd name="connsiteX24" fmla="*/ 3260785 w 5382883"/>
                <a:gd name="connsiteY24" fmla="*/ 276571 h 1570533"/>
                <a:gd name="connsiteX25" fmla="*/ 3398808 w 5382883"/>
                <a:gd name="connsiteY25" fmla="*/ 397341 h 1570533"/>
                <a:gd name="connsiteX26" fmla="*/ 3467819 w 5382883"/>
                <a:gd name="connsiteY26" fmla="*/ 414593 h 1570533"/>
                <a:gd name="connsiteX27" fmla="*/ 3519578 w 5382883"/>
                <a:gd name="connsiteY27" fmla="*/ 466352 h 1570533"/>
                <a:gd name="connsiteX28" fmla="*/ 3692106 w 5382883"/>
                <a:gd name="connsiteY28" fmla="*/ 552616 h 1570533"/>
                <a:gd name="connsiteX29" fmla="*/ 3795623 w 5382883"/>
                <a:gd name="connsiteY29" fmla="*/ 656133 h 1570533"/>
                <a:gd name="connsiteX30" fmla="*/ 3830129 w 5382883"/>
                <a:gd name="connsiteY30" fmla="*/ 759650 h 1570533"/>
                <a:gd name="connsiteX31" fmla="*/ 3933646 w 5382883"/>
                <a:gd name="connsiteY31" fmla="*/ 828661 h 1570533"/>
                <a:gd name="connsiteX32" fmla="*/ 3985404 w 5382883"/>
                <a:gd name="connsiteY32" fmla="*/ 863167 h 1570533"/>
                <a:gd name="connsiteX33" fmla="*/ 4088921 w 5382883"/>
                <a:gd name="connsiteY33" fmla="*/ 949431 h 1570533"/>
                <a:gd name="connsiteX34" fmla="*/ 4123427 w 5382883"/>
                <a:gd name="connsiteY34" fmla="*/ 1001190 h 1570533"/>
                <a:gd name="connsiteX35" fmla="*/ 4140680 w 5382883"/>
                <a:gd name="connsiteY35" fmla="*/ 1052948 h 1570533"/>
                <a:gd name="connsiteX36" fmla="*/ 4192438 w 5382883"/>
                <a:gd name="connsiteY36" fmla="*/ 1087454 h 1570533"/>
                <a:gd name="connsiteX37" fmla="*/ 4244196 w 5382883"/>
                <a:gd name="connsiteY37" fmla="*/ 1156465 h 1570533"/>
                <a:gd name="connsiteX38" fmla="*/ 4416725 w 5382883"/>
                <a:gd name="connsiteY38" fmla="*/ 1208224 h 1570533"/>
                <a:gd name="connsiteX39" fmla="*/ 4468483 w 5382883"/>
                <a:gd name="connsiteY39" fmla="*/ 1242729 h 1570533"/>
                <a:gd name="connsiteX40" fmla="*/ 4537495 w 5382883"/>
                <a:gd name="connsiteY40" fmla="*/ 1346246 h 1570533"/>
                <a:gd name="connsiteX41" fmla="*/ 4606506 w 5382883"/>
                <a:gd name="connsiteY41" fmla="*/ 1380752 h 1570533"/>
                <a:gd name="connsiteX42" fmla="*/ 4658264 w 5382883"/>
                <a:gd name="connsiteY42" fmla="*/ 1415258 h 1570533"/>
                <a:gd name="connsiteX43" fmla="*/ 4710023 w 5382883"/>
                <a:gd name="connsiteY43" fmla="*/ 1432510 h 1570533"/>
                <a:gd name="connsiteX44" fmla="*/ 4761781 w 5382883"/>
                <a:gd name="connsiteY44" fmla="*/ 1467016 h 1570533"/>
                <a:gd name="connsiteX45" fmla="*/ 5003321 w 5382883"/>
                <a:gd name="connsiteY45" fmla="*/ 1518775 h 1570533"/>
                <a:gd name="connsiteX46" fmla="*/ 5124091 w 5382883"/>
                <a:gd name="connsiteY46" fmla="*/ 1570533 h 1570533"/>
                <a:gd name="connsiteX47" fmla="*/ 5331125 w 5382883"/>
                <a:gd name="connsiteY47" fmla="*/ 1553280 h 1570533"/>
                <a:gd name="connsiteX48" fmla="*/ 5382883 w 5382883"/>
                <a:gd name="connsiteY48" fmla="*/ 1553280 h 1570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5382883" h="1570533">
                  <a:moveTo>
                    <a:pt x="0" y="1432510"/>
                  </a:moveTo>
                  <a:cubicBezTo>
                    <a:pt x="137929" y="1395729"/>
                    <a:pt x="235246" y="1404299"/>
                    <a:pt x="327804" y="1311741"/>
                  </a:cubicBezTo>
                  <a:cubicBezTo>
                    <a:pt x="342466" y="1297079"/>
                    <a:pt x="348534" y="1275480"/>
                    <a:pt x="362310" y="1259982"/>
                  </a:cubicBezTo>
                  <a:cubicBezTo>
                    <a:pt x="394730" y="1223510"/>
                    <a:pt x="438759" y="1197068"/>
                    <a:pt x="465827" y="1156465"/>
                  </a:cubicBezTo>
                  <a:cubicBezTo>
                    <a:pt x="477329" y="1139212"/>
                    <a:pt x="491059" y="1123253"/>
                    <a:pt x="500332" y="1104707"/>
                  </a:cubicBezTo>
                  <a:cubicBezTo>
                    <a:pt x="508465" y="1088441"/>
                    <a:pt x="505942" y="1066919"/>
                    <a:pt x="517585" y="1052948"/>
                  </a:cubicBezTo>
                  <a:cubicBezTo>
                    <a:pt x="535993" y="1030858"/>
                    <a:pt x="564764" y="1019903"/>
                    <a:pt x="586596" y="1001190"/>
                  </a:cubicBezTo>
                  <a:cubicBezTo>
                    <a:pt x="605121" y="985311"/>
                    <a:pt x="618835" y="964071"/>
                    <a:pt x="638355" y="949431"/>
                  </a:cubicBezTo>
                  <a:cubicBezTo>
                    <a:pt x="774681" y="847186"/>
                    <a:pt x="744580" y="862264"/>
                    <a:pt x="845389" y="828661"/>
                  </a:cubicBezTo>
                  <a:cubicBezTo>
                    <a:pt x="868393" y="805657"/>
                    <a:pt x="888997" y="779973"/>
                    <a:pt x="914400" y="759650"/>
                  </a:cubicBezTo>
                  <a:cubicBezTo>
                    <a:pt x="946783" y="733744"/>
                    <a:pt x="1017917" y="690639"/>
                    <a:pt x="1017917" y="690639"/>
                  </a:cubicBezTo>
                  <a:cubicBezTo>
                    <a:pt x="1192336" y="429013"/>
                    <a:pt x="1003552" y="697525"/>
                    <a:pt x="1138687" y="535363"/>
                  </a:cubicBezTo>
                  <a:cubicBezTo>
                    <a:pt x="1203510" y="457576"/>
                    <a:pt x="1150888" y="463970"/>
                    <a:pt x="1276710" y="380088"/>
                  </a:cubicBezTo>
                  <a:cubicBezTo>
                    <a:pt x="1405995" y="293897"/>
                    <a:pt x="1341722" y="326478"/>
                    <a:pt x="1466491" y="276571"/>
                  </a:cubicBezTo>
                  <a:cubicBezTo>
                    <a:pt x="1564605" y="178455"/>
                    <a:pt x="1470135" y="257495"/>
                    <a:pt x="1570008" y="207559"/>
                  </a:cubicBezTo>
                  <a:cubicBezTo>
                    <a:pt x="1600001" y="192563"/>
                    <a:pt x="1626959" y="172086"/>
                    <a:pt x="1656272" y="155801"/>
                  </a:cubicBezTo>
                  <a:cubicBezTo>
                    <a:pt x="1678754" y="143311"/>
                    <a:pt x="1702953" y="134055"/>
                    <a:pt x="1725283" y="121295"/>
                  </a:cubicBezTo>
                  <a:cubicBezTo>
                    <a:pt x="1743286" y="111007"/>
                    <a:pt x="1758496" y="96063"/>
                    <a:pt x="1777042" y="86790"/>
                  </a:cubicBezTo>
                  <a:cubicBezTo>
                    <a:pt x="1830236" y="60194"/>
                    <a:pt x="1919239" y="58232"/>
                    <a:pt x="1966823" y="52284"/>
                  </a:cubicBezTo>
                  <a:cubicBezTo>
                    <a:pt x="2123671" y="0"/>
                    <a:pt x="2026780" y="25335"/>
                    <a:pt x="2363638" y="52284"/>
                  </a:cubicBezTo>
                  <a:cubicBezTo>
                    <a:pt x="2392869" y="54622"/>
                    <a:pt x="2421815" y="61111"/>
                    <a:pt x="2449902" y="69537"/>
                  </a:cubicBezTo>
                  <a:cubicBezTo>
                    <a:pt x="2506341" y="86469"/>
                    <a:pt x="2545813" y="116728"/>
                    <a:pt x="2605178" y="121295"/>
                  </a:cubicBezTo>
                  <a:cubicBezTo>
                    <a:pt x="2731456" y="131009"/>
                    <a:pt x="2858219" y="132797"/>
                    <a:pt x="2984740" y="138548"/>
                  </a:cubicBezTo>
                  <a:cubicBezTo>
                    <a:pt x="3117920" y="171843"/>
                    <a:pt x="2990794" y="130577"/>
                    <a:pt x="3122763" y="207559"/>
                  </a:cubicBezTo>
                  <a:cubicBezTo>
                    <a:pt x="3167194" y="233477"/>
                    <a:pt x="3224413" y="240199"/>
                    <a:pt x="3260785" y="276571"/>
                  </a:cubicBezTo>
                  <a:cubicBezTo>
                    <a:pt x="3300200" y="315985"/>
                    <a:pt x="3351420" y="371014"/>
                    <a:pt x="3398808" y="397341"/>
                  </a:cubicBezTo>
                  <a:cubicBezTo>
                    <a:pt x="3419536" y="408856"/>
                    <a:pt x="3444815" y="408842"/>
                    <a:pt x="3467819" y="414593"/>
                  </a:cubicBezTo>
                  <a:cubicBezTo>
                    <a:pt x="3485072" y="431846"/>
                    <a:pt x="3500834" y="450732"/>
                    <a:pt x="3519578" y="466352"/>
                  </a:cubicBezTo>
                  <a:cubicBezTo>
                    <a:pt x="3571462" y="509589"/>
                    <a:pt x="3628984" y="525564"/>
                    <a:pt x="3692106" y="552616"/>
                  </a:cubicBezTo>
                  <a:cubicBezTo>
                    <a:pt x="3726612" y="587122"/>
                    <a:pt x="3780191" y="609839"/>
                    <a:pt x="3795623" y="656133"/>
                  </a:cubicBezTo>
                  <a:cubicBezTo>
                    <a:pt x="3807125" y="690639"/>
                    <a:pt x="3799865" y="739474"/>
                    <a:pt x="3830129" y="759650"/>
                  </a:cubicBezTo>
                  <a:lnTo>
                    <a:pt x="3933646" y="828661"/>
                  </a:lnTo>
                  <a:cubicBezTo>
                    <a:pt x="3950899" y="840163"/>
                    <a:pt x="3970742" y="848505"/>
                    <a:pt x="3985404" y="863167"/>
                  </a:cubicBezTo>
                  <a:cubicBezTo>
                    <a:pt x="4051825" y="929587"/>
                    <a:pt x="4016862" y="901391"/>
                    <a:pt x="4088921" y="949431"/>
                  </a:cubicBezTo>
                  <a:cubicBezTo>
                    <a:pt x="4100423" y="966684"/>
                    <a:pt x="4114154" y="982644"/>
                    <a:pt x="4123427" y="1001190"/>
                  </a:cubicBezTo>
                  <a:cubicBezTo>
                    <a:pt x="4131560" y="1017456"/>
                    <a:pt x="4129319" y="1038747"/>
                    <a:pt x="4140680" y="1052948"/>
                  </a:cubicBezTo>
                  <a:cubicBezTo>
                    <a:pt x="4153633" y="1069140"/>
                    <a:pt x="4177776" y="1072792"/>
                    <a:pt x="4192438" y="1087454"/>
                  </a:cubicBezTo>
                  <a:cubicBezTo>
                    <a:pt x="4212770" y="1107787"/>
                    <a:pt x="4221192" y="1139212"/>
                    <a:pt x="4244196" y="1156465"/>
                  </a:cubicBezTo>
                  <a:cubicBezTo>
                    <a:pt x="4285466" y="1187417"/>
                    <a:pt x="4368476" y="1198574"/>
                    <a:pt x="4416725" y="1208224"/>
                  </a:cubicBezTo>
                  <a:cubicBezTo>
                    <a:pt x="4433978" y="1219726"/>
                    <a:pt x="4454829" y="1227124"/>
                    <a:pt x="4468483" y="1242729"/>
                  </a:cubicBezTo>
                  <a:cubicBezTo>
                    <a:pt x="4495792" y="1273939"/>
                    <a:pt x="4500403" y="1327699"/>
                    <a:pt x="4537495" y="1346246"/>
                  </a:cubicBezTo>
                  <a:cubicBezTo>
                    <a:pt x="4560499" y="1357748"/>
                    <a:pt x="4584176" y="1367992"/>
                    <a:pt x="4606506" y="1380752"/>
                  </a:cubicBezTo>
                  <a:cubicBezTo>
                    <a:pt x="4624509" y="1391040"/>
                    <a:pt x="4639718" y="1405985"/>
                    <a:pt x="4658264" y="1415258"/>
                  </a:cubicBezTo>
                  <a:cubicBezTo>
                    <a:pt x="4674530" y="1423391"/>
                    <a:pt x="4692770" y="1426759"/>
                    <a:pt x="4710023" y="1432510"/>
                  </a:cubicBezTo>
                  <a:cubicBezTo>
                    <a:pt x="4727276" y="1444012"/>
                    <a:pt x="4742833" y="1458595"/>
                    <a:pt x="4761781" y="1467016"/>
                  </a:cubicBezTo>
                  <a:cubicBezTo>
                    <a:pt x="4857978" y="1509771"/>
                    <a:pt x="4894609" y="1505186"/>
                    <a:pt x="5003321" y="1518775"/>
                  </a:cubicBezTo>
                  <a:cubicBezTo>
                    <a:pt x="5016796" y="1525512"/>
                    <a:pt x="5098706" y="1570533"/>
                    <a:pt x="5124091" y="1570533"/>
                  </a:cubicBezTo>
                  <a:cubicBezTo>
                    <a:pt x="5193342" y="1570533"/>
                    <a:pt x="5262028" y="1557887"/>
                    <a:pt x="5331125" y="1553280"/>
                  </a:cubicBezTo>
                  <a:cubicBezTo>
                    <a:pt x="5348339" y="1552132"/>
                    <a:pt x="5365630" y="1553280"/>
                    <a:pt x="5382883" y="155328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s-ES"/>
            </a:p>
          </p:txBody>
        </p:sp>
        <p:sp>
          <p:nvSpPr>
            <p:cNvPr id="92" name="6 CuadroTexto"/>
            <p:cNvSpPr txBox="1">
              <a:spLocks noChangeArrowheads="1"/>
            </p:cNvSpPr>
            <p:nvPr/>
          </p:nvSpPr>
          <p:spPr bwMode="auto">
            <a:xfrm>
              <a:off x="4725882" y="1905000"/>
              <a:ext cx="7836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altLang="es-CL" sz="2400" dirty="0" smtClean="0">
                  <a:latin typeface="Calibri" pitchFamily="34" charset="0"/>
                </a:rPr>
                <a:t>- P</a:t>
              </a:r>
              <a:endParaRPr lang="es-ES" altLang="es-CL" sz="2400" baseline="-25000" dirty="0">
                <a:latin typeface="Calibri" pitchFamily="34" charset="0"/>
              </a:endParaRPr>
            </a:p>
          </p:txBody>
        </p:sp>
        <p:pic>
          <p:nvPicPr>
            <p:cNvPr id="93" name="Picture 2"/>
            <p:cNvPicPr>
              <a:picLocks noChangeAspect="1" noChangeArrowheads="1"/>
            </p:cNvPicPr>
            <p:nvPr/>
          </p:nvPicPr>
          <p:blipFill>
            <a:blip r:embed="rId5" cstate="print">
              <a:clrChange>
                <a:clrFrom>
                  <a:srgbClr val="FFFFFF"/>
                </a:clrFrom>
                <a:clrTo>
                  <a:srgbClr val="FFFFFF">
                    <a:alpha val="0"/>
                  </a:srgbClr>
                </a:clrTo>
              </a:clrChange>
              <a:extLst/>
            </a:blip>
            <a:srcRect/>
            <a:stretch>
              <a:fillRect/>
            </a:stretch>
          </p:blipFill>
          <p:spPr bwMode="auto">
            <a:xfrm>
              <a:off x="3987178" y="3438345"/>
              <a:ext cx="223233" cy="136820"/>
            </a:xfrm>
            <a:prstGeom prst="rect">
              <a:avLst/>
            </a:prstGeom>
            <a:noFill/>
            <a:ln w="9525">
              <a:noFill/>
              <a:miter lim="800000"/>
              <a:headEnd/>
              <a:tailEnd/>
            </a:ln>
          </p:spPr>
        </p:pic>
        <p:pic>
          <p:nvPicPr>
            <p:cNvPr id="94" name="Picture 2"/>
            <p:cNvPicPr>
              <a:picLocks noChangeAspect="1" noChangeArrowheads="1"/>
            </p:cNvPicPr>
            <p:nvPr/>
          </p:nvPicPr>
          <p:blipFill>
            <a:blip r:embed="rId5" cstate="print">
              <a:clrChange>
                <a:clrFrom>
                  <a:srgbClr val="FFFFFF"/>
                </a:clrFrom>
                <a:clrTo>
                  <a:srgbClr val="FFFFFF">
                    <a:alpha val="0"/>
                  </a:srgbClr>
                </a:clrTo>
              </a:clrChange>
              <a:extLst/>
            </a:blip>
            <a:srcRect/>
            <a:stretch>
              <a:fillRect/>
            </a:stretch>
          </p:blipFill>
          <p:spPr bwMode="auto">
            <a:xfrm>
              <a:off x="3770453" y="3407359"/>
              <a:ext cx="223233" cy="136820"/>
            </a:xfrm>
            <a:prstGeom prst="rect">
              <a:avLst/>
            </a:prstGeom>
            <a:noFill/>
            <a:ln w="9525">
              <a:noFill/>
              <a:miter lim="800000"/>
              <a:headEnd/>
              <a:tailEnd/>
            </a:ln>
          </p:spPr>
        </p:pic>
        <p:pic>
          <p:nvPicPr>
            <p:cNvPr id="95" name="Picture 2"/>
            <p:cNvPicPr>
              <a:picLocks noChangeAspect="1" noChangeArrowheads="1"/>
            </p:cNvPicPr>
            <p:nvPr/>
          </p:nvPicPr>
          <p:blipFill>
            <a:blip r:embed="rId5" cstate="print">
              <a:clrChange>
                <a:clrFrom>
                  <a:srgbClr val="FFFFFF"/>
                </a:clrFrom>
                <a:clrTo>
                  <a:srgbClr val="FFFFFF">
                    <a:alpha val="0"/>
                  </a:srgbClr>
                </a:clrTo>
              </a:clrChange>
              <a:extLst/>
            </a:blip>
            <a:srcRect/>
            <a:stretch>
              <a:fillRect/>
            </a:stretch>
          </p:blipFill>
          <p:spPr bwMode="auto">
            <a:xfrm>
              <a:off x="4215778" y="3377447"/>
              <a:ext cx="223233" cy="136820"/>
            </a:xfrm>
            <a:prstGeom prst="rect">
              <a:avLst/>
            </a:prstGeom>
            <a:noFill/>
            <a:ln w="9525">
              <a:noFill/>
              <a:miter lim="800000"/>
              <a:headEnd/>
              <a:tailEnd/>
            </a:ln>
          </p:spPr>
        </p:pic>
        <p:pic>
          <p:nvPicPr>
            <p:cNvPr id="96" name="95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9971" y="3183761"/>
              <a:ext cx="1494229" cy="530986"/>
            </a:xfrm>
            <a:prstGeom prst="rect">
              <a:avLst/>
            </a:prstGeom>
          </p:spPr>
        </p:pic>
        <p:grpSp>
          <p:nvGrpSpPr>
            <p:cNvPr id="97" name="273 Grupo"/>
            <p:cNvGrpSpPr/>
            <p:nvPr/>
          </p:nvGrpSpPr>
          <p:grpSpPr>
            <a:xfrm>
              <a:off x="2871720" y="3377447"/>
              <a:ext cx="331702" cy="737353"/>
              <a:chOff x="2285999" y="2423404"/>
              <a:chExt cx="331702" cy="737353"/>
            </a:xfrm>
          </p:grpSpPr>
          <p:sp>
            <p:nvSpPr>
              <p:cNvPr id="153" name="152 Elipse"/>
              <p:cNvSpPr/>
              <p:nvPr/>
            </p:nvSpPr>
            <p:spPr>
              <a:xfrm>
                <a:off x="2392496" y="3084557"/>
                <a:ext cx="216725" cy="76200"/>
              </a:xfrm>
              <a:prstGeom prst="ellipse">
                <a:avLst/>
              </a:prstGeom>
              <a:solidFill>
                <a:srgbClr val="BA9F5A"/>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54" name="153 Forma libre"/>
              <p:cNvSpPr/>
              <p:nvPr/>
            </p:nvSpPr>
            <p:spPr bwMode="auto">
              <a:xfrm>
                <a:off x="2285999" y="2478088"/>
                <a:ext cx="316199" cy="646112"/>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sp>
            <p:nvSpPr>
              <p:cNvPr id="155" name="154 Forma libre"/>
              <p:cNvSpPr/>
              <p:nvPr/>
            </p:nvSpPr>
            <p:spPr bwMode="auto">
              <a:xfrm>
                <a:off x="2440490" y="2429646"/>
                <a:ext cx="177211" cy="721542"/>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sp>
            <p:nvSpPr>
              <p:cNvPr id="156" name="155 Forma libre"/>
              <p:cNvSpPr/>
              <p:nvPr/>
            </p:nvSpPr>
            <p:spPr bwMode="auto">
              <a:xfrm>
                <a:off x="2392496" y="2423404"/>
                <a:ext cx="209703" cy="718204"/>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grpSp>
        <p:grpSp>
          <p:nvGrpSpPr>
            <p:cNvPr id="98" name="274 Grupo"/>
            <p:cNvGrpSpPr/>
            <p:nvPr/>
          </p:nvGrpSpPr>
          <p:grpSpPr>
            <a:xfrm>
              <a:off x="4798985" y="3225047"/>
              <a:ext cx="331702" cy="737353"/>
              <a:chOff x="2285999" y="2423404"/>
              <a:chExt cx="331702" cy="737353"/>
            </a:xfrm>
          </p:grpSpPr>
          <p:sp>
            <p:nvSpPr>
              <p:cNvPr id="149" name="148 Elipse"/>
              <p:cNvSpPr/>
              <p:nvPr/>
            </p:nvSpPr>
            <p:spPr>
              <a:xfrm>
                <a:off x="2392496" y="3084557"/>
                <a:ext cx="216725" cy="76200"/>
              </a:xfrm>
              <a:prstGeom prst="ellipse">
                <a:avLst/>
              </a:prstGeom>
              <a:solidFill>
                <a:srgbClr val="BA9F5A"/>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50" name="149 Forma libre"/>
              <p:cNvSpPr/>
              <p:nvPr/>
            </p:nvSpPr>
            <p:spPr bwMode="auto">
              <a:xfrm>
                <a:off x="2285999" y="2478088"/>
                <a:ext cx="316199" cy="646112"/>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sp>
            <p:nvSpPr>
              <p:cNvPr id="151" name="150 Forma libre"/>
              <p:cNvSpPr/>
              <p:nvPr/>
            </p:nvSpPr>
            <p:spPr bwMode="auto">
              <a:xfrm>
                <a:off x="2440490" y="2429646"/>
                <a:ext cx="177211" cy="721542"/>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sp>
            <p:nvSpPr>
              <p:cNvPr id="152" name="151 Forma libre"/>
              <p:cNvSpPr/>
              <p:nvPr/>
            </p:nvSpPr>
            <p:spPr bwMode="auto">
              <a:xfrm>
                <a:off x="2392496" y="2423404"/>
                <a:ext cx="209703" cy="718204"/>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grpSp>
        <p:grpSp>
          <p:nvGrpSpPr>
            <p:cNvPr id="99" name="275 Grupo"/>
            <p:cNvGrpSpPr/>
            <p:nvPr/>
          </p:nvGrpSpPr>
          <p:grpSpPr>
            <a:xfrm>
              <a:off x="4482786" y="3514766"/>
              <a:ext cx="331702" cy="737353"/>
              <a:chOff x="2285999" y="2423404"/>
              <a:chExt cx="331702" cy="737353"/>
            </a:xfrm>
          </p:grpSpPr>
          <p:sp>
            <p:nvSpPr>
              <p:cNvPr id="145" name="144 Elipse"/>
              <p:cNvSpPr/>
              <p:nvPr/>
            </p:nvSpPr>
            <p:spPr>
              <a:xfrm>
                <a:off x="2392496" y="3084557"/>
                <a:ext cx="216725" cy="76200"/>
              </a:xfrm>
              <a:prstGeom prst="ellipse">
                <a:avLst/>
              </a:prstGeom>
              <a:solidFill>
                <a:srgbClr val="BA9F5A"/>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46" name="145 Forma libre"/>
              <p:cNvSpPr/>
              <p:nvPr/>
            </p:nvSpPr>
            <p:spPr bwMode="auto">
              <a:xfrm>
                <a:off x="2285999" y="2478088"/>
                <a:ext cx="316199" cy="646112"/>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sp>
            <p:nvSpPr>
              <p:cNvPr id="147" name="146 Forma libre"/>
              <p:cNvSpPr/>
              <p:nvPr/>
            </p:nvSpPr>
            <p:spPr bwMode="auto">
              <a:xfrm>
                <a:off x="2440490" y="2429646"/>
                <a:ext cx="177211" cy="721542"/>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sp>
            <p:nvSpPr>
              <p:cNvPr id="148" name="147 Forma libre"/>
              <p:cNvSpPr/>
              <p:nvPr/>
            </p:nvSpPr>
            <p:spPr bwMode="auto">
              <a:xfrm>
                <a:off x="2392496" y="2423404"/>
                <a:ext cx="209703" cy="718204"/>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grpSp>
        <p:grpSp>
          <p:nvGrpSpPr>
            <p:cNvPr id="100" name="276 Grupo"/>
            <p:cNvGrpSpPr/>
            <p:nvPr/>
          </p:nvGrpSpPr>
          <p:grpSpPr>
            <a:xfrm>
              <a:off x="5042082" y="3361361"/>
              <a:ext cx="331702" cy="737353"/>
              <a:chOff x="2285999" y="2423404"/>
              <a:chExt cx="331702" cy="737353"/>
            </a:xfrm>
          </p:grpSpPr>
          <p:sp>
            <p:nvSpPr>
              <p:cNvPr id="141" name="140 Elipse"/>
              <p:cNvSpPr/>
              <p:nvPr/>
            </p:nvSpPr>
            <p:spPr>
              <a:xfrm>
                <a:off x="2392496" y="3084557"/>
                <a:ext cx="216725" cy="76200"/>
              </a:xfrm>
              <a:prstGeom prst="ellipse">
                <a:avLst/>
              </a:prstGeom>
              <a:solidFill>
                <a:srgbClr val="BA9F5A"/>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42" name="141 Forma libre"/>
              <p:cNvSpPr/>
              <p:nvPr/>
            </p:nvSpPr>
            <p:spPr bwMode="auto">
              <a:xfrm>
                <a:off x="2285999" y="2478088"/>
                <a:ext cx="316199" cy="646112"/>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sp>
            <p:nvSpPr>
              <p:cNvPr id="143" name="142 Forma libre"/>
              <p:cNvSpPr/>
              <p:nvPr/>
            </p:nvSpPr>
            <p:spPr bwMode="auto">
              <a:xfrm>
                <a:off x="2440490" y="2429646"/>
                <a:ext cx="177211" cy="721542"/>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sp>
            <p:nvSpPr>
              <p:cNvPr id="144" name="143 Forma libre"/>
              <p:cNvSpPr/>
              <p:nvPr/>
            </p:nvSpPr>
            <p:spPr bwMode="auto">
              <a:xfrm>
                <a:off x="2392496" y="2423404"/>
                <a:ext cx="209703" cy="718204"/>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grpSp>
        <p:grpSp>
          <p:nvGrpSpPr>
            <p:cNvPr id="101" name="277 Grupo"/>
            <p:cNvGrpSpPr/>
            <p:nvPr/>
          </p:nvGrpSpPr>
          <p:grpSpPr>
            <a:xfrm>
              <a:off x="3024120" y="3529847"/>
              <a:ext cx="331702" cy="737353"/>
              <a:chOff x="2285999" y="2423404"/>
              <a:chExt cx="331702" cy="737353"/>
            </a:xfrm>
          </p:grpSpPr>
          <p:sp>
            <p:nvSpPr>
              <p:cNvPr id="137" name="136 Elipse"/>
              <p:cNvSpPr/>
              <p:nvPr/>
            </p:nvSpPr>
            <p:spPr>
              <a:xfrm>
                <a:off x="2392496" y="3084557"/>
                <a:ext cx="216725" cy="76200"/>
              </a:xfrm>
              <a:prstGeom prst="ellipse">
                <a:avLst/>
              </a:prstGeom>
              <a:solidFill>
                <a:srgbClr val="BA9F5A"/>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8" name="137 Forma libre"/>
              <p:cNvSpPr/>
              <p:nvPr/>
            </p:nvSpPr>
            <p:spPr bwMode="auto">
              <a:xfrm>
                <a:off x="2285999" y="2478088"/>
                <a:ext cx="316199" cy="646112"/>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sp>
            <p:nvSpPr>
              <p:cNvPr id="139" name="138 Forma libre"/>
              <p:cNvSpPr/>
              <p:nvPr/>
            </p:nvSpPr>
            <p:spPr bwMode="auto">
              <a:xfrm>
                <a:off x="2440490" y="2429646"/>
                <a:ext cx="177211" cy="721542"/>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sp>
            <p:nvSpPr>
              <p:cNvPr id="140" name="139 Forma libre"/>
              <p:cNvSpPr/>
              <p:nvPr/>
            </p:nvSpPr>
            <p:spPr bwMode="auto">
              <a:xfrm>
                <a:off x="2392496" y="2423404"/>
                <a:ext cx="209703" cy="718204"/>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grpSp>
        <p:grpSp>
          <p:nvGrpSpPr>
            <p:cNvPr id="102" name="278 Grupo"/>
            <p:cNvGrpSpPr/>
            <p:nvPr/>
          </p:nvGrpSpPr>
          <p:grpSpPr>
            <a:xfrm>
              <a:off x="5373784" y="3505191"/>
              <a:ext cx="331702" cy="737353"/>
              <a:chOff x="2285999" y="2423404"/>
              <a:chExt cx="331702" cy="737353"/>
            </a:xfrm>
          </p:grpSpPr>
          <p:sp>
            <p:nvSpPr>
              <p:cNvPr id="133" name="132 Elipse"/>
              <p:cNvSpPr/>
              <p:nvPr/>
            </p:nvSpPr>
            <p:spPr>
              <a:xfrm>
                <a:off x="2392496" y="3084557"/>
                <a:ext cx="216725" cy="76200"/>
              </a:xfrm>
              <a:prstGeom prst="ellipse">
                <a:avLst/>
              </a:prstGeom>
              <a:solidFill>
                <a:srgbClr val="BA9F5A"/>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4" name="133 Forma libre"/>
              <p:cNvSpPr/>
              <p:nvPr/>
            </p:nvSpPr>
            <p:spPr bwMode="auto">
              <a:xfrm>
                <a:off x="2285999" y="2478088"/>
                <a:ext cx="316199" cy="646112"/>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sp>
            <p:nvSpPr>
              <p:cNvPr id="135" name="134 Forma libre"/>
              <p:cNvSpPr/>
              <p:nvPr/>
            </p:nvSpPr>
            <p:spPr bwMode="auto">
              <a:xfrm>
                <a:off x="2440490" y="2429646"/>
                <a:ext cx="177211" cy="721542"/>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sp>
            <p:nvSpPr>
              <p:cNvPr id="136" name="135 Forma libre"/>
              <p:cNvSpPr/>
              <p:nvPr/>
            </p:nvSpPr>
            <p:spPr bwMode="auto">
              <a:xfrm>
                <a:off x="2392496" y="2423404"/>
                <a:ext cx="209703" cy="718204"/>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grpSp>
        <p:grpSp>
          <p:nvGrpSpPr>
            <p:cNvPr id="103" name="279 Grupo"/>
            <p:cNvGrpSpPr/>
            <p:nvPr/>
          </p:nvGrpSpPr>
          <p:grpSpPr>
            <a:xfrm>
              <a:off x="4528283" y="3440109"/>
              <a:ext cx="331702" cy="737353"/>
              <a:chOff x="2285999" y="2423404"/>
              <a:chExt cx="331702" cy="737353"/>
            </a:xfrm>
          </p:grpSpPr>
          <p:sp>
            <p:nvSpPr>
              <p:cNvPr id="129" name="128 Elipse"/>
              <p:cNvSpPr/>
              <p:nvPr/>
            </p:nvSpPr>
            <p:spPr>
              <a:xfrm>
                <a:off x="2392496" y="3084557"/>
                <a:ext cx="216725" cy="76200"/>
              </a:xfrm>
              <a:prstGeom prst="ellipse">
                <a:avLst/>
              </a:prstGeom>
              <a:solidFill>
                <a:srgbClr val="BA9F5A"/>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0" name="129 Forma libre"/>
              <p:cNvSpPr/>
              <p:nvPr/>
            </p:nvSpPr>
            <p:spPr bwMode="auto">
              <a:xfrm>
                <a:off x="2285999" y="2478088"/>
                <a:ext cx="316199" cy="646112"/>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sp>
            <p:nvSpPr>
              <p:cNvPr id="131" name="130 Forma libre"/>
              <p:cNvSpPr/>
              <p:nvPr/>
            </p:nvSpPr>
            <p:spPr bwMode="auto">
              <a:xfrm>
                <a:off x="2440490" y="2429646"/>
                <a:ext cx="177211" cy="721542"/>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sp>
            <p:nvSpPr>
              <p:cNvPr id="132" name="131 Forma libre"/>
              <p:cNvSpPr/>
              <p:nvPr/>
            </p:nvSpPr>
            <p:spPr bwMode="auto">
              <a:xfrm>
                <a:off x="2392496" y="2423404"/>
                <a:ext cx="209703" cy="718204"/>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grpSp>
        <p:grpSp>
          <p:nvGrpSpPr>
            <p:cNvPr id="104" name="280 Grupo"/>
            <p:cNvGrpSpPr/>
            <p:nvPr/>
          </p:nvGrpSpPr>
          <p:grpSpPr>
            <a:xfrm>
              <a:off x="7149349" y="3284046"/>
              <a:ext cx="331702" cy="737353"/>
              <a:chOff x="2285999" y="2423404"/>
              <a:chExt cx="331702" cy="737353"/>
            </a:xfrm>
          </p:grpSpPr>
          <p:sp>
            <p:nvSpPr>
              <p:cNvPr id="125" name="124 Elipse"/>
              <p:cNvSpPr/>
              <p:nvPr/>
            </p:nvSpPr>
            <p:spPr>
              <a:xfrm>
                <a:off x="2392496" y="3084557"/>
                <a:ext cx="216725" cy="76200"/>
              </a:xfrm>
              <a:prstGeom prst="ellipse">
                <a:avLst/>
              </a:prstGeom>
              <a:solidFill>
                <a:srgbClr val="BA9F5A"/>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6" name="125 Forma libre"/>
              <p:cNvSpPr/>
              <p:nvPr/>
            </p:nvSpPr>
            <p:spPr bwMode="auto">
              <a:xfrm>
                <a:off x="2285999" y="2478088"/>
                <a:ext cx="316199" cy="646112"/>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sp>
            <p:nvSpPr>
              <p:cNvPr id="127" name="126 Forma libre"/>
              <p:cNvSpPr/>
              <p:nvPr/>
            </p:nvSpPr>
            <p:spPr bwMode="auto">
              <a:xfrm>
                <a:off x="2440490" y="2429646"/>
                <a:ext cx="177211" cy="721542"/>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sp>
            <p:nvSpPr>
              <p:cNvPr id="128" name="127 Forma libre"/>
              <p:cNvSpPr/>
              <p:nvPr/>
            </p:nvSpPr>
            <p:spPr bwMode="auto">
              <a:xfrm>
                <a:off x="2392496" y="2423404"/>
                <a:ext cx="209703" cy="718204"/>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grpSp>
        <p:grpSp>
          <p:nvGrpSpPr>
            <p:cNvPr id="105" name="281 Grupo"/>
            <p:cNvGrpSpPr/>
            <p:nvPr/>
          </p:nvGrpSpPr>
          <p:grpSpPr>
            <a:xfrm>
              <a:off x="7481488" y="3358298"/>
              <a:ext cx="331702" cy="737353"/>
              <a:chOff x="2285999" y="2423404"/>
              <a:chExt cx="331702" cy="737353"/>
            </a:xfrm>
          </p:grpSpPr>
          <p:sp>
            <p:nvSpPr>
              <p:cNvPr id="121" name="120 Elipse"/>
              <p:cNvSpPr/>
              <p:nvPr/>
            </p:nvSpPr>
            <p:spPr>
              <a:xfrm>
                <a:off x="2392496" y="3084557"/>
                <a:ext cx="216725" cy="76200"/>
              </a:xfrm>
              <a:prstGeom prst="ellipse">
                <a:avLst/>
              </a:prstGeom>
              <a:solidFill>
                <a:srgbClr val="BA9F5A"/>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2" name="121 Forma libre"/>
              <p:cNvSpPr/>
              <p:nvPr/>
            </p:nvSpPr>
            <p:spPr bwMode="auto">
              <a:xfrm>
                <a:off x="2285999" y="2478088"/>
                <a:ext cx="316199" cy="646112"/>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sp>
            <p:nvSpPr>
              <p:cNvPr id="123" name="122 Forma libre"/>
              <p:cNvSpPr/>
              <p:nvPr/>
            </p:nvSpPr>
            <p:spPr bwMode="auto">
              <a:xfrm>
                <a:off x="2440490" y="2429646"/>
                <a:ext cx="177211" cy="721542"/>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sp>
            <p:nvSpPr>
              <p:cNvPr id="124" name="123 Forma libre"/>
              <p:cNvSpPr/>
              <p:nvPr/>
            </p:nvSpPr>
            <p:spPr bwMode="auto">
              <a:xfrm>
                <a:off x="2392496" y="2423404"/>
                <a:ext cx="209703" cy="718204"/>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grpSp>
        <p:grpSp>
          <p:nvGrpSpPr>
            <p:cNvPr id="106" name="282 Grupo"/>
            <p:cNvGrpSpPr/>
            <p:nvPr/>
          </p:nvGrpSpPr>
          <p:grpSpPr>
            <a:xfrm>
              <a:off x="6588824" y="3438345"/>
              <a:ext cx="331702" cy="737353"/>
              <a:chOff x="2285999" y="2423404"/>
              <a:chExt cx="331702" cy="737353"/>
            </a:xfrm>
          </p:grpSpPr>
          <p:sp>
            <p:nvSpPr>
              <p:cNvPr id="117" name="116 Elipse"/>
              <p:cNvSpPr/>
              <p:nvPr/>
            </p:nvSpPr>
            <p:spPr>
              <a:xfrm>
                <a:off x="2392496" y="3084557"/>
                <a:ext cx="216725" cy="76200"/>
              </a:xfrm>
              <a:prstGeom prst="ellipse">
                <a:avLst/>
              </a:prstGeom>
              <a:solidFill>
                <a:srgbClr val="BA9F5A"/>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18" name="117 Forma libre"/>
              <p:cNvSpPr/>
              <p:nvPr/>
            </p:nvSpPr>
            <p:spPr bwMode="auto">
              <a:xfrm>
                <a:off x="2285999" y="2478088"/>
                <a:ext cx="316199" cy="646112"/>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sp>
            <p:nvSpPr>
              <p:cNvPr id="119" name="118 Forma libre"/>
              <p:cNvSpPr/>
              <p:nvPr/>
            </p:nvSpPr>
            <p:spPr bwMode="auto">
              <a:xfrm>
                <a:off x="2440490" y="2429646"/>
                <a:ext cx="177211" cy="721542"/>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sp>
            <p:nvSpPr>
              <p:cNvPr id="120" name="119 Forma libre"/>
              <p:cNvSpPr/>
              <p:nvPr/>
            </p:nvSpPr>
            <p:spPr bwMode="auto">
              <a:xfrm>
                <a:off x="2392496" y="2423404"/>
                <a:ext cx="209703" cy="718204"/>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grpSp>
        <p:grpSp>
          <p:nvGrpSpPr>
            <p:cNvPr id="107" name="283 Grupo"/>
            <p:cNvGrpSpPr/>
            <p:nvPr/>
          </p:nvGrpSpPr>
          <p:grpSpPr>
            <a:xfrm>
              <a:off x="6851761" y="3250974"/>
              <a:ext cx="331702" cy="737353"/>
              <a:chOff x="2285999" y="2423404"/>
              <a:chExt cx="331702" cy="737353"/>
            </a:xfrm>
          </p:grpSpPr>
          <p:sp>
            <p:nvSpPr>
              <p:cNvPr id="113" name="112 Elipse"/>
              <p:cNvSpPr/>
              <p:nvPr/>
            </p:nvSpPr>
            <p:spPr>
              <a:xfrm>
                <a:off x="2392496" y="3084557"/>
                <a:ext cx="216725" cy="76200"/>
              </a:xfrm>
              <a:prstGeom prst="ellipse">
                <a:avLst/>
              </a:prstGeom>
              <a:solidFill>
                <a:srgbClr val="BA9F5A"/>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14" name="113 Forma libre"/>
              <p:cNvSpPr/>
              <p:nvPr/>
            </p:nvSpPr>
            <p:spPr bwMode="auto">
              <a:xfrm>
                <a:off x="2285999" y="2478088"/>
                <a:ext cx="316199" cy="646112"/>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sp>
            <p:nvSpPr>
              <p:cNvPr id="115" name="114 Forma libre"/>
              <p:cNvSpPr/>
              <p:nvPr/>
            </p:nvSpPr>
            <p:spPr bwMode="auto">
              <a:xfrm>
                <a:off x="2440490" y="2429646"/>
                <a:ext cx="177211" cy="721542"/>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sp>
            <p:nvSpPr>
              <p:cNvPr id="116" name="115 Forma libre"/>
              <p:cNvSpPr/>
              <p:nvPr/>
            </p:nvSpPr>
            <p:spPr bwMode="auto">
              <a:xfrm>
                <a:off x="2392496" y="2423404"/>
                <a:ext cx="209703" cy="718204"/>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grpSp>
        <p:grpSp>
          <p:nvGrpSpPr>
            <p:cNvPr id="108" name="289 Grupo"/>
            <p:cNvGrpSpPr/>
            <p:nvPr/>
          </p:nvGrpSpPr>
          <p:grpSpPr>
            <a:xfrm>
              <a:off x="2563898" y="3276600"/>
              <a:ext cx="331702" cy="737353"/>
              <a:chOff x="2285999" y="2423404"/>
              <a:chExt cx="331702" cy="737353"/>
            </a:xfrm>
          </p:grpSpPr>
          <p:sp>
            <p:nvSpPr>
              <p:cNvPr id="109" name="108 Elipse"/>
              <p:cNvSpPr/>
              <p:nvPr/>
            </p:nvSpPr>
            <p:spPr>
              <a:xfrm>
                <a:off x="2392496" y="3084557"/>
                <a:ext cx="216725" cy="76200"/>
              </a:xfrm>
              <a:prstGeom prst="ellipse">
                <a:avLst/>
              </a:prstGeom>
              <a:solidFill>
                <a:srgbClr val="BA9F5A"/>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10" name="109 Forma libre"/>
              <p:cNvSpPr/>
              <p:nvPr/>
            </p:nvSpPr>
            <p:spPr bwMode="auto">
              <a:xfrm>
                <a:off x="2285999" y="2478088"/>
                <a:ext cx="316199" cy="646112"/>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sp>
            <p:nvSpPr>
              <p:cNvPr id="111" name="110 Forma libre"/>
              <p:cNvSpPr/>
              <p:nvPr/>
            </p:nvSpPr>
            <p:spPr bwMode="auto">
              <a:xfrm>
                <a:off x="2440490" y="2429646"/>
                <a:ext cx="177211" cy="721542"/>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sp>
            <p:nvSpPr>
              <p:cNvPr id="112" name="111 Forma libre"/>
              <p:cNvSpPr/>
              <p:nvPr/>
            </p:nvSpPr>
            <p:spPr bwMode="auto">
              <a:xfrm>
                <a:off x="2392496" y="2423404"/>
                <a:ext cx="209703" cy="718204"/>
              </a:xfrm>
              <a:custGeom>
                <a:avLst/>
                <a:gdLst>
                  <a:gd name="connsiteX0" fmla="*/ 231820 w 377182"/>
                  <a:gd name="connsiteY0" fmla="*/ 504618 h 532522"/>
                  <a:gd name="connsiteX1" fmla="*/ 206062 w 377182"/>
                  <a:gd name="connsiteY1" fmla="*/ 465981 h 532522"/>
                  <a:gd name="connsiteX2" fmla="*/ 167425 w 377182"/>
                  <a:gd name="connsiteY2" fmla="*/ 414466 h 532522"/>
                  <a:gd name="connsiteX3" fmla="*/ 141668 w 377182"/>
                  <a:gd name="connsiteY3" fmla="*/ 337193 h 532522"/>
                  <a:gd name="connsiteX4" fmla="*/ 77273 w 377182"/>
                  <a:gd name="connsiteY4" fmla="*/ 259919 h 532522"/>
                  <a:gd name="connsiteX5" fmla="*/ 0 w 377182"/>
                  <a:gd name="connsiteY5" fmla="*/ 195525 h 532522"/>
                  <a:gd name="connsiteX6" fmla="*/ 12879 w 377182"/>
                  <a:gd name="connsiteY6" fmla="*/ 92494 h 532522"/>
                  <a:gd name="connsiteX7" fmla="*/ 25758 w 377182"/>
                  <a:gd name="connsiteY7" fmla="*/ 53857 h 532522"/>
                  <a:gd name="connsiteX8" fmla="*/ 115910 w 377182"/>
                  <a:gd name="connsiteY8" fmla="*/ 66736 h 532522"/>
                  <a:gd name="connsiteX9" fmla="*/ 128789 w 377182"/>
                  <a:gd name="connsiteY9" fmla="*/ 169767 h 532522"/>
                  <a:gd name="connsiteX10" fmla="*/ 167425 w 377182"/>
                  <a:gd name="connsiteY10" fmla="*/ 195525 h 532522"/>
                  <a:gd name="connsiteX11" fmla="*/ 206062 w 377182"/>
                  <a:gd name="connsiteY11" fmla="*/ 272798 h 532522"/>
                  <a:gd name="connsiteX12" fmla="*/ 206062 w 377182"/>
                  <a:gd name="connsiteY12" fmla="*/ 427345 h 532522"/>
                  <a:gd name="connsiteX13" fmla="*/ 193183 w 377182"/>
                  <a:gd name="connsiteY13" fmla="*/ 375829 h 532522"/>
                  <a:gd name="connsiteX14" fmla="*/ 231820 w 377182"/>
                  <a:gd name="connsiteY14" fmla="*/ 131131 h 532522"/>
                  <a:gd name="connsiteX15" fmla="*/ 257578 w 377182"/>
                  <a:gd name="connsiteY15" fmla="*/ 92494 h 532522"/>
                  <a:gd name="connsiteX16" fmla="*/ 270456 w 377182"/>
                  <a:gd name="connsiteY16" fmla="*/ 28100 h 532522"/>
                  <a:gd name="connsiteX17" fmla="*/ 347730 w 377182"/>
                  <a:gd name="connsiteY17" fmla="*/ 28100 h 532522"/>
                  <a:gd name="connsiteX18" fmla="*/ 373487 w 377182"/>
                  <a:gd name="connsiteY18" fmla="*/ 66736 h 532522"/>
                  <a:gd name="connsiteX19" fmla="*/ 334851 w 377182"/>
                  <a:gd name="connsiteY19" fmla="*/ 156888 h 532522"/>
                  <a:gd name="connsiteX20" fmla="*/ 296214 w 377182"/>
                  <a:gd name="connsiteY20" fmla="*/ 182646 h 532522"/>
                  <a:gd name="connsiteX21" fmla="*/ 231820 w 377182"/>
                  <a:gd name="connsiteY21" fmla="*/ 298556 h 532522"/>
                  <a:gd name="connsiteX22" fmla="*/ 231820 w 377182"/>
                  <a:gd name="connsiteY22" fmla="*/ 504618 h 53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7182" h="532522">
                    <a:moveTo>
                      <a:pt x="231820" y="504618"/>
                    </a:moveTo>
                    <a:cubicBezTo>
                      <a:pt x="227527" y="532522"/>
                      <a:pt x="215059" y="478576"/>
                      <a:pt x="206062" y="465981"/>
                    </a:cubicBezTo>
                    <a:cubicBezTo>
                      <a:pt x="193586" y="448514"/>
                      <a:pt x="177024" y="433665"/>
                      <a:pt x="167425" y="414466"/>
                    </a:cubicBezTo>
                    <a:cubicBezTo>
                      <a:pt x="155283" y="390182"/>
                      <a:pt x="160867" y="356392"/>
                      <a:pt x="141668" y="337193"/>
                    </a:cubicBezTo>
                    <a:cubicBezTo>
                      <a:pt x="28791" y="224316"/>
                      <a:pt x="166924" y="367501"/>
                      <a:pt x="77273" y="259919"/>
                    </a:cubicBezTo>
                    <a:cubicBezTo>
                      <a:pt x="46285" y="222733"/>
                      <a:pt x="37990" y="220852"/>
                      <a:pt x="0" y="195525"/>
                    </a:cubicBezTo>
                    <a:cubicBezTo>
                      <a:pt x="4293" y="161181"/>
                      <a:pt x="6688" y="126547"/>
                      <a:pt x="12879" y="92494"/>
                    </a:cubicBezTo>
                    <a:cubicBezTo>
                      <a:pt x="15308" y="79137"/>
                      <a:pt x="12588" y="57150"/>
                      <a:pt x="25758" y="53857"/>
                    </a:cubicBezTo>
                    <a:cubicBezTo>
                      <a:pt x="55207" y="46495"/>
                      <a:pt x="85859" y="62443"/>
                      <a:pt x="115910" y="66736"/>
                    </a:cubicBezTo>
                    <a:cubicBezTo>
                      <a:pt x="120203" y="101080"/>
                      <a:pt x="115935" y="137631"/>
                      <a:pt x="128789" y="169767"/>
                    </a:cubicBezTo>
                    <a:cubicBezTo>
                      <a:pt x="134537" y="184138"/>
                      <a:pt x="156480" y="184580"/>
                      <a:pt x="167425" y="195525"/>
                    </a:cubicBezTo>
                    <a:cubicBezTo>
                      <a:pt x="182154" y="210254"/>
                      <a:pt x="204566" y="250353"/>
                      <a:pt x="206062" y="272798"/>
                    </a:cubicBezTo>
                    <a:cubicBezTo>
                      <a:pt x="209489" y="324200"/>
                      <a:pt x="206062" y="375829"/>
                      <a:pt x="206062" y="427345"/>
                    </a:cubicBezTo>
                    <a:cubicBezTo>
                      <a:pt x="201769" y="410173"/>
                      <a:pt x="193183" y="393529"/>
                      <a:pt x="193183" y="375829"/>
                    </a:cubicBezTo>
                    <a:cubicBezTo>
                      <a:pt x="193183" y="338160"/>
                      <a:pt x="195619" y="185433"/>
                      <a:pt x="231820" y="131131"/>
                    </a:cubicBezTo>
                    <a:lnTo>
                      <a:pt x="257578" y="92494"/>
                    </a:lnTo>
                    <a:cubicBezTo>
                      <a:pt x="261871" y="71029"/>
                      <a:pt x="258314" y="46313"/>
                      <a:pt x="270456" y="28100"/>
                    </a:cubicBezTo>
                    <a:cubicBezTo>
                      <a:pt x="289189" y="0"/>
                      <a:pt x="328997" y="21856"/>
                      <a:pt x="347730" y="28100"/>
                    </a:cubicBezTo>
                    <a:cubicBezTo>
                      <a:pt x="356316" y="40979"/>
                      <a:pt x="371298" y="51413"/>
                      <a:pt x="373487" y="66736"/>
                    </a:cubicBezTo>
                    <a:cubicBezTo>
                      <a:pt x="377182" y="92601"/>
                      <a:pt x="352653" y="139087"/>
                      <a:pt x="334851" y="156888"/>
                    </a:cubicBezTo>
                    <a:cubicBezTo>
                      <a:pt x="323906" y="167833"/>
                      <a:pt x="309093" y="174060"/>
                      <a:pt x="296214" y="182646"/>
                    </a:cubicBezTo>
                    <a:cubicBezTo>
                      <a:pt x="284161" y="200726"/>
                      <a:pt x="233881" y="261462"/>
                      <a:pt x="231820" y="298556"/>
                    </a:cubicBezTo>
                    <a:cubicBezTo>
                      <a:pt x="228248" y="362851"/>
                      <a:pt x="236113" y="476714"/>
                      <a:pt x="231820" y="504618"/>
                    </a:cubicBezTo>
                    <a:close/>
                  </a:path>
                </a:pathLst>
              </a:custGeom>
              <a:solidFill>
                <a:srgbClr val="BA9F5A"/>
              </a:solidFill>
              <a:ln>
                <a:solidFill>
                  <a:srgbClr val="6633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s-ES"/>
              </a:p>
            </p:txBody>
          </p:sp>
        </p:grpSp>
      </p:grpSp>
      <p:sp>
        <p:nvSpPr>
          <p:cNvPr id="157" name="6 CuadroTexto"/>
          <p:cNvSpPr txBox="1">
            <a:spLocks noChangeArrowheads="1"/>
          </p:cNvSpPr>
          <p:nvPr/>
        </p:nvSpPr>
        <p:spPr bwMode="auto">
          <a:xfrm>
            <a:off x="1214414" y="3286124"/>
            <a:ext cx="7836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altLang="es-CL" sz="2400" dirty="0" smtClean="0">
                <a:latin typeface="Calibri" pitchFamily="34" charset="0"/>
              </a:rPr>
              <a:t>EN</a:t>
            </a:r>
            <a:endParaRPr lang="es-ES" altLang="es-CL" sz="2400" baseline="-25000" dirty="0">
              <a:latin typeface="Calibri" pitchFamily="34" charset="0"/>
            </a:endParaRPr>
          </a:p>
        </p:txBody>
      </p:sp>
      <p:sp>
        <p:nvSpPr>
          <p:cNvPr id="158" name="6 CuadroTexto"/>
          <p:cNvSpPr txBox="1">
            <a:spLocks noChangeArrowheads="1"/>
          </p:cNvSpPr>
          <p:nvPr/>
        </p:nvSpPr>
        <p:spPr bwMode="auto">
          <a:xfrm>
            <a:off x="3857620" y="3071810"/>
            <a:ext cx="7836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altLang="es-CL" sz="2400" dirty="0" smtClean="0">
                <a:latin typeface="Calibri" pitchFamily="34" charset="0"/>
              </a:rPr>
              <a:t>C</a:t>
            </a:r>
            <a:endParaRPr lang="es-ES" altLang="es-CL" sz="2400" baseline="-25000" dirty="0">
              <a:latin typeface="Calibri" pitchFamily="34" charset="0"/>
            </a:endParaRPr>
          </a:p>
        </p:txBody>
      </p:sp>
      <p:sp>
        <p:nvSpPr>
          <p:cNvPr id="159" name="6 CuadroTexto"/>
          <p:cNvSpPr txBox="1">
            <a:spLocks noChangeArrowheads="1"/>
          </p:cNvSpPr>
          <p:nvPr/>
        </p:nvSpPr>
        <p:spPr bwMode="auto">
          <a:xfrm>
            <a:off x="3581400" y="5634359"/>
            <a:ext cx="7836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altLang="es-CL" sz="2400" dirty="0" smtClean="0">
                <a:latin typeface="Calibri" pitchFamily="34" charset="0"/>
              </a:rPr>
              <a:t>EN</a:t>
            </a:r>
            <a:endParaRPr lang="es-ES" altLang="es-CL" sz="2400" baseline="-25000" dirty="0">
              <a:latin typeface="Calibri" pitchFamily="34" charset="0"/>
            </a:endParaRPr>
          </a:p>
        </p:txBody>
      </p:sp>
      <p:sp>
        <p:nvSpPr>
          <p:cNvPr id="160" name="6 CuadroTexto"/>
          <p:cNvSpPr txBox="1">
            <a:spLocks noChangeArrowheads="1"/>
          </p:cNvSpPr>
          <p:nvPr/>
        </p:nvSpPr>
        <p:spPr bwMode="auto">
          <a:xfrm>
            <a:off x="5791200" y="5410224"/>
            <a:ext cx="7836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altLang="es-CL" sz="2400" dirty="0" smtClean="0">
                <a:latin typeface="Calibri" pitchFamily="34" charset="0"/>
              </a:rPr>
              <a:t>C</a:t>
            </a:r>
            <a:endParaRPr lang="es-ES" altLang="es-CL" sz="2400" baseline="-25000" dirty="0">
              <a:latin typeface="Calibri" pitchFamily="34" charset="0"/>
            </a:endParaRPr>
          </a:p>
        </p:txBody>
      </p:sp>
      <p:sp>
        <p:nvSpPr>
          <p:cNvPr id="161" name="160 Rectángulo"/>
          <p:cNvSpPr/>
          <p:nvPr/>
        </p:nvSpPr>
        <p:spPr>
          <a:xfrm>
            <a:off x="2786114" y="1484643"/>
            <a:ext cx="6572232" cy="1015663"/>
          </a:xfrm>
          <a:prstGeom prst="rect">
            <a:avLst/>
          </a:prstGeom>
        </p:spPr>
        <p:txBody>
          <a:bodyPr wrap="square">
            <a:spAutoFit/>
          </a:bodyPr>
          <a:lstStyle/>
          <a:p>
            <a:r>
              <a:rPr lang="en-US" sz="2000" dirty="0" smtClean="0">
                <a:cs typeface="Arial" pitchFamily="34" charset="0"/>
              </a:rPr>
              <a:t>Experimental </a:t>
            </a:r>
            <a:r>
              <a:rPr lang="en-US" sz="2000" dirty="0" err="1" smtClean="0">
                <a:cs typeface="Arial" pitchFamily="34" charset="0"/>
              </a:rPr>
              <a:t>Desing</a:t>
            </a:r>
            <a:r>
              <a:rPr lang="en-US" sz="2000" dirty="0" smtClean="0">
                <a:cs typeface="Arial" pitchFamily="34" charset="0"/>
              </a:rPr>
              <a:t>: Productivity (High - Low): Site </a:t>
            </a:r>
          </a:p>
          <a:p>
            <a:pPr fontAlgn="auto">
              <a:spcBef>
                <a:spcPts val="0"/>
              </a:spcBef>
              <a:spcAft>
                <a:spcPts val="0"/>
              </a:spcAft>
              <a:defRPr/>
            </a:pPr>
            <a:r>
              <a:rPr lang="en-US" sz="2000" dirty="0" smtClean="0">
                <a:cs typeface="Arial" pitchFamily="34" charset="0"/>
              </a:rPr>
              <a:t>		     Predator Presence (-P - +P</a:t>
            </a:r>
            <a:r>
              <a:rPr lang="en-US" sz="2000" baseline="-25000" dirty="0" smtClean="0">
                <a:cs typeface="Arial" pitchFamily="34" charset="0"/>
              </a:rPr>
              <a:t>NL</a:t>
            </a:r>
            <a:r>
              <a:rPr lang="en-US" sz="2000" dirty="0" smtClean="0">
                <a:cs typeface="Arial" pitchFamily="34" charset="0"/>
              </a:rPr>
              <a:t>): Platforms </a:t>
            </a:r>
          </a:p>
          <a:p>
            <a:pPr fontAlgn="auto">
              <a:spcBef>
                <a:spcPts val="0"/>
              </a:spcBef>
              <a:spcAft>
                <a:spcPts val="0"/>
              </a:spcAft>
              <a:defRPr/>
            </a:pPr>
            <a:r>
              <a:rPr lang="en-US" sz="2000" dirty="0" smtClean="0">
                <a:cs typeface="Arial" pitchFamily="34" charset="0"/>
              </a:rPr>
              <a:t>		     </a:t>
            </a:r>
            <a:r>
              <a:rPr lang="en-US" sz="2000" dirty="0" err="1" smtClean="0">
                <a:cs typeface="Arial" pitchFamily="34" charset="0"/>
              </a:rPr>
              <a:t>Herbivory</a:t>
            </a:r>
            <a:r>
              <a:rPr lang="en-US" sz="2000" dirty="0" smtClean="0">
                <a:cs typeface="Arial" pitchFamily="34" charset="0"/>
              </a:rPr>
              <a:t> (-L - +L): Fences	</a:t>
            </a:r>
          </a:p>
        </p:txBody>
      </p:sp>
    </p:spTree>
    <p:extLst>
      <p:ext uri="{BB962C8B-B14F-4D97-AF65-F5344CB8AC3E}">
        <p14:creationId xmlns:p14="http://schemas.microsoft.com/office/powerpoint/2010/main" val="328064088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357158" y="285728"/>
            <a:ext cx="8572560" cy="1569660"/>
          </a:xfrm>
          <a:prstGeom prst="rect">
            <a:avLst/>
          </a:prstGeom>
        </p:spPr>
        <p:txBody>
          <a:bodyPr wrap="square">
            <a:spAutoFit/>
          </a:bodyPr>
          <a:lstStyle/>
          <a:p>
            <a:r>
              <a:rPr lang="en-US" sz="2400" dirty="0" err="1" smtClean="0"/>
              <a:t>Transcriptome</a:t>
            </a:r>
            <a:r>
              <a:rPr lang="en-US" sz="2400" dirty="0" smtClean="0"/>
              <a:t> </a:t>
            </a:r>
            <a:r>
              <a:rPr lang="en-US" sz="2400" dirty="0"/>
              <a:t>sequencing </a:t>
            </a:r>
            <a:r>
              <a:rPr lang="en-US" sz="2400" dirty="0" smtClean="0"/>
              <a:t>for </a:t>
            </a:r>
            <a:r>
              <a:rPr lang="en-US" sz="2400" i="1" dirty="0"/>
              <a:t>F. </a:t>
            </a:r>
            <a:r>
              <a:rPr lang="en-US" sz="2400" i="1" dirty="0" err="1"/>
              <a:t>limbata</a:t>
            </a:r>
            <a:r>
              <a:rPr lang="en-US" sz="2400" i="1" dirty="0"/>
              <a:t> </a:t>
            </a:r>
            <a:r>
              <a:rPr lang="en-US" sz="2400" i="1" dirty="0" smtClean="0"/>
              <a:t>u</a:t>
            </a:r>
            <a:r>
              <a:rPr lang="en-US" sz="2400" dirty="0" smtClean="0"/>
              <a:t>sing </a:t>
            </a:r>
            <a:r>
              <a:rPr lang="en-US" sz="2400" dirty="0"/>
              <a:t>gills, digestive gland and mantle tissue </a:t>
            </a:r>
            <a:r>
              <a:rPr lang="en-US" sz="2400" dirty="0" smtClean="0"/>
              <a:t>of individuals </a:t>
            </a:r>
            <a:r>
              <a:rPr lang="en-US" sz="2400" dirty="0"/>
              <a:t>exposed to </a:t>
            </a:r>
            <a:r>
              <a:rPr lang="en-US" sz="2400" dirty="0" smtClean="0"/>
              <a:t>2 </a:t>
            </a:r>
            <a:r>
              <a:rPr lang="en-US" sz="2400" dirty="0"/>
              <a:t>different experimental </a:t>
            </a:r>
            <a:r>
              <a:rPr lang="en-US" sz="2400" dirty="0" smtClean="0"/>
              <a:t>conditions of Productivity x Predator presence at Dr</a:t>
            </a:r>
            <a:r>
              <a:rPr lang="en-US" sz="2400" dirty="0"/>
              <a:t>. Gallardo’s Laboratory, University of </a:t>
            </a:r>
            <a:r>
              <a:rPr lang="en-US" sz="2400" dirty="0" smtClean="0"/>
              <a:t>Concepción.</a:t>
            </a:r>
            <a:endParaRPr lang="es-CL" sz="2400" dirty="0"/>
          </a:p>
        </p:txBody>
      </p:sp>
      <p:pic>
        <p:nvPicPr>
          <p:cNvPr id="1026" name="Picture 2"/>
          <p:cNvPicPr>
            <a:picLocks noChangeAspect="1" noChangeArrowheads="1"/>
          </p:cNvPicPr>
          <p:nvPr/>
        </p:nvPicPr>
        <p:blipFill>
          <a:blip r:embed="rId2"/>
          <a:srcRect/>
          <a:stretch>
            <a:fillRect/>
          </a:stretch>
        </p:blipFill>
        <p:spPr bwMode="auto">
          <a:xfrm>
            <a:off x="71438" y="2382015"/>
            <a:ext cx="4857752" cy="2761497"/>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5072098" y="1928802"/>
            <a:ext cx="4071902" cy="4049853"/>
          </a:xfrm>
          <a:prstGeom prst="rect">
            <a:avLst/>
          </a:prstGeom>
          <a:noFill/>
          <a:ln w="9525">
            <a:noFill/>
            <a:miter lim="800000"/>
            <a:headEnd/>
            <a:tailEnd/>
          </a:ln>
          <a:effectLst/>
        </p:spPr>
      </p:pic>
    </p:spTree>
    <p:extLst>
      <p:ext uri="{BB962C8B-B14F-4D97-AF65-F5344CB8AC3E}">
        <p14:creationId xmlns:p14="http://schemas.microsoft.com/office/powerpoint/2010/main" val="389512803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906</TotalTime>
  <Words>619</Words>
  <Application>Microsoft Macintosh PowerPoint</Application>
  <PresentationFormat>Presentación en pantalla (4:3)</PresentationFormat>
  <Paragraphs>61</Paragraphs>
  <Slides>6</Slides>
  <Notes>4</Notes>
  <HiddenSlides>0</HiddenSlides>
  <MMClips>0</MMClips>
  <ScaleCrop>false</ScaleCrop>
  <HeadingPairs>
    <vt:vector size="4" baseType="variant">
      <vt:variant>
        <vt:lpstr>Tema</vt:lpstr>
      </vt:variant>
      <vt:variant>
        <vt:i4>1</vt:i4>
      </vt:variant>
      <vt:variant>
        <vt:lpstr>Títulos de diapositiva</vt:lpstr>
      </vt:variant>
      <vt:variant>
        <vt:i4>6</vt:i4>
      </vt:variant>
    </vt:vector>
  </HeadingPairs>
  <TitlesOfParts>
    <vt:vector size="7" baseType="lpstr">
      <vt:lpstr>Tema de Office</vt:lpstr>
      <vt:lpstr>Presentación de PowerPoint</vt:lpstr>
      <vt:lpstr>Presentación de PowerPoint</vt:lpstr>
      <vt:lpstr>Presentación de PowerPoint</vt:lpstr>
      <vt:lpstr>Oceanographic and atmospheric transition zone around 30°S. High abundance and productivity of basal resources to the south contrasts with a less productive region to the north </vt:lpstr>
      <vt:lpstr>Presentación de PowerPoint</vt:lpstr>
      <vt:lpstr>Presentación de PowerPoint</vt:lpstr>
    </vt:vector>
  </TitlesOfParts>
  <Company>UCN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Effects of productivity on the magnitude of predators non lethal effects: consequences on prey population dynamics and its propagation on rocky shore community.</dc:title>
  <dc:creator>Universidad Catolica del Norte</dc:creator>
  <cp:lastModifiedBy>Alumno Matlab</cp:lastModifiedBy>
  <cp:revision>140</cp:revision>
  <dcterms:created xsi:type="dcterms:W3CDTF">2014-05-13T14:27:13Z</dcterms:created>
  <dcterms:modified xsi:type="dcterms:W3CDTF">2015-01-22T17:58:35Z</dcterms:modified>
</cp:coreProperties>
</file>