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CCBC74-DE25-48E8-963B-DDD99D64533C}">
  <a:tblStyle styleId="{22CCBC74-DE25-48E8-963B-DDD99D645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Lovisa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f70b23d0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f70b23d0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Thibault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f70b23d02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f70b23d02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Thibault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e090e87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1e090e87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Thibault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f6e596e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f6e596e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Thibault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f6e596e5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f6e596e5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Thibault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f6a7d60bd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f6a7d60bd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br>
              <a:rPr lang="sv"/>
            </a:br>
            <a:r>
              <a:rPr lang="sv" sz="1200">
                <a:solidFill>
                  <a:srgbClr val="595959"/>
                </a:solidFill>
              </a:rPr>
              <a:t>Motivate flower (controllable/modular, can be integrated with FEDn, simulated)</a:t>
            </a:r>
            <a:endParaRPr sz="5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f63f11fe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f63f11fe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br>
              <a:rPr lang="sv"/>
            </a:br>
            <a:r>
              <a:rPr lang="sv" sz="1200">
                <a:solidFill>
                  <a:srgbClr val="595959"/>
                </a:solidFill>
              </a:rPr>
              <a:t>Motivate flower (controllable/modular, can be integrated with FEDn, simulated)</a:t>
            </a:r>
            <a:endParaRPr sz="5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f63f11fe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f63f11fe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br>
              <a:rPr lang="sv"/>
            </a:br>
            <a:r>
              <a:rPr lang="sv" sz="1200">
                <a:solidFill>
                  <a:srgbClr val="595959"/>
                </a:solidFill>
              </a:rPr>
              <a:t>Motivate flower (controllable/modular, can be integrated with FEDn, simulated)</a:t>
            </a:r>
            <a:endParaRPr sz="5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f63f11fe8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f63f11fe8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br>
              <a:rPr lang="sv"/>
            </a:br>
            <a:r>
              <a:rPr lang="sv" sz="1200">
                <a:solidFill>
                  <a:srgbClr val="595959"/>
                </a:solidFill>
              </a:rPr>
              <a:t>Motivate flower (controllable/modular, can be integrated with FEDn, simulated)</a:t>
            </a:r>
            <a:endParaRPr sz="5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1e090e87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1e090e87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e330fe4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e330fe4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Lovisa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f63f11fe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1f63f11fe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1f63f11fe8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1f63f11fe8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f63f11fe8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1f63f11fe8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1f63f11fe8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1f63f11fe8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1e8027446f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1e8027446f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Kätriin; We have a baseline setup so that we could figure out whether using federated learning was beneficial compared to just training on the available dataset in each case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1e8027446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1e8027446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Kätriin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1e8027446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1e8027446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Kätriin; mention dataset composition affecting the results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1e8027446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1e8027446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Kätriin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1e090e877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1e090e877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Kätriin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sv" sz="1800">
                <a:solidFill>
                  <a:srgbClr val="595959"/>
                </a:solidFill>
              </a:rPr>
              <a:t>For smaller datasets, federated learning helps improve model performance.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sv" sz="1800">
                <a:solidFill>
                  <a:srgbClr val="595959"/>
                </a:solidFill>
              </a:rPr>
              <a:t>Vice versa for bigger datasets (Norwegian)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sv" sz="1800">
                <a:solidFill>
                  <a:srgbClr val="595959"/>
                </a:solidFill>
              </a:rPr>
              <a:t>Results are sensitive to dataset composition.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sv" sz="1800">
                <a:solidFill>
                  <a:srgbClr val="595959"/>
                </a:solidFill>
              </a:rPr>
              <a:t>After some training steps, there seems to be a “competition” between datasets, S3 is potentially a good example for this (nno_norne vs da_ddt) despite smooth aggregated convergence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sv" sz="1800">
                <a:solidFill>
                  <a:srgbClr val="595959"/>
                </a:solidFill>
              </a:rPr>
              <a:t>Wider implications: Federated learning is useful for situations with small datasets. Similarity between datasets is also important to consider. However, insights are limited to one small model and one federated setup.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sv" sz="1800">
                <a:solidFill>
                  <a:srgbClr val="595959"/>
                </a:solidFill>
              </a:rPr>
              <a:t>Communication is a big weakness of FL, especially for NLP which comes with quite big models.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1f63f11fe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1f63f11fe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br>
              <a:rPr lang="sv"/>
            </a:br>
            <a:r>
              <a:rPr lang="sv" sz="1000">
                <a:solidFill>
                  <a:srgbClr val="595959"/>
                </a:solidFill>
              </a:rPr>
              <a:t>https://github.com/scaleoutsystems/fedn/tree/master/examples/flower-client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f6a7d60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f6a7d60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Lovisa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1fde5076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1fde5076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br>
              <a:rPr lang="sv"/>
            </a:br>
            <a:r>
              <a:rPr lang="sv" sz="1000">
                <a:solidFill>
                  <a:srgbClr val="595959"/>
                </a:solidFill>
              </a:rPr>
              <a:t>https://github.com/scaleoutsystems/fedn/tree/master/examples/flower-client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1fde5076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31fde5076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br>
              <a:rPr lang="sv"/>
            </a:br>
            <a:r>
              <a:rPr lang="sv" sz="1000">
                <a:solidFill>
                  <a:srgbClr val="595959"/>
                </a:solidFill>
              </a:rPr>
              <a:t>https://github.com/scaleoutsystems/fedn/tree/master/examples/flower-client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1e8027446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1e802744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Jennifer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e090e8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e090e8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Lovisa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f6a7d60b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f6a7d60b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Lovisa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e090e877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e090e877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Thibault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f70b23d0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f70b23d0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Thibault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f70b23d0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f70b23d0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Thibault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f70b23d02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f70b23d02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Thibault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Relationship Id="rId4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gif"/><Relationship Id="rId4" Type="http://schemas.openxmlformats.org/officeDocument/2006/relationships/image" Target="../media/image1.gif"/><Relationship Id="rId5" Type="http://schemas.openxmlformats.org/officeDocument/2006/relationships/image" Target="../media/image4.png"/><Relationship Id="rId6" Type="http://schemas.openxmlformats.org/officeDocument/2006/relationships/image" Target="../media/image10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gif"/><Relationship Id="rId4" Type="http://schemas.openxmlformats.org/officeDocument/2006/relationships/image" Target="../media/image2.gif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gif"/><Relationship Id="rId4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Federated</a:t>
            </a:r>
            <a:endParaRPr>
              <a:solidFill>
                <a:srgbClr val="F2B60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Named-Entity Recognition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sv" sz="1979"/>
              <a:t>Jennifer Andersson, Lovisa Hagström, Kätriin Kukk, Thibault Marette</a:t>
            </a:r>
            <a:endParaRPr sz="1979"/>
          </a:p>
        </p:txBody>
      </p:sp>
      <p:sp>
        <p:nvSpPr>
          <p:cNvPr id="56" name="Google Shape;56;p13"/>
          <p:cNvSpPr txBox="1"/>
          <p:nvPr/>
        </p:nvSpPr>
        <p:spPr>
          <a:xfrm>
            <a:off x="2887050" y="2134400"/>
            <a:ext cx="62883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v">
                <a:solidFill>
                  <a:srgbClr val="F2B605"/>
                </a:solidFill>
              </a:rPr>
              <a:t>From NER to Federated NER</a:t>
            </a:r>
            <a:endParaRPr>
              <a:solidFill>
                <a:srgbClr val="F2B6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340" name="Google Shape;34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"/>
              <a:t>Problem</a:t>
            </a:r>
            <a:r>
              <a:rPr lang="sv"/>
              <a:t>: Each federation wants to collaborate but cannot share their own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/>
              <a:t>We leveraged Federated Learning for 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341" name="Google Shape;341;p22"/>
          <p:cNvGrpSpPr/>
          <p:nvPr/>
        </p:nvGrpSpPr>
        <p:grpSpPr>
          <a:xfrm>
            <a:off x="4292084" y="3085800"/>
            <a:ext cx="1019700" cy="916800"/>
            <a:chOff x="6672009" y="3211625"/>
            <a:chExt cx="1019700" cy="916800"/>
          </a:xfrm>
        </p:grpSpPr>
        <p:sp>
          <p:nvSpPr>
            <p:cNvPr id="342" name="Google Shape;342;p22"/>
            <p:cNvSpPr/>
            <p:nvPr/>
          </p:nvSpPr>
          <p:spPr>
            <a:xfrm>
              <a:off x="6672009" y="3211625"/>
              <a:ext cx="1019700" cy="916800"/>
            </a:xfrm>
            <a:prstGeom prst="roundRect">
              <a:avLst>
                <a:gd fmla="val 7796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a cartoon illustration of a blue and white robot (provided by Tenor)" id="343" name="Google Shape;34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90324" y="3376274"/>
              <a:ext cx="584974" cy="584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4" name="Google Shape;344;p22"/>
            <p:cNvSpPr txBox="1"/>
            <p:nvPr/>
          </p:nvSpPr>
          <p:spPr>
            <a:xfrm>
              <a:off x="6896850" y="3223183"/>
              <a:ext cx="57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000">
                  <a:solidFill>
                    <a:srgbClr val="65E5F4"/>
                  </a:solidFill>
                </a:rPr>
                <a:t>NER</a:t>
              </a:r>
              <a:endParaRPr sz="1000">
                <a:solidFill>
                  <a:srgbClr val="65E5F4"/>
                </a:solidFill>
              </a:endParaRPr>
            </a:p>
          </p:txBody>
        </p:sp>
      </p:grpSp>
      <p:sp>
        <p:nvSpPr>
          <p:cNvPr id="345" name="Google Shape;345;p22"/>
          <p:cNvSpPr/>
          <p:nvPr/>
        </p:nvSpPr>
        <p:spPr>
          <a:xfrm>
            <a:off x="5487417" y="3774782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2"/>
          <p:cNvSpPr/>
          <p:nvPr/>
        </p:nvSpPr>
        <p:spPr>
          <a:xfrm>
            <a:off x="5333640" y="231867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2"/>
          <p:cNvSpPr/>
          <p:nvPr/>
        </p:nvSpPr>
        <p:spPr>
          <a:xfrm>
            <a:off x="3464084" y="292880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" name="Google Shape;348;p22"/>
          <p:cNvGrpSpPr/>
          <p:nvPr/>
        </p:nvGrpSpPr>
        <p:grpSpPr>
          <a:xfrm>
            <a:off x="5513505" y="3834820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349" name="Google Shape;34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50" name="Google Shape;35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51" name="Google Shape;351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" name="Google Shape;352;p22"/>
          <p:cNvGrpSpPr/>
          <p:nvPr/>
        </p:nvGrpSpPr>
        <p:grpSpPr>
          <a:xfrm>
            <a:off x="5370609" y="2403165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353" name="Google Shape;35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54" name="Google Shape;35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55" name="Google Shape;35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n icon of a piece of paper with lines and a corner (provided by Tenor)" id="356" name="Google Shape;3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954" y="3011407"/>
            <a:ext cx="46118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icon of a piece of paper with lines and a corner (provided by Tenor)" id="357" name="Google Shape;35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661" y="3045493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2"/>
          <p:cNvSpPr txBox="1"/>
          <p:nvPr/>
        </p:nvSpPr>
        <p:spPr>
          <a:xfrm>
            <a:off x="5304982" y="2745120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⛄️🇩🇰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5482162" y="4171125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🎅🏻🇸🇪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an icon of a piece of paper with lines and a corner (provided by Tenor)" id="360" name="Google Shape;3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574" y="3085794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/>
        </p:nvSpPr>
        <p:spPr>
          <a:xfrm>
            <a:off x="3458641" y="3333006"/>
            <a:ext cx="736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🤶🏼🇳🇴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62" name="Google Shape;362;p22"/>
          <p:cNvGrpSpPr/>
          <p:nvPr/>
        </p:nvGrpSpPr>
        <p:grpSpPr>
          <a:xfrm>
            <a:off x="3838938" y="2614420"/>
            <a:ext cx="1954018" cy="1500136"/>
            <a:chOff x="6218863" y="2740245"/>
            <a:chExt cx="1954018" cy="1500136"/>
          </a:xfrm>
        </p:grpSpPr>
        <p:pic>
          <p:nvPicPr>
            <p:cNvPr descr="a cartoon illustration of a blue and white robot (provided by Tenor)" id="363" name="Google Shape;36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8863" y="3032416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364" name="Google Shape;364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09150" y="2740245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365" name="Google Shape;365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080" y="3929581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" name="Google Shape;366;p22"/>
          <p:cNvGrpSpPr/>
          <p:nvPr/>
        </p:nvGrpSpPr>
        <p:grpSpPr>
          <a:xfrm>
            <a:off x="199872" y="3722892"/>
            <a:ext cx="3592800" cy="554100"/>
            <a:chOff x="642128" y="2949669"/>
            <a:chExt cx="3592800" cy="554100"/>
          </a:xfrm>
        </p:grpSpPr>
        <p:sp>
          <p:nvSpPr>
            <p:cNvPr id="367" name="Google Shape;367;p22"/>
            <p:cNvSpPr/>
            <p:nvPr/>
          </p:nvSpPr>
          <p:spPr>
            <a:xfrm>
              <a:off x="679421" y="2986953"/>
              <a:ext cx="3505800" cy="51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68" name="Google Shape;368;p22"/>
            <p:cNvCxnSpPr/>
            <p:nvPr/>
          </p:nvCxnSpPr>
          <p:spPr>
            <a:xfrm>
              <a:off x="741578" y="3226719"/>
              <a:ext cx="926100" cy="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22"/>
            <p:cNvCxnSpPr/>
            <p:nvPr/>
          </p:nvCxnSpPr>
          <p:spPr>
            <a:xfrm>
              <a:off x="741578" y="3410201"/>
              <a:ext cx="1268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22"/>
            <p:cNvCxnSpPr/>
            <p:nvPr/>
          </p:nvCxnSpPr>
          <p:spPr>
            <a:xfrm>
              <a:off x="3355578" y="3410201"/>
              <a:ext cx="7365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1" name="Google Shape;371;p22"/>
            <p:cNvSpPr txBox="1"/>
            <p:nvPr/>
          </p:nvSpPr>
          <p:spPr>
            <a:xfrm>
              <a:off x="642128" y="2949669"/>
              <a:ext cx="3592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200">
                  <a:solidFill>
                    <a:schemeClr val="dk2"/>
                  </a:solidFill>
                </a:rPr>
                <a:t>Bernt Hagtvet er professor i statsvitskap ved Universitetet i Oslo og fast skribent for Dag og Tid.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372" name="Google Shape;372;p22"/>
          <p:cNvGrpSpPr/>
          <p:nvPr/>
        </p:nvGrpSpPr>
        <p:grpSpPr>
          <a:xfrm>
            <a:off x="4108734" y="2867883"/>
            <a:ext cx="1386401" cy="993208"/>
            <a:chOff x="6475684" y="2999608"/>
            <a:chExt cx="1386401" cy="993208"/>
          </a:xfrm>
        </p:grpSpPr>
        <p:cxnSp>
          <p:nvCxnSpPr>
            <p:cNvPr id="373" name="Google Shape;373;p22"/>
            <p:cNvCxnSpPr/>
            <p:nvPr/>
          </p:nvCxnSpPr>
          <p:spPr>
            <a:xfrm>
              <a:off x="6475684" y="3252450"/>
              <a:ext cx="468600" cy="270600"/>
            </a:xfrm>
            <a:prstGeom prst="straightConnector1">
              <a:avLst/>
            </a:prstGeom>
            <a:noFill/>
            <a:ln cap="flat" cmpd="sng" w="9525">
              <a:solidFill>
                <a:srgbClr val="65E5F4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74" name="Google Shape;374;p22"/>
            <p:cNvCxnSpPr/>
            <p:nvPr/>
          </p:nvCxnSpPr>
          <p:spPr>
            <a:xfrm>
              <a:off x="7393485" y="3722216"/>
              <a:ext cx="468600" cy="270600"/>
            </a:xfrm>
            <a:prstGeom prst="straightConnector1">
              <a:avLst/>
            </a:prstGeom>
            <a:noFill/>
            <a:ln cap="flat" cmpd="sng" w="9525">
              <a:solidFill>
                <a:srgbClr val="65E5F4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375" name="Google Shape;375;p22"/>
            <p:cNvCxnSpPr/>
            <p:nvPr/>
          </p:nvCxnSpPr>
          <p:spPr>
            <a:xfrm rot="5397801">
              <a:off x="7285947" y="3098758"/>
              <a:ext cx="468900" cy="270600"/>
            </a:xfrm>
            <a:prstGeom prst="straightConnector1">
              <a:avLst/>
            </a:prstGeom>
            <a:noFill/>
            <a:ln cap="flat" cmpd="sng" w="9525">
              <a:solidFill>
                <a:srgbClr val="65E5F4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3"/>
          <p:cNvSpPr txBox="1"/>
          <p:nvPr/>
        </p:nvSpPr>
        <p:spPr>
          <a:xfrm>
            <a:off x="467600" y="2528700"/>
            <a:ext cx="29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A</a:t>
            </a:r>
            <a:r>
              <a:rPr lang="sv" sz="1800">
                <a:solidFill>
                  <a:schemeClr val="dk2"/>
                </a:solidFill>
              </a:rPr>
              <a:t> dataset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1" name="Google Shape;381;p23"/>
          <p:cNvSpPr txBox="1"/>
          <p:nvPr/>
        </p:nvSpPr>
        <p:spPr>
          <a:xfrm>
            <a:off x="467600" y="2995700"/>
            <a:ext cx="29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A model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2" name="Google Shape;382;p23"/>
          <p:cNvSpPr txBox="1"/>
          <p:nvPr/>
        </p:nvSpPr>
        <p:spPr>
          <a:xfrm>
            <a:off x="467600" y="3422525"/>
            <a:ext cx="587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A machine to deploy our implementation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3" name="Google Shape;383;p23"/>
          <p:cNvSpPr txBox="1"/>
          <p:nvPr/>
        </p:nvSpPr>
        <p:spPr>
          <a:xfrm>
            <a:off x="467600" y="3868250"/>
            <a:ext cx="57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A framework to simulate communication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4" name="Google Shape;384;p23"/>
          <p:cNvSpPr/>
          <p:nvPr/>
        </p:nvSpPr>
        <p:spPr>
          <a:xfrm>
            <a:off x="1017282" y="3477885"/>
            <a:ext cx="379500" cy="351000"/>
          </a:xfrm>
          <a:prstGeom prst="roundRect">
            <a:avLst>
              <a:gd fmla="val 7796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>
            <a:off x="1017345" y="3923635"/>
            <a:ext cx="379500" cy="351000"/>
          </a:xfrm>
          <a:prstGeom prst="roundRect">
            <a:avLst>
              <a:gd fmla="val 7796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v">
                <a:solidFill>
                  <a:srgbClr val="F2B605"/>
                </a:solidFill>
              </a:rPr>
              <a:t>From NER to Federated NER</a:t>
            </a:r>
            <a:endParaRPr>
              <a:solidFill>
                <a:srgbClr val="F2B6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387" name="Google Shape;387;p23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sv"/>
              <a:t>Problem</a:t>
            </a:r>
            <a:r>
              <a:rPr lang="sv"/>
              <a:t>: Each country wants to collaborate but cannot share their own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sv"/>
              <a:t>We leveraged </a:t>
            </a:r>
            <a:r>
              <a:rPr b="1" lang="sv"/>
              <a:t>Federated Learning</a:t>
            </a:r>
            <a:r>
              <a:rPr lang="sv"/>
              <a:t> for 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sv"/>
              <a:t>In the real-world, we need a few practicalities:</a:t>
            </a:r>
            <a:endParaRPr/>
          </a:p>
        </p:txBody>
      </p:sp>
      <p:grpSp>
        <p:nvGrpSpPr>
          <p:cNvPr id="388" name="Google Shape;388;p23"/>
          <p:cNvGrpSpPr/>
          <p:nvPr/>
        </p:nvGrpSpPr>
        <p:grpSpPr>
          <a:xfrm>
            <a:off x="1017257" y="3051135"/>
            <a:ext cx="379532" cy="350859"/>
            <a:chOff x="6972911" y="840364"/>
            <a:chExt cx="1019700" cy="916800"/>
          </a:xfrm>
        </p:grpSpPr>
        <p:sp>
          <p:nvSpPr>
            <p:cNvPr id="389" name="Google Shape;389;p23"/>
            <p:cNvSpPr/>
            <p:nvPr/>
          </p:nvSpPr>
          <p:spPr>
            <a:xfrm>
              <a:off x="6972911" y="840364"/>
              <a:ext cx="1019700" cy="916800"/>
            </a:xfrm>
            <a:prstGeom prst="roundRect">
              <a:avLst>
                <a:gd fmla="val 7796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a cartoon illustration of a blue and white robot (provided by Tenor)" id="390" name="Google Shape;39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0272" y="1006266"/>
              <a:ext cx="584974" cy="584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1" name="Google Shape;391;p23"/>
          <p:cNvSpPr/>
          <p:nvPr/>
        </p:nvSpPr>
        <p:spPr>
          <a:xfrm>
            <a:off x="1017341" y="2571750"/>
            <a:ext cx="379500" cy="4035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" name="Google Shape;392;p23"/>
          <p:cNvGrpSpPr/>
          <p:nvPr/>
        </p:nvGrpSpPr>
        <p:grpSpPr>
          <a:xfrm>
            <a:off x="1055030" y="2624916"/>
            <a:ext cx="304020" cy="297290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393" name="Google Shape;393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94" name="Google Shape;394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95" name="Google Shape;39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6" name="Google Shape;39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5087" y="3947100"/>
            <a:ext cx="304026" cy="304026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3"/>
          <p:cNvSpPr txBox="1"/>
          <p:nvPr/>
        </p:nvSpPr>
        <p:spPr>
          <a:xfrm>
            <a:off x="1017275" y="3462723"/>
            <a:ext cx="3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⚙️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UNER: a unified dataset corpora for NER tasks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403" name="Google Shape;403;p24"/>
          <p:cNvSpPr txBox="1"/>
          <p:nvPr>
            <p:ph idx="1" type="body"/>
          </p:nvPr>
        </p:nvSpPr>
        <p:spPr>
          <a:xfrm>
            <a:off x="311700" y="1197425"/>
            <a:ext cx="680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We use new datasets from </a:t>
            </a:r>
            <a:r>
              <a:rPr b="1" lang="sv"/>
              <a:t>UNER project</a:t>
            </a:r>
            <a:r>
              <a:rPr lang="sv"/>
              <a:t>,</a:t>
            </a:r>
            <a:r>
              <a:rPr lang="sv"/>
              <a:t> a recent effort to develop </a:t>
            </a:r>
            <a:r>
              <a:rPr b="1" lang="sv"/>
              <a:t>consistent</a:t>
            </a:r>
            <a:r>
              <a:rPr lang="sv"/>
              <a:t> NER </a:t>
            </a:r>
            <a:r>
              <a:rPr lang="sv"/>
              <a:t>benchmarks in many languages.</a:t>
            </a:r>
            <a:endParaRPr/>
          </a:p>
        </p:txBody>
      </p:sp>
      <p:graphicFrame>
        <p:nvGraphicFramePr>
          <p:cNvPr id="404" name="Google Shape;404;p24"/>
          <p:cNvGraphicFramePr/>
          <p:nvPr/>
        </p:nvGraphicFramePr>
        <p:xfrm>
          <a:off x="2912050" y="221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{22CCBC74-DE25-48E8-963B-DDD99D64533C}</a:tableStyleId>
              </a:tblPr>
              <a:tblGrid>
                <a:gridCol w="1233950"/>
                <a:gridCol w="1070750"/>
                <a:gridCol w="1096975"/>
                <a:gridCol w="2830275"/>
              </a:tblGrid>
              <a:tr h="584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Dataset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Language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#sentences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Content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sv_talbanken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Swedish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4 303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Professional prose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da_ddt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Danish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5 512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Fiction, nonfiction, news, Speech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nob_norne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Norwegian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(bokmål)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16 309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L</a:t>
                      </a:r>
                      <a:r>
                        <a:rPr lang="sv"/>
                        <a:t>iterature, newspapers, government publications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4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nno_norne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Norwegian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(nynorsk)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14 878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>
                          <a:solidFill>
                            <a:schemeClr val="dk1"/>
                          </a:solidFill>
                        </a:rPr>
                        <a:t>Literature, newspapers, government publications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5" name="Google Shape;405;p24"/>
          <p:cNvSpPr txBox="1"/>
          <p:nvPr/>
        </p:nvSpPr>
        <p:spPr>
          <a:xfrm>
            <a:off x="0" y="2260675"/>
            <a:ext cx="2868600" cy="27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chemeClr val="dk2"/>
                </a:solidFill>
              </a:rPr>
              <a:t>Dataset features: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sv">
                <a:solidFill>
                  <a:schemeClr val="dk2"/>
                </a:solidFill>
              </a:rPr>
              <a:t>3 tags: </a:t>
            </a:r>
            <a:r>
              <a:rPr lang="sv">
                <a:solidFill>
                  <a:srgbClr val="E06666"/>
                </a:solidFill>
              </a:rPr>
              <a:t>Person </a:t>
            </a:r>
            <a:r>
              <a:rPr lang="sv">
                <a:solidFill>
                  <a:schemeClr val="accent5"/>
                </a:solidFill>
              </a:rPr>
              <a:t>Organisation </a:t>
            </a:r>
            <a:r>
              <a:rPr lang="sv">
                <a:solidFill>
                  <a:schemeClr val="dk2"/>
                </a:solidFill>
              </a:rPr>
              <a:t>and</a:t>
            </a:r>
            <a:r>
              <a:rPr lang="sv">
                <a:solidFill>
                  <a:schemeClr val="accent5"/>
                </a:solidFill>
              </a:rPr>
              <a:t> </a:t>
            </a:r>
            <a:r>
              <a:rPr lang="sv">
                <a:solidFill>
                  <a:srgbClr val="8E7CC3"/>
                </a:solidFill>
              </a:rPr>
              <a:t>Location.</a:t>
            </a:r>
            <a:endParaRPr>
              <a:solidFill>
                <a:srgbClr val="8E7CC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sv">
                <a:solidFill>
                  <a:schemeClr val="dk2"/>
                </a:solidFill>
              </a:rPr>
              <a:t>Solving in and inter dataset ambiguities using </a:t>
            </a:r>
            <a:r>
              <a:rPr b="1" lang="sv">
                <a:solidFill>
                  <a:schemeClr val="dk2"/>
                </a:solidFill>
              </a:rPr>
              <a:t>clear</a:t>
            </a:r>
            <a:r>
              <a:rPr lang="sv">
                <a:solidFill>
                  <a:schemeClr val="dk2"/>
                </a:solidFill>
              </a:rPr>
              <a:t> and </a:t>
            </a:r>
            <a:r>
              <a:rPr b="1" lang="sv">
                <a:solidFill>
                  <a:schemeClr val="dk2"/>
                </a:solidFill>
              </a:rPr>
              <a:t>common annotation guidelines.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b="1" lang="sv">
                <a:solidFill>
                  <a:schemeClr val="dk2"/>
                </a:solidFill>
              </a:rPr>
              <a:t>Heterogeneous</a:t>
            </a:r>
            <a:r>
              <a:rPr lang="sv">
                <a:solidFill>
                  <a:schemeClr val="dk2"/>
                </a:solidFill>
              </a:rPr>
              <a:t> data to simulate the federated setting.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Base model overview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411" name="Google Shape;41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/>
              <a:t>We used Facebook’s </a:t>
            </a:r>
            <a:r>
              <a:rPr b="1" lang="sv"/>
              <a:t>XLM-RoBERTa </a:t>
            </a:r>
            <a:r>
              <a:rPr lang="sv"/>
              <a:t>as a pre-trained model.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Transformer-based language model pre-trained on 100 different languages</a:t>
            </a:r>
            <a:endParaRPr/>
          </a:p>
          <a:p>
            <a:pPr indent="-3429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Multilingual model without sacrificing per-language performance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Can determine language on the input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5"/>
          <p:cNvSpPr txBox="1"/>
          <p:nvPr/>
        </p:nvSpPr>
        <p:spPr>
          <a:xfrm>
            <a:off x="311700" y="2997475"/>
            <a:ext cx="8832300" cy="1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sv" sz="1800">
                <a:solidFill>
                  <a:schemeClr val="dk2"/>
                </a:solidFill>
              </a:rPr>
              <a:t>Fine-tuning</a:t>
            </a:r>
            <a:r>
              <a:rPr lang="sv" sz="1800">
                <a:solidFill>
                  <a:schemeClr val="dk2"/>
                </a:solidFill>
              </a:rPr>
              <a:t> the model for our project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Setting hyperparameters based on the one reported in the research paper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Warm Up phase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Perform </a:t>
            </a:r>
            <a:r>
              <a:rPr b="1" lang="sv" sz="1800">
                <a:solidFill>
                  <a:schemeClr val="dk2"/>
                </a:solidFill>
              </a:rPr>
              <a:t>early stopping</a:t>
            </a:r>
            <a:r>
              <a:rPr lang="sv" sz="1800">
                <a:solidFill>
                  <a:schemeClr val="dk2"/>
                </a:solidFill>
              </a:rPr>
              <a:t> based on validation loss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Model deployment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418" name="Google Shape;418;p26"/>
          <p:cNvSpPr txBox="1"/>
          <p:nvPr>
            <p:ph idx="1" type="body"/>
          </p:nvPr>
        </p:nvSpPr>
        <p:spPr>
          <a:xfrm>
            <a:off x="194025" y="16788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sv"/>
              <a:t>Requested access to national NAISS ressource </a:t>
            </a:r>
            <a:r>
              <a:rPr b="1" lang="sv"/>
              <a:t>Alvis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v"/>
              <a:t>Deployed our implementation on a </a:t>
            </a:r>
            <a:r>
              <a:rPr b="1" lang="sv"/>
              <a:t>small cluster </a:t>
            </a:r>
            <a:r>
              <a:rPr lang="sv"/>
              <a:t>(4 NVIDIA Tesla A40 GPUs with 48GB RAM)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sv"/>
              <a:t>Each client runs on a </a:t>
            </a:r>
            <a:r>
              <a:rPr b="1" lang="sv"/>
              <a:t>separate GPU</a:t>
            </a:r>
            <a:r>
              <a:rPr lang="sv"/>
              <a:t> within the node.</a:t>
            </a:r>
            <a:endParaRPr/>
          </a:p>
        </p:txBody>
      </p:sp>
      <p:pic>
        <p:nvPicPr>
          <p:cNvPr id="419" name="Google Shape;41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1125" y="537225"/>
            <a:ext cx="5350801" cy="20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  <a:highlight>
                  <a:schemeClr val="lt1"/>
                </a:highlight>
              </a:rPr>
              <a:t>Federated Learning with Flower</a:t>
            </a:r>
            <a:endParaRPr>
              <a:solidFill>
                <a:srgbClr val="F2B605"/>
              </a:solidFill>
              <a:highlight>
                <a:schemeClr val="lt1"/>
              </a:highlight>
            </a:endParaRPr>
          </a:p>
        </p:txBody>
      </p:sp>
      <p:pic>
        <p:nvPicPr>
          <p:cNvPr id="425" name="Google Shape;42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663" y="0"/>
            <a:ext cx="2489725" cy="2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27"/>
          <p:cNvSpPr txBox="1"/>
          <p:nvPr/>
        </p:nvSpPr>
        <p:spPr>
          <a:xfrm>
            <a:off x="4216500" y="2766450"/>
            <a:ext cx="49590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7" name="Google Shape;427;p27"/>
          <p:cNvSpPr txBox="1"/>
          <p:nvPr/>
        </p:nvSpPr>
        <p:spPr>
          <a:xfrm>
            <a:off x="305400" y="1392400"/>
            <a:ext cx="853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Flower</a:t>
            </a:r>
            <a:r>
              <a:rPr lang="sv" sz="1800">
                <a:solidFill>
                  <a:schemeClr val="dk2"/>
                </a:solidFill>
              </a:rPr>
              <a:t> → open-source framework for federated learning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  <a:highlight>
                  <a:schemeClr val="lt1"/>
                </a:highlight>
              </a:rPr>
              <a:t>Federated Learning with Flower</a:t>
            </a:r>
            <a:endParaRPr>
              <a:solidFill>
                <a:srgbClr val="F2B605"/>
              </a:solidFill>
              <a:highlight>
                <a:schemeClr val="lt1"/>
              </a:highlight>
            </a:endParaRPr>
          </a:p>
        </p:txBody>
      </p:sp>
      <p:pic>
        <p:nvPicPr>
          <p:cNvPr id="433" name="Google Shape;4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663" y="0"/>
            <a:ext cx="2489725" cy="2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28"/>
          <p:cNvSpPr txBox="1"/>
          <p:nvPr/>
        </p:nvSpPr>
        <p:spPr>
          <a:xfrm>
            <a:off x="4216500" y="2766450"/>
            <a:ext cx="49590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5" name="Google Shape;435;p28"/>
          <p:cNvSpPr txBox="1"/>
          <p:nvPr/>
        </p:nvSpPr>
        <p:spPr>
          <a:xfrm>
            <a:off x="305400" y="1392400"/>
            <a:ext cx="853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Flower</a:t>
            </a:r>
            <a:r>
              <a:rPr lang="sv" sz="1800">
                <a:solidFill>
                  <a:schemeClr val="dk2"/>
                </a:solidFill>
              </a:rPr>
              <a:t> → open-source framework for federated learning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Easy</a:t>
            </a:r>
            <a:r>
              <a:rPr lang="sv" sz="1800">
                <a:solidFill>
                  <a:schemeClr val="dk2"/>
                </a:solidFill>
              </a:rPr>
              <a:t> to transition from centralized ML to federated ML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framework agnostic → builds on top of existing DL frameworks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compatible with Python, Android, iOS, C++ etc </a:t>
            </a:r>
            <a:endParaRPr sz="18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  <a:highlight>
                  <a:schemeClr val="lt1"/>
                </a:highlight>
              </a:rPr>
              <a:t>Federated Learning with Flower</a:t>
            </a:r>
            <a:endParaRPr>
              <a:solidFill>
                <a:srgbClr val="F2B605"/>
              </a:solidFill>
              <a:highlight>
                <a:schemeClr val="lt1"/>
              </a:highlight>
            </a:endParaRPr>
          </a:p>
        </p:txBody>
      </p:sp>
      <p:pic>
        <p:nvPicPr>
          <p:cNvPr id="441" name="Google Shape;4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663" y="0"/>
            <a:ext cx="2489725" cy="2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29"/>
          <p:cNvSpPr txBox="1"/>
          <p:nvPr/>
        </p:nvSpPr>
        <p:spPr>
          <a:xfrm>
            <a:off x="4216500" y="2766450"/>
            <a:ext cx="49590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305400" y="1392400"/>
            <a:ext cx="853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Flower</a:t>
            </a:r>
            <a:r>
              <a:rPr lang="sv" sz="1800">
                <a:solidFill>
                  <a:schemeClr val="dk2"/>
                </a:solidFill>
              </a:rPr>
              <a:t> → open-source framework for federated learning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Easy</a:t>
            </a:r>
            <a:r>
              <a:rPr lang="sv" sz="1800">
                <a:solidFill>
                  <a:schemeClr val="dk2"/>
                </a:solidFill>
              </a:rPr>
              <a:t> to transition from centralized ML to federated ML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framework agnostic → builds on top of existing DL frameworks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compatible with Python, Android, iOS, C++ etc </a:t>
            </a:r>
            <a:endParaRPr sz="18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Scalable</a:t>
            </a:r>
            <a:r>
              <a:rPr lang="sv" sz="1800">
                <a:solidFill>
                  <a:schemeClr val="dk2"/>
                </a:solidFill>
              </a:rPr>
              <a:t> and </a:t>
            </a:r>
            <a:r>
              <a:rPr b="1" lang="sv" sz="1800">
                <a:solidFill>
                  <a:schemeClr val="dk2"/>
                </a:solidFill>
              </a:rPr>
              <a:t>flexible</a:t>
            </a:r>
            <a:r>
              <a:rPr lang="sv" sz="1800">
                <a:solidFill>
                  <a:schemeClr val="dk2"/>
                </a:solidFill>
              </a:rPr>
              <a:t> → move seamlessly from prototyping to production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Prototyping in simulation mode (on your laptop or GPUs in a cluster)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Smooth transition to production mode, with little to no changes in your code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  <a:highlight>
                  <a:schemeClr val="lt1"/>
                </a:highlight>
              </a:rPr>
              <a:t>Federated Learning with Flower</a:t>
            </a:r>
            <a:endParaRPr>
              <a:solidFill>
                <a:srgbClr val="F2B605"/>
              </a:solidFill>
              <a:highlight>
                <a:schemeClr val="lt1"/>
              </a:highlight>
            </a:endParaRPr>
          </a:p>
        </p:txBody>
      </p:sp>
      <p:pic>
        <p:nvPicPr>
          <p:cNvPr id="449" name="Google Shape;4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2663" y="0"/>
            <a:ext cx="2489725" cy="248972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30"/>
          <p:cNvSpPr txBox="1"/>
          <p:nvPr/>
        </p:nvSpPr>
        <p:spPr>
          <a:xfrm>
            <a:off x="4216500" y="2766450"/>
            <a:ext cx="49590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305400" y="1392400"/>
            <a:ext cx="853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Flower</a:t>
            </a:r>
            <a:r>
              <a:rPr lang="sv" sz="1800">
                <a:solidFill>
                  <a:schemeClr val="dk2"/>
                </a:solidFill>
              </a:rPr>
              <a:t> → open-source framework for federated learning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Easy</a:t>
            </a:r>
            <a:r>
              <a:rPr lang="sv" sz="1800">
                <a:solidFill>
                  <a:schemeClr val="dk2"/>
                </a:solidFill>
              </a:rPr>
              <a:t> to transition from centralized ML to federated ML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framework agnostic → builds on top of existing DL frameworks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compatible with Python, Android, iOS, C++ etc </a:t>
            </a:r>
            <a:endParaRPr sz="18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Scalable</a:t>
            </a:r>
            <a:r>
              <a:rPr lang="sv" sz="1800">
                <a:solidFill>
                  <a:schemeClr val="dk2"/>
                </a:solidFill>
              </a:rPr>
              <a:t> and </a:t>
            </a:r>
            <a:r>
              <a:rPr b="1" lang="sv" sz="1800">
                <a:solidFill>
                  <a:schemeClr val="dk2"/>
                </a:solidFill>
              </a:rPr>
              <a:t>flexible</a:t>
            </a:r>
            <a:r>
              <a:rPr lang="sv" sz="1800">
                <a:solidFill>
                  <a:schemeClr val="dk2"/>
                </a:solidFill>
              </a:rPr>
              <a:t> → move seamlessly from prototyping to production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Prototyping in simulation mode (on your laptop or GPUs in a cluster)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sv" sz="1800">
                <a:solidFill>
                  <a:schemeClr val="dk2"/>
                </a:solidFill>
              </a:rPr>
              <a:t>Smooth transition to production mode, with little to no changes in your code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sv" sz="1800">
                <a:solidFill>
                  <a:schemeClr val="dk2"/>
                </a:solidFill>
              </a:rPr>
              <a:t>Flower Datasets</a:t>
            </a:r>
            <a:r>
              <a:rPr lang="sv" sz="1800">
                <a:solidFill>
                  <a:schemeClr val="dk2"/>
                </a:solidFill>
              </a:rPr>
              <a:t> → benchmarking made easy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Federated Learning with Flower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457" name="Google Shape;457;p31"/>
          <p:cNvSpPr txBox="1"/>
          <p:nvPr>
            <p:ph idx="1" type="body"/>
          </p:nvPr>
        </p:nvSpPr>
        <p:spPr>
          <a:xfrm>
            <a:off x="192800" y="1068375"/>
            <a:ext cx="85206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sv" sz="1500"/>
              <a:t>Client handles: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v" sz="1500"/>
              <a:t>Each client trains model based on its individual data partition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500"/>
              <a:t>(i.e. language)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5838566" y="3054625"/>
            <a:ext cx="736500" cy="794100"/>
            <a:chOff x="5838566" y="3054625"/>
            <a:chExt cx="736500" cy="794100"/>
          </a:xfrm>
        </p:grpSpPr>
        <p:sp>
          <p:nvSpPr>
            <p:cNvPr id="62" name="Google Shape;62;p14"/>
            <p:cNvSpPr/>
            <p:nvPr/>
          </p:nvSpPr>
          <p:spPr>
            <a:xfrm>
              <a:off x="5844009" y="3054625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an icon of a piece of paper with lines and a corner (provided by Tenor)" id="63" name="Google Shape;6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43879" y="3137232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64" name="Google Shape;6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09586" y="3171318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875499" y="3211619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5838566" y="3458831"/>
              <a:ext cx="736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🤶🏼🇳🇴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2975447" y="3790829"/>
            <a:ext cx="3592800" cy="554100"/>
            <a:chOff x="2975447" y="3790829"/>
            <a:chExt cx="3592800" cy="554100"/>
          </a:xfrm>
        </p:grpSpPr>
        <p:sp>
          <p:nvSpPr>
            <p:cNvPr id="68" name="Google Shape;68;p14"/>
            <p:cNvSpPr/>
            <p:nvPr/>
          </p:nvSpPr>
          <p:spPr>
            <a:xfrm>
              <a:off x="3012739" y="3828113"/>
              <a:ext cx="3505800" cy="51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2975447" y="3790829"/>
              <a:ext cx="3592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200">
                  <a:solidFill>
                    <a:schemeClr val="dk2"/>
                  </a:solidFill>
                </a:rPr>
                <a:t>Bernt Hagtvet er professor i statsvitskap ved Universitetet i Oslo og fast skribent for Dag og Tid.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70" name="Google Shape;70;p14"/>
          <p:cNvSpPr/>
          <p:nvPr/>
        </p:nvSpPr>
        <p:spPr>
          <a:xfrm>
            <a:off x="-208750" y="-205850"/>
            <a:ext cx="6851100" cy="2897700"/>
          </a:xfrm>
          <a:prstGeom prst="roundRect">
            <a:avLst>
              <a:gd fmla="val 4416" name="adj"/>
            </a:avLst>
          </a:prstGeom>
          <a:solidFill>
            <a:schemeClr val="lt1"/>
          </a:solidFill>
          <a:ln cap="flat" cmpd="sng" w="19050">
            <a:solidFill>
              <a:srgbClr val="F2B6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The Problem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152475"/>
            <a:ext cx="61932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The santa association wants to detect vital information in text to develop an accurate naughty list.</a:t>
            </a:r>
            <a:endParaRPr/>
          </a:p>
        </p:txBody>
      </p:sp>
      <p:pic>
        <p:nvPicPr>
          <p:cNvPr descr="a teddy bear is sitting on a pile of books with an angry look on his face (provided by Tenor)"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3195" y="3040674"/>
            <a:ext cx="988250" cy="7718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4"/>
          <p:cNvGrpSpPr/>
          <p:nvPr/>
        </p:nvGrpSpPr>
        <p:grpSpPr>
          <a:xfrm>
            <a:off x="7684907" y="2444495"/>
            <a:ext cx="764400" cy="794100"/>
            <a:chOff x="7684907" y="2444495"/>
            <a:chExt cx="764400" cy="794100"/>
          </a:xfrm>
        </p:grpSpPr>
        <p:sp>
          <p:nvSpPr>
            <p:cNvPr id="75" name="Google Shape;75;p14"/>
            <p:cNvSpPr/>
            <p:nvPr/>
          </p:nvSpPr>
          <p:spPr>
            <a:xfrm>
              <a:off x="7713565" y="2444495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" name="Google Shape;76;p14"/>
            <p:cNvGrpSpPr/>
            <p:nvPr/>
          </p:nvGrpSpPr>
          <p:grpSpPr>
            <a:xfrm>
              <a:off x="7750534" y="2528990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77" name="Google Shape;77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78" name="Google Shape;78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79" name="Google Shape;79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0" name="Google Shape;80;p14"/>
            <p:cNvSpPr txBox="1"/>
            <p:nvPr/>
          </p:nvSpPr>
          <p:spPr>
            <a:xfrm>
              <a:off x="7684907" y="2870945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⛄️🇩🇰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7862087" y="3900607"/>
            <a:ext cx="764400" cy="794100"/>
            <a:chOff x="7862087" y="3900607"/>
            <a:chExt cx="764400" cy="794100"/>
          </a:xfrm>
        </p:grpSpPr>
        <p:sp>
          <p:nvSpPr>
            <p:cNvPr id="82" name="Google Shape;82;p14"/>
            <p:cNvSpPr/>
            <p:nvPr/>
          </p:nvSpPr>
          <p:spPr>
            <a:xfrm>
              <a:off x="7867342" y="3900607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" name="Google Shape;83;p14"/>
            <p:cNvGrpSpPr/>
            <p:nvPr/>
          </p:nvGrpSpPr>
          <p:grpSpPr>
            <a:xfrm>
              <a:off x="7893430" y="3960645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84" name="Google Shape;8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85" name="Google Shape;85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86" name="Google Shape;86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" name="Google Shape;87;p14"/>
            <p:cNvSpPr txBox="1"/>
            <p:nvPr/>
          </p:nvSpPr>
          <p:spPr>
            <a:xfrm>
              <a:off x="7862087" y="4296950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🎅🏻🇸🇪</a:t>
              </a:r>
              <a:endParaRPr sz="1800">
                <a:solidFill>
                  <a:schemeClr val="dk2"/>
                </a:solidFill>
              </a:endParaRPr>
            </a:p>
          </p:txBody>
        </p:sp>
      </p:grpSp>
      <p:cxnSp>
        <p:nvCxnSpPr>
          <p:cNvPr id="88" name="Google Shape;88;p14"/>
          <p:cNvCxnSpPr/>
          <p:nvPr/>
        </p:nvCxnSpPr>
        <p:spPr>
          <a:xfrm>
            <a:off x="3074897" y="4067879"/>
            <a:ext cx="926100" cy="0"/>
          </a:xfrm>
          <a:prstGeom prst="straightConnector1">
            <a:avLst/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>
            <a:off x="3074897" y="4251362"/>
            <a:ext cx="12681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4"/>
          <p:cNvCxnSpPr/>
          <p:nvPr/>
        </p:nvCxnSpPr>
        <p:spPr>
          <a:xfrm>
            <a:off x="5688897" y="4251362"/>
            <a:ext cx="736500" cy="0"/>
          </a:xfrm>
          <a:prstGeom prst="straightConnector1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4"/>
          <p:cNvSpPr txBox="1"/>
          <p:nvPr/>
        </p:nvSpPr>
        <p:spPr>
          <a:xfrm>
            <a:off x="311700" y="1803400"/>
            <a:ext cx="5454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sv" sz="1800">
                <a:solidFill>
                  <a:schemeClr val="dk2"/>
                </a:solidFill>
              </a:rPr>
              <a:t>However, each country in the federation has little data and cannot share it.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Federated Learning with Flower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463" name="Google Shape;463;p32"/>
          <p:cNvSpPr txBox="1"/>
          <p:nvPr>
            <p:ph idx="1" type="body"/>
          </p:nvPr>
        </p:nvSpPr>
        <p:spPr>
          <a:xfrm>
            <a:off x="192800" y="1068375"/>
            <a:ext cx="101934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sv" sz="1500"/>
              <a:t>Client handles:</a:t>
            </a:r>
            <a:endParaRPr b="1"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v" sz="1500"/>
              <a:t>Each client trains model based on its individual data partition 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500"/>
              <a:t>(i.e. language)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sv" sz="1500"/>
              <a:t>Flower handles</a:t>
            </a:r>
            <a:r>
              <a:rPr lang="sv" sz="1500"/>
              <a:t>: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v" sz="1500"/>
              <a:t>Coordinating communication between server and clients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v" sz="1500"/>
              <a:t>Combining client model updates into a global model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sv" sz="1500"/>
              <a:t>Orchestrating simulation mode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Federated Learning with Flower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469" name="Google Shape;469;p33"/>
          <p:cNvSpPr txBox="1"/>
          <p:nvPr>
            <p:ph idx="1" type="body"/>
          </p:nvPr>
        </p:nvSpPr>
        <p:spPr>
          <a:xfrm>
            <a:off x="192800" y="1068375"/>
            <a:ext cx="108639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530"/>
          </a:p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sv" sz="1530"/>
              <a:t>Client handles:</a:t>
            </a:r>
            <a:endParaRPr b="1" sz="1530"/>
          </a:p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sv" sz="1530"/>
              <a:t>Each client trains model based on its individual data partition </a:t>
            </a:r>
            <a:endParaRPr sz="153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sv" sz="1530"/>
              <a:t>(i.e. language)</a:t>
            </a:r>
            <a:endParaRPr sz="153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sv" sz="1530"/>
              <a:t>Flower handles</a:t>
            </a:r>
            <a:r>
              <a:rPr lang="sv" sz="1530"/>
              <a:t>:</a:t>
            </a:r>
            <a:endParaRPr sz="1530"/>
          </a:p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sv" sz="1530"/>
              <a:t>Coordinating communication between server and clients</a:t>
            </a:r>
            <a:endParaRPr sz="1530"/>
          </a:p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sv" sz="1530"/>
              <a:t>Combining client model updates into a global model</a:t>
            </a:r>
            <a:endParaRPr sz="1530"/>
          </a:p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sv" sz="1530"/>
              <a:t>Orchestrating simulation mode</a:t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●"/>
            </a:pPr>
            <a:r>
              <a:rPr b="1" lang="sv" sz="1530"/>
              <a:t>Code structure:</a:t>
            </a:r>
            <a:endParaRPr b="1" sz="1530"/>
          </a:p>
          <a:p>
            <a:pPr indent="-32575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sv" sz="1530"/>
              <a:t>Server app, client app and task.py</a:t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Federated Learning with Flower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475" name="Google Shape;475;p34"/>
          <p:cNvSpPr txBox="1"/>
          <p:nvPr>
            <p:ph idx="1" type="body"/>
          </p:nvPr>
        </p:nvSpPr>
        <p:spPr>
          <a:xfrm>
            <a:off x="192800" y="1068375"/>
            <a:ext cx="85206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" sz="2400"/>
              <a:t>Client handles:</a:t>
            </a:r>
            <a:endParaRPr b="1"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Each client trains model based on its individual data partition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/>
              <a:t>(i.e. language)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" sz="2400"/>
              <a:t>Flower handles</a:t>
            </a:r>
            <a:r>
              <a:rPr lang="sv" sz="2400"/>
              <a:t>:</a:t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Coordinating communication between server and clients</a:t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Combining client model updates into a global model</a:t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Orchestrating simulation mode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" sz="2400"/>
              <a:t>Code structure:</a:t>
            </a:r>
            <a:endParaRPr b="1"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Server app, client app and task.py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6" name="Google Shape;476;p34"/>
          <p:cNvGrpSpPr/>
          <p:nvPr/>
        </p:nvGrpSpPr>
        <p:grpSpPr>
          <a:xfrm>
            <a:off x="4954389" y="2826077"/>
            <a:ext cx="3877936" cy="1588948"/>
            <a:chOff x="4930339" y="2369402"/>
            <a:chExt cx="3877936" cy="1588948"/>
          </a:xfrm>
        </p:grpSpPr>
        <p:grpSp>
          <p:nvGrpSpPr>
            <p:cNvPr id="477" name="Google Shape;477;p34"/>
            <p:cNvGrpSpPr/>
            <p:nvPr/>
          </p:nvGrpSpPr>
          <p:grpSpPr>
            <a:xfrm>
              <a:off x="7464725" y="3027163"/>
              <a:ext cx="1022559" cy="916800"/>
              <a:chOff x="6896850" y="3210350"/>
              <a:chExt cx="1022559" cy="916800"/>
            </a:xfrm>
          </p:grpSpPr>
          <p:sp>
            <p:nvSpPr>
              <p:cNvPr id="478" name="Google Shape;478;p34"/>
              <p:cNvSpPr/>
              <p:nvPr/>
            </p:nvSpPr>
            <p:spPr>
              <a:xfrm>
                <a:off x="6899709" y="3210350"/>
                <a:ext cx="1019700" cy="916800"/>
              </a:xfrm>
              <a:prstGeom prst="roundRect">
                <a:avLst>
                  <a:gd fmla="val 7796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a cartoon illustration of a blue and white robot (provided by Tenor)" id="479" name="Google Shape;479;p3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17062" y="3376287"/>
                <a:ext cx="584974" cy="584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0" name="Google Shape;480;p34"/>
              <p:cNvSpPr txBox="1"/>
              <p:nvPr/>
            </p:nvSpPr>
            <p:spPr>
              <a:xfrm>
                <a:off x="6896850" y="3223183"/>
                <a:ext cx="57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" sz="1000">
                    <a:solidFill>
                      <a:srgbClr val="65E5F4"/>
                    </a:solidFill>
                  </a:rPr>
                  <a:t>NER</a:t>
                </a:r>
                <a:endParaRPr sz="1000">
                  <a:solidFill>
                    <a:srgbClr val="65E5F4"/>
                  </a:solidFill>
                </a:endParaRPr>
              </a:p>
            </p:txBody>
          </p:sp>
        </p:grpSp>
        <p:grpSp>
          <p:nvGrpSpPr>
            <p:cNvPr id="481" name="Google Shape;481;p34"/>
            <p:cNvGrpSpPr/>
            <p:nvPr/>
          </p:nvGrpSpPr>
          <p:grpSpPr>
            <a:xfrm>
              <a:off x="5599409" y="2369402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482" name="Google Shape;482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483" name="Google Shape;483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484" name="Google Shape;484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an icon of a piece of paper with lines and a corner (provided by Tenor)" id="485" name="Google Shape;485;p3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10249" y="2406594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86" name="Google Shape;486;p34"/>
            <p:cNvGrpSpPr/>
            <p:nvPr/>
          </p:nvGrpSpPr>
          <p:grpSpPr>
            <a:xfrm>
              <a:off x="6272913" y="2369409"/>
              <a:ext cx="603857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487" name="Google Shape;487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488" name="Google Shape;488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489" name="Google Shape;489;p3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90" name="Google Shape;490;p34"/>
            <p:cNvSpPr txBox="1"/>
            <p:nvPr/>
          </p:nvSpPr>
          <p:spPr>
            <a:xfrm>
              <a:off x="4930339" y="2668498"/>
              <a:ext cx="837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🤶🏼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91" name="Google Shape;491;p34"/>
            <p:cNvSpPr txBox="1"/>
            <p:nvPr/>
          </p:nvSpPr>
          <p:spPr>
            <a:xfrm>
              <a:off x="5486429" y="2668499"/>
              <a:ext cx="837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⛄️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92" name="Google Shape;492;p34"/>
            <p:cNvSpPr txBox="1"/>
            <p:nvPr/>
          </p:nvSpPr>
          <p:spPr>
            <a:xfrm>
              <a:off x="6159449" y="2668500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🎅🏻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493" name="Google Shape;493;p34"/>
            <p:cNvSpPr/>
            <p:nvPr/>
          </p:nvSpPr>
          <p:spPr>
            <a:xfrm>
              <a:off x="5767638" y="3450313"/>
              <a:ext cx="461100" cy="4095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rgbClr val="F2B6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4"/>
            <p:cNvSpPr txBox="1"/>
            <p:nvPr/>
          </p:nvSpPr>
          <p:spPr>
            <a:xfrm>
              <a:off x="5587425" y="3778050"/>
              <a:ext cx="1019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rgbClr val="F2B605"/>
                  </a:solidFill>
                </a:rPr>
                <a:t>task.py</a:t>
              </a:r>
              <a:endParaRPr sz="1800">
                <a:solidFill>
                  <a:srgbClr val="F2B605"/>
                </a:solidFill>
              </a:endParaRPr>
            </a:p>
          </p:txBody>
        </p:sp>
        <p:sp>
          <p:nvSpPr>
            <p:cNvPr id="495" name="Google Shape;495;p34"/>
            <p:cNvSpPr txBox="1"/>
            <p:nvPr/>
          </p:nvSpPr>
          <p:spPr>
            <a:xfrm>
              <a:off x="7146575" y="2571750"/>
              <a:ext cx="1661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rgbClr val="F2B605"/>
                  </a:solidFill>
                </a:rPr>
                <a:t>server_app.py</a:t>
              </a:r>
              <a:endParaRPr sz="1800">
                <a:solidFill>
                  <a:srgbClr val="F2B605"/>
                </a:solidFill>
              </a:endParaRPr>
            </a:p>
          </p:txBody>
        </p:sp>
        <p:sp>
          <p:nvSpPr>
            <p:cNvPr id="496" name="Google Shape;496;p34"/>
            <p:cNvSpPr txBox="1"/>
            <p:nvPr/>
          </p:nvSpPr>
          <p:spPr>
            <a:xfrm>
              <a:off x="5266425" y="2900850"/>
              <a:ext cx="1661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rgbClr val="F2B605"/>
                  </a:solidFill>
                </a:rPr>
                <a:t>client_app.py</a:t>
              </a:r>
              <a:endParaRPr sz="1800">
                <a:solidFill>
                  <a:srgbClr val="F2B605"/>
                </a:solidFill>
              </a:endParaRPr>
            </a:p>
          </p:txBody>
        </p:sp>
      </p:grpSp>
      <p:cxnSp>
        <p:nvCxnSpPr>
          <p:cNvPr id="497" name="Google Shape;497;p34"/>
          <p:cNvCxnSpPr/>
          <p:nvPr/>
        </p:nvCxnSpPr>
        <p:spPr>
          <a:xfrm flipH="1" rot="10800000">
            <a:off x="2180775" y="2627750"/>
            <a:ext cx="3905700" cy="360600"/>
          </a:xfrm>
          <a:prstGeom prst="straightConnector1">
            <a:avLst/>
          </a:prstGeom>
          <a:noFill/>
          <a:ln cap="flat" cmpd="sng" w="9525">
            <a:solidFill>
              <a:srgbClr val="F2B60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34"/>
          <p:cNvCxnSpPr/>
          <p:nvPr/>
        </p:nvCxnSpPr>
        <p:spPr>
          <a:xfrm>
            <a:off x="910900" y="3415725"/>
            <a:ext cx="5444100" cy="1562400"/>
          </a:xfrm>
          <a:prstGeom prst="straightConnector1">
            <a:avLst/>
          </a:prstGeom>
          <a:noFill/>
          <a:ln cap="flat" cmpd="sng" w="9525">
            <a:solidFill>
              <a:srgbClr val="F2B60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Federated Learning with Flower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504" name="Google Shape;504;p35"/>
          <p:cNvSpPr txBox="1"/>
          <p:nvPr>
            <p:ph idx="1" type="body"/>
          </p:nvPr>
        </p:nvSpPr>
        <p:spPr>
          <a:xfrm>
            <a:off x="192800" y="1068375"/>
            <a:ext cx="8520600" cy="41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" sz="2400"/>
              <a:t>Client handles:</a:t>
            </a:r>
            <a:endParaRPr b="1"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Each client trains model based on its individual data partition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/>
              <a:t>(i.e. language)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" sz="2400"/>
              <a:t>Flower handles</a:t>
            </a:r>
            <a:r>
              <a:rPr lang="sv" sz="2400"/>
              <a:t>:</a:t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Coordinating communication between server and clients</a:t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Combining client model updates into a global model</a:t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Orchestrating simulation mode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sv" sz="2400"/>
              <a:t>Code structure:</a:t>
            </a:r>
            <a:endParaRPr b="1"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sv" sz="2400"/>
              <a:t>Server app, client app and task.py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sv" sz="2400"/>
              <a:t>We use </a:t>
            </a:r>
            <a:r>
              <a:rPr b="1" lang="sv" sz="2400"/>
              <a:t>PyTorch Lightning</a:t>
            </a:r>
            <a:r>
              <a:rPr lang="sv" sz="2400"/>
              <a:t> and </a:t>
            </a:r>
            <a:endParaRPr sz="24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2400"/>
              <a:t>the </a:t>
            </a:r>
            <a:r>
              <a:rPr b="1" lang="sv" sz="2400"/>
              <a:t>FedAvg</a:t>
            </a:r>
            <a:r>
              <a:rPr lang="sv" sz="2400"/>
              <a:t> aggregation strategy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5" name="Google Shape;505;p35"/>
          <p:cNvGrpSpPr/>
          <p:nvPr/>
        </p:nvGrpSpPr>
        <p:grpSpPr>
          <a:xfrm>
            <a:off x="4954389" y="2826077"/>
            <a:ext cx="3877936" cy="1588948"/>
            <a:chOff x="4930339" y="2369402"/>
            <a:chExt cx="3877936" cy="1588948"/>
          </a:xfrm>
        </p:grpSpPr>
        <p:grpSp>
          <p:nvGrpSpPr>
            <p:cNvPr id="506" name="Google Shape;506;p35"/>
            <p:cNvGrpSpPr/>
            <p:nvPr/>
          </p:nvGrpSpPr>
          <p:grpSpPr>
            <a:xfrm>
              <a:off x="7464725" y="3027163"/>
              <a:ext cx="1022559" cy="916800"/>
              <a:chOff x="6896850" y="3210350"/>
              <a:chExt cx="1022559" cy="916800"/>
            </a:xfrm>
          </p:grpSpPr>
          <p:sp>
            <p:nvSpPr>
              <p:cNvPr id="507" name="Google Shape;507;p35"/>
              <p:cNvSpPr/>
              <p:nvPr/>
            </p:nvSpPr>
            <p:spPr>
              <a:xfrm>
                <a:off x="6899709" y="3210350"/>
                <a:ext cx="1019700" cy="916800"/>
              </a:xfrm>
              <a:prstGeom prst="roundRect">
                <a:avLst>
                  <a:gd fmla="val 7796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a cartoon illustration of a blue and white robot (provided by Tenor)" id="508" name="Google Shape;508;p3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17062" y="3376287"/>
                <a:ext cx="584974" cy="584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9" name="Google Shape;509;p35"/>
              <p:cNvSpPr txBox="1"/>
              <p:nvPr/>
            </p:nvSpPr>
            <p:spPr>
              <a:xfrm>
                <a:off x="6896850" y="3223183"/>
                <a:ext cx="57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" sz="1000">
                    <a:solidFill>
                      <a:srgbClr val="65E5F4"/>
                    </a:solidFill>
                  </a:rPr>
                  <a:t>NER</a:t>
                </a:r>
                <a:endParaRPr sz="1000">
                  <a:solidFill>
                    <a:srgbClr val="65E5F4"/>
                  </a:solidFill>
                </a:endParaRPr>
              </a:p>
            </p:txBody>
          </p:sp>
        </p:grpSp>
        <p:grpSp>
          <p:nvGrpSpPr>
            <p:cNvPr id="510" name="Google Shape;510;p35"/>
            <p:cNvGrpSpPr/>
            <p:nvPr/>
          </p:nvGrpSpPr>
          <p:grpSpPr>
            <a:xfrm>
              <a:off x="5599409" y="2369402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511" name="Google Shape;511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512" name="Google Shape;512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513" name="Google Shape;513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an icon of a piece of paper with lines and a corner (provided by Tenor)" id="514" name="Google Shape;514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010249" y="2406594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15" name="Google Shape;515;p35"/>
            <p:cNvGrpSpPr/>
            <p:nvPr/>
          </p:nvGrpSpPr>
          <p:grpSpPr>
            <a:xfrm>
              <a:off x="6272913" y="2369409"/>
              <a:ext cx="603857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516" name="Google Shape;516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517" name="Google Shape;517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518" name="Google Shape;518;p3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19" name="Google Shape;519;p35"/>
            <p:cNvSpPr txBox="1"/>
            <p:nvPr/>
          </p:nvSpPr>
          <p:spPr>
            <a:xfrm>
              <a:off x="4930339" y="2668498"/>
              <a:ext cx="837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🤶🏼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20" name="Google Shape;520;p35"/>
            <p:cNvSpPr txBox="1"/>
            <p:nvPr/>
          </p:nvSpPr>
          <p:spPr>
            <a:xfrm>
              <a:off x="5486429" y="2668499"/>
              <a:ext cx="837300" cy="4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⛄️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21" name="Google Shape;521;p35"/>
            <p:cNvSpPr txBox="1"/>
            <p:nvPr/>
          </p:nvSpPr>
          <p:spPr>
            <a:xfrm>
              <a:off x="6159449" y="2668500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🎅🏻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5767638" y="3450313"/>
              <a:ext cx="461100" cy="409500"/>
            </a:xfrm>
            <a:prstGeom prst="verticalScroll">
              <a:avLst>
                <a:gd fmla="val 12500" name="adj"/>
              </a:avLst>
            </a:prstGeom>
            <a:solidFill>
              <a:schemeClr val="lt2"/>
            </a:solidFill>
            <a:ln cap="flat" cmpd="sng" w="9525">
              <a:solidFill>
                <a:srgbClr val="F2B60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5"/>
            <p:cNvSpPr txBox="1"/>
            <p:nvPr/>
          </p:nvSpPr>
          <p:spPr>
            <a:xfrm>
              <a:off x="5587425" y="3778050"/>
              <a:ext cx="1019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rgbClr val="F2B605"/>
                  </a:solidFill>
                </a:rPr>
                <a:t>task.py</a:t>
              </a:r>
              <a:endParaRPr sz="1800">
                <a:solidFill>
                  <a:srgbClr val="F2B605"/>
                </a:solidFill>
              </a:endParaRPr>
            </a:p>
          </p:txBody>
        </p:sp>
        <p:sp>
          <p:nvSpPr>
            <p:cNvPr id="524" name="Google Shape;524;p35"/>
            <p:cNvSpPr txBox="1"/>
            <p:nvPr/>
          </p:nvSpPr>
          <p:spPr>
            <a:xfrm>
              <a:off x="7146575" y="2571750"/>
              <a:ext cx="1661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rgbClr val="F2B605"/>
                  </a:solidFill>
                </a:rPr>
                <a:t>server_app.py</a:t>
              </a:r>
              <a:endParaRPr sz="1800">
                <a:solidFill>
                  <a:srgbClr val="F2B605"/>
                </a:solidFill>
              </a:endParaRPr>
            </a:p>
          </p:txBody>
        </p:sp>
        <p:sp>
          <p:nvSpPr>
            <p:cNvPr id="525" name="Google Shape;525;p35"/>
            <p:cNvSpPr txBox="1"/>
            <p:nvPr/>
          </p:nvSpPr>
          <p:spPr>
            <a:xfrm>
              <a:off x="5266425" y="2900850"/>
              <a:ext cx="1661700" cy="18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rgbClr val="F2B605"/>
                  </a:solidFill>
                </a:rPr>
                <a:t>client_app.py</a:t>
              </a:r>
              <a:endParaRPr sz="1800">
                <a:solidFill>
                  <a:srgbClr val="F2B605"/>
                </a:solidFill>
              </a:endParaRPr>
            </a:p>
          </p:txBody>
        </p:sp>
      </p:grpSp>
      <p:cxnSp>
        <p:nvCxnSpPr>
          <p:cNvPr id="526" name="Google Shape;526;p35"/>
          <p:cNvCxnSpPr/>
          <p:nvPr/>
        </p:nvCxnSpPr>
        <p:spPr>
          <a:xfrm flipH="1" rot="10800000">
            <a:off x="2180775" y="2627750"/>
            <a:ext cx="3905700" cy="360600"/>
          </a:xfrm>
          <a:prstGeom prst="straightConnector1">
            <a:avLst/>
          </a:prstGeom>
          <a:noFill/>
          <a:ln cap="flat" cmpd="sng" w="9525">
            <a:solidFill>
              <a:srgbClr val="F2B60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35"/>
          <p:cNvCxnSpPr/>
          <p:nvPr/>
        </p:nvCxnSpPr>
        <p:spPr>
          <a:xfrm>
            <a:off x="910900" y="3415725"/>
            <a:ext cx="5444100" cy="1562400"/>
          </a:xfrm>
          <a:prstGeom prst="straightConnector1">
            <a:avLst/>
          </a:prstGeom>
          <a:noFill/>
          <a:ln cap="flat" cmpd="sng" w="9525">
            <a:solidFill>
              <a:srgbClr val="F2B60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Results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533" name="Google Shape;533;p36"/>
          <p:cNvSpPr txBox="1"/>
          <p:nvPr>
            <p:ph idx="1" type="body"/>
          </p:nvPr>
        </p:nvSpPr>
        <p:spPr>
          <a:xfrm>
            <a:off x="311700" y="1186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 sz="1800"/>
              <a:t>Baseline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Trained and evaluated on a single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Monitored validation loss on all 4 datasets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10 epochs, limited number of steps per epoch, early stopping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Evaluated using precision, recall and F1</a:t>
            </a:r>
            <a:endParaRPr sz="1600"/>
          </a:p>
        </p:txBody>
      </p:sp>
      <p:sp>
        <p:nvSpPr>
          <p:cNvPr id="534" name="Google Shape;534;p36"/>
          <p:cNvSpPr txBox="1"/>
          <p:nvPr>
            <p:ph idx="2" type="body"/>
          </p:nvPr>
        </p:nvSpPr>
        <p:spPr>
          <a:xfrm>
            <a:off x="4832400" y="11867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sv" sz="1800"/>
              <a:t>Federated learning</a:t>
            </a:r>
            <a:endParaRPr b="1"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Each client was training and evaluating on their own dataset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10 rounds, 1 epoch per round, limited number of steps per epoch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At the end of each round the global model is updated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sv" sz="1600"/>
              <a:t>Evaluated using precision, recall and F1</a:t>
            </a:r>
            <a:endParaRPr sz="1600"/>
          </a:p>
        </p:txBody>
      </p:sp>
      <p:graphicFrame>
        <p:nvGraphicFramePr>
          <p:cNvPr id="535" name="Google Shape;535;p36"/>
          <p:cNvGraphicFramePr/>
          <p:nvPr/>
        </p:nvGraphicFramePr>
        <p:xfrm>
          <a:off x="4311600" y="407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{22CCBC74-DE25-48E8-963B-DDD99D64533C}</a:tableStyleId>
              </a:tblPr>
              <a:tblGrid>
                <a:gridCol w="1578625"/>
                <a:gridCol w="1578625"/>
                <a:gridCol w="1578625"/>
              </a:tblGrid>
              <a:tr h="404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S1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S2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S3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7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da_ddt + sv_talbanken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 S1 + nno_norne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sv"/>
                        <a:t>S2 + nob_norne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Results: Baseline</a:t>
            </a:r>
            <a:endParaRPr>
              <a:solidFill>
                <a:srgbClr val="F2B605"/>
              </a:solidFill>
            </a:endParaRPr>
          </a:p>
        </p:txBody>
      </p:sp>
      <p:pic>
        <p:nvPicPr>
          <p:cNvPr id="541" name="Google Shape;5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50" y="1854025"/>
            <a:ext cx="3909726" cy="15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3826" y="1170125"/>
            <a:ext cx="4617774" cy="309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8"/>
          <p:cNvSpPr txBox="1"/>
          <p:nvPr>
            <p:ph type="title"/>
          </p:nvPr>
        </p:nvSpPr>
        <p:spPr>
          <a:xfrm>
            <a:off x="311700" y="43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Results: Baseline (above) vs Federated learning (below)</a:t>
            </a:r>
            <a:endParaRPr>
              <a:solidFill>
                <a:srgbClr val="F2B605"/>
              </a:solidFill>
            </a:endParaRPr>
          </a:p>
        </p:txBody>
      </p:sp>
      <p:pic>
        <p:nvPicPr>
          <p:cNvPr id="548" name="Google Shape;5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250" y="1119175"/>
            <a:ext cx="3909726" cy="152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95600"/>
            <a:ext cx="8839201" cy="177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9"/>
          <p:cNvSpPr txBox="1"/>
          <p:nvPr>
            <p:ph type="title"/>
          </p:nvPr>
        </p:nvSpPr>
        <p:spPr>
          <a:xfrm>
            <a:off x="166000" y="182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Results: Test loss aggregated (left) and per dataset (right)</a:t>
            </a:r>
            <a:endParaRPr>
              <a:solidFill>
                <a:srgbClr val="F2B605"/>
              </a:solidFill>
            </a:endParaRPr>
          </a:p>
        </p:txBody>
      </p:sp>
      <p:pic>
        <p:nvPicPr>
          <p:cNvPr id="555" name="Google Shape;5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748" y="1852350"/>
            <a:ext cx="4683251" cy="24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0" y="1297306"/>
            <a:ext cx="4294750" cy="32210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Discussion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562" name="Google Shape;56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In 3 cases out of 4, the best F1-score was achieved in a federated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Federated learning seems more beneficial for small datasets than for large ones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Results are sensitive to dataset composition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Competition between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Communication issues when sending model parameters back and forth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Limitations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Used one small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sv"/>
              <a:t>Only tried one federated setup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What’s Next?</a:t>
            </a:r>
            <a:endParaRPr>
              <a:solidFill>
                <a:srgbClr val="F2B605"/>
              </a:solidFill>
            </a:endParaRPr>
          </a:p>
        </p:txBody>
      </p:sp>
      <p:grpSp>
        <p:nvGrpSpPr>
          <p:cNvPr id="568" name="Google Shape;568;p41"/>
          <p:cNvGrpSpPr/>
          <p:nvPr/>
        </p:nvGrpSpPr>
        <p:grpSpPr>
          <a:xfrm>
            <a:off x="2945966" y="656095"/>
            <a:ext cx="2787921" cy="2250212"/>
            <a:chOff x="5838566" y="2444495"/>
            <a:chExt cx="2787921" cy="2250212"/>
          </a:xfrm>
        </p:grpSpPr>
        <p:grpSp>
          <p:nvGrpSpPr>
            <p:cNvPr id="569" name="Google Shape;569;p41"/>
            <p:cNvGrpSpPr/>
            <p:nvPr/>
          </p:nvGrpSpPr>
          <p:grpSpPr>
            <a:xfrm>
              <a:off x="6672009" y="3211625"/>
              <a:ext cx="1019700" cy="916800"/>
              <a:chOff x="6672009" y="3211625"/>
              <a:chExt cx="1019700" cy="916800"/>
            </a:xfrm>
          </p:grpSpPr>
          <p:sp>
            <p:nvSpPr>
              <p:cNvPr id="570" name="Google Shape;570;p41"/>
              <p:cNvSpPr/>
              <p:nvPr/>
            </p:nvSpPr>
            <p:spPr>
              <a:xfrm>
                <a:off x="6672009" y="3211625"/>
                <a:ext cx="1019700" cy="916800"/>
              </a:xfrm>
              <a:prstGeom prst="roundRect">
                <a:avLst>
                  <a:gd fmla="val 7796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a cartoon illustration of a blue and white robot (provided by Tenor)" id="571" name="Google Shape;571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90324" y="3376274"/>
                <a:ext cx="584974" cy="584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72" name="Google Shape;572;p41"/>
              <p:cNvSpPr txBox="1"/>
              <p:nvPr/>
            </p:nvSpPr>
            <p:spPr>
              <a:xfrm>
                <a:off x="6896850" y="3223183"/>
                <a:ext cx="57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" sz="1000">
                    <a:solidFill>
                      <a:srgbClr val="65E5F4"/>
                    </a:solidFill>
                  </a:rPr>
                  <a:t>NER</a:t>
                </a:r>
                <a:endParaRPr sz="1000">
                  <a:solidFill>
                    <a:srgbClr val="65E5F4"/>
                  </a:solidFill>
                </a:endParaRPr>
              </a:p>
            </p:txBody>
          </p:sp>
        </p:grpSp>
        <p:sp>
          <p:nvSpPr>
            <p:cNvPr id="573" name="Google Shape;573;p41"/>
            <p:cNvSpPr/>
            <p:nvPr/>
          </p:nvSpPr>
          <p:spPr>
            <a:xfrm>
              <a:off x="7867342" y="3900607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1"/>
            <p:cNvSpPr/>
            <p:nvPr/>
          </p:nvSpPr>
          <p:spPr>
            <a:xfrm>
              <a:off x="7713565" y="2444495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1"/>
            <p:cNvSpPr/>
            <p:nvPr/>
          </p:nvSpPr>
          <p:spPr>
            <a:xfrm>
              <a:off x="5844009" y="3054625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6" name="Google Shape;576;p41"/>
            <p:cNvGrpSpPr/>
            <p:nvPr/>
          </p:nvGrpSpPr>
          <p:grpSpPr>
            <a:xfrm>
              <a:off x="7893430" y="3960645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577" name="Google Shape;577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578" name="Google Shape;578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579" name="Google Shape;579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80" name="Google Shape;580;p41"/>
            <p:cNvGrpSpPr/>
            <p:nvPr/>
          </p:nvGrpSpPr>
          <p:grpSpPr>
            <a:xfrm>
              <a:off x="7750534" y="2528990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581" name="Google Shape;581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582" name="Google Shape;582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583" name="Google Shape;583;p4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an icon of a piece of paper with lines and a corner (provided by Tenor)" id="584" name="Google Shape;584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43879" y="3137232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585" name="Google Shape;585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09586" y="3171318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6" name="Google Shape;586;p41"/>
            <p:cNvSpPr txBox="1"/>
            <p:nvPr/>
          </p:nvSpPr>
          <p:spPr>
            <a:xfrm>
              <a:off x="7684907" y="2870945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⛄️🇩🇰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587" name="Google Shape;587;p41"/>
            <p:cNvSpPr txBox="1"/>
            <p:nvPr/>
          </p:nvSpPr>
          <p:spPr>
            <a:xfrm>
              <a:off x="7862087" y="4296950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🎅🏻🇸🇪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descr="an icon of a piece of paper with lines and a corner (provided by Tenor)" id="588" name="Google Shape;588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75499" y="3211619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9" name="Google Shape;589;p41"/>
            <p:cNvSpPr txBox="1"/>
            <p:nvPr/>
          </p:nvSpPr>
          <p:spPr>
            <a:xfrm>
              <a:off x="5838566" y="3458831"/>
              <a:ext cx="736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🤶🏼🇳🇴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590" name="Google Shape;590;p41"/>
            <p:cNvGrpSpPr/>
            <p:nvPr/>
          </p:nvGrpSpPr>
          <p:grpSpPr>
            <a:xfrm>
              <a:off x="6218863" y="2740245"/>
              <a:ext cx="1954018" cy="1500136"/>
              <a:chOff x="6218863" y="2740245"/>
              <a:chExt cx="1954018" cy="1500136"/>
            </a:xfrm>
          </p:grpSpPr>
          <p:pic>
            <p:nvPicPr>
              <p:cNvPr descr="a cartoon illustration of a blue and white robot (provided by Tenor)" id="591" name="Google Shape;591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18863" y="3032416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cartoon illustration of a blue and white robot (provided by Tenor)" id="592" name="Google Shape;592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609150" y="2740245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cartoon illustration of a blue and white robot (provided by Tenor)" id="593" name="Google Shape;593;p4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862080" y="3929581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594" name="Google Shape;594;p41"/>
              <p:cNvCxnSpPr/>
              <p:nvPr/>
            </p:nvCxnSpPr>
            <p:spPr>
              <a:xfrm>
                <a:off x="6475684" y="3252450"/>
                <a:ext cx="468600" cy="27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E5F4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595" name="Google Shape;595;p41"/>
              <p:cNvCxnSpPr/>
              <p:nvPr/>
            </p:nvCxnSpPr>
            <p:spPr>
              <a:xfrm>
                <a:off x="7393485" y="3722216"/>
                <a:ext cx="468600" cy="27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E5F4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596" name="Google Shape;596;p41"/>
              <p:cNvCxnSpPr/>
              <p:nvPr/>
            </p:nvCxnSpPr>
            <p:spPr>
              <a:xfrm rot="5397801">
                <a:off x="7285947" y="3098758"/>
                <a:ext cx="468900" cy="27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E5F4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pic>
            <p:nvPicPr>
              <p:cNvPr id="597" name="Google Shape;597;p41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671996" y="3633059"/>
                <a:ext cx="529550" cy="529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-208750" y="-205850"/>
            <a:ext cx="6241500" cy="2897700"/>
          </a:xfrm>
          <a:prstGeom prst="roundRect">
            <a:avLst>
              <a:gd fmla="val 4630" name="adj"/>
            </a:avLst>
          </a:prstGeom>
          <a:solidFill>
            <a:schemeClr val="lt1"/>
          </a:solidFill>
          <a:ln cap="flat" cmpd="sng" w="19050">
            <a:solidFill>
              <a:srgbClr val="F2B6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The Solution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2475"/>
            <a:ext cx="5532300" cy="7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Use </a:t>
            </a:r>
            <a:r>
              <a:rPr b="1" lang="sv"/>
              <a:t>Named-Entity Recognition</a:t>
            </a:r>
            <a:r>
              <a:rPr lang="sv"/>
              <a:t> to automatically detect named entities in text.</a:t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7867342" y="3900607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7713565" y="2444495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844009" y="3054625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7893430" y="3960645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103" name="Google Shape;10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104" name="Google Shape;10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105" name="Google Shape;10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" name="Google Shape;106;p15"/>
          <p:cNvGrpSpPr/>
          <p:nvPr/>
        </p:nvGrpSpPr>
        <p:grpSpPr>
          <a:xfrm>
            <a:off x="7750534" y="2528990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107" name="Google Shape;10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108" name="Google Shape;10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109" name="Google Shape;10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n icon of a piece of paper with lines and a corner (provided by Tenor)" id="110" name="Google Shape;11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879" y="3137232"/>
            <a:ext cx="46118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icon of a piece of paper with lines and a corner (provided by Tenor)"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586" y="3171318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/>
        </p:nvSpPr>
        <p:spPr>
          <a:xfrm>
            <a:off x="7684907" y="2870945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⛄️🇩🇰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7862087" y="4296950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🎅🏻🇸🇪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an icon of a piece of paper with lines and a corner (provided by Tenor)" id="114" name="Google Shape;11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499" y="3211619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5"/>
          <p:cNvSpPr txBox="1"/>
          <p:nvPr/>
        </p:nvSpPr>
        <p:spPr>
          <a:xfrm>
            <a:off x="5838566" y="3458831"/>
            <a:ext cx="736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🤶🏼🇳🇴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16" name="Google Shape;116;p15"/>
          <p:cNvGrpSpPr/>
          <p:nvPr/>
        </p:nvGrpSpPr>
        <p:grpSpPr>
          <a:xfrm>
            <a:off x="6218863" y="2740245"/>
            <a:ext cx="1954018" cy="1500136"/>
            <a:chOff x="6218863" y="2740245"/>
            <a:chExt cx="1954018" cy="1500136"/>
          </a:xfrm>
        </p:grpSpPr>
        <p:sp>
          <p:nvSpPr>
            <p:cNvPr id="117" name="Google Shape;117;p15"/>
            <p:cNvSpPr/>
            <p:nvPr/>
          </p:nvSpPr>
          <p:spPr>
            <a:xfrm>
              <a:off x="6672009" y="3211625"/>
              <a:ext cx="1019700" cy="916800"/>
            </a:xfrm>
            <a:prstGeom prst="roundRect">
              <a:avLst>
                <a:gd fmla="val 7796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6218863" y="2740245"/>
              <a:ext cx="1954018" cy="1500136"/>
              <a:chOff x="6218863" y="2740245"/>
              <a:chExt cx="1954018" cy="1500136"/>
            </a:xfrm>
          </p:grpSpPr>
          <p:pic>
            <p:nvPicPr>
              <p:cNvPr descr="a cartoon illustration of a blue and white robot (provided by Tenor)" id="119" name="Google Shape;119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218863" y="3032416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cartoon illustration of a blue and white robot (provided by Tenor)" id="120" name="Google Shape;120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609150" y="2740245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cartoon illustration of a blue and white robot (provided by Tenor)" id="121" name="Google Shape;121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7862080" y="3929581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2" name="Google Shape;122;p15"/>
              <p:cNvGrpSpPr/>
              <p:nvPr/>
            </p:nvGrpSpPr>
            <p:grpSpPr>
              <a:xfrm>
                <a:off x="6475684" y="2999608"/>
                <a:ext cx="1386401" cy="1163001"/>
                <a:chOff x="6475684" y="2999608"/>
                <a:chExt cx="1386401" cy="1163001"/>
              </a:xfrm>
            </p:grpSpPr>
            <p:cxnSp>
              <p:nvCxnSpPr>
                <p:cNvPr id="123" name="Google Shape;123;p15"/>
                <p:cNvCxnSpPr/>
                <p:nvPr/>
              </p:nvCxnSpPr>
              <p:spPr>
                <a:xfrm>
                  <a:off x="6475684" y="3252450"/>
                  <a:ext cx="468600" cy="2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5E5F4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  <p:cxnSp>
              <p:nvCxnSpPr>
                <p:cNvPr id="124" name="Google Shape;124;p15"/>
                <p:cNvCxnSpPr/>
                <p:nvPr/>
              </p:nvCxnSpPr>
              <p:spPr>
                <a:xfrm>
                  <a:off x="7393485" y="3722216"/>
                  <a:ext cx="468600" cy="2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5E5F4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  <p:cxnSp>
              <p:nvCxnSpPr>
                <p:cNvPr id="125" name="Google Shape;125;p15"/>
                <p:cNvCxnSpPr/>
                <p:nvPr/>
              </p:nvCxnSpPr>
              <p:spPr>
                <a:xfrm rot="5397801">
                  <a:off x="7285947" y="3098758"/>
                  <a:ext cx="468900" cy="2706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65E5F4"/>
                  </a:solidFill>
                  <a:prstDash val="solid"/>
                  <a:round/>
                  <a:headEnd len="med" w="med" type="triangle"/>
                  <a:tailEnd len="med" w="med" type="triangle"/>
                </a:ln>
              </p:spPr>
            </p:cxnSp>
            <p:pic>
              <p:nvPicPr>
                <p:cNvPr id="126" name="Google Shape;126;p15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6671996" y="3633059"/>
                  <a:ext cx="529550" cy="5295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grpSp>
        <p:nvGrpSpPr>
          <p:cNvPr id="127" name="Google Shape;127;p15"/>
          <p:cNvGrpSpPr/>
          <p:nvPr/>
        </p:nvGrpSpPr>
        <p:grpSpPr>
          <a:xfrm>
            <a:off x="2975447" y="3790829"/>
            <a:ext cx="3592800" cy="554100"/>
            <a:chOff x="642128" y="2949669"/>
            <a:chExt cx="3592800" cy="554100"/>
          </a:xfrm>
        </p:grpSpPr>
        <p:sp>
          <p:nvSpPr>
            <p:cNvPr id="128" name="Google Shape;128;p15"/>
            <p:cNvSpPr/>
            <p:nvPr/>
          </p:nvSpPr>
          <p:spPr>
            <a:xfrm>
              <a:off x="679421" y="2986953"/>
              <a:ext cx="3505800" cy="51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9" name="Google Shape;129;p15"/>
            <p:cNvCxnSpPr/>
            <p:nvPr/>
          </p:nvCxnSpPr>
          <p:spPr>
            <a:xfrm>
              <a:off x="741578" y="3226719"/>
              <a:ext cx="926100" cy="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5"/>
            <p:cNvCxnSpPr/>
            <p:nvPr/>
          </p:nvCxnSpPr>
          <p:spPr>
            <a:xfrm>
              <a:off x="741578" y="3410201"/>
              <a:ext cx="1268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5"/>
            <p:cNvCxnSpPr/>
            <p:nvPr/>
          </p:nvCxnSpPr>
          <p:spPr>
            <a:xfrm>
              <a:off x="3355578" y="3410201"/>
              <a:ext cx="7365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2" name="Google Shape;132;p15"/>
            <p:cNvSpPr txBox="1"/>
            <p:nvPr/>
          </p:nvSpPr>
          <p:spPr>
            <a:xfrm>
              <a:off x="642128" y="2949669"/>
              <a:ext cx="3592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200">
                  <a:solidFill>
                    <a:schemeClr val="dk2"/>
                  </a:solidFill>
                </a:rPr>
                <a:t>Bernt Hagtvet er professor i statsvitskap ved Universitetet i Oslo og fast skribent for Dag og Tid.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133" name="Google Shape;133;p15"/>
          <p:cNvSpPr txBox="1"/>
          <p:nvPr/>
        </p:nvSpPr>
        <p:spPr>
          <a:xfrm>
            <a:off x="311700" y="1807599"/>
            <a:ext cx="5016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sv" sz="1800">
                <a:solidFill>
                  <a:schemeClr val="dk2"/>
                </a:solidFill>
              </a:rPr>
              <a:t>Leverage </a:t>
            </a:r>
            <a:r>
              <a:rPr b="1" lang="sv" sz="1800">
                <a:solidFill>
                  <a:schemeClr val="dk2"/>
                </a:solidFill>
              </a:rPr>
              <a:t>federated learning</a:t>
            </a:r>
            <a:r>
              <a:rPr lang="sv" sz="1800">
                <a:solidFill>
                  <a:schemeClr val="dk2"/>
                </a:solidFill>
              </a:rPr>
              <a:t> to share data resources.</a:t>
            </a:r>
            <a:endParaRPr/>
          </a:p>
        </p:txBody>
      </p:sp>
      <p:grpSp>
        <p:nvGrpSpPr>
          <p:cNvPr id="134" name="Google Shape;134;p15"/>
          <p:cNvGrpSpPr/>
          <p:nvPr/>
        </p:nvGrpSpPr>
        <p:grpSpPr>
          <a:xfrm>
            <a:off x="6890324" y="3223183"/>
            <a:ext cx="584974" cy="738066"/>
            <a:chOff x="6890324" y="3223183"/>
            <a:chExt cx="584974" cy="738066"/>
          </a:xfrm>
        </p:grpSpPr>
        <p:pic>
          <p:nvPicPr>
            <p:cNvPr descr="a cartoon illustration of a blue and white robot (provided by Tenor)" id="135" name="Google Shape;13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90324" y="3376274"/>
              <a:ext cx="584974" cy="584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5"/>
            <p:cNvSpPr txBox="1"/>
            <p:nvPr/>
          </p:nvSpPr>
          <p:spPr>
            <a:xfrm>
              <a:off x="6896850" y="3223183"/>
              <a:ext cx="57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000">
                  <a:solidFill>
                    <a:srgbClr val="65E5F4"/>
                  </a:solidFill>
                </a:rPr>
                <a:t>NER</a:t>
              </a:r>
              <a:endParaRPr sz="1000">
                <a:solidFill>
                  <a:srgbClr val="65E5F4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What’s Next?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603" name="Google Shape;603;p42"/>
          <p:cNvSpPr txBox="1"/>
          <p:nvPr>
            <p:ph idx="1" type="body"/>
          </p:nvPr>
        </p:nvSpPr>
        <p:spPr>
          <a:xfrm>
            <a:off x="165325" y="248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Investigate different aggregation strategies and possibility of using federated learning to enhance performance on rare language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Scale up experiments further and investigate federated performance using a large number of clients in a truly federated setting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Explore integration with FEDn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42"/>
          <p:cNvGrpSpPr/>
          <p:nvPr/>
        </p:nvGrpSpPr>
        <p:grpSpPr>
          <a:xfrm>
            <a:off x="2945966" y="656095"/>
            <a:ext cx="2787921" cy="2250212"/>
            <a:chOff x="5838566" y="2444495"/>
            <a:chExt cx="2787921" cy="2250212"/>
          </a:xfrm>
        </p:grpSpPr>
        <p:grpSp>
          <p:nvGrpSpPr>
            <p:cNvPr id="605" name="Google Shape;605;p42"/>
            <p:cNvGrpSpPr/>
            <p:nvPr/>
          </p:nvGrpSpPr>
          <p:grpSpPr>
            <a:xfrm>
              <a:off x="6672009" y="3211625"/>
              <a:ext cx="1019700" cy="916800"/>
              <a:chOff x="6672009" y="3211625"/>
              <a:chExt cx="1019700" cy="916800"/>
            </a:xfrm>
          </p:grpSpPr>
          <p:sp>
            <p:nvSpPr>
              <p:cNvPr id="606" name="Google Shape;606;p42"/>
              <p:cNvSpPr/>
              <p:nvPr/>
            </p:nvSpPr>
            <p:spPr>
              <a:xfrm>
                <a:off x="6672009" y="3211625"/>
                <a:ext cx="1019700" cy="916800"/>
              </a:xfrm>
              <a:prstGeom prst="roundRect">
                <a:avLst>
                  <a:gd fmla="val 7796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a cartoon illustration of a blue and white robot (provided by Tenor)" id="607" name="Google Shape;607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90324" y="3376274"/>
                <a:ext cx="584974" cy="584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08" name="Google Shape;608;p42"/>
              <p:cNvSpPr txBox="1"/>
              <p:nvPr/>
            </p:nvSpPr>
            <p:spPr>
              <a:xfrm>
                <a:off x="6896850" y="3223183"/>
                <a:ext cx="57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" sz="1000">
                    <a:solidFill>
                      <a:srgbClr val="65E5F4"/>
                    </a:solidFill>
                  </a:rPr>
                  <a:t>NER</a:t>
                </a:r>
                <a:endParaRPr sz="1000">
                  <a:solidFill>
                    <a:srgbClr val="65E5F4"/>
                  </a:solidFill>
                </a:endParaRPr>
              </a:p>
            </p:txBody>
          </p:sp>
        </p:grpSp>
        <p:sp>
          <p:nvSpPr>
            <p:cNvPr id="609" name="Google Shape;609;p42"/>
            <p:cNvSpPr/>
            <p:nvPr/>
          </p:nvSpPr>
          <p:spPr>
            <a:xfrm>
              <a:off x="7867342" y="3900607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2"/>
            <p:cNvSpPr/>
            <p:nvPr/>
          </p:nvSpPr>
          <p:spPr>
            <a:xfrm>
              <a:off x="7713565" y="2444495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2"/>
            <p:cNvSpPr/>
            <p:nvPr/>
          </p:nvSpPr>
          <p:spPr>
            <a:xfrm>
              <a:off x="5844009" y="3054625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42"/>
            <p:cNvGrpSpPr/>
            <p:nvPr/>
          </p:nvGrpSpPr>
          <p:grpSpPr>
            <a:xfrm>
              <a:off x="7893430" y="3960645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613" name="Google Shape;613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614" name="Google Shape;614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615" name="Google Shape;615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16" name="Google Shape;616;p42"/>
            <p:cNvGrpSpPr/>
            <p:nvPr/>
          </p:nvGrpSpPr>
          <p:grpSpPr>
            <a:xfrm>
              <a:off x="7750534" y="2528990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617" name="Google Shape;617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618" name="Google Shape;618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619" name="Google Shape;619;p4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an icon of a piece of paper with lines and a corner (provided by Tenor)" id="620" name="Google Shape;620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43879" y="3137232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621" name="Google Shape;621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09586" y="3171318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2" name="Google Shape;622;p42"/>
            <p:cNvSpPr txBox="1"/>
            <p:nvPr/>
          </p:nvSpPr>
          <p:spPr>
            <a:xfrm>
              <a:off x="7684907" y="2870945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⛄️🇩🇰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23" name="Google Shape;623;p42"/>
            <p:cNvSpPr txBox="1"/>
            <p:nvPr/>
          </p:nvSpPr>
          <p:spPr>
            <a:xfrm>
              <a:off x="7862087" y="4296950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🎅🏻🇸🇪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descr="an icon of a piece of paper with lines and a corner (provided by Tenor)" id="624" name="Google Shape;624;p4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75499" y="3211619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42"/>
            <p:cNvSpPr txBox="1"/>
            <p:nvPr/>
          </p:nvSpPr>
          <p:spPr>
            <a:xfrm>
              <a:off x="5838566" y="3458831"/>
              <a:ext cx="736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🤶🏼🇳🇴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626" name="Google Shape;626;p42"/>
            <p:cNvGrpSpPr/>
            <p:nvPr/>
          </p:nvGrpSpPr>
          <p:grpSpPr>
            <a:xfrm>
              <a:off x="6218863" y="2740245"/>
              <a:ext cx="1954018" cy="1500136"/>
              <a:chOff x="6218863" y="2740245"/>
              <a:chExt cx="1954018" cy="1500136"/>
            </a:xfrm>
          </p:grpSpPr>
          <p:pic>
            <p:nvPicPr>
              <p:cNvPr descr="a cartoon illustration of a blue and white robot (provided by Tenor)" id="627" name="Google Shape;627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18863" y="3032416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cartoon illustration of a blue and white robot (provided by Tenor)" id="628" name="Google Shape;628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609150" y="2740245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cartoon illustration of a blue and white robot (provided by Tenor)" id="629" name="Google Shape;629;p4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862080" y="3929581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30" name="Google Shape;630;p42"/>
              <p:cNvCxnSpPr/>
              <p:nvPr/>
            </p:nvCxnSpPr>
            <p:spPr>
              <a:xfrm>
                <a:off x="6475684" y="3252450"/>
                <a:ext cx="468600" cy="27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E5F4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31" name="Google Shape;631;p42"/>
              <p:cNvCxnSpPr/>
              <p:nvPr/>
            </p:nvCxnSpPr>
            <p:spPr>
              <a:xfrm>
                <a:off x="7393485" y="3722216"/>
                <a:ext cx="468600" cy="27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E5F4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32" name="Google Shape;632;p42"/>
              <p:cNvCxnSpPr/>
              <p:nvPr/>
            </p:nvCxnSpPr>
            <p:spPr>
              <a:xfrm rot="5397801">
                <a:off x="7285947" y="3098758"/>
                <a:ext cx="468900" cy="27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E5F4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pic>
            <p:nvPicPr>
              <p:cNvPr id="633" name="Google Shape;633;p4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671996" y="3633059"/>
                <a:ext cx="529550" cy="529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What’s Next?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639" name="Google Shape;639;p43"/>
          <p:cNvSpPr txBox="1"/>
          <p:nvPr>
            <p:ph idx="1" type="body"/>
          </p:nvPr>
        </p:nvSpPr>
        <p:spPr>
          <a:xfrm>
            <a:off x="165325" y="248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Investigate different aggregation strategies and possibility of using federated learning to enhance performance on rare language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Scale up experiments further and investigate federated performance using a large number of clients in a truly federated setting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v"/>
              <a:t>Explore integration with FEDn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43"/>
          <p:cNvGrpSpPr/>
          <p:nvPr/>
        </p:nvGrpSpPr>
        <p:grpSpPr>
          <a:xfrm>
            <a:off x="2945966" y="656095"/>
            <a:ext cx="2787921" cy="2250212"/>
            <a:chOff x="5838566" y="2444495"/>
            <a:chExt cx="2787921" cy="2250212"/>
          </a:xfrm>
        </p:grpSpPr>
        <p:grpSp>
          <p:nvGrpSpPr>
            <p:cNvPr id="641" name="Google Shape;641;p43"/>
            <p:cNvGrpSpPr/>
            <p:nvPr/>
          </p:nvGrpSpPr>
          <p:grpSpPr>
            <a:xfrm>
              <a:off x="6672009" y="3211625"/>
              <a:ext cx="1019700" cy="916800"/>
              <a:chOff x="6672009" y="3211625"/>
              <a:chExt cx="1019700" cy="916800"/>
            </a:xfrm>
          </p:grpSpPr>
          <p:sp>
            <p:nvSpPr>
              <p:cNvPr id="642" name="Google Shape;642;p43"/>
              <p:cNvSpPr/>
              <p:nvPr/>
            </p:nvSpPr>
            <p:spPr>
              <a:xfrm>
                <a:off x="6672009" y="3211625"/>
                <a:ext cx="1019700" cy="916800"/>
              </a:xfrm>
              <a:prstGeom prst="roundRect">
                <a:avLst>
                  <a:gd fmla="val 7796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a cartoon illustration of a blue and white robot (provided by Tenor)" id="643" name="Google Shape;643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90324" y="3376274"/>
                <a:ext cx="584974" cy="584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44" name="Google Shape;644;p43"/>
              <p:cNvSpPr txBox="1"/>
              <p:nvPr/>
            </p:nvSpPr>
            <p:spPr>
              <a:xfrm>
                <a:off x="6896850" y="3223183"/>
                <a:ext cx="57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" sz="1000">
                    <a:solidFill>
                      <a:srgbClr val="65E5F4"/>
                    </a:solidFill>
                  </a:rPr>
                  <a:t>NER</a:t>
                </a:r>
                <a:endParaRPr sz="1000">
                  <a:solidFill>
                    <a:srgbClr val="65E5F4"/>
                  </a:solidFill>
                </a:endParaRPr>
              </a:p>
            </p:txBody>
          </p:sp>
        </p:grpSp>
        <p:sp>
          <p:nvSpPr>
            <p:cNvPr id="645" name="Google Shape;645;p43"/>
            <p:cNvSpPr/>
            <p:nvPr/>
          </p:nvSpPr>
          <p:spPr>
            <a:xfrm>
              <a:off x="7867342" y="3900607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7713565" y="2444495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844009" y="3054625"/>
              <a:ext cx="660900" cy="794100"/>
            </a:xfrm>
            <a:prstGeom prst="roundRect">
              <a:avLst>
                <a:gd fmla="val 7796" name="adj"/>
              </a:avLst>
            </a:prstGeom>
            <a:solidFill>
              <a:srgbClr val="E3E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8" name="Google Shape;648;p43"/>
            <p:cNvGrpSpPr/>
            <p:nvPr/>
          </p:nvGrpSpPr>
          <p:grpSpPr>
            <a:xfrm>
              <a:off x="7893430" y="3960645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649" name="Google Shape;649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650" name="Google Shape;650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651" name="Google Shape;651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652" name="Google Shape;652;p43"/>
            <p:cNvGrpSpPr/>
            <p:nvPr/>
          </p:nvGrpSpPr>
          <p:grpSpPr>
            <a:xfrm>
              <a:off x="7750534" y="2528990"/>
              <a:ext cx="529560" cy="584987"/>
              <a:chOff x="4406277" y="2336170"/>
              <a:chExt cx="529560" cy="584987"/>
            </a:xfrm>
          </p:grpSpPr>
          <p:pic>
            <p:nvPicPr>
              <p:cNvPr descr="an icon of a piece of paper with lines and a corner (provided by Tenor)" id="653" name="Google Shape;653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74657" y="2336170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654" name="Google Shape;654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40364" y="2370255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 icon of a piece of paper with lines and a corner (provided by Tenor)" id="655" name="Google Shape;655;p4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406277" y="2410557"/>
                <a:ext cx="461180" cy="510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an icon of a piece of paper with lines and a corner (provided by Tenor)" id="656" name="Google Shape;656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43879" y="3137232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657" name="Google Shape;657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09586" y="3171318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43"/>
            <p:cNvSpPr txBox="1"/>
            <p:nvPr/>
          </p:nvSpPr>
          <p:spPr>
            <a:xfrm>
              <a:off x="7684907" y="2870945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⛄️🇩🇰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659" name="Google Shape;659;p43"/>
            <p:cNvSpPr txBox="1"/>
            <p:nvPr/>
          </p:nvSpPr>
          <p:spPr>
            <a:xfrm>
              <a:off x="7862087" y="4296950"/>
              <a:ext cx="7644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🎅🏻🇸🇪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descr="an icon of a piece of paper with lines and a corner (provided by Tenor)" id="660" name="Google Shape;660;p4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75499" y="3211619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43"/>
            <p:cNvSpPr txBox="1"/>
            <p:nvPr/>
          </p:nvSpPr>
          <p:spPr>
            <a:xfrm>
              <a:off x="5838566" y="3458831"/>
              <a:ext cx="736500" cy="31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🤶🏼🇳🇴</a:t>
              </a:r>
              <a:endParaRPr sz="1800">
                <a:solidFill>
                  <a:schemeClr val="dk2"/>
                </a:solidFill>
              </a:endParaRPr>
            </a:p>
          </p:txBody>
        </p:sp>
        <p:grpSp>
          <p:nvGrpSpPr>
            <p:cNvPr id="662" name="Google Shape;662;p43"/>
            <p:cNvGrpSpPr/>
            <p:nvPr/>
          </p:nvGrpSpPr>
          <p:grpSpPr>
            <a:xfrm>
              <a:off x="6218863" y="2740245"/>
              <a:ext cx="1954018" cy="1500136"/>
              <a:chOff x="6218863" y="2740245"/>
              <a:chExt cx="1954018" cy="1500136"/>
            </a:xfrm>
          </p:grpSpPr>
          <p:pic>
            <p:nvPicPr>
              <p:cNvPr descr="a cartoon illustration of a blue and white robot (provided by Tenor)" id="663" name="Google Shape;663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18863" y="3032416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cartoon illustration of a blue and white robot (provided by Tenor)" id="664" name="Google Shape;664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609150" y="2740245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cartoon illustration of a blue and white robot (provided by Tenor)" id="665" name="Google Shape;665;p4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862080" y="3929581"/>
                <a:ext cx="310801" cy="310801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666" name="Google Shape;666;p43"/>
              <p:cNvCxnSpPr/>
              <p:nvPr/>
            </p:nvCxnSpPr>
            <p:spPr>
              <a:xfrm>
                <a:off x="6475684" y="3252450"/>
                <a:ext cx="468600" cy="27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E5F4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67" name="Google Shape;667;p43"/>
              <p:cNvCxnSpPr/>
              <p:nvPr/>
            </p:nvCxnSpPr>
            <p:spPr>
              <a:xfrm>
                <a:off x="7393485" y="3722216"/>
                <a:ext cx="468600" cy="27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E5F4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cxnSp>
            <p:nvCxnSpPr>
              <p:cNvPr id="668" name="Google Shape;668;p43"/>
              <p:cNvCxnSpPr/>
              <p:nvPr/>
            </p:nvCxnSpPr>
            <p:spPr>
              <a:xfrm rot="5397801">
                <a:off x="7285947" y="3098758"/>
                <a:ext cx="468900" cy="2706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65E5F4"/>
                </a:solidFill>
                <a:prstDash val="solid"/>
                <a:round/>
                <a:headEnd len="med" w="med" type="triangle"/>
                <a:tailEnd len="med" w="med" type="triangle"/>
              </a:ln>
            </p:spPr>
          </p:cxnSp>
          <p:pic>
            <p:nvPicPr>
              <p:cNvPr id="669" name="Google Shape;669;p4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671996" y="3633059"/>
                <a:ext cx="529550" cy="5295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descr="a cartoon bear is sitting on a couch with a bowl of watermelon chips and a phone (provided by Tenor)" id="670" name="Google Shape;67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22716" y="498775"/>
            <a:ext cx="1742250" cy="17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4"/>
          <p:cNvSpPr txBox="1"/>
          <p:nvPr>
            <p:ph type="title"/>
          </p:nvPr>
        </p:nvSpPr>
        <p:spPr>
          <a:xfrm>
            <a:off x="0" y="199905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sv" sz="4520">
                <a:solidFill>
                  <a:srgbClr val="F2B605"/>
                </a:solidFill>
              </a:rPr>
              <a:t>Thank you for listening!</a:t>
            </a:r>
            <a:endParaRPr sz="4520">
              <a:solidFill>
                <a:srgbClr val="F2B605"/>
              </a:solidFill>
            </a:endParaRPr>
          </a:p>
        </p:txBody>
      </p:sp>
      <p:pic>
        <p:nvPicPr>
          <p:cNvPr descr="a cartoon bear is sitting on a couch with a bowl of watermelon chips and a phone (provided by Tenor)" id="676" name="Google Shape;6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716" y="498775"/>
            <a:ext cx="1742250" cy="174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What is Named-Entity Recognition?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142" name="Google Shape;142;p16"/>
          <p:cNvSpPr/>
          <p:nvPr/>
        </p:nvSpPr>
        <p:spPr>
          <a:xfrm>
            <a:off x="7867342" y="3900607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6"/>
          <p:cNvSpPr/>
          <p:nvPr/>
        </p:nvSpPr>
        <p:spPr>
          <a:xfrm>
            <a:off x="7713565" y="2444495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5844009" y="3054625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7893430" y="3960645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146" name="Google Shape;14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147" name="Google Shape;147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148" name="Google Shape;14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" name="Google Shape;149;p16"/>
          <p:cNvGrpSpPr/>
          <p:nvPr/>
        </p:nvGrpSpPr>
        <p:grpSpPr>
          <a:xfrm>
            <a:off x="7750534" y="2528990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150" name="Google Shape;150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151" name="Google Shape;15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152" name="Google Shape;152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n icon of a piece of paper with lines and a corner (provided by Tenor)"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3879" y="3137232"/>
            <a:ext cx="46118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icon of a piece of paper with lines and a corner (provided by Tenor)"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586" y="3171318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6"/>
          <p:cNvSpPr txBox="1"/>
          <p:nvPr/>
        </p:nvSpPr>
        <p:spPr>
          <a:xfrm>
            <a:off x="7684907" y="2870945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⛄️🇩🇰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7862087" y="4296950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🎅🏻🇸🇪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an icon of a piece of paper with lines and a corner (provided by Tenor)"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499" y="3211619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/>
        </p:nvSpPr>
        <p:spPr>
          <a:xfrm>
            <a:off x="5838566" y="3458831"/>
            <a:ext cx="736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🤶🏼🇳🇴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59" name="Google Shape;159;p16"/>
          <p:cNvGrpSpPr/>
          <p:nvPr/>
        </p:nvGrpSpPr>
        <p:grpSpPr>
          <a:xfrm>
            <a:off x="6218863" y="2740245"/>
            <a:ext cx="1954018" cy="1500136"/>
            <a:chOff x="6218863" y="2740245"/>
            <a:chExt cx="1954018" cy="1500136"/>
          </a:xfrm>
        </p:grpSpPr>
        <p:grpSp>
          <p:nvGrpSpPr>
            <p:cNvPr id="160" name="Google Shape;160;p16"/>
            <p:cNvGrpSpPr/>
            <p:nvPr/>
          </p:nvGrpSpPr>
          <p:grpSpPr>
            <a:xfrm>
              <a:off x="6672009" y="3211625"/>
              <a:ext cx="1019700" cy="916800"/>
              <a:chOff x="6672009" y="3211625"/>
              <a:chExt cx="1019700" cy="916800"/>
            </a:xfrm>
          </p:grpSpPr>
          <p:sp>
            <p:nvSpPr>
              <p:cNvPr id="161" name="Google Shape;161;p16"/>
              <p:cNvSpPr/>
              <p:nvPr/>
            </p:nvSpPr>
            <p:spPr>
              <a:xfrm>
                <a:off x="6672009" y="3211625"/>
                <a:ext cx="1019700" cy="916800"/>
              </a:xfrm>
              <a:prstGeom prst="roundRect">
                <a:avLst>
                  <a:gd fmla="val 7796" name="adj"/>
                </a:avLst>
              </a:prstGeom>
              <a:solidFill>
                <a:srgbClr val="EFEFE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descr="a cartoon illustration of a blue and white robot (provided by Tenor)" id="162" name="Google Shape;162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890324" y="3376274"/>
                <a:ext cx="584974" cy="584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Google Shape;163;p16"/>
              <p:cNvSpPr txBox="1"/>
              <p:nvPr/>
            </p:nvSpPr>
            <p:spPr>
              <a:xfrm>
                <a:off x="6896850" y="3223183"/>
                <a:ext cx="5700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" sz="1000">
                    <a:solidFill>
                      <a:srgbClr val="65E5F4"/>
                    </a:solidFill>
                  </a:rPr>
                  <a:t>NER</a:t>
                </a:r>
                <a:endParaRPr sz="1000">
                  <a:solidFill>
                    <a:srgbClr val="65E5F4"/>
                  </a:solidFill>
                </a:endParaRPr>
              </a:p>
            </p:txBody>
          </p:sp>
        </p:grpSp>
        <p:pic>
          <p:nvPicPr>
            <p:cNvPr descr="a cartoon illustration of a blue and white robot (provided by Tenor)" id="164" name="Google Shape;16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8863" y="3032416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165" name="Google Shape;16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09150" y="2740245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166" name="Google Shape;166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62080" y="3929581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67" name="Google Shape;167;p16"/>
            <p:cNvCxnSpPr/>
            <p:nvPr/>
          </p:nvCxnSpPr>
          <p:spPr>
            <a:xfrm>
              <a:off x="6475684" y="3252450"/>
              <a:ext cx="468600" cy="270600"/>
            </a:xfrm>
            <a:prstGeom prst="straightConnector1">
              <a:avLst/>
            </a:prstGeom>
            <a:noFill/>
            <a:ln cap="flat" cmpd="sng" w="9525">
              <a:solidFill>
                <a:srgbClr val="65E5F4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8" name="Google Shape;168;p16"/>
            <p:cNvCxnSpPr/>
            <p:nvPr/>
          </p:nvCxnSpPr>
          <p:spPr>
            <a:xfrm>
              <a:off x="7393485" y="3722216"/>
              <a:ext cx="468600" cy="270600"/>
            </a:xfrm>
            <a:prstGeom prst="straightConnector1">
              <a:avLst/>
            </a:prstGeom>
            <a:noFill/>
            <a:ln cap="flat" cmpd="sng" w="9525">
              <a:solidFill>
                <a:srgbClr val="65E5F4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169" name="Google Shape;169;p16"/>
            <p:cNvCxnSpPr/>
            <p:nvPr/>
          </p:nvCxnSpPr>
          <p:spPr>
            <a:xfrm rot="5397801">
              <a:off x="7285947" y="3098758"/>
              <a:ext cx="468900" cy="270600"/>
            </a:xfrm>
            <a:prstGeom prst="straightConnector1">
              <a:avLst/>
            </a:prstGeom>
            <a:noFill/>
            <a:ln cap="flat" cmpd="sng" w="9525">
              <a:solidFill>
                <a:srgbClr val="65E5F4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pic>
          <p:nvPicPr>
            <p:cNvPr id="170" name="Google Shape;170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671996" y="3633059"/>
              <a:ext cx="529550" cy="529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16"/>
          <p:cNvGrpSpPr/>
          <p:nvPr/>
        </p:nvGrpSpPr>
        <p:grpSpPr>
          <a:xfrm>
            <a:off x="2975447" y="3790829"/>
            <a:ext cx="3592800" cy="554100"/>
            <a:chOff x="642128" y="2949669"/>
            <a:chExt cx="3592800" cy="554100"/>
          </a:xfrm>
        </p:grpSpPr>
        <p:sp>
          <p:nvSpPr>
            <p:cNvPr id="172" name="Google Shape;172;p16"/>
            <p:cNvSpPr/>
            <p:nvPr/>
          </p:nvSpPr>
          <p:spPr>
            <a:xfrm>
              <a:off x="679421" y="2986953"/>
              <a:ext cx="3505800" cy="51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3" name="Google Shape;173;p16"/>
            <p:cNvCxnSpPr/>
            <p:nvPr/>
          </p:nvCxnSpPr>
          <p:spPr>
            <a:xfrm>
              <a:off x="741578" y="3226719"/>
              <a:ext cx="926100" cy="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4" name="Google Shape;174;p16"/>
            <p:cNvCxnSpPr/>
            <p:nvPr/>
          </p:nvCxnSpPr>
          <p:spPr>
            <a:xfrm>
              <a:off x="741578" y="3410201"/>
              <a:ext cx="1268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16"/>
            <p:cNvCxnSpPr/>
            <p:nvPr/>
          </p:nvCxnSpPr>
          <p:spPr>
            <a:xfrm>
              <a:off x="3355578" y="3410201"/>
              <a:ext cx="7365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" name="Google Shape;176;p16"/>
            <p:cNvSpPr txBox="1"/>
            <p:nvPr/>
          </p:nvSpPr>
          <p:spPr>
            <a:xfrm>
              <a:off x="642128" y="2949669"/>
              <a:ext cx="3592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200">
                  <a:solidFill>
                    <a:schemeClr val="dk2"/>
                  </a:solidFill>
                </a:rPr>
                <a:t>Bernt Hagtvet er professor i statsvitskap ved Universitetet i Oslo og fast skribent for Dag og Tid.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sp>
        <p:nvSpPr>
          <p:cNvPr id="177" name="Google Shape;177;p16"/>
          <p:cNvSpPr/>
          <p:nvPr/>
        </p:nvSpPr>
        <p:spPr>
          <a:xfrm>
            <a:off x="2982072" y="3797423"/>
            <a:ext cx="3552300" cy="572700"/>
          </a:xfrm>
          <a:prstGeom prst="roundRect">
            <a:avLst>
              <a:gd fmla="val 20120" name="adj"/>
            </a:avLst>
          </a:prstGeom>
          <a:noFill/>
          <a:ln cap="flat" cmpd="sng" w="28575">
            <a:solidFill>
              <a:srgbClr val="F2B6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"/>
          <p:cNvSpPr/>
          <p:nvPr/>
        </p:nvSpPr>
        <p:spPr>
          <a:xfrm>
            <a:off x="6917300" y="3290450"/>
            <a:ext cx="557100" cy="649500"/>
          </a:xfrm>
          <a:prstGeom prst="roundRect">
            <a:avLst>
              <a:gd fmla="val 20120" name="adj"/>
            </a:avLst>
          </a:prstGeom>
          <a:noFill/>
          <a:ln cap="flat" cmpd="sng" w="28575">
            <a:solidFill>
              <a:srgbClr val="F2B6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/>
          <p:nvPr/>
        </p:nvSpPr>
        <p:spPr>
          <a:xfrm>
            <a:off x="442275" y="1249616"/>
            <a:ext cx="3287700" cy="1694400"/>
          </a:xfrm>
          <a:prstGeom prst="roundRect">
            <a:avLst>
              <a:gd fmla="val 7796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What is Named-Entity Recognition?</a:t>
            </a:r>
            <a:endParaRPr>
              <a:solidFill>
                <a:srgbClr val="F2B605"/>
              </a:solidFill>
            </a:endParaRPr>
          </a:p>
        </p:txBody>
      </p:sp>
      <p:grpSp>
        <p:nvGrpSpPr>
          <p:cNvPr id="185" name="Google Shape;185;p17"/>
          <p:cNvGrpSpPr/>
          <p:nvPr/>
        </p:nvGrpSpPr>
        <p:grpSpPr>
          <a:xfrm>
            <a:off x="4446216" y="1249616"/>
            <a:ext cx="3884400" cy="1015812"/>
            <a:chOff x="443041" y="1376168"/>
            <a:chExt cx="3884400" cy="1015812"/>
          </a:xfrm>
        </p:grpSpPr>
        <p:sp>
          <p:nvSpPr>
            <p:cNvPr id="186" name="Google Shape;186;p17"/>
            <p:cNvSpPr txBox="1"/>
            <p:nvPr/>
          </p:nvSpPr>
          <p:spPr>
            <a:xfrm>
              <a:off x="443041" y="1376168"/>
              <a:ext cx="38844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Bernt Hagtvet er professor i statsvitskap ved Universitetet i Oslo og fast skribent for Dag og Tid.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443042" y="1376180"/>
              <a:ext cx="3817200" cy="1015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8" name="Google Shape;188;p17"/>
            <p:cNvCxnSpPr/>
            <p:nvPr/>
          </p:nvCxnSpPr>
          <p:spPr>
            <a:xfrm>
              <a:off x="534580" y="1754557"/>
              <a:ext cx="1398000" cy="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17"/>
            <p:cNvCxnSpPr/>
            <p:nvPr/>
          </p:nvCxnSpPr>
          <p:spPr>
            <a:xfrm>
              <a:off x="2228788" y="2026691"/>
              <a:ext cx="1912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17"/>
            <p:cNvCxnSpPr/>
            <p:nvPr/>
          </p:nvCxnSpPr>
          <p:spPr>
            <a:xfrm>
              <a:off x="2483563" y="2295882"/>
              <a:ext cx="11118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" name="Google Shape;191;p17"/>
          <p:cNvGrpSpPr/>
          <p:nvPr/>
        </p:nvGrpSpPr>
        <p:grpSpPr>
          <a:xfrm>
            <a:off x="4446216" y="2640267"/>
            <a:ext cx="3704400" cy="572700"/>
            <a:chOff x="681550" y="3338325"/>
            <a:chExt cx="3704400" cy="572700"/>
          </a:xfrm>
        </p:grpSpPr>
        <p:sp>
          <p:nvSpPr>
            <p:cNvPr id="192" name="Google Shape;192;p17"/>
            <p:cNvSpPr/>
            <p:nvPr/>
          </p:nvSpPr>
          <p:spPr>
            <a:xfrm>
              <a:off x="681550" y="3338325"/>
              <a:ext cx="3650100" cy="572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7"/>
            <p:cNvSpPr txBox="1"/>
            <p:nvPr/>
          </p:nvSpPr>
          <p:spPr>
            <a:xfrm>
              <a:off x="681550" y="3395775"/>
              <a:ext cx="3704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Apple announced their new iCase.</a:t>
              </a:r>
              <a:endParaRPr sz="1800">
                <a:solidFill>
                  <a:schemeClr val="dk2"/>
                </a:solidFill>
              </a:endParaRPr>
            </a:p>
          </p:txBody>
        </p:sp>
        <p:cxnSp>
          <p:nvCxnSpPr>
            <p:cNvPr id="194" name="Google Shape;194;p17"/>
            <p:cNvCxnSpPr/>
            <p:nvPr/>
          </p:nvCxnSpPr>
          <p:spPr>
            <a:xfrm>
              <a:off x="758238" y="3786216"/>
              <a:ext cx="5955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7"/>
            <p:cNvCxnSpPr/>
            <p:nvPr/>
          </p:nvCxnSpPr>
          <p:spPr>
            <a:xfrm>
              <a:off x="3618025" y="3786225"/>
              <a:ext cx="5700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6" name="Google Shape;196;p17"/>
          <p:cNvGrpSpPr/>
          <p:nvPr/>
        </p:nvGrpSpPr>
        <p:grpSpPr>
          <a:xfrm>
            <a:off x="4446216" y="3587798"/>
            <a:ext cx="3884400" cy="572700"/>
            <a:chOff x="681539" y="4062693"/>
            <a:chExt cx="3884400" cy="572700"/>
          </a:xfrm>
        </p:grpSpPr>
        <p:sp>
          <p:nvSpPr>
            <p:cNvPr id="197" name="Google Shape;197;p17"/>
            <p:cNvSpPr txBox="1"/>
            <p:nvPr/>
          </p:nvSpPr>
          <p:spPr>
            <a:xfrm>
              <a:off x="681539" y="4118195"/>
              <a:ext cx="3884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800">
                  <a:solidFill>
                    <a:schemeClr val="dk2"/>
                  </a:solidFill>
                </a:rPr>
                <a:t>Did you eat the last apple?</a:t>
              </a:r>
              <a:endParaRPr sz="1800">
                <a:solidFill>
                  <a:schemeClr val="dk2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681548" y="4062693"/>
              <a:ext cx="2920800" cy="5727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17"/>
          <p:cNvSpPr txBox="1"/>
          <p:nvPr/>
        </p:nvSpPr>
        <p:spPr>
          <a:xfrm>
            <a:off x="509575" y="1249623"/>
            <a:ext cx="36654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E06666"/>
                </a:solidFill>
              </a:rPr>
              <a:t>Person</a:t>
            </a:r>
            <a:r>
              <a:rPr lang="sv" sz="1800">
                <a:solidFill>
                  <a:schemeClr val="dk2"/>
                </a:solidFill>
              </a:rPr>
              <a:t> </a:t>
            </a:r>
            <a:r>
              <a:rPr lang="sv" sz="1000">
                <a:solidFill>
                  <a:schemeClr val="dk2"/>
                </a:solidFill>
              </a:rPr>
              <a:t>real or fictional characters and animals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0097A7"/>
                </a:solidFill>
              </a:rPr>
              <a:t>Organisation</a:t>
            </a:r>
            <a:r>
              <a:rPr lang="sv" sz="1800">
                <a:solidFill>
                  <a:schemeClr val="dk2"/>
                </a:solidFill>
              </a:rPr>
              <a:t> </a:t>
            </a:r>
            <a:r>
              <a:rPr lang="sv" sz="1000">
                <a:solidFill>
                  <a:schemeClr val="dk2"/>
                </a:solidFill>
              </a:rPr>
              <a:t>any collection of people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8E7CC3"/>
                </a:solidFill>
              </a:rPr>
              <a:t>Location</a:t>
            </a:r>
            <a:r>
              <a:rPr lang="sv" sz="1800">
                <a:solidFill>
                  <a:schemeClr val="dk2"/>
                </a:solidFill>
              </a:rPr>
              <a:t> </a:t>
            </a:r>
            <a:r>
              <a:rPr lang="sv" sz="1000">
                <a:solidFill>
                  <a:schemeClr val="dk2"/>
                </a:solidFill>
              </a:rPr>
              <a:t>geographical places and buildings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rgbClr val="93C47D"/>
                </a:solidFill>
              </a:rPr>
              <a:t>Product</a:t>
            </a:r>
            <a:r>
              <a:rPr lang="sv" sz="1800">
                <a:solidFill>
                  <a:schemeClr val="dk2"/>
                </a:solidFill>
              </a:rPr>
              <a:t> </a:t>
            </a:r>
            <a:r>
              <a:rPr lang="sv" sz="1000">
                <a:solidFill>
                  <a:schemeClr val="dk2"/>
                </a:solidFill>
              </a:rPr>
              <a:t>artificially produced entities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0" name="Google Shape;200;p17"/>
          <p:cNvSpPr txBox="1"/>
          <p:nvPr>
            <p:ph idx="1" type="body"/>
          </p:nvPr>
        </p:nvSpPr>
        <p:spPr>
          <a:xfrm>
            <a:off x="364987" y="3261027"/>
            <a:ext cx="3811500" cy="17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sv"/>
              <a:t>Transformer encoder models are typically trained to detect named entities in some language.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>
                <a:solidFill>
                  <a:srgbClr val="F2B605"/>
                </a:solidFill>
              </a:rPr>
              <a:t>From NER to </a:t>
            </a:r>
            <a:r>
              <a:rPr lang="sv">
                <a:solidFill>
                  <a:srgbClr val="F2B605"/>
                </a:solidFill>
              </a:rPr>
              <a:t>Federated NER</a:t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206" name="Google Shape;2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"/>
              <a:t>Problem</a:t>
            </a:r>
            <a:r>
              <a:rPr lang="sv"/>
              <a:t>: Each federation wants to collaborate but cannot share their own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/>
              <a:t>We leveraged Federated Learning for 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sp>
        <p:nvSpPr>
          <p:cNvPr id="207" name="Google Shape;207;p18"/>
          <p:cNvSpPr/>
          <p:nvPr/>
        </p:nvSpPr>
        <p:spPr>
          <a:xfrm>
            <a:off x="5487417" y="3774782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"/>
          <p:cNvSpPr/>
          <p:nvPr/>
        </p:nvSpPr>
        <p:spPr>
          <a:xfrm>
            <a:off x="5333640" y="231867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3464084" y="292880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" name="Google Shape;210;p18"/>
          <p:cNvGrpSpPr/>
          <p:nvPr/>
        </p:nvGrpSpPr>
        <p:grpSpPr>
          <a:xfrm>
            <a:off x="5513505" y="3834820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211" name="Google Shape;21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12" name="Google Shape;21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13" name="Google Shape;213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" name="Google Shape;214;p18"/>
          <p:cNvGrpSpPr/>
          <p:nvPr/>
        </p:nvGrpSpPr>
        <p:grpSpPr>
          <a:xfrm>
            <a:off x="5370609" y="2403165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215" name="Google Shape;215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16" name="Google Shape;21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17" name="Google Shape;21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n icon of a piece of paper with lines and a corner (provided by Tenor)" id="218" name="Google Shape;2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954" y="3011407"/>
            <a:ext cx="46118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icon of a piece of paper with lines and a corner (provided by Tenor)" id="219" name="Google Shape;2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661" y="3045493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 txBox="1"/>
          <p:nvPr/>
        </p:nvSpPr>
        <p:spPr>
          <a:xfrm>
            <a:off x="5304982" y="2745120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⛄️🇩🇰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5482162" y="4171125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🎅🏻🇸🇪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an icon of a piece of paper with lines and a corner (provided by Tenor)" id="222" name="Google Shape;2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74" y="3085794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3458641" y="3333006"/>
            <a:ext cx="736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🤶🏼🇳🇴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24" name="Google Shape;224;p18"/>
          <p:cNvGrpSpPr/>
          <p:nvPr/>
        </p:nvGrpSpPr>
        <p:grpSpPr>
          <a:xfrm>
            <a:off x="3838938" y="2614420"/>
            <a:ext cx="1954018" cy="1500136"/>
            <a:chOff x="6218863" y="2740245"/>
            <a:chExt cx="1954018" cy="1500136"/>
          </a:xfrm>
        </p:grpSpPr>
        <p:pic>
          <p:nvPicPr>
            <p:cNvPr descr="a cartoon illustration of a blue and white robot (provided by Tenor)" id="225" name="Google Shape;22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8863" y="3032416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226" name="Google Shape;226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609150" y="2740245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227" name="Google Shape;22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62080" y="3929581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v">
                <a:solidFill>
                  <a:srgbClr val="F2B605"/>
                </a:solidFill>
              </a:rPr>
              <a:t>From NER to Federated NER</a:t>
            </a:r>
            <a:endParaRPr>
              <a:solidFill>
                <a:srgbClr val="F2B6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233" name="Google Shape;23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"/>
              <a:t>Problem</a:t>
            </a:r>
            <a:r>
              <a:rPr lang="sv"/>
              <a:t>: Each federation wants to collaborate but cannot share their own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/>
              <a:t>We leveraged Federated Learning for 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34" name="Google Shape;234;p19"/>
          <p:cNvGrpSpPr/>
          <p:nvPr/>
        </p:nvGrpSpPr>
        <p:grpSpPr>
          <a:xfrm>
            <a:off x="4292084" y="3085800"/>
            <a:ext cx="1019700" cy="916800"/>
            <a:chOff x="6672009" y="3211625"/>
            <a:chExt cx="1019700" cy="916800"/>
          </a:xfrm>
        </p:grpSpPr>
        <p:sp>
          <p:nvSpPr>
            <p:cNvPr id="235" name="Google Shape;235;p19"/>
            <p:cNvSpPr/>
            <p:nvPr/>
          </p:nvSpPr>
          <p:spPr>
            <a:xfrm>
              <a:off x="6672009" y="3211625"/>
              <a:ext cx="1019700" cy="916800"/>
            </a:xfrm>
            <a:prstGeom prst="roundRect">
              <a:avLst>
                <a:gd fmla="val 7796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a cartoon illustration of a blue and white robot (provided by Tenor)" id="236" name="Google Shape;23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90324" y="3376274"/>
              <a:ext cx="584974" cy="584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p19"/>
            <p:cNvSpPr txBox="1"/>
            <p:nvPr/>
          </p:nvSpPr>
          <p:spPr>
            <a:xfrm>
              <a:off x="6896850" y="3223183"/>
              <a:ext cx="57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000">
                  <a:solidFill>
                    <a:srgbClr val="65E5F4"/>
                  </a:solidFill>
                </a:rPr>
                <a:t>NER</a:t>
              </a:r>
              <a:endParaRPr sz="1000">
                <a:solidFill>
                  <a:srgbClr val="65E5F4"/>
                </a:solidFill>
              </a:endParaRPr>
            </a:p>
          </p:txBody>
        </p:sp>
      </p:grpSp>
      <p:sp>
        <p:nvSpPr>
          <p:cNvPr id="238" name="Google Shape;238;p19"/>
          <p:cNvSpPr/>
          <p:nvPr/>
        </p:nvSpPr>
        <p:spPr>
          <a:xfrm>
            <a:off x="5487417" y="3774782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5333640" y="231867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3464084" y="292880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9"/>
          <p:cNvGrpSpPr/>
          <p:nvPr/>
        </p:nvGrpSpPr>
        <p:grpSpPr>
          <a:xfrm>
            <a:off x="5513505" y="3834820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242" name="Google Shape;24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43" name="Google Shape;243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44" name="Google Shape;244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5" name="Google Shape;245;p19"/>
          <p:cNvGrpSpPr/>
          <p:nvPr/>
        </p:nvGrpSpPr>
        <p:grpSpPr>
          <a:xfrm>
            <a:off x="5370609" y="2403165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246" name="Google Shape;246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47" name="Google Shape;247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48" name="Google Shape;24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n icon of a piece of paper with lines and a corner (provided by Tenor)" id="249" name="Google Shape;24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954" y="3011407"/>
            <a:ext cx="46118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icon of a piece of paper with lines and a corner (provided by Tenor)" id="250" name="Google Shape;2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661" y="3045493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9"/>
          <p:cNvSpPr txBox="1"/>
          <p:nvPr/>
        </p:nvSpPr>
        <p:spPr>
          <a:xfrm>
            <a:off x="5304982" y="2745120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⛄️🇩🇰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5482162" y="4171125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🎅🏻🇸🇪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an icon of a piece of paper with lines and a corner (provided by Tenor)" id="253" name="Google Shape;25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574" y="3085794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9"/>
          <p:cNvSpPr txBox="1"/>
          <p:nvPr/>
        </p:nvSpPr>
        <p:spPr>
          <a:xfrm>
            <a:off x="3458641" y="3333006"/>
            <a:ext cx="736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🤶🏼🇳🇴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838938" y="2614420"/>
            <a:ext cx="1954018" cy="1500136"/>
            <a:chOff x="6218863" y="2740245"/>
            <a:chExt cx="1954018" cy="1500136"/>
          </a:xfrm>
        </p:grpSpPr>
        <p:pic>
          <p:nvPicPr>
            <p:cNvPr descr="a cartoon illustration of a blue and white robot (provided by Tenor)" id="256" name="Google Shape;25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8863" y="3032416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257" name="Google Shape;257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09150" y="2740245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258" name="Google Shape;25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080" y="3929581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v">
                <a:solidFill>
                  <a:srgbClr val="F2B605"/>
                </a:solidFill>
              </a:rPr>
              <a:t>From NER to Federated NER</a:t>
            </a:r>
            <a:endParaRPr>
              <a:solidFill>
                <a:srgbClr val="F2B6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264" name="Google Shape;26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"/>
              <a:t>Problem</a:t>
            </a:r>
            <a:r>
              <a:rPr lang="sv"/>
              <a:t>: Each federation wants to collaborate but cannot share their own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/>
              <a:t>We leveraged Federated Learning for 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265" name="Google Shape;265;p20"/>
          <p:cNvGrpSpPr/>
          <p:nvPr/>
        </p:nvGrpSpPr>
        <p:grpSpPr>
          <a:xfrm>
            <a:off x="4292084" y="3085800"/>
            <a:ext cx="1019700" cy="916800"/>
            <a:chOff x="6672009" y="3211625"/>
            <a:chExt cx="1019700" cy="916800"/>
          </a:xfrm>
        </p:grpSpPr>
        <p:sp>
          <p:nvSpPr>
            <p:cNvPr id="266" name="Google Shape;266;p20"/>
            <p:cNvSpPr/>
            <p:nvPr/>
          </p:nvSpPr>
          <p:spPr>
            <a:xfrm>
              <a:off x="6672009" y="3211625"/>
              <a:ext cx="1019700" cy="916800"/>
            </a:xfrm>
            <a:prstGeom prst="roundRect">
              <a:avLst>
                <a:gd fmla="val 7796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a cartoon illustration of a blue and white robot (provided by Tenor)" id="267" name="Google Shape;26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90324" y="3376274"/>
              <a:ext cx="584974" cy="584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20"/>
            <p:cNvSpPr txBox="1"/>
            <p:nvPr/>
          </p:nvSpPr>
          <p:spPr>
            <a:xfrm>
              <a:off x="6896850" y="3223183"/>
              <a:ext cx="57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000">
                  <a:solidFill>
                    <a:srgbClr val="65E5F4"/>
                  </a:solidFill>
                </a:rPr>
                <a:t>NER</a:t>
              </a:r>
              <a:endParaRPr sz="1000">
                <a:solidFill>
                  <a:srgbClr val="65E5F4"/>
                </a:solidFill>
              </a:endParaRPr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5487417" y="3774782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>
            <a:off x="5333640" y="231867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"/>
          <p:cNvSpPr/>
          <p:nvPr/>
        </p:nvSpPr>
        <p:spPr>
          <a:xfrm>
            <a:off x="3464084" y="292880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20"/>
          <p:cNvGrpSpPr/>
          <p:nvPr/>
        </p:nvGrpSpPr>
        <p:grpSpPr>
          <a:xfrm>
            <a:off x="5513505" y="3834820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273" name="Google Shape;273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74" name="Google Shape;274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75" name="Google Shape;27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20"/>
          <p:cNvGrpSpPr/>
          <p:nvPr/>
        </p:nvGrpSpPr>
        <p:grpSpPr>
          <a:xfrm>
            <a:off x="5370609" y="2403165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277" name="Google Shape;277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78" name="Google Shape;278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279" name="Google Shape;279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n icon of a piece of paper with lines and a corner (provided by Tenor)" id="280" name="Google Shape;2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954" y="3011407"/>
            <a:ext cx="46118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icon of a piece of paper with lines and a corner (provided by Tenor)" id="281" name="Google Shape;2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661" y="3045493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0"/>
          <p:cNvSpPr txBox="1"/>
          <p:nvPr/>
        </p:nvSpPr>
        <p:spPr>
          <a:xfrm>
            <a:off x="5304982" y="2745120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⛄️🇩🇰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482162" y="4171125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🎅🏻🇸🇪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an icon of a piece of paper with lines and a corner (provided by Tenor)" id="284" name="Google Shape;28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574" y="3085794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0"/>
          <p:cNvSpPr txBox="1"/>
          <p:nvPr/>
        </p:nvSpPr>
        <p:spPr>
          <a:xfrm>
            <a:off x="3458641" y="3333006"/>
            <a:ext cx="736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🤶🏼🇳🇴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86" name="Google Shape;286;p20"/>
          <p:cNvGrpSpPr/>
          <p:nvPr/>
        </p:nvGrpSpPr>
        <p:grpSpPr>
          <a:xfrm>
            <a:off x="3838938" y="2614420"/>
            <a:ext cx="1954018" cy="1500136"/>
            <a:chOff x="6218863" y="2740245"/>
            <a:chExt cx="1954018" cy="1500136"/>
          </a:xfrm>
        </p:grpSpPr>
        <p:pic>
          <p:nvPicPr>
            <p:cNvPr descr="a cartoon illustration of a blue and white robot (provided by Tenor)" id="287" name="Google Shape;28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8863" y="3032416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288" name="Google Shape;28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09150" y="2740245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289" name="Google Shape;289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080" y="3929581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0" name="Google Shape;290;p20"/>
          <p:cNvGrpSpPr/>
          <p:nvPr/>
        </p:nvGrpSpPr>
        <p:grpSpPr>
          <a:xfrm>
            <a:off x="199872" y="3722892"/>
            <a:ext cx="3592800" cy="554100"/>
            <a:chOff x="642128" y="2949669"/>
            <a:chExt cx="3592800" cy="554100"/>
          </a:xfrm>
        </p:grpSpPr>
        <p:sp>
          <p:nvSpPr>
            <p:cNvPr id="291" name="Google Shape;291;p20"/>
            <p:cNvSpPr/>
            <p:nvPr/>
          </p:nvSpPr>
          <p:spPr>
            <a:xfrm>
              <a:off x="679421" y="2986953"/>
              <a:ext cx="3505800" cy="51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92" name="Google Shape;292;p20"/>
            <p:cNvCxnSpPr/>
            <p:nvPr/>
          </p:nvCxnSpPr>
          <p:spPr>
            <a:xfrm>
              <a:off x="741578" y="3226719"/>
              <a:ext cx="926100" cy="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20"/>
            <p:cNvCxnSpPr/>
            <p:nvPr/>
          </p:nvCxnSpPr>
          <p:spPr>
            <a:xfrm>
              <a:off x="741578" y="3410201"/>
              <a:ext cx="1268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20"/>
            <p:cNvCxnSpPr/>
            <p:nvPr/>
          </p:nvCxnSpPr>
          <p:spPr>
            <a:xfrm>
              <a:off x="3355578" y="3410201"/>
              <a:ext cx="7365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5" name="Google Shape;295;p20"/>
            <p:cNvSpPr txBox="1"/>
            <p:nvPr/>
          </p:nvSpPr>
          <p:spPr>
            <a:xfrm>
              <a:off x="642128" y="2949669"/>
              <a:ext cx="3592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200">
                  <a:solidFill>
                    <a:schemeClr val="dk2"/>
                  </a:solidFill>
                </a:rPr>
                <a:t>Bernt Hagtvet er professor i statsvitskap ved Universitetet i Oslo og fast skribent for Dag og Tid.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cxnSp>
        <p:nvCxnSpPr>
          <p:cNvPr id="296" name="Google Shape;296;p20"/>
          <p:cNvCxnSpPr>
            <a:stCxn id="295" idx="0"/>
            <a:endCxn id="287" idx="1"/>
          </p:cNvCxnSpPr>
          <p:nvPr/>
        </p:nvCxnSpPr>
        <p:spPr>
          <a:xfrm flipH="1" rot="10800000">
            <a:off x="1996272" y="3061992"/>
            <a:ext cx="1842600" cy="6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sv">
                <a:solidFill>
                  <a:srgbClr val="F2B605"/>
                </a:solidFill>
              </a:rPr>
              <a:t>From NER to Federated NER</a:t>
            </a:r>
            <a:endParaRPr>
              <a:solidFill>
                <a:srgbClr val="F2B60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2B605"/>
              </a:solidFill>
            </a:endParaRPr>
          </a:p>
        </p:txBody>
      </p:sp>
      <p:sp>
        <p:nvSpPr>
          <p:cNvPr id="302" name="Google Shape;3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"/>
              <a:t>Problem</a:t>
            </a:r>
            <a:r>
              <a:rPr lang="sv"/>
              <a:t>: Each federation wants to collaborate but cannot share their own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v"/>
              <a:t>We leveraged Federated Learning for 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grpSp>
        <p:nvGrpSpPr>
          <p:cNvPr id="303" name="Google Shape;303;p21"/>
          <p:cNvGrpSpPr/>
          <p:nvPr/>
        </p:nvGrpSpPr>
        <p:grpSpPr>
          <a:xfrm>
            <a:off x="4292084" y="3085800"/>
            <a:ext cx="1019700" cy="916800"/>
            <a:chOff x="6672009" y="3211625"/>
            <a:chExt cx="1019700" cy="916800"/>
          </a:xfrm>
        </p:grpSpPr>
        <p:sp>
          <p:nvSpPr>
            <p:cNvPr id="304" name="Google Shape;304;p21"/>
            <p:cNvSpPr/>
            <p:nvPr/>
          </p:nvSpPr>
          <p:spPr>
            <a:xfrm>
              <a:off x="6672009" y="3211625"/>
              <a:ext cx="1019700" cy="916800"/>
            </a:xfrm>
            <a:prstGeom prst="roundRect">
              <a:avLst>
                <a:gd fmla="val 7796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a cartoon illustration of a blue and white robot (provided by Tenor)" id="305" name="Google Shape;30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90324" y="3376274"/>
              <a:ext cx="584974" cy="584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6" name="Google Shape;306;p21"/>
            <p:cNvSpPr txBox="1"/>
            <p:nvPr/>
          </p:nvSpPr>
          <p:spPr>
            <a:xfrm>
              <a:off x="6896850" y="3223183"/>
              <a:ext cx="57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000">
                  <a:solidFill>
                    <a:srgbClr val="65E5F4"/>
                  </a:solidFill>
                </a:rPr>
                <a:t>NER</a:t>
              </a:r>
              <a:endParaRPr sz="1000">
                <a:solidFill>
                  <a:srgbClr val="65E5F4"/>
                </a:solidFill>
              </a:endParaRPr>
            </a:p>
          </p:txBody>
        </p:sp>
      </p:grpSp>
      <p:sp>
        <p:nvSpPr>
          <p:cNvPr id="307" name="Google Shape;307;p21"/>
          <p:cNvSpPr/>
          <p:nvPr/>
        </p:nvSpPr>
        <p:spPr>
          <a:xfrm>
            <a:off x="5487417" y="3774782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5333640" y="231867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3464084" y="2928800"/>
            <a:ext cx="660900" cy="794100"/>
          </a:xfrm>
          <a:prstGeom prst="roundRect">
            <a:avLst>
              <a:gd fmla="val 7796" name="adj"/>
            </a:avLst>
          </a:prstGeom>
          <a:solidFill>
            <a:srgbClr val="E3E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0" name="Google Shape;310;p21"/>
          <p:cNvGrpSpPr/>
          <p:nvPr/>
        </p:nvGrpSpPr>
        <p:grpSpPr>
          <a:xfrm>
            <a:off x="5513505" y="3834820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311" name="Google Shape;31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12" name="Google Shape;312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13" name="Google Shape;31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" name="Google Shape;314;p21"/>
          <p:cNvGrpSpPr/>
          <p:nvPr/>
        </p:nvGrpSpPr>
        <p:grpSpPr>
          <a:xfrm>
            <a:off x="5370609" y="2403165"/>
            <a:ext cx="529560" cy="584987"/>
            <a:chOff x="4406277" y="2336170"/>
            <a:chExt cx="529560" cy="584987"/>
          </a:xfrm>
        </p:grpSpPr>
        <p:pic>
          <p:nvPicPr>
            <p:cNvPr descr="an icon of a piece of paper with lines and a corner (provided by Tenor)" id="315" name="Google Shape;31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74657" y="2336170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16" name="Google Shape;316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40364" y="2370255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n icon of a piece of paper with lines and a corner (provided by Tenor)" id="317" name="Google Shape;31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06277" y="2410557"/>
              <a:ext cx="461180" cy="510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an icon of a piece of paper with lines and a corner (provided by Tenor)" id="318" name="Google Shape;3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954" y="3011407"/>
            <a:ext cx="461180" cy="51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icon of a piece of paper with lines and a corner (provided by Tenor)" id="319" name="Google Shape;3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9661" y="3045493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1"/>
          <p:cNvSpPr txBox="1"/>
          <p:nvPr/>
        </p:nvSpPr>
        <p:spPr>
          <a:xfrm>
            <a:off x="5304982" y="2745120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⛄️🇩🇰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21" name="Google Shape;321;p21"/>
          <p:cNvSpPr txBox="1"/>
          <p:nvPr/>
        </p:nvSpPr>
        <p:spPr>
          <a:xfrm>
            <a:off x="5482162" y="4171125"/>
            <a:ext cx="7644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🎅🏻🇸🇪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descr="an icon of a piece of paper with lines and a corner (provided by Tenor)" id="322" name="Google Shape;3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5574" y="3085794"/>
            <a:ext cx="461180" cy="51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21"/>
          <p:cNvSpPr txBox="1"/>
          <p:nvPr/>
        </p:nvSpPr>
        <p:spPr>
          <a:xfrm>
            <a:off x="3458641" y="3333006"/>
            <a:ext cx="7365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sv" sz="1800">
                <a:solidFill>
                  <a:schemeClr val="dk2"/>
                </a:solidFill>
              </a:rPr>
              <a:t>🤶🏼🇳🇴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324" name="Google Shape;324;p21"/>
          <p:cNvGrpSpPr/>
          <p:nvPr/>
        </p:nvGrpSpPr>
        <p:grpSpPr>
          <a:xfrm>
            <a:off x="3838938" y="2614420"/>
            <a:ext cx="1954018" cy="1500136"/>
            <a:chOff x="6218863" y="2740245"/>
            <a:chExt cx="1954018" cy="1500136"/>
          </a:xfrm>
        </p:grpSpPr>
        <p:pic>
          <p:nvPicPr>
            <p:cNvPr descr="a cartoon illustration of a blue and white robot (provided by Tenor)" id="325" name="Google Shape;32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18863" y="3032416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326" name="Google Shape;32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609150" y="2740245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cartoon illustration of a blue and white robot (provided by Tenor)" id="327" name="Google Shape;327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080" y="3929581"/>
              <a:ext cx="310801" cy="310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8" name="Google Shape;328;p21"/>
          <p:cNvGrpSpPr/>
          <p:nvPr/>
        </p:nvGrpSpPr>
        <p:grpSpPr>
          <a:xfrm>
            <a:off x="199872" y="3722892"/>
            <a:ext cx="3592800" cy="554100"/>
            <a:chOff x="642128" y="2949669"/>
            <a:chExt cx="3592800" cy="554100"/>
          </a:xfrm>
        </p:grpSpPr>
        <p:sp>
          <p:nvSpPr>
            <p:cNvPr id="329" name="Google Shape;329;p21"/>
            <p:cNvSpPr/>
            <p:nvPr/>
          </p:nvSpPr>
          <p:spPr>
            <a:xfrm>
              <a:off x="679421" y="2986953"/>
              <a:ext cx="3505800" cy="51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30" name="Google Shape;330;p21"/>
            <p:cNvCxnSpPr/>
            <p:nvPr/>
          </p:nvCxnSpPr>
          <p:spPr>
            <a:xfrm>
              <a:off x="741578" y="3226719"/>
              <a:ext cx="926100" cy="0"/>
            </a:xfrm>
            <a:prstGeom prst="straightConnector1">
              <a:avLst/>
            </a:prstGeom>
            <a:noFill/>
            <a:ln cap="flat" cmpd="sng" w="19050">
              <a:solidFill>
                <a:srgbClr val="E0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21"/>
            <p:cNvCxnSpPr/>
            <p:nvPr/>
          </p:nvCxnSpPr>
          <p:spPr>
            <a:xfrm>
              <a:off x="741578" y="3410201"/>
              <a:ext cx="12681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21"/>
            <p:cNvCxnSpPr/>
            <p:nvPr/>
          </p:nvCxnSpPr>
          <p:spPr>
            <a:xfrm>
              <a:off x="3355578" y="3410201"/>
              <a:ext cx="736500" cy="0"/>
            </a:xfrm>
            <a:prstGeom prst="straightConnector1">
              <a:avLst/>
            </a:prstGeom>
            <a:noFill/>
            <a:ln cap="flat" cmpd="sng" w="19050">
              <a:solidFill>
                <a:srgbClr val="93C47D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33" name="Google Shape;333;p21"/>
            <p:cNvSpPr txBox="1"/>
            <p:nvPr/>
          </p:nvSpPr>
          <p:spPr>
            <a:xfrm>
              <a:off x="642128" y="2949669"/>
              <a:ext cx="3592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sv" sz="1200">
                  <a:solidFill>
                    <a:schemeClr val="dk2"/>
                  </a:solidFill>
                </a:rPr>
                <a:t>Bernt Hagtvet er professor i statsvitskap ved Universitetet i Oslo og fast skribent for Dag og Tid.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cxnSp>
        <p:nvCxnSpPr>
          <p:cNvPr id="334" name="Google Shape;334;p21"/>
          <p:cNvCxnSpPr/>
          <p:nvPr/>
        </p:nvCxnSpPr>
        <p:spPr>
          <a:xfrm>
            <a:off x="4108734" y="3120725"/>
            <a:ext cx="468600" cy="270600"/>
          </a:xfrm>
          <a:prstGeom prst="straightConnector1">
            <a:avLst/>
          </a:prstGeom>
          <a:noFill/>
          <a:ln cap="flat" cmpd="sng" w="9525">
            <a:solidFill>
              <a:srgbClr val="65E5F4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