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3" r:id="rId4"/>
    <p:sldId id="278" r:id="rId5"/>
    <p:sldId id="279" r:id="rId6"/>
    <p:sldId id="280" r:id="rId7"/>
    <p:sldId id="281" r:id="rId8"/>
    <p:sldId id="268" r:id="rId9"/>
    <p:sldId id="259" r:id="rId10"/>
    <p:sldId id="269" r:id="rId11"/>
    <p:sldId id="276" r:id="rId12"/>
    <p:sldId id="275" r:id="rId13"/>
    <p:sldId id="266" r:id="rId14"/>
    <p:sldId id="271" r:id="rId15"/>
    <p:sldId id="277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970"/>
  </p:normalViewPr>
  <p:slideViewPr>
    <p:cSldViewPr snapToGrid="0" snapToObjects="1">
      <p:cViewPr varScale="1">
        <p:scale>
          <a:sx n="115" d="100"/>
          <a:sy n="115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8679-03B4-9746-9108-4BA129110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Kar Global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D8102-D185-DE4E-8493-F95C77F8B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Group 2: </a:t>
            </a:r>
          </a:p>
          <a:p>
            <a:r>
              <a:rPr lang="en-US" dirty="0"/>
              <a:t>Sam Gilmore, Tim </a:t>
            </a:r>
            <a:r>
              <a:rPr lang="en-US" dirty="0" err="1"/>
              <a:t>Marlett</a:t>
            </a:r>
            <a:r>
              <a:rPr lang="en-US" dirty="0"/>
              <a:t>, Katie Schuman, &amp; Chris </a:t>
            </a:r>
            <a:r>
              <a:rPr lang="en-US" dirty="0" err="1"/>
              <a:t>Waycott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1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2430-4391-A64C-9BF4-1939B838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732183"/>
            <a:ext cx="10088565" cy="153978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How does conversion rate correlate with number of units sold?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36A9F-BAF1-A844-95C8-AD5D6124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749549"/>
            <a:ext cx="9906000" cy="573977"/>
          </a:xfrm>
        </p:spPr>
        <p:txBody>
          <a:bodyPr>
            <a:normAutofit/>
          </a:bodyPr>
          <a:lstStyle/>
          <a:p>
            <a:r>
              <a:rPr lang="en-US" sz="2400" dirty="0"/>
              <a:t>Question two</a:t>
            </a:r>
          </a:p>
        </p:txBody>
      </p:sp>
    </p:spTree>
    <p:extLst>
      <p:ext uri="{BB962C8B-B14F-4D97-AF65-F5344CB8AC3E}">
        <p14:creationId xmlns:p14="http://schemas.microsoft.com/office/powerpoint/2010/main" val="302636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34F6D-10CA-2C46-A2EB-916542CEC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44" y="1840014"/>
            <a:ext cx="4649783" cy="823912"/>
          </a:xfrm>
        </p:spPr>
        <p:txBody>
          <a:bodyPr/>
          <a:lstStyle/>
          <a:p>
            <a:pPr algn="ctr"/>
            <a:r>
              <a:rPr lang="en-US" dirty="0"/>
              <a:t>Units Listed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FDF21E-AAF0-3841-8E5B-A537EE6EE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376175" y="2888464"/>
            <a:ext cx="5493849" cy="366256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F6B05-68B3-CB40-99C8-60AEEC03F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9085" y="1840014"/>
            <a:ext cx="4565358" cy="823912"/>
          </a:xfrm>
        </p:spPr>
        <p:txBody>
          <a:bodyPr/>
          <a:lstStyle/>
          <a:p>
            <a:pPr algn="ctr"/>
            <a:r>
              <a:rPr lang="en-US" dirty="0"/>
              <a:t>Units sold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02D01C-F6CD-D240-872A-372FF9CC9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336263" y="2888464"/>
            <a:ext cx="5493849" cy="366256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1559B38-B9B5-E942-ACE5-FA8FBA4F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sold and listed per region</a:t>
            </a:r>
          </a:p>
        </p:txBody>
      </p:sp>
    </p:spTree>
    <p:extLst>
      <p:ext uri="{BB962C8B-B14F-4D97-AF65-F5344CB8AC3E}">
        <p14:creationId xmlns:p14="http://schemas.microsoft.com/office/powerpoint/2010/main" val="115450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40F913-28D7-374C-8901-9B67309D4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812797" y="2225531"/>
            <a:ext cx="5545138" cy="369675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6D611-92E2-254F-A0E2-7659B0825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74526" y="2225531"/>
            <a:ext cx="4172885" cy="3696758"/>
          </a:xfrm>
        </p:spPr>
        <p:txBody>
          <a:bodyPr>
            <a:normAutofit/>
          </a:bodyPr>
          <a:lstStyle/>
          <a:p>
            <a:r>
              <a:rPr lang="en-US" dirty="0"/>
              <a:t>Positive Correlation</a:t>
            </a:r>
          </a:p>
          <a:p>
            <a:pPr lvl="1"/>
            <a:r>
              <a:rPr lang="en-US" dirty="0"/>
              <a:t>As units listed go up, so do units sold</a:t>
            </a:r>
          </a:p>
          <a:p>
            <a:r>
              <a:rPr lang="en-US" dirty="0"/>
              <a:t>Conversion is calculated from these data</a:t>
            </a:r>
          </a:p>
          <a:p>
            <a:pPr lvl="1"/>
            <a:r>
              <a:rPr lang="en-US" dirty="0"/>
              <a:t>Calculated by taking units listed and divided by units sold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5F5D173-FC97-3C44-BAFD-ECF1B3CC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19126"/>
            <a:ext cx="9906000" cy="1477961"/>
          </a:xfrm>
        </p:spPr>
        <p:txBody>
          <a:bodyPr/>
          <a:lstStyle/>
          <a:p>
            <a:r>
              <a:rPr lang="en-US" dirty="0"/>
              <a:t>Units sold versus units listed</a:t>
            </a:r>
          </a:p>
        </p:txBody>
      </p:sp>
    </p:spTree>
    <p:extLst>
      <p:ext uri="{BB962C8B-B14F-4D97-AF65-F5344CB8AC3E}">
        <p14:creationId xmlns:p14="http://schemas.microsoft.com/office/powerpoint/2010/main" val="119174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34F6D-10CA-2C46-A2EB-916542CEC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44" y="1840014"/>
            <a:ext cx="4649783" cy="823912"/>
          </a:xfrm>
        </p:spPr>
        <p:txBody>
          <a:bodyPr/>
          <a:lstStyle/>
          <a:p>
            <a:pPr algn="ctr"/>
            <a:r>
              <a:rPr lang="en-US" dirty="0"/>
              <a:t>Across regions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FDF21E-AAF0-3841-8E5B-A537EE6EE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333311" y="2888464"/>
            <a:ext cx="5493850" cy="366256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F6B05-68B3-CB40-99C8-60AEEC03F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29085" y="1840014"/>
            <a:ext cx="4565358" cy="823912"/>
          </a:xfrm>
        </p:spPr>
        <p:txBody>
          <a:bodyPr/>
          <a:lstStyle/>
          <a:p>
            <a:pPr algn="ctr"/>
            <a:r>
              <a:rPr lang="en-US" dirty="0"/>
              <a:t>Across territories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02D01C-F6CD-D240-872A-372FF9CC9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6364839" y="2888464"/>
            <a:ext cx="5493850" cy="3662566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D6F9908-B11F-E14D-9DA0-4828A56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107" y="658356"/>
            <a:ext cx="9905998" cy="1478570"/>
          </a:xfrm>
        </p:spPr>
        <p:txBody>
          <a:bodyPr/>
          <a:lstStyle/>
          <a:p>
            <a:r>
              <a:rPr lang="en-US" dirty="0"/>
              <a:t>Units sold versus conversion rates</a:t>
            </a:r>
          </a:p>
        </p:txBody>
      </p:sp>
    </p:spTree>
    <p:extLst>
      <p:ext uri="{BB962C8B-B14F-4D97-AF65-F5344CB8AC3E}">
        <p14:creationId xmlns:p14="http://schemas.microsoft.com/office/powerpoint/2010/main" val="159603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2430-4391-A64C-9BF4-1939B838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32183"/>
            <a:ext cx="9906000" cy="1539780"/>
          </a:xfrm>
        </p:spPr>
        <p:txBody>
          <a:bodyPr>
            <a:normAutofit/>
          </a:bodyPr>
          <a:lstStyle/>
          <a:p>
            <a:r>
              <a:rPr lang="en-US" sz="4800" dirty="0"/>
              <a:t>how many bidders does it take to sell a car?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36A9F-BAF1-A844-95C8-AD5D6124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749549"/>
            <a:ext cx="9906000" cy="573977"/>
          </a:xfrm>
        </p:spPr>
        <p:txBody>
          <a:bodyPr>
            <a:normAutofit/>
          </a:bodyPr>
          <a:lstStyle/>
          <a:p>
            <a:r>
              <a:rPr lang="en-US" sz="2400" dirty="0"/>
              <a:t>Question three</a:t>
            </a:r>
          </a:p>
        </p:txBody>
      </p:sp>
    </p:spTree>
    <p:extLst>
      <p:ext uri="{BB962C8B-B14F-4D97-AF65-F5344CB8AC3E}">
        <p14:creationId xmlns:p14="http://schemas.microsoft.com/office/powerpoint/2010/main" val="345013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F8CE-6F3E-354A-BE68-5B412A52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DC11-3989-704C-8615-6A936F5E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Auction format</a:t>
            </a:r>
          </a:p>
          <a:p>
            <a:pPr lvl="1"/>
            <a:r>
              <a:rPr lang="en-US" dirty="0"/>
              <a:t>Any number of dealers can bid on a car but the car can only sell once</a:t>
            </a:r>
          </a:p>
          <a:p>
            <a:r>
              <a:rPr lang="en-US" dirty="0"/>
              <a:t>20,753 bidders</a:t>
            </a:r>
          </a:p>
          <a:p>
            <a:r>
              <a:rPr lang="en-US" dirty="0"/>
              <a:t>2,205 cars sold</a:t>
            </a:r>
          </a:p>
          <a:p>
            <a:r>
              <a:rPr lang="en-US" dirty="0"/>
              <a:t>Therefore it takes, on average, 9.41 bidders to sell a car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1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FDF21E-AAF0-3841-8E5B-A537EE6EE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42134" y="1080297"/>
            <a:ext cx="5553866" cy="55538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4871C-471F-2940-B912-D5D85AA0B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92731" y="1542258"/>
            <a:ext cx="4646602" cy="558799"/>
          </a:xfrm>
        </p:spPr>
        <p:txBody>
          <a:bodyPr/>
          <a:lstStyle/>
          <a:p>
            <a:pPr algn="ctr"/>
            <a:r>
              <a:rPr lang="en-US" dirty="0"/>
              <a:t>Considering Hot Spots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55E05B-D628-764B-B27E-94FD19F6C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1775" y="2101058"/>
            <a:ext cx="5268515" cy="3512343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199714C0-38B6-7644-BCC1-66C8B611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558" y="223837"/>
            <a:ext cx="9906000" cy="856460"/>
          </a:xfrm>
        </p:spPr>
        <p:txBody>
          <a:bodyPr/>
          <a:lstStyle/>
          <a:p>
            <a:pPr algn="ctr"/>
            <a:r>
              <a:rPr lang="en-US" dirty="0"/>
              <a:t>number of bids per region</a:t>
            </a:r>
          </a:p>
        </p:txBody>
      </p:sp>
    </p:spTree>
    <p:extLst>
      <p:ext uri="{BB962C8B-B14F-4D97-AF65-F5344CB8AC3E}">
        <p14:creationId xmlns:p14="http://schemas.microsoft.com/office/powerpoint/2010/main" val="951120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69D5EF44-4D08-9A44-8A4D-972B3737E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4453" y="858334"/>
            <a:ext cx="4111861" cy="274124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B64482-6DB4-334A-8E2D-96DA3E59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3575" y="1071562"/>
            <a:ext cx="5057775" cy="51577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More bids equals higher chance to sell</a:t>
            </a:r>
          </a:p>
          <a:p>
            <a:r>
              <a:rPr lang="en-US" dirty="0">
                <a:solidFill>
                  <a:srgbClr val="FFFFFF"/>
                </a:solidFill>
              </a:rPr>
              <a:t>Average total bids per region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Overall: 171.51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Central: 170.03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East: 215.29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South: 200.07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West: 93.04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Corporate/International: 1</a:t>
            </a:r>
          </a:p>
          <a:p>
            <a:r>
              <a:rPr lang="en-US" dirty="0">
                <a:solidFill>
                  <a:srgbClr val="FFFFFF"/>
                </a:solidFill>
              </a:rPr>
              <a:t>Why it matters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Generating interest means a higher chance of a sale</a:t>
            </a:r>
          </a:p>
        </p:txBody>
      </p:sp>
      <p:sp>
        <p:nvSpPr>
          <p:cNvPr id="60" name="Title 13">
            <a:extLst>
              <a:ext uri="{FF2B5EF4-FFF2-40B4-BE49-F238E27FC236}">
                <a16:creationId xmlns:a16="http://schemas.microsoft.com/office/drawing/2014/main" id="{DB9E9AD8-7A4D-4A46-AEE4-513DA2C9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9049"/>
            <a:ext cx="9905998" cy="739285"/>
          </a:xfrm>
        </p:spPr>
        <p:txBody>
          <a:bodyPr/>
          <a:lstStyle/>
          <a:p>
            <a:pPr algn="ctr"/>
            <a:r>
              <a:rPr lang="en-US" dirty="0"/>
              <a:t>number of bids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930EA5-BFDD-5D48-848A-31EBFDBA7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53" y="3811098"/>
            <a:ext cx="4111861" cy="27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3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7227-2789-4E47-A937-7C96D5D9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this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D7CD-5020-E145-9004-42AB8756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 </a:t>
            </a:r>
          </a:p>
          <a:p>
            <a:pPr lvl="1"/>
            <a:r>
              <a:rPr lang="en-US" dirty="0"/>
              <a:t>Randomized from Kar Global—Sam’s former employer</a:t>
            </a:r>
          </a:p>
          <a:p>
            <a:pPr lvl="2"/>
            <a:r>
              <a:rPr lang="en-US" dirty="0"/>
              <a:t>Used with permission</a:t>
            </a:r>
          </a:p>
          <a:p>
            <a:pPr lvl="1"/>
            <a:r>
              <a:rPr lang="en-US" dirty="0"/>
              <a:t>Dealer to dealer consignment space—differs from standard sales organizations</a:t>
            </a:r>
          </a:p>
          <a:p>
            <a:pPr lvl="2"/>
            <a:r>
              <a:rPr lang="en-US" dirty="0"/>
              <a:t>Equal sale distribution across region not expected</a:t>
            </a:r>
          </a:p>
          <a:p>
            <a:pPr lvl="2"/>
            <a:r>
              <a:rPr lang="en-US" dirty="0"/>
              <a:t>Corporate/International Region only conducts sales, not buys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3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7227-2789-4E47-A937-7C96D5D9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D7CD-5020-E145-9004-42AB87562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63758"/>
            <a:ext cx="9905999" cy="4122739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Which regions have the highest and lowest conversion rates?</a:t>
            </a:r>
          </a:p>
          <a:p>
            <a:pPr lvl="1"/>
            <a:r>
              <a:rPr lang="en-US" dirty="0"/>
              <a:t>How does conversion rate correlate with number of units sold?</a:t>
            </a:r>
          </a:p>
          <a:p>
            <a:pPr lvl="1"/>
            <a:r>
              <a:rPr lang="en-US" dirty="0"/>
              <a:t>How many bids does it take to sell a car?</a:t>
            </a:r>
          </a:p>
          <a:p>
            <a:r>
              <a:rPr lang="en-US" dirty="0"/>
              <a:t>Why we asked them</a:t>
            </a:r>
          </a:p>
          <a:p>
            <a:pPr lvl="1"/>
            <a:r>
              <a:rPr lang="en-US" dirty="0"/>
              <a:t>Wanted to use real-world data to identify trends for use in decision-making</a:t>
            </a:r>
          </a:p>
          <a:p>
            <a:pPr lvl="1"/>
            <a:r>
              <a:rPr lang="en-US" dirty="0"/>
              <a:t>These data were in fact used to determine who returned from furlough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6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7227-2789-4E47-A937-7C96D5D9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D7CD-5020-E145-9004-42AB87562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2013"/>
            <a:ext cx="4523408" cy="4691873"/>
          </a:xfrm>
        </p:spPr>
        <p:txBody>
          <a:bodyPr>
            <a:normAutofit/>
          </a:bodyPr>
          <a:lstStyle/>
          <a:p>
            <a:r>
              <a:rPr lang="en-US" dirty="0"/>
              <a:t>Overall</a:t>
            </a:r>
          </a:p>
          <a:p>
            <a:pPr lvl="1"/>
            <a:r>
              <a:rPr lang="en-US" dirty="0"/>
              <a:t>Data analysis matched hypothesis</a:t>
            </a:r>
          </a:p>
          <a:p>
            <a:pPr lvl="2"/>
            <a:r>
              <a:rPr lang="en-US" dirty="0"/>
              <a:t>Regional differences and territory hotspots were evident</a:t>
            </a:r>
          </a:p>
          <a:p>
            <a:pPr lvl="2"/>
            <a:r>
              <a:rPr lang="en-US" dirty="0"/>
              <a:t>Positive correlations</a:t>
            </a:r>
          </a:p>
          <a:p>
            <a:pPr lvl="3"/>
            <a:r>
              <a:rPr lang="en-US" dirty="0"/>
              <a:t>Number of cars sold and number of cars listed</a:t>
            </a:r>
          </a:p>
          <a:p>
            <a:pPr lvl="3"/>
            <a:r>
              <a:rPr lang="en-US" dirty="0"/>
              <a:t>Number of cars sold and conversion rate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6C3A4F-18A4-E348-9B5B-E34894D309F9}"/>
              </a:ext>
            </a:extLst>
          </p:cNvPr>
          <p:cNvSpPr txBox="1">
            <a:spLocks/>
          </p:cNvSpPr>
          <p:nvPr/>
        </p:nvSpPr>
        <p:spPr>
          <a:xfrm>
            <a:off x="6201810" y="1972013"/>
            <a:ext cx="4523408" cy="469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 1: </a:t>
            </a:r>
          </a:p>
          <a:p>
            <a:pPr lvl="1"/>
            <a:r>
              <a:rPr lang="en-US" dirty="0"/>
              <a:t>East has the highest conversion rate and Corporate/International has the lowest</a:t>
            </a:r>
          </a:p>
          <a:p>
            <a:pPr lvl="2"/>
            <a:r>
              <a:rPr lang="en-US" dirty="0"/>
              <a:t>West is the lowest standard region (honorable mention)</a:t>
            </a:r>
          </a:p>
          <a:p>
            <a:r>
              <a:rPr lang="en-US" dirty="0"/>
              <a:t>Question 2: </a:t>
            </a:r>
          </a:p>
          <a:p>
            <a:pPr lvl="1"/>
            <a:r>
              <a:rPr lang="en-US" dirty="0"/>
              <a:t>Conversion rate and number of units sold is a positive correlation</a:t>
            </a:r>
          </a:p>
          <a:p>
            <a:r>
              <a:rPr lang="en-US" dirty="0"/>
              <a:t>Question 3: </a:t>
            </a:r>
          </a:p>
          <a:p>
            <a:pPr lvl="1"/>
            <a:r>
              <a:rPr lang="en-US" dirty="0"/>
              <a:t>It takes approximately 9.41 bidders to sell a car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9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FE06-6384-C04D-BACA-87ECDA98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cleanup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97304-8D49-664B-BE58-7195305B7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Feat. </a:t>
            </a:r>
            <a:r>
              <a:rPr lang="en-US" dirty="0" err="1"/>
              <a:t>Jupyter</a:t>
            </a:r>
            <a:r>
              <a:rPr lang="en-US" dirty="0"/>
              <a:t> notebook #1</a:t>
            </a:r>
          </a:p>
        </p:txBody>
      </p:sp>
    </p:spTree>
    <p:extLst>
      <p:ext uri="{BB962C8B-B14F-4D97-AF65-F5344CB8AC3E}">
        <p14:creationId xmlns:p14="http://schemas.microsoft.com/office/powerpoint/2010/main" val="413835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FE06-6384-C04D-BACA-87ECDA98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97304-8D49-664B-BE58-7195305B7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Feat. </a:t>
            </a:r>
            <a:r>
              <a:rPr lang="en-US" dirty="0" err="1"/>
              <a:t>Jupyter</a:t>
            </a:r>
            <a:r>
              <a:rPr lang="en-US" dirty="0"/>
              <a:t> notebook #2</a:t>
            </a:r>
          </a:p>
        </p:txBody>
      </p:sp>
    </p:spTree>
    <p:extLst>
      <p:ext uri="{BB962C8B-B14F-4D97-AF65-F5344CB8AC3E}">
        <p14:creationId xmlns:p14="http://schemas.microsoft.com/office/powerpoint/2010/main" val="296124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FE06-6384-C04D-BACA-87ECDA98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conclusions &amp; implications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97304-8D49-664B-BE58-7195305B7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8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2430-4391-A64C-9BF4-1939B838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732183"/>
            <a:ext cx="9906000" cy="1539780"/>
          </a:xfrm>
        </p:spPr>
        <p:txBody>
          <a:bodyPr>
            <a:normAutofit/>
          </a:bodyPr>
          <a:lstStyle/>
          <a:p>
            <a:r>
              <a:rPr lang="en-US" sz="4800" dirty="0"/>
              <a:t>Which region has the highest and lowest conversion rates?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36A9F-BAF1-A844-95C8-AD5D6124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1749549"/>
            <a:ext cx="9906000" cy="573977"/>
          </a:xfrm>
        </p:spPr>
        <p:txBody>
          <a:bodyPr>
            <a:normAutofit/>
          </a:bodyPr>
          <a:lstStyle/>
          <a:p>
            <a:r>
              <a:rPr lang="en-US" sz="2400" dirty="0"/>
              <a:t>Question one</a:t>
            </a:r>
          </a:p>
        </p:txBody>
      </p:sp>
    </p:spTree>
    <p:extLst>
      <p:ext uri="{BB962C8B-B14F-4D97-AF65-F5344CB8AC3E}">
        <p14:creationId xmlns:p14="http://schemas.microsoft.com/office/powerpoint/2010/main" val="297996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40F913-28D7-374C-8901-9B67309D4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812797" y="2225531"/>
            <a:ext cx="5545139" cy="369675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6D611-92E2-254F-A0E2-7659B0825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74526" y="2225531"/>
            <a:ext cx="4172885" cy="36967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East has the highest conversion rate</a:t>
            </a:r>
          </a:p>
          <a:p>
            <a:r>
              <a:rPr lang="en-US" dirty="0"/>
              <a:t>Corporate/International has the lowest</a:t>
            </a:r>
          </a:p>
          <a:p>
            <a:pPr lvl="1"/>
            <a:r>
              <a:rPr lang="en-US" dirty="0"/>
              <a:t>West is the lowest standard region</a:t>
            </a:r>
          </a:p>
          <a:p>
            <a:r>
              <a:rPr lang="en-US" dirty="0"/>
              <a:t>Why it matters</a:t>
            </a:r>
          </a:p>
          <a:p>
            <a:pPr lvl="1"/>
            <a:r>
              <a:rPr lang="en-US" dirty="0"/>
              <a:t>Higher conversion indicates higher buyer engagement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5F5D173-FC97-3C44-BAFD-ECF1B3C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rate conclusions</a:t>
            </a:r>
          </a:p>
        </p:txBody>
      </p:sp>
    </p:spTree>
    <p:extLst>
      <p:ext uri="{BB962C8B-B14F-4D97-AF65-F5344CB8AC3E}">
        <p14:creationId xmlns:p14="http://schemas.microsoft.com/office/powerpoint/2010/main" val="909606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451</Words>
  <Application>Microsoft Macintosh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Kar Global Sales Analysis</vt:lpstr>
      <vt:lpstr>Why we chose this data set</vt:lpstr>
      <vt:lpstr>Questions asked</vt:lpstr>
      <vt:lpstr>Summary of findings</vt:lpstr>
      <vt:lpstr>Data analysis and cleanup</vt:lpstr>
      <vt:lpstr>Analysis process</vt:lpstr>
      <vt:lpstr>Summary of conclusions &amp; implications</vt:lpstr>
      <vt:lpstr>Which region has the highest and lowest conversion rates?</vt:lpstr>
      <vt:lpstr>Conversion rate conclusions</vt:lpstr>
      <vt:lpstr>How does conversion rate correlate with number of units sold?</vt:lpstr>
      <vt:lpstr>Units sold and listed per region</vt:lpstr>
      <vt:lpstr>Units sold versus units listed</vt:lpstr>
      <vt:lpstr>Units sold versus conversion rates</vt:lpstr>
      <vt:lpstr>how many bidders does it take to sell a car?</vt:lpstr>
      <vt:lpstr>context</vt:lpstr>
      <vt:lpstr>number of bids per region</vt:lpstr>
      <vt:lpstr>number of bids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 Global Sales Analysis</dc:title>
  <dc:creator>Schuman, Katie</dc:creator>
  <cp:lastModifiedBy>Schuman, Katie</cp:lastModifiedBy>
  <cp:revision>12</cp:revision>
  <dcterms:created xsi:type="dcterms:W3CDTF">2020-07-29T00:25:10Z</dcterms:created>
  <dcterms:modified xsi:type="dcterms:W3CDTF">2020-07-30T22:52:52Z</dcterms:modified>
</cp:coreProperties>
</file>