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64" r:id="rId17"/>
    <p:sldId id="272" r:id="rId18"/>
    <p:sldId id="273" r:id="rId19"/>
    <p:sldId id="274" r:id="rId20"/>
    <p:sldId id="275" r:id="rId21"/>
    <p:sldId id="286" r:id="rId22"/>
    <p:sldId id="276" r:id="rId23"/>
    <p:sldId id="277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4" r:id="rId32"/>
    <p:sldId id="292" r:id="rId33"/>
    <p:sldId id="291" r:id="rId34"/>
    <p:sldId id="293" r:id="rId35"/>
    <p:sldId id="285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therjones.com/politics/2012/07/mass-shootings-ma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nviolencearchive.org/repo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bi.gov/services/cjis/n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?geo=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D62-CC92-D143-BF97-D584E401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Shooting and Gun purchases in U.S.A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07B4-34CB-8043-9904-76064FA3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Danelle, Ali, </a:t>
            </a:r>
            <a:r>
              <a:rPr lang="en-US" dirty="0" err="1"/>
              <a:t>BrIAn</a:t>
            </a:r>
            <a:r>
              <a:rPr lang="en-US" dirty="0"/>
              <a:t> &amp; </a:t>
            </a:r>
            <a:r>
              <a:rPr lang="en-US" dirty="0" err="1"/>
              <a:t>TiM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1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C5A-5852-4362-9505-794B6FE1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3034"/>
            <a:ext cx="10131425" cy="1070344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626E3-58D8-44B5-BF18-E1856259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91" y="1233378"/>
            <a:ext cx="7974418" cy="5316279"/>
          </a:xfrm>
        </p:spPr>
      </p:pic>
    </p:spTree>
    <p:extLst>
      <p:ext uri="{BB962C8B-B14F-4D97-AF65-F5344CB8AC3E}">
        <p14:creationId xmlns:p14="http://schemas.microsoft.com/office/powerpoint/2010/main" val="32760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3F80-E39C-4069-A6AB-BD99A804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0955"/>
            <a:ext cx="10131425" cy="106483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E8465-F413-4EAA-A3ED-7D17C1A1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25" y="1233378"/>
            <a:ext cx="8180350" cy="5453566"/>
          </a:xfrm>
        </p:spPr>
      </p:pic>
    </p:spTree>
    <p:extLst>
      <p:ext uri="{BB962C8B-B14F-4D97-AF65-F5344CB8AC3E}">
        <p14:creationId xmlns:p14="http://schemas.microsoft.com/office/powerpoint/2010/main" val="169692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127-5333-4C89-8798-428533F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8E02A-62FE-441E-BA18-B3775514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18" y="1256391"/>
            <a:ext cx="8125964" cy="5417310"/>
          </a:xfrm>
        </p:spPr>
      </p:pic>
    </p:spTree>
    <p:extLst>
      <p:ext uri="{BB962C8B-B14F-4D97-AF65-F5344CB8AC3E}">
        <p14:creationId xmlns:p14="http://schemas.microsoft.com/office/powerpoint/2010/main" val="15988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3885-274F-42F5-9700-31776703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6971"/>
            <a:ext cx="10131425" cy="789959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54E89-35D3-46A5-BAC9-DAB4592D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174701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886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AA8-492E-4751-9142-81DA7F5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651BD-2FE7-432F-B3BA-59219B39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62" y="1110225"/>
            <a:ext cx="8016949" cy="5344633"/>
          </a:xfrm>
        </p:spPr>
      </p:pic>
    </p:spTree>
    <p:extLst>
      <p:ext uri="{BB962C8B-B14F-4D97-AF65-F5344CB8AC3E}">
        <p14:creationId xmlns:p14="http://schemas.microsoft.com/office/powerpoint/2010/main" val="362114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DDE-3C18-4DB2-9210-D92B29B5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15826"/>
            <a:ext cx="10131425" cy="728134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98A7A841-0BC8-493C-B7E2-5997238C4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560" y="1043959"/>
            <a:ext cx="8321566" cy="5547711"/>
          </a:xfrm>
        </p:spPr>
      </p:pic>
    </p:spTree>
    <p:extLst>
      <p:ext uri="{BB962C8B-B14F-4D97-AF65-F5344CB8AC3E}">
        <p14:creationId xmlns:p14="http://schemas.microsoft.com/office/powerpoint/2010/main" val="162185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342C-7160-4992-99AD-173EA62E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6829"/>
            <a:ext cx="10131425" cy="1219200"/>
          </a:xfrm>
        </p:spPr>
        <p:txBody>
          <a:bodyPr/>
          <a:lstStyle/>
          <a:p>
            <a:pPr algn="ctr"/>
            <a:r>
              <a:rPr lang="en-US" dirty="0"/>
              <a:t>Mass shooting data  Used in </a:t>
            </a:r>
            <a:r>
              <a:rPr lang="en-US" dirty="0" err="1"/>
              <a:t>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039-4C62-460F-9D23-88CF1ECA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4355"/>
            <a:ext cx="10946218" cy="4258733"/>
          </a:xfrm>
        </p:spPr>
        <p:txBody>
          <a:bodyPr>
            <a:normAutofit/>
          </a:bodyPr>
          <a:lstStyle/>
          <a:p>
            <a:r>
              <a:rPr lang="en-US" sz="2800" dirty="0"/>
              <a:t>Total: 28 Shootings met our criteria for analysis from Jan 2014 through July 2019</a:t>
            </a:r>
          </a:p>
          <a:p>
            <a:endParaRPr lang="en-US" sz="2800" dirty="0"/>
          </a:p>
          <a:p>
            <a:r>
              <a:rPr lang="en-US" sz="2800" dirty="0"/>
              <a:t>Mean Number of Shootings per Year: 4.67 (SD: 1.75)</a:t>
            </a:r>
          </a:p>
          <a:p>
            <a:endParaRPr lang="en-US" sz="2800" dirty="0"/>
          </a:p>
          <a:p>
            <a:r>
              <a:rPr lang="en-US" sz="2800" dirty="0"/>
              <a:t>Mean Number of Victims (injured or killed) per shooting: 41.39 (SD: 113.24)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350E4-8164-4A80-861C-8E19A215B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301082"/>
            <a:ext cx="4995863" cy="33305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8DDD8-0242-47C6-842E-65B21E5A6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665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77959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E694F7-0CC7-480E-BEB9-474ED371D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3F5FDB-938A-4602-B050-C3F3D2AE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32177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A3DE7D-F92B-433B-9A11-D331E34C8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5E3DB8-AEB7-4CAD-8EA9-98CC6FB20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166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0DBA-E60D-BF43-8778-D0E3BD0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5AC-4C90-A049-B7E4-AE9A64CE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Do gun sales increase after a major mass shooting?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sz="2800" u="sng" dirty="0"/>
              <a:t>Hypothesis:</a:t>
            </a:r>
            <a:r>
              <a:rPr lang="en-US" sz="2800" dirty="0"/>
              <a:t> Gun sales do increase after a major mass shooting  </a:t>
            </a:r>
          </a:p>
          <a:p>
            <a:pPr lvl="0"/>
            <a:r>
              <a:rPr lang="en-US" sz="2800" u="sng" dirty="0"/>
              <a:t>Null Hypothesis:</a:t>
            </a:r>
            <a:r>
              <a:rPr lang="en-US" sz="2800" dirty="0"/>
              <a:t> Gun sales do not increase after a major mass 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9F8F-080F-4B4C-91E2-DF935F44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303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9562D-9B0F-459F-B330-DACF143A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350335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394977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3766-80C7-47F0-8BEE-12CFE7A9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9159-B251-4B0D-8E32-9912DA20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dirty="0"/>
              <a:t>Jan- 2014- July 2019</a:t>
            </a:r>
          </a:p>
          <a:p>
            <a:pPr lvl="2"/>
            <a:r>
              <a:rPr lang="en-US" sz="3200" dirty="0"/>
              <a:t>Total Gun Sales: 72,463,764</a:t>
            </a:r>
          </a:p>
          <a:p>
            <a:pPr lvl="2"/>
            <a:r>
              <a:rPr lang="en-US" sz="3200" dirty="0"/>
              <a:t>Gun Sales per Month (M: 1,081,548.72; SD:262,654.64)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6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0755"/>
            <a:ext cx="10131425" cy="765544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108936"/>
            <a:ext cx="11589488" cy="5398190"/>
          </a:xfrm>
        </p:spPr>
        <p:txBody>
          <a:bodyPr>
            <a:noAutofit/>
          </a:bodyPr>
          <a:lstStyle/>
          <a:p>
            <a:r>
              <a:rPr lang="en-US" sz="2400" dirty="0"/>
              <a:t>We used Pandas to clean and format our dataset(s)</a:t>
            </a:r>
          </a:p>
          <a:p>
            <a:pPr lvl="1"/>
            <a:r>
              <a:rPr lang="en-US" sz="2200" dirty="0"/>
              <a:t>Removed incidents with fewer than five victims</a:t>
            </a:r>
          </a:p>
          <a:p>
            <a:pPr lvl="1"/>
            <a:r>
              <a:rPr lang="en-US" sz="2200" dirty="0"/>
              <a:t>Removed incidents that occurred much earlier or later than the time frame</a:t>
            </a:r>
          </a:p>
          <a:p>
            <a:r>
              <a:rPr lang="en-US" sz="2400" dirty="0"/>
              <a:t>We created Incident IDs  for all shootings and merged the data on these IDs to create and verify the incidences reported in the data sets.  </a:t>
            </a:r>
          </a:p>
          <a:p>
            <a:pPr lvl="1"/>
            <a:r>
              <a:rPr lang="en-US" sz="2400" dirty="0"/>
              <a:t>We decided to use the Mother Jones data set primarily in our analysis because gave more information about the shootings</a:t>
            </a:r>
          </a:p>
          <a:p>
            <a:pPr lvl="1"/>
            <a:r>
              <a:rPr lang="en-US" sz="2400" dirty="0"/>
              <a:t>The Gun Violence Archive data was useful as a method of verifying the shooting information</a:t>
            </a:r>
          </a:p>
          <a:p>
            <a:pPr lvl="1"/>
            <a:r>
              <a:rPr lang="en-US" sz="2400" dirty="0"/>
              <a:t>The Gun Violence Archive also contained gang shootings with a large number of victims  (this did not meet our definition. </a:t>
            </a:r>
          </a:p>
        </p:txBody>
      </p:sp>
    </p:spTree>
    <p:extLst>
      <p:ext uri="{BB962C8B-B14F-4D97-AF65-F5344CB8AC3E}">
        <p14:creationId xmlns:p14="http://schemas.microsoft.com/office/powerpoint/2010/main" val="212150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65544"/>
            <a:ext cx="11717079" cy="5869172"/>
          </a:xfrm>
        </p:spPr>
        <p:txBody>
          <a:bodyPr>
            <a:noAutofit/>
          </a:bodyPr>
          <a:lstStyle/>
          <a:p>
            <a:r>
              <a:rPr lang="en-US" sz="2800" dirty="0"/>
              <a:t>We created a numeric variable  called “</a:t>
            </a:r>
            <a:r>
              <a:rPr lang="en-US" sz="2800" dirty="0" err="1"/>
              <a:t>monthyr_num</a:t>
            </a:r>
            <a:r>
              <a:rPr lang="en-US" sz="2800" dirty="0"/>
              <a:t>” through which we can linked the data from the gun sales data set, the google trends data, and the Mother Jones mass shooting data</a:t>
            </a:r>
          </a:p>
          <a:p>
            <a:endParaRPr lang="en-US" sz="2800" dirty="0"/>
          </a:p>
          <a:p>
            <a:r>
              <a:rPr lang="en-US" sz="2800" dirty="0"/>
              <a:t>We created a “</a:t>
            </a:r>
            <a:r>
              <a:rPr lang="en-US" sz="2800" dirty="0" err="1"/>
              <a:t>monthyr_impact</a:t>
            </a:r>
            <a:r>
              <a:rPr lang="en-US" sz="2800" dirty="0"/>
              <a:t>” variable to use to merge in the total guns purchased the month after a major mass shooting.  The </a:t>
            </a:r>
            <a:r>
              <a:rPr lang="en-US" sz="2800" dirty="0" err="1"/>
              <a:t>monthyr_impact</a:t>
            </a:r>
            <a:r>
              <a:rPr lang="en-US" sz="2800" dirty="0"/>
              <a:t> variable was created through adding one month to the </a:t>
            </a:r>
            <a:r>
              <a:rPr lang="en-US" sz="2800" dirty="0" err="1"/>
              <a:t>monthyr_num</a:t>
            </a:r>
            <a:r>
              <a:rPr lang="en-US" sz="2800" dirty="0"/>
              <a:t> variable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3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65544"/>
            <a:ext cx="11717079" cy="586917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We created a “</a:t>
            </a:r>
            <a:r>
              <a:rPr lang="en-US" sz="2800" dirty="0" err="1"/>
              <a:t>monthyr_prev</a:t>
            </a:r>
            <a:r>
              <a:rPr lang="en-US" sz="2800" dirty="0"/>
              <a:t>” variable to use to merge in the total guns purchased data for the same period the year before the shooting.  This variable was created by subtracting one year from the </a:t>
            </a:r>
            <a:r>
              <a:rPr lang="en-US" sz="2800" dirty="0" err="1"/>
              <a:t>monthyr_impact</a:t>
            </a:r>
            <a:r>
              <a:rPr lang="en-US" sz="2800" dirty="0"/>
              <a:t> variable.  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We used the total number of guns purchased during these periods to look at the difference in the number of guns purchased just after a mass shooting and the number of guns purchased normally at during that same month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154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EAA-6AD8-4F25-87BB-07A7278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21120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DA0C-DFBC-4D19-925F-931669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08" y="1446028"/>
            <a:ext cx="11462783" cy="49973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We examined the data from these data sets and looked for discernable patterns between gun sales and mass shootings.  </a:t>
            </a:r>
          </a:p>
          <a:p>
            <a:endParaRPr lang="en-US" sz="2800" dirty="0"/>
          </a:p>
          <a:p>
            <a:r>
              <a:rPr lang="en-US" sz="2800" dirty="0"/>
              <a:t>We ran an independent sample t-test to look at the difference between the mean number of guns purchased in months not directly following a mass shooting and the mean number of guns purchased in the months directly following a major mass shooting.  </a:t>
            </a:r>
          </a:p>
          <a:p>
            <a:endParaRPr lang="en-US" sz="2800" dirty="0"/>
          </a:p>
          <a:p>
            <a:r>
              <a:rPr lang="en-US" sz="2800" dirty="0"/>
              <a:t>We looked at stock  patterns  for Smith &amp; Wesson and Ruger (RGR) surrounding the time the Las Vegas shooting, the highest profile mass shooting in the United States. 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0A9-1766-4DEF-9D48-94FD5610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4" y="204841"/>
            <a:ext cx="10131425" cy="881837"/>
          </a:xfrm>
        </p:spPr>
        <p:txBody>
          <a:bodyPr/>
          <a:lstStyle/>
          <a:p>
            <a:pPr algn="ctr"/>
            <a:r>
              <a:rPr lang="en-US" dirty="0"/>
              <a:t>Gun sales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D1C3D9-03B2-4B37-89E1-1953D22C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04" y="834128"/>
            <a:ext cx="9715922" cy="6023872"/>
          </a:xfrm>
        </p:spPr>
      </p:pic>
    </p:spTree>
    <p:extLst>
      <p:ext uri="{BB962C8B-B14F-4D97-AF65-F5344CB8AC3E}">
        <p14:creationId xmlns:p14="http://schemas.microsoft.com/office/powerpoint/2010/main" val="357216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7603-AE78-44D4-8371-CD4F6B4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142028"/>
            <a:ext cx="101314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Gun Sales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83807-9ED0-4BBF-8948-2ED47B58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21" y="751628"/>
            <a:ext cx="10131425" cy="5925929"/>
          </a:xfrm>
        </p:spPr>
      </p:pic>
    </p:spTree>
    <p:extLst>
      <p:ext uri="{BB962C8B-B14F-4D97-AF65-F5344CB8AC3E}">
        <p14:creationId xmlns:p14="http://schemas.microsoft.com/office/powerpoint/2010/main" val="1984140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41B8-6E44-40B3-8AFE-757634ED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8121"/>
            <a:ext cx="10131425" cy="74676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A1D5-7549-43BA-86B4-0A2C765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441027"/>
            <a:ext cx="10927080" cy="4929293"/>
          </a:xfrm>
        </p:spPr>
        <p:txBody>
          <a:bodyPr/>
          <a:lstStyle/>
          <a:p>
            <a:r>
              <a:rPr lang="en-US" sz="2800" b="1" u="sng" dirty="0"/>
              <a:t>T-test </a:t>
            </a:r>
          </a:p>
          <a:p>
            <a:pPr lvl="1"/>
            <a:r>
              <a:rPr lang="en-US" sz="2800" dirty="0"/>
              <a:t>There was not a significant difference in the number of guns purchased just after a mass shooting (M=1153004.15, SD=304920.32) and the number of guns purchased at the same time of year when there was no mass shooting (M=1138564.50, SD=272338.34) ; t(1.262), p=.0.212.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5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F511A-F807-4535-9088-AF80F89FA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982926"/>
              </p:ext>
            </p:extLst>
          </p:nvPr>
        </p:nvGraphicFramePr>
        <p:xfrm>
          <a:off x="557348" y="334502"/>
          <a:ext cx="11077304" cy="6188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472">
                  <a:extLst>
                    <a:ext uri="{9D8B030D-6E8A-4147-A177-3AD203B41FA5}">
                      <a16:colId xmlns:a16="http://schemas.microsoft.com/office/drawing/2014/main" val="313588518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129541276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843705256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804709021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2052855648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404039622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728014860"/>
                    </a:ext>
                  </a:extLst>
                </a:gridCol>
              </a:tblGrid>
              <a:tr h="1552878">
                <a:tc>
                  <a:txBody>
                    <a:bodyPr/>
                    <a:lstStyle/>
                    <a:p>
                      <a:r>
                        <a:rPr lang="en-US" dirty="0"/>
                        <a:t>Pearson Correlations Between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Victims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Value (Google 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Without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Month After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During the Month of a Mass 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67782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4809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 Num </a:t>
                      </a:r>
                      <a:r>
                        <a:rPr lang="en-US" dirty="0" err="1"/>
                        <a:t>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47909"/>
                  </a:ext>
                </a:extLst>
              </a:tr>
              <a:tr h="679384">
                <a:tc>
                  <a:txBody>
                    <a:bodyPr/>
                    <a:lstStyle/>
                    <a:p>
                      <a:r>
                        <a:rPr lang="en-US" dirty="0"/>
                        <a:t>Relative Val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57492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W/O Mas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40785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Gus Sale After Mass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7143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Same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7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0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FDC-D605-9D43-AB86-8175855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F6F-7150-EE48-8F96-4C36BCAB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i="1" u="sng" dirty="0"/>
              <a:t>Mother Jones</a:t>
            </a:r>
            <a:r>
              <a:rPr lang="en-US" sz="2400" b="1" u="sng" dirty="0"/>
              <a:t> A Guide to Mass Shootings in America </a:t>
            </a:r>
            <a:r>
              <a:rPr lang="en-US" sz="2400" u="sng" dirty="0">
                <a:hlinkClick r:id="rId2"/>
              </a:rPr>
              <a:t>https://www.motherjones.com/politics/2012/07/mass-shootings-map/</a:t>
            </a:r>
            <a:endParaRPr lang="en-US" sz="2400" dirty="0"/>
          </a:p>
          <a:p>
            <a:pPr lvl="1"/>
            <a:r>
              <a:rPr lang="en-US" sz="2400" i="1" dirty="0"/>
              <a:t>Mother Jones </a:t>
            </a:r>
            <a:r>
              <a:rPr lang="en-US" sz="2400" dirty="0"/>
              <a:t>created an open source database documenting mass shootings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84" y="1161112"/>
            <a:ext cx="10754832" cy="4914901"/>
          </a:xfrm>
        </p:spPr>
        <p:txBody>
          <a:bodyPr>
            <a:normAutofit/>
          </a:bodyPr>
          <a:lstStyle/>
          <a:p>
            <a:r>
              <a:rPr lang="en-US" sz="2400" dirty="0"/>
              <a:t>We could not find a statistically significant relationship between mass shootings and an increase in gun sales as compared to the sales the year prior during the time period we considered in this study.    </a:t>
            </a:r>
          </a:p>
          <a:p>
            <a:endParaRPr lang="en-US" sz="2400" dirty="0"/>
          </a:p>
          <a:p>
            <a:r>
              <a:rPr lang="en-US" sz="2400" dirty="0"/>
              <a:t>We were not able to find any significant correlations between any of the data points we used. 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41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5"/>
            <a:ext cx="11355572" cy="5486400"/>
          </a:xfrm>
        </p:spPr>
        <p:txBody>
          <a:bodyPr>
            <a:normAutofit/>
          </a:bodyPr>
          <a:lstStyle/>
          <a:p>
            <a:r>
              <a:rPr lang="en-US" sz="2400" dirty="0"/>
              <a:t>Gun sales data appear to follow a fairly consistent pattern from year to year during the period we studied and do not appear to be significantly affected by the mass shootings that occurred in this period. </a:t>
            </a:r>
          </a:p>
          <a:p>
            <a:endParaRPr lang="en-US" sz="2400" dirty="0"/>
          </a:p>
          <a:p>
            <a:r>
              <a:rPr lang="en-US" sz="2400" dirty="0"/>
              <a:t>The strongest correlation was between gun sales after a mass shooting incident and gun sales during that time period the year before. 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660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A98B-46CF-2E49-931C-56B24E1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4880"/>
          </a:xfrm>
        </p:spPr>
        <p:txBody>
          <a:bodyPr/>
          <a:lstStyle/>
          <a:p>
            <a:pPr algn="ctr"/>
            <a:r>
              <a:rPr lang="en-US" dirty="0"/>
              <a:t>ANNUAL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860AE-BCED-D949-8519-975E2FB32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080" y="1764427"/>
            <a:ext cx="8117840" cy="4487386"/>
          </a:xfrm>
        </p:spPr>
      </p:pic>
    </p:spTree>
    <p:extLst>
      <p:ext uri="{BB962C8B-B14F-4D97-AF65-F5344CB8AC3E}">
        <p14:creationId xmlns:p14="http://schemas.microsoft.com/office/powerpoint/2010/main" val="404974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143A-A9C3-FE4A-884B-78646162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476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SMITH &amp; </a:t>
            </a:r>
            <a:r>
              <a:rPr lang="en-US" dirty="0" err="1"/>
              <a:t>WESSon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A0C6-C57B-A54F-847A-3A64C096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57209"/>
            <a:ext cx="10131425" cy="969431"/>
          </a:xfrm>
        </p:spPr>
        <p:txBody>
          <a:bodyPr>
            <a:normAutofit/>
          </a:bodyPr>
          <a:lstStyle/>
          <a:p>
            <a:r>
              <a:rPr lang="en-US" dirty="0"/>
              <a:t>In looking at the data from the stocks market we were also not able to substantiate a significant relationship between mass shootings and firearm stock increases.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2FC77-2B0C-C14E-B343-7705AA3B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326640"/>
            <a:ext cx="11003280" cy="40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20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143A-A9C3-FE4A-884B-78646162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476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A0C6-C57B-A54F-847A-3A64C096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57209"/>
            <a:ext cx="10131425" cy="969431"/>
          </a:xfrm>
        </p:spPr>
        <p:txBody>
          <a:bodyPr>
            <a:normAutofit/>
          </a:bodyPr>
          <a:lstStyle/>
          <a:p>
            <a:r>
              <a:rPr lang="en-US" dirty="0"/>
              <a:t>In looking at the data from the stocks market we were also not able to substantiate a significant relationship between mass shootings and firearm stock increases.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551EA-F6B3-4E42-9220-D4C91985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2296160"/>
            <a:ext cx="11013440" cy="40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14" y="1054199"/>
            <a:ext cx="11355572" cy="5677785"/>
          </a:xfrm>
        </p:spPr>
        <p:txBody>
          <a:bodyPr>
            <a:normAutofit/>
          </a:bodyPr>
          <a:lstStyle/>
          <a:p>
            <a:r>
              <a:rPr lang="en-US" sz="2400" dirty="0"/>
              <a:t>We used a very narrow definition of mass shooting (5 or more people shot or killed and corresponds with a high rate of searches for “shooting” on google trends)</a:t>
            </a:r>
          </a:p>
          <a:p>
            <a:pPr lvl="1"/>
            <a:r>
              <a:rPr lang="en-US" sz="2400" dirty="0"/>
              <a:t>A broader definition would have allowed for more data point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limited our study to  five years.  </a:t>
            </a:r>
          </a:p>
          <a:p>
            <a:pPr lvl="1"/>
            <a:r>
              <a:rPr lang="en-US" sz="2400" dirty="0"/>
              <a:t>We may have been able to detect more minute changes in the pattern if we had a longer span of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871870"/>
            <a:ext cx="11546958" cy="5677785"/>
          </a:xfrm>
        </p:spPr>
        <p:txBody>
          <a:bodyPr>
            <a:normAutofit/>
          </a:bodyPr>
          <a:lstStyle/>
          <a:p>
            <a:r>
              <a:rPr lang="en-US" sz="2400" dirty="0"/>
              <a:t>We used the FBI data from background checks to look at gun purchases.  </a:t>
            </a:r>
          </a:p>
          <a:p>
            <a:pPr lvl="1"/>
            <a:r>
              <a:rPr lang="en-US" sz="2400" dirty="0"/>
              <a:t>This data may not included all gun sales and is unlikely to include person to person gun sales or gun sales at gun shows</a:t>
            </a:r>
          </a:p>
          <a:p>
            <a:endParaRPr lang="en-US" sz="2400" dirty="0"/>
          </a:p>
          <a:p>
            <a:r>
              <a:rPr lang="en-US" sz="2400" dirty="0"/>
              <a:t>We used a T-test to compare mean sales between two time periods</a:t>
            </a:r>
          </a:p>
          <a:p>
            <a:pPr lvl="1"/>
            <a:r>
              <a:rPr lang="en-US" sz="2400" dirty="0"/>
              <a:t>Other statistical methods would have allowed for a more complex understanding of the relationship between mass shootings  and gun violence.</a:t>
            </a:r>
          </a:p>
          <a:p>
            <a:endParaRPr lang="en-US" sz="2400" dirty="0"/>
          </a:p>
          <a:p>
            <a:r>
              <a:rPr lang="en-US" sz="2400" dirty="0"/>
              <a:t>We did not account for legislation restricting gun sales or political debates surrounding gun sale restrictions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EA1-01B2-0E47-A989-C20A91DC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8564-90A1-754E-877F-D013DFAB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0033"/>
            <a:ext cx="10131425" cy="3649133"/>
          </a:xfrm>
        </p:spPr>
        <p:txBody>
          <a:bodyPr/>
          <a:lstStyle/>
          <a:p>
            <a:pPr lvl="0"/>
            <a:r>
              <a:rPr lang="en-US" sz="2400" b="1" u="sng" dirty="0"/>
              <a:t>Gun Violence Archive </a:t>
            </a:r>
            <a:r>
              <a:rPr lang="en-US" sz="2400" u="sng" dirty="0">
                <a:hlinkClick r:id="rId2"/>
              </a:rPr>
              <a:t>https://www.gunviolencearchive.org/reports</a:t>
            </a:r>
            <a:endParaRPr lang="en-US" sz="2400" dirty="0"/>
          </a:p>
          <a:p>
            <a:pPr lvl="1"/>
            <a:r>
              <a:rPr lang="en-US" sz="2400" dirty="0"/>
              <a:t>Gun Violence Archive (GVA) is a not for profit corporation formed in 2013 to provide free online public access to accurate information about gun-related violence in the United States. </a:t>
            </a:r>
          </a:p>
          <a:p>
            <a:pPr lvl="1"/>
            <a:r>
              <a:rPr lang="en-US" sz="2400" dirty="0"/>
              <a:t>GVA collects and checks for accuracy, comprehensive information about gun-related violence in the U.S. and then post and disseminate it online.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B6-E361-584A-95BF-DD2D9BF9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BC4F-7A84-2748-AE14-E9D86315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7023"/>
            <a:ext cx="10131425" cy="364913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u="sng" dirty="0"/>
              <a:t>National Instant Criminal Background Check System (NICS) </a:t>
            </a:r>
            <a:r>
              <a:rPr lang="en-US" sz="2400" u="sng" dirty="0">
                <a:hlinkClick r:id="rId2"/>
              </a:rPr>
              <a:t>https://www.fbi.gov/services/cjis/nics</a:t>
            </a:r>
            <a:endParaRPr lang="en-US" sz="2400" dirty="0"/>
          </a:p>
          <a:p>
            <a:pPr lvl="1"/>
            <a:r>
              <a:rPr lang="en-US" sz="2400" dirty="0"/>
              <a:t>We are using this as a proxy for looking at gun sales </a:t>
            </a:r>
          </a:p>
          <a:p>
            <a:pPr lvl="1"/>
            <a:r>
              <a:rPr lang="en-US" sz="2400" dirty="0"/>
              <a:t>Data are recorded for each state by month and year</a:t>
            </a:r>
          </a:p>
          <a:p>
            <a:pPr lvl="1"/>
            <a:r>
              <a:rPr lang="en-US" sz="2400" dirty="0"/>
              <a:t>Using the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74F4-DAE7-4642-B244-AE4D78AC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5838-5B00-4379-9C2E-AE977783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Google Trends </a:t>
            </a:r>
            <a:r>
              <a:rPr lang="en-US" sz="2400" dirty="0">
                <a:hlinkClick r:id="rId2"/>
              </a:rPr>
              <a:t>https://trends.google.com/trends/?geo=US</a:t>
            </a:r>
            <a:endParaRPr lang="en-US" sz="2400" dirty="0"/>
          </a:p>
          <a:p>
            <a:pPr lvl="1"/>
            <a:r>
              <a:rPr lang="en-US" sz="2400" dirty="0"/>
              <a:t>We looked at data pertaining to the search term “shooting”</a:t>
            </a:r>
          </a:p>
          <a:p>
            <a:pPr lvl="1"/>
            <a:r>
              <a:rPr lang="en-US" sz="2400" dirty="0"/>
              <a:t>We used data from 2014 through July 2019</a:t>
            </a:r>
          </a:p>
        </p:txBody>
      </p:sp>
    </p:spTree>
    <p:extLst>
      <p:ext uri="{BB962C8B-B14F-4D97-AF65-F5344CB8AC3E}">
        <p14:creationId xmlns:p14="http://schemas.microsoft.com/office/powerpoint/2010/main" val="30392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116-E1E8-4CCE-B35D-4A724BD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3153"/>
            <a:ext cx="10131425" cy="145626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9E87-C23C-4C1E-84B9-9AD2EF69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944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Twitter API</a:t>
            </a:r>
          </a:p>
          <a:p>
            <a:pPr lvl="1"/>
            <a:r>
              <a:rPr lang="en-US" sz="2800" dirty="0"/>
              <a:t>We successfully obtained a Twitter API but were unable to use the data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8137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279-AE1F-47A1-9235-D08D9A8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44558"/>
            <a:ext cx="10131425" cy="768626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8588-37F4-4ED8-A89E-3C360126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4730"/>
            <a:ext cx="10803834" cy="5108711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For our study we defined mass shooting as: </a:t>
            </a:r>
          </a:p>
          <a:p>
            <a:pPr lvl="1"/>
            <a:r>
              <a:rPr lang="en-US" sz="2000" dirty="0"/>
              <a:t>Shooting where 5 or more people were injured or killed</a:t>
            </a:r>
          </a:p>
          <a:p>
            <a:pPr lvl="1"/>
            <a:r>
              <a:rPr lang="en-US" sz="2000" dirty="0"/>
              <a:t>It was not a gang shooting </a:t>
            </a:r>
          </a:p>
          <a:p>
            <a:pPr lvl="1"/>
            <a:r>
              <a:rPr lang="en-US" sz="2000" dirty="0"/>
              <a:t>It coincided with a high number of google searches on “shootings” </a:t>
            </a:r>
          </a:p>
          <a:p>
            <a:pPr lvl="2"/>
            <a:r>
              <a:rPr lang="en-US" sz="2000" dirty="0"/>
              <a:t>Google trends creates a scaled score (0-100) for a search term  (Relative Value)</a:t>
            </a:r>
          </a:p>
          <a:p>
            <a:pPr lvl="3"/>
            <a:r>
              <a:rPr lang="en-US" sz="1800" dirty="0"/>
              <a:t>Data points are divided by the total searches of the geography and time range it represents to get a better representation of relative popularity of a search term at a given time point.  </a:t>
            </a:r>
          </a:p>
          <a:p>
            <a:pPr lvl="2"/>
            <a:r>
              <a:rPr lang="en-US" sz="2000" dirty="0"/>
              <a:t>During the search period (Jan 2014 – July 2019) shooting received a search values: </a:t>
            </a:r>
          </a:p>
          <a:p>
            <a:pPr lvl="3"/>
            <a:r>
              <a:rPr lang="en-US" sz="2000" dirty="0"/>
              <a:t>Range : 18 and 100</a:t>
            </a:r>
          </a:p>
          <a:p>
            <a:pPr lvl="3"/>
            <a:r>
              <a:rPr lang="en-US" sz="2000" dirty="0"/>
              <a:t>Mean: 30.31 (SD: 15.05)</a:t>
            </a:r>
          </a:p>
          <a:p>
            <a:pPr lvl="2"/>
            <a:r>
              <a:rPr lang="en-US" sz="2000" dirty="0"/>
              <a:t>We used data with a score that was ½ of a standard deviation below the mean to determine if the shooting period caught national attention (approx. 23 Relative Value)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4D88-5480-400F-8FDA-EA85CC0E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1106558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CD-596F-4103-8C8A-999D694D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364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For our study we used  FBI background check data to represent gun purchase data.</a:t>
            </a:r>
          </a:p>
          <a:p>
            <a:endParaRPr lang="en-US" sz="2400" dirty="0"/>
          </a:p>
          <a:p>
            <a:pPr lvl="1"/>
            <a:r>
              <a:rPr lang="en-US" sz="2400" dirty="0"/>
              <a:t>We included the number of successful purchases of handguns, long-guns, other guns, and multiple weapons as gun purchases per month </a:t>
            </a:r>
          </a:p>
          <a:p>
            <a:pPr marL="914400" lvl="2" indent="0">
              <a:buNone/>
            </a:pPr>
            <a:endParaRPr lang="en-US" sz="2200" dirty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152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6643</TotalTime>
  <Words>1514</Words>
  <Application>Microsoft Office PowerPoint</Application>
  <PresentationFormat>Widescreen</PresentationFormat>
  <Paragraphs>169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Celestial</vt:lpstr>
      <vt:lpstr>Mass Shooting and Gun purchases in U.S.A </vt:lpstr>
      <vt:lpstr>Research question</vt:lpstr>
      <vt:lpstr>Data sources</vt:lpstr>
      <vt:lpstr>Data sources</vt:lpstr>
      <vt:lpstr>Data sources</vt:lpstr>
      <vt:lpstr>Data sources</vt:lpstr>
      <vt:lpstr>Data sources</vt:lpstr>
      <vt:lpstr>Definitions</vt:lpstr>
      <vt:lpstr>definitions</vt:lpstr>
      <vt:lpstr>Mass shooting data</vt:lpstr>
      <vt:lpstr>Mass shooting data</vt:lpstr>
      <vt:lpstr>Mass shooting data</vt:lpstr>
      <vt:lpstr>Mass shooting data</vt:lpstr>
      <vt:lpstr>Mass shooter data</vt:lpstr>
      <vt:lpstr>Mass shooter Data</vt:lpstr>
      <vt:lpstr>Mass shooting data  Used in ttest</vt:lpstr>
      <vt:lpstr>Gun sales data</vt:lpstr>
      <vt:lpstr>Gun sales data</vt:lpstr>
      <vt:lpstr>Gun sales data</vt:lpstr>
      <vt:lpstr>Gun sales data</vt:lpstr>
      <vt:lpstr>Gun sales data</vt:lpstr>
      <vt:lpstr>Methods</vt:lpstr>
      <vt:lpstr>Methods</vt:lpstr>
      <vt:lpstr>Methods</vt:lpstr>
      <vt:lpstr>Methods</vt:lpstr>
      <vt:lpstr>Gun sales scatter plot</vt:lpstr>
      <vt:lpstr>Gun Sales Histogram</vt:lpstr>
      <vt:lpstr>Results</vt:lpstr>
      <vt:lpstr>PowerPoint Presentation</vt:lpstr>
      <vt:lpstr>Conclusions</vt:lpstr>
      <vt:lpstr>Conclusions</vt:lpstr>
      <vt:lpstr>ANNUAL PATTERN</vt:lpstr>
      <vt:lpstr>SMITH &amp; WESSon</vt:lpstr>
      <vt:lpstr>Ruger</vt:lpstr>
      <vt:lpstr>Limitations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U.S.A</dc:title>
  <dc:creator>Timothy Martinez</dc:creator>
  <cp:lastModifiedBy>Ali İhsan ÇOKADAR</cp:lastModifiedBy>
  <cp:revision>45</cp:revision>
  <dcterms:created xsi:type="dcterms:W3CDTF">2019-09-05T00:32:02Z</dcterms:created>
  <dcterms:modified xsi:type="dcterms:W3CDTF">2019-09-11T23:27:15Z</dcterms:modified>
</cp:coreProperties>
</file>