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78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64" r:id="rId17"/>
    <p:sldId id="272" r:id="rId18"/>
    <p:sldId id="273" r:id="rId19"/>
    <p:sldId id="274" r:id="rId20"/>
    <p:sldId id="275" r:id="rId21"/>
    <p:sldId id="286" r:id="rId22"/>
    <p:sldId id="276" r:id="rId23"/>
    <p:sldId id="277" r:id="rId24"/>
    <p:sldId id="287" r:id="rId25"/>
    <p:sldId id="279" r:id="rId26"/>
    <p:sldId id="280" r:id="rId27"/>
    <p:sldId id="281" r:id="rId28"/>
    <p:sldId id="282" r:id="rId29"/>
    <p:sldId id="283" r:id="rId30"/>
    <p:sldId id="288" r:id="rId31"/>
    <p:sldId id="284" r:id="rId32"/>
    <p:sldId id="285" r:id="rId33"/>
    <p:sldId id="28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B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91"/>
    <p:restoredTop sz="94694"/>
  </p:normalViewPr>
  <p:slideViewPr>
    <p:cSldViewPr snapToGrid="0" snapToObjects="1">
      <p:cViewPr varScale="1">
        <p:scale>
          <a:sx n="45" d="100"/>
          <a:sy n="45" d="100"/>
        </p:scale>
        <p:origin x="4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therjones.com/politics/2012/07/mass-shootings-map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nviolencearchive.org/repor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bi.gov/services/cjis/nic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rends.google.com/trends/?geo=U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AD62-CC92-D143-BF97-D584E4010C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Mass Shooting and Gun purchases in U.S.A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FB07B4-34CB-8043-9904-76064FA35F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1 </a:t>
            </a:r>
          </a:p>
          <a:p>
            <a:r>
              <a:rPr lang="en-US" dirty="0"/>
              <a:t>Danelle, Ali, Brain &amp; Timothy</a:t>
            </a:r>
          </a:p>
        </p:txBody>
      </p:sp>
    </p:spTree>
    <p:extLst>
      <p:ext uri="{BB962C8B-B14F-4D97-AF65-F5344CB8AC3E}">
        <p14:creationId xmlns:p14="http://schemas.microsoft.com/office/powerpoint/2010/main" val="3208716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2C5A-5852-4362-9505-794B6FE1D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63034"/>
            <a:ext cx="10131425" cy="1070344"/>
          </a:xfrm>
        </p:spPr>
        <p:txBody>
          <a:bodyPr/>
          <a:lstStyle/>
          <a:p>
            <a:pPr algn="ctr"/>
            <a:r>
              <a:rPr lang="en-US" dirty="0"/>
              <a:t>Mass shooting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8626E3-58D8-44B5-BF18-E18562594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8791" y="1233378"/>
            <a:ext cx="7974418" cy="5316279"/>
          </a:xfrm>
        </p:spPr>
      </p:pic>
    </p:spTree>
    <p:extLst>
      <p:ext uri="{BB962C8B-B14F-4D97-AF65-F5344CB8AC3E}">
        <p14:creationId xmlns:p14="http://schemas.microsoft.com/office/powerpoint/2010/main" val="3276096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B3F80-E39C-4069-A6AB-BD99A804D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40955"/>
            <a:ext cx="10131425" cy="1064832"/>
          </a:xfrm>
        </p:spPr>
        <p:txBody>
          <a:bodyPr/>
          <a:lstStyle/>
          <a:p>
            <a:pPr algn="ctr"/>
            <a:r>
              <a:rPr lang="en-US" dirty="0"/>
              <a:t>Mass shooting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8E8465-F413-4EAA-A3ED-7D17C1A1E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5825" y="1233378"/>
            <a:ext cx="8180350" cy="5453566"/>
          </a:xfrm>
        </p:spPr>
      </p:pic>
    </p:spTree>
    <p:extLst>
      <p:ext uri="{BB962C8B-B14F-4D97-AF65-F5344CB8AC3E}">
        <p14:creationId xmlns:p14="http://schemas.microsoft.com/office/powerpoint/2010/main" val="1696924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2F127-5333-4C89-8798-428533F6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84299"/>
            <a:ext cx="10131425" cy="882502"/>
          </a:xfrm>
        </p:spPr>
        <p:txBody>
          <a:bodyPr/>
          <a:lstStyle/>
          <a:p>
            <a:pPr algn="ctr"/>
            <a:r>
              <a:rPr lang="en-US" dirty="0"/>
              <a:t>Mass shooting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F8E02A-62FE-441E-BA18-B37755141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018" y="1256391"/>
            <a:ext cx="8125964" cy="5417310"/>
          </a:xfrm>
        </p:spPr>
      </p:pic>
    </p:spTree>
    <p:extLst>
      <p:ext uri="{BB962C8B-B14F-4D97-AF65-F5344CB8AC3E}">
        <p14:creationId xmlns:p14="http://schemas.microsoft.com/office/powerpoint/2010/main" val="1598889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3885-274F-42F5-9700-31776703C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66971"/>
            <a:ext cx="10131425" cy="789959"/>
          </a:xfrm>
        </p:spPr>
        <p:txBody>
          <a:bodyPr/>
          <a:lstStyle/>
          <a:p>
            <a:pPr algn="ctr"/>
            <a:r>
              <a:rPr lang="en-US" dirty="0"/>
              <a:t>Mass shooting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754E89-35D3-46A5-BAC9-DAB4592D3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7526" y="1174701"/>
            <a:ext cx="8016948" cy="5344632"/>
          </a:xfrm>
        </p:spPr>
      </p:pic>
    </p:spTree>
    <p:extLst>
      <p:ext uri="{BB962C8B-B14F-4D97-AF65-F5344CB8AC3E}">
        <p14:creationId xmlns:p14="http://schemas.microsoft.com/office/powerpoint/2010/main" val="88620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AAA8-492E-4751-9142-81DA7F565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84299"/>
            <a:ext cx="10131425" cy="882502"/>
          </a:xfrm>
        </p:spPr>
        <p:txBody>
          <a:bodyPr/>
          <a:lstStyle/>
          <a:p>
            <a:pPr algn="ctr"/>
            <a:r>
              <a:rPr lang="en-US" dirty="0"/>
              <a:t>Mass shooter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E651BD-2FE7-432F-B3BA-59219B39B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162" y="1110225"/>
            <a:ext cx="8016949" cy="5344633"/>
          </a:xfrm>
        </p:spPr>
      </p:pic>
    </p:spTree>
    <p:extLst>
      <p:ext uri="{BB962C8B-B14F-4D97-AF65-F5344CB8AC3E}">
        <p14:creationId xmlns:p14="http://schemas.microsoft.com/office/powerpoint/2010/main" val="3621140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46DDE-3C18-4DB2-9210-D92B29B58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315826"/>
            <a:ext cx="10131425" cy="728134"/>
          </a:xfrm>
        </p:spPr>
        <p:txBody>
          <a:bodyPr/>
          <a:lstStyle/>
          <a:p>
            <a:pPr algn="ctr"/>
            <a:r>
              <a:rPr lang="en-US" dirty="0"/>
              <a:t>Mass shooter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6A1D61-4E2E-4077-B02A-6621C1141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307" y="1112481"/>
            <a:ext cx="8144539" cy="5429693"/>
          </a:xfrm>
        </p:spPr>
      </p:pic>
    </p:spTree>
    <p:extLst>
      <p:ext uri="{BB962C8B-B14F-4D97-AF65-F5344CB8AC3E}">
        <p14:creationId xmlns:p14="http://schemas.microsoft.com/office/powerpoint/2010/main" val="1621857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C342C-7160-4992-99AD-173EA62EA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6829"/>
            <a:ext cx="10131425" cy="1219200"/>
          </a:xfrm>
        </p:spPr>
        <p:txBody>
          <a:bodyPr/>
          <a:lstStyle/>
          <a:p>
            <a:pPr algn="ctr"/>
            <a:r>
              <a:rPr lang="en-US" dirty="0"/>
              <a:t>Mass shooting data  Used in </a:t>
            </a:r>
            <a:r>
              <a:rPr lang="en-US" dirty="0" err="1"/>
              <a:t>ttest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12039-4C62-460F-9D23-88CF1ECAE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44355"/>
            <a:ext cx="10946218" cy="4258733"/>
          </a:xfrm>
        </p:spPr>
        <p:txBody>
          <a:bodyPr>
            <a:normAutofit/>
          </a:bodyPr>
          <a:lstStyle/>
          <a:p>
            <a:r>
              <a:rPr lang="en-US" sz="2800" dirty="0"/>
              <a:t>Total: 28 Shootings met our criteria for analysis from Jan 2014 through July 2019</a:t>
            </a:r>
          </a:p>
          <a:p>
            <a:endParaRPr lang="en-US" sz="2800" dirty="0"/>
          </a:p>
          <a:p>
            <a:r>
              <a:rPr lang="en-US" sz="2800" dirty="0"/>
              <a:t>Mean Number of Shootings per Year: 4.67 (SD: 1.75)</a:t>
            </a:r>
          </a:p>
          <a:p>
            <a:endParaRPr lang="en-US" sz="2800" dirty="0"/>
          </a:p>
          <a:p>
            <a:r>
              <a:rPr lang="en-US" sz="2800" dirty="0"/>
              <a:t>Mean Number of Victims (injured or killed) per shooting: 41.39 (SD: 113.24)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616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72B0-35C5-4BDC-A842-1F31EF9D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Gun sales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8350E4-8164-4A80-861C-8E19A215B2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5650" y="2301082"/>
            <a:ext cx="4995863" cy="333057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068DDD8-0242-47C6-842E-65B21E5A6E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46665" y="2301082"/>
            <a:ext cx="4995862" cy="3330574"/>
          </a:xfrm>
        </p:spPr>
      </p:pic>
    </p:spTree>
    <p:extLst>
      <p:ext uri="{BB962C8B-B14F-4D97-AF65-F5344CB8AC3E}">
        <p14:creationId xmlns:p14="http://schemas.microsoft.com/office/powerpoint/2010/main" val="779598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72B0-35C5-4BDC-A842-1F31EF9D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Gun sales data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7E694F7-0CC7-480E-BEB9-474ED371D6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" y="2301081"/>
            <a:ext cx="4995863" cy="3330575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43F5FDB-938A-4602-B050-C3F3D2AEC1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21363" y="2301082"/>
            <a:ext cx="4995862" cy="3330574"/>
          </a:xfrm>
        </p:spPr>
      </p:pic>
    </p:spTree>
    <p:extLst>
      <p:ext uri="{BB962C8B-B14F-4D97-AF65-F5344CB8AC3E}">
        <p14:creationId xmlns:p14="http://schemas.microsoft.com/office/powerpoint/2010/main" val="321779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72B0-35C5-4BDC-A842-1F31EF9D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Gun sales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9A3DE7D-F92B-433B-9A11-D331E34C8D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" y="2301081"/>
            <a:ext cx="4995863" cy="3330575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85E3DB8-AEB7-4CAD-8EA9-98CC6FB20F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21363" y="2301082"/>
            <a:ext cx="4995862" cy="3330574"/>
          </a:xfrm>
        </p:spPr>
      </p:pic>
    </p:spTree>
    <p:extLst>
      <p:ext uri="{BB962C8B-B14F-4D97-AF65-F5344CB8AC3E}">
        <p14:creationId xmlns:p14="http://schemas.microsoft.com/office/powerpoint/2010/main" val="16695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10DBA-E60D-BF43-8778-D0E3BD04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F75AC-4C90-A049-B7E4-AE9A64CE4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dirty="0"/>
              <a:t>Do gun sales increase after a major mass shooting?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lvl="0"/>
            <a:r>
              <a:rPr lang="en-US" sz="2800" u="sng" dirty="0"/>
              <a:t>Hypothesis:</a:t>
            </a:r>
            <a:r>
              <a:rPr lang="en-US" sz="2800" dirty="0"/>
              <a:t> Gun sales do increase after a major mass shooting.  </a:t>
            </a:r>
          </a:p>
          <a:p>
            <a:pPr lvl="0"/>
            <a:r>
              <a:rPr lang="en-US" sz="2800" u="sng" dirty="0"/>
              <a:t>Null Hypothesis:</a:t>
            </a:r>
            <a:r>
              <a:rPr lang="en-US" sz="2800" dirty="0"/>
              <a:t> Gun sales do not increase after a major mass shooting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639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49F8F-080F-4B4C-91E2-DF935F44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63033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Gun sales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E9562D-9B0F-459F-B330-DACF143A0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7526" y="1350335"/>
            <a:ext cx="8016948" cy="5344632"/>
          </a:xfrm>
        </p:spPr>
      </p:pic>
    </p:spTree>
    <p:extLst>
      <p:ext uri="{BB962C8B-B14F-4D97-AF65-F5344CB8AC3E}">
        <p14:creationId xmlns:p14="http://schemas.microsoft.com/office/powerpoint/2010/main" val="3949774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63766-80C7-47F0-8BEE-12CFE7A9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Gun sales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E9159-B251-4B0D-8E32-9912DA207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sz="3200" dirty="0"/>
              <a:t>Jan- 2014- July 2019</a:t>
            </a:r>
          </a:p>
          <a:p>
            <a:pPr lvl="2"/>
            <a:r>
              <a:rPr lang="en-US" sz="3200" dirty="0"/>
              <a:t>Total Gun Sales: 72,463,764</a:t>
            </a:r>
          </a:p>
          <a:p>
            <a:pPr lvl="2"/>
            <a:r>
              <a:rPr lang="en-US" sz="3200" dirty="0"/>
              <a:t>Gun Sales per Month (M: 1,081,548.72; SD:262,654.64)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463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C1038-2333-48CA-ADAC-1CF30BB8F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80755"/>
            <a:ext cx="10131425" cy="765544"/>
          </a:xfrm>
        </p:spPr>
        <p:txBody>
          <a:bodyPr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36622-E322-4B4A-8A04-FF04F8CD4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42" y="1108936"/>
            <a:ext cx="11589488" cy="5398190"/>
          </a:xfrm>
        </p:spPr>
        <p:txBody>
          <a:bodyPr>
            <a:noAutofit/>
          </a:bodyPr>
          <a:lstStyle/>
          <a:p>
            <a:r>
              <a:rPr lang="en-US" sz="2400" dirty="0"/>
              <a:t>We used Pandas to clean and format our dataset(s)</a:t>
            </a:r>
          </a:p>
          <a:p>
            <a:pPr lvl="1"/>
            <a:r>
              <a:rPr lang="en-US" sz="2200" dirty="0"/>
              <a:t>Removed incidents with fewer than five victims</a:t>
            </a:r>
          </a:p>
          <a:p>
            <a:pPr lvl="1"/>
            <a:r>
              <a:rPr lang="en-US" sz="2200" dirty="0"/>
              <a:t>Removed incidents that occurred much earlier or later than the time frame</a:t>
            </a:r>
          </a:p>
          <a:p>
            <a:r>
              <a:rPr lang="en-US" sz="2400" dirty="0"/>
              <a:t>We created Incident IDs  for all shootings and merged the data on these IDs to create and verify the incidences reported in the data sets.  </a:t>
            </a:r>
          </a:p>
          <a:p>
            <a:pPr lvl="1"/>
            <a:r>
              <a:rPr lang="en-US" sz="2400" dirty="0"/>
              <a:t>We decided to use the Mother Jones data set primarily in our analysis because gave more information about the shootings</a:t>
            </a:r>
          </a:p>
          <a:p>
            <a:pPr lvl="1"/>
            <a:r>
              <a:rPr lang="en-US" sz="2400" dirty="0"/>
              <a:t>The Gun Violence Archive data was useful as a method of verifying the shooting information</a:t>
            </a:r>
          </a:p>
          <a:p>
            <a:pPr lvl="1"/>
            <a:r>
              <a:rPr lang="en-US" sz="2400" dirty="0"/>
              <a:t>The Gun Violence Archive also contained gang shootings with a large number of victims  (this did not meet our definition. </a:t>
            </a:r>
          </a:p>
        </p:txBody>
      </p:sp>
    </p:spTree>
    <p:extLst>
      <p:ext uri="{BB962C8B-B14F-4D97-AF65-F5344CB8AC3E}">
        <p14:creationId xmlns:p14="http://schemas.microsoft.com/office/powerpoint/2010/main" val="2121503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C1038-2333-48CA-ADAC-1CF30BB8F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273" y="0"/>
            <a:ext cx="10131425" cy="938816"/>
          </a:xfrm>
        </p:spPr>
        <p:txBody>
          <a:bodyPr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36622-E322-4B4A-8A04-FF04F8CD4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86" y="765544"/>
            <a:ext cx="11717079" cy="5869172"/>
          </a:xfrm>
        </p:spPr>
        <p:txBody>
          <a:bodyPr>
            <a:noAutofit/>
          </a:bodyPr>
          <a:lstStyle/>
          <a:p>
            <a:r>
              <a:rPr lang="en-US" sz="2800" dirty="0"/>
              <a:t>We created a numeric variable  called “</a:t>
            </a:r>
            <a:r>
              <a:rPr lang="en-US" sz="2800" dirty="0" err="1"/>
              <a:t>monthyr_num</a:t>
            </a:r>
            <a:r>
              <a:rPr lang="en-US" sz="2800" dirty="0"/>
              <a:t>” through which we can linked the data from the gun sales data set, the google trends data, and the Mother Jones mass shooting data</a:t>
            </a:r>
          </a:p>
          <a:p>
            <a:endParaRPr lang="en-US" sz="2800" dirty="0"/>
          </a:p>
          <a:p>
            <a:r>
              <a:rPr lang="en-US" sz="2800" dirty="0"/>
              <a:t>We created a “</a:t>
            </a:r>
            <a:r>
              <a:rPr lang="en-US" sz="2800" dirty="0" err="1"/>
              <a:t>monthyr_impact</a:t>
            </a:r>
            <a:r>
              <a:rPr lang="en-US" sz="2800" dirty="0"/>
              <a:t>” variable to use to merge in the total guns purchased the month after a major mass shooting.  The </a:t>
            </a:r>
            <a:r>
              <a:rPr lang="en-US" sz="2800" dirty="0" err="1"/>
              <a:t>monthyr_impact</a:t>
            </a:r>
            <a:r>
              <a:rPr lang="en-US" sz="2800" dirty="0"/>
              <a:t> variable was created through adding one month to the </a:t>
            </a:r>
            <a:r>
              <a:rPr lang="en-US" sz="2800" dirty="0" err="1"/>
              <a:t>monthyr_num</a:t>
            </a:r>
            <a:r>
              <a:rPr lang="en-US" sz="2800" dirty="0"/>
              <a:t> variable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737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C1038-2333-48CA-ADAC-1CF30BB8F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273" y="0"/>
            <a:ext cx="10131425" cy="938816"/>
          </a:xfrm>
        </p:spPr>
        <p:txBody>
          <a:bodyPr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36622-E322-4B4A-8A04-FF04F8CD4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86" y="765544"/>
            <a:ext cx="11717079" cy="5869172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We created a “</a:t>
            </a:r>
            <a:r>
              <a:rPr lang="en-US" sz="2800" dirty="0" err="1"/>
              <a:t>monthyr_prev</a:t>
            </a:r>
            <a:r>
              <a:rPr lang="en-US" sz="2800" dirty="0"/>
              <a:t>” variable to use to merge in the total guns purchased data for the same period the year before the shooting.  This variable was created by subtracting one year from the </a:t>
            </a:r>
            <a:r>
              <a:rPr lang="en-US" sz="2800" dirty="0" err="1"/>
              <a:t>monthyr_impact</a:t>
            </a:r>
            <a:r>
              <a:rPr lang="en-US" sz="2800" dirty="0"/>
              <a:t> variable.  </a:t>
            </a:r>
          </a:p>
          <a:p>
            <a:pPr lvl="0"/>
            <a:endParaRPr lang="en-US" sz="2800" dirty="0"/>
          </a:p>
          <a:p>
            <a:pPr lvl="0"/>
            <a:r>
              <a:rPr lang="en-US" sz="2800" dirty="0"/>
              <a:t>We used the total number of guns purchased during these periods to look at the difference in the number of guns purchased just after a mass shooting and the number of guns purchased normally at during that same month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1541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EEEAA-6AD8-4F25-87BB-07A727859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221120"/>
            <a:ext cx="10131425" cy="882502"/>
          </a:xfrm>
        </p:spPr>
        <p:txBody>
          <a:bodyPr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0DA0C-DFBC-4D19-925F-931669B44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608" y="1446028"/>
            <a:ext cx="11462783" cy="499730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We examined the data from these data sets and looked for discernable patterns between gun sales and mass shootings.  </a:t>
            </a:r>
          </a:p>
          <a:p>
            <a:endParaRPr lang="en-US" sz="2800" dirty="0"/>
          </a:p>
          <a:p>
            <a:r>
              <a:rPr lang="en-US" sz="2800" dirty="0"/>
              <a:t>We ran an independent sample t-test to look at the difference between the mean number of guns purchased in months not directly following a mass shooting and the mean number of guns purchased in the months directly following a major mass shooting.  </a:t>
            </a:r>
          </a:p>
          <a:p>
            <a:endParaRPr lang="en-US" sz="2800" dirty="0"/>
          </a:p>
          <a:p>
            <a:r>
              <a:rPr lang="en-US" sz="2800" dirty="0"/>
              <a:t>We looked at stock  patterns  for Smith &amp; Wesson and Ruger (RGR) surrounding the time the Las Vegas shooting, the highest profile mass shooting in the United States.  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59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A0A9-1766-4DEF-9D48-94FD56102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04" y="204841"/>
            <a:ext cx="10131425" cy="881837"/>
          </a:xfrm>
        </p:spPr>
        <p:txBody>
          <a:bodyPr/>
          <a:lstStyle/>
          <a:p>
            <a:pPr algn="ctr"/>
            <a:r>
              <a:rPr lang="en-US" dirty="0"/>
              <a:t>Gun sales scatter plot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4D1C3D9-03B2-4B37-89E1-1953D22CB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104" y="834128"/>
            <a:ext cx="9715922" cy="6023872"/>
          </a:xfrm>
        </p:spPr>
      </p:pic>
    </p:spTree>
    <p:extLst>
      <p:ext uri="{BB962C8B-B14F-4D97-AF65-F5344CB8AC3E}">
        <p14:creationId xmlns:p14="http://schemas.microsoft.com/office/powerpoint/2010/main" val="3572167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47603-AE78-44D4-8371-CD4F6B49B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1" y="142028"/>
            <a:ext cx="10131425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Gun Sales Histogram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F83807-9ED0-4BBF-8948-2ED47B585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721" y="751628"/>
            <a:ext cx="10131425" cy="5925929"/>
          </a:xfrm>
        </p:spPr>
      </p:pic>
    </p:spTree>
    <p:extLst>
      <p:ext uri="{BB962C8B-B14F-4D97-AF65-F5344CB8AC3E}">
        <p14:creationId xmlns:p14="http://schemas.microsoft.com/office/powerpoint/2010/main" val="1984140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141B8-6E44-40B3-8AFE-757634ED5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98121"/>
            <a:ext cx="10131425" cy="746760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A1D5-7549-43BA-86B4-0A2C765D5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1" y="1441027"/>
            <a:ext cx="10927080" cy="4929293"/>
          </a:xfrm>
        </p:spPr>
        <p:txBody>
          <a:bodyPr/>
          <a:lstStyle/>
          <a:p>
            <a:r>
              <a:rPr lang="en-US" sz="2800" b="1" u="sng" dirty="0"/>
              <a:t>T-test </a:t>
            </a:r>
          </a:p>
          <a:p>
            <a:pPr lvl="1"/>
            <a:r>
              <a:rPr lang="en-US" sz="2800" dirty="0"/>
              <a:t>There was not a significant difference in the number of guns purchased just after a mass shooting (M=1153004.15, SD=304920.32) and the number of guns purchased at the same time of year when there was no mass shooting (M=1138564.50, SD=272338.34) ; t(1.262), p=.0.212.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75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CF511A-F807-4535-9088-AF80F89FA8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2982926"/>
              </p:ext>
            </p:extLst>
          </p:nvPr>
        </p:nvGraphicFramePr>
        <p:xfrm>
          <a:off x="557348" y="334502"/>
          <a:ext cx="11077304" cy="61889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2472">
                  <a:extLst>
                    <a:ext uri="{9D8B030D-6E8A-4147-A177-3AD203B41FA5}">
                      <a16:colId xmlns:a16="http://schemas.microsoft.com/office/drawing/2014/main" val="3135885189"/>
                    </a:ext>
                  </a:extLst>
                </a:gridCol>
                <a:gridCol w="1582472">
                  <a:extLst>
                    <a:ext uri="{9D8B030D-6E8A-4147-A177-3AD203B41FA5}">
                      <a16:colId xmlns:a16="http://schemas.microsoft.com/office/drawing/2014/main" val="1295412769"/>
                    </a:ext>
                  </a:extLst>
                </a:gridCol>
                <a:gridCol w="1582472">
                  <a:extLst>
                    <a:ext uri="{9D8B030D-6E8A-4147-A177-3AD203B41FA5}">
                      <a16:colId xmlns:a16="http://schemas.microsoft.com/office/drawing/2014/main" val="3843705256"/>
                    </a:ext>
                  </a:extLst>
                </a:gridCol>
                <a:gridCol w="1582472">
                  <a:extLst>
                    <a:ext uri="{9D8B030D-6E8A-4147-A177-3AD203B41FA5}">
                      <a16:colId xmlns:a16="http://schemas.microsoft.com/office/drawing/2014/main" val="804709021"/>
                    </a:ext>
                  </a:extLst>
                </a:gridCol>
                <a:gridCol w="1582472">
                  <a:extLst>
                    <a:ext uri="{9D8B030D-6E8A-4147-A177-3AD203B41FA5}">
                      <a16:colId xmlns:a16="http://schemas.microsoft.com/office/drawing/2014/main" val="2052855648"/>
                    </a:ext>
                  </a:extLst>
                </a:gridCol>
                <a:gridCol w="1582472">
                  <a:extLst>
                    <a:ext uri="{9D8B030D-6E8A-4147-A177-3AD203B41FA5}">
                      <a16:colId xmlns:a16="http://schemas.microsoft.com/office/drawing/2014/main" val="3404039622"/>
                    </a:ext>
                  </a:extLst>
                </a:gridCol>
                <a:gridCol w="1582472">
                  <a:extLst>
                    <a:ext uri="{9D8B030D-6E8A-4147-A177-3AD203B41FA5}">
                      <a16:colId xmlns:a16="http://schemas.microsoft.com/office/drawing/2014/main" val="3728014860"/>
                    </a:ext>
                  </a:extLst>
                </a:gridCol>
              </a:tblGrid>
              <a:tr h="1552878">
                <a:tc>
                  <a:txBody>
                    <a:bodyPr/>
                    <a:lstStyle/>
                    <a:p>
                      <a:r>
                        <a:rPr lang="en-US" dirty="0"/>
                        <a:t>Pearson Correlations Between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Mass Shootings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Number of Victims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Relative Value (Google Search)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Gun Sales Without Mass Shooting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Gun Sales Month After Mass Shooting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Gun Sales During the Month of a Mass Shooting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467782"/>
                  </a:ext>
                </a:extLst>
              </a:tr>
              <a:tr h="97054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of Mass Shootings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604809"/>
                  </a:ext>
                </a:extLst>
              </a:tr>
              <a:tr h="517304">
                <a:tc>
                  <a:txBody>
                    <a:bodyPr/>
                    <a:lstStyle/>
                    <a:p>
                      <a:r>
                        <a:rPr lang="en-US" dirty="0"/>
                        <a:t>Tot Num </a:t>
                      </a:r>
                      <a:r>
                        <a:rPr lang="en-US" dirty="0" err="1"/>
                        <a:t>Vict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.70**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247909"/>
                  </a:ext>
                </a:extLst>
              </a:tr>
              <a:tr h="679384">
                <a:tc>
                  <a:txBody>
                    <a:bodyPr/>
                    <a:lstStyle/>
                    <a:p>
                      <a:r>
                        <a:rPr lang="en-US" dirty="0"/>
                        <a:t>Relative Val (Google)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.70**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57492"/>
                  </a:ext>
                </a:extLst>
              </a:tr>
              <a:tr h="517304">
                <a:tc>
                  <a:txBody>
                    <a:bodyPr/>
                    <a:lstStyle/>
                    <a:p>
                      <a:r>
                        <a:rPr lang="en-US" dirty="0"/>
                        <a:t>Total Gun Sale W/O Mas Shoot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.74**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340785"/>
                  </a:ext>
                </a:extLst>
              </a:tr>
              <a:tr h="517304">
                <a:tc>
                  <a:txBody>
                    <a:bodyPr/>
                    <a:lstStyle/>
                    <a:p>
                      <a:r>
                        <a:rPr lang="en-US" dirty="0"/>
                        <a:t>Total Gus Sale After Mass Shoot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.74**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.54**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117143"/>
                  </a:ext>
                </a:extLst>
              </a:tr>
              <a:tr h="517304">
                <a:tc>
                  <a:txBody>
                    <a:bodyPr/>
                    <a:lstStyle/>
                    <a:p>
                      <a:r>
                        <a:rPr lang="en-US" dirty="0"/>
                        <a:t>Total Gun Sale Same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.54**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77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606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EFDC-D605-9D43-AB86-8175855A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DFF6F-7150-EE48-8F96-4C36BCAB2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b="1" i="1" u="sng" dirty="0"/>
              <a:t>Mother Jones</a:t>
            </a:r>
            <a:r>
              <a:rPr lang="en-US" sz="2400" b="1" u="sng" dirty="0"/>
              <a:t> A Guide to Mass Shootings in America </a:t>
            </a:r>
            <a:r>
              <a:rPr lang="en-US" sz="2400" u="sng" dirty="0">
                <a:hlinkClick r:id="rId2"/>
              </a:rPr>
              <a:t>https://www.motherjones.com/politics/2012/07/mass-shootings-map/</a:t>
            </a:r>
            <a:endParaRPr lang="en-US" sz="2400" dirty="0"/>
          </a:p>
          <a:p>
            <a:pPr lvl="1"/>
            <a:r>
              <a:rPr lang="en-US" sz="2400" i="1" dirty="0"/>
              <a:t>Mother Jones </a:t>
            </a:r>
            <a:r>
              <a:rPr lang="en-US" sz="2400" dirty="0"/>
              <a:t>created an open source database documenting mass shootings</a:t>
            </a:r>
          </a:p>
          <a:p>
            <a:pPr lvl="1"/>
            <a:r>
              <a:rPr lang="en-US" sz="2400" dirty="0"/>
              <a:t>Using data from 2014 through July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675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87FC8-BC5B-4075-8663-8B76E51F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24" y="104751"/>
            <a:ext cx="10131425" cy="1028698"/>
          </a:xfrm>
        </p:spPr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B098-B843-46AA-ACF5-A87DAA7C7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584" y="1161112"/>
            <a:ext cx="10754832" cy="4914901"/>
          </a:xfrm>
        </p:spPr>
        <p:txBody>
          <a:bodyPr>
            <a:normAutofit/>
          </a:bodyPr>
          <a:lstStyle/>
          <a:p>
            <a:r>
              <a:rPr lang="en-US" sz="2400" dirty="0"/>
              <a:t>We could not find a statistically significant relationship between mass shootings and an increase in gun sales as compared to the sales the year prior during the time period we considered in this study.    </a:t>
            </a:r>
          </a:p>
          <a:p>
            <a:endParaRPr lang="en-US" sz="2400" dirty="0"/>
          </a:p>
          <a:p>
            <a:r>
              <a:rPr lang="en-US" sz="2400" dirty="0"/>
              <a:t>In looking at the data from the stocks market we were also not able to substantiate a significant relationship between mass shootings and firearm stock increases. 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3413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87FC8-BC5B-4075-8663-8B76E51F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24" y="104751"/>
            <a:ext cx="10131425" cy="1028698"/>
          </a:xfrm>
        </p:spPr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B098-B843-46AA-ACF5-A87DAA7C7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63" y="978195"/>
            <a:ext cx="11355572" cy="5486400"/>
          </a:xfrm>
        </p:spPr>
        <p:txBody>
          <a:bodyPr>
            <a:normAutofit/>
          </a:bodyPr>
          <a:lstStyle/>
          <a:p>
            <a:r>
              <a:rPr lang="en-US" sz="2400" dirty="0"/>
              <a:t>Gun sales data appear to followed a fairly consistent pattern from year to year during the period we studied and do not appear to be significantly affected by the mass shootings that occurred in this period. </a:t>
            </a:r>
          </a:p>
          <a:p>
            <a:endParaRPr lang="en-US" sz="2400" dirty="0"/>
          </a:p>
          <a:p>
            <a:r>
              <a:rPr lang="en-US" sz="2400" dirty="0"/>
              <a:t>We were not able to find any significant correlations between any of the data points we used.  </a:t>
            </a:r>
          </a:p>
          <a:p>
            <a:endParaRPr lang="en-US" sz="2400" dirty="0"/>
          </a:p>
          <a:p>
            <a:r>
              <a:rPr lang="en-US" sz="2400" dirty="0"/>
              <a:t>The strongest correlation was between gun sales after a mass shooting incident and gun sales during that time period the year before.  </a:t>
            </a:r>
          </a:p>
        </p:txBody>
      </p:sp>
    </p:spTree>
    <p:extLst>
      <p:ext uri="{BB962C8B-B14F-4D97-AF65-F5344CB8AC3E}">
        <p14:creationId xmlns:p14="http://schemas.microsoft.com/office/powerpoint/2010/main" val="3172660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87FC8-BC5B-4075-8663-8B76E51F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24" y="104751"/>
            <a:ext cx="10131425" cy="1028698"/>
          </a:xfrm>
        </p:spPr>
        <p:txBody>
          <a:bodyPr/>
          <a:lstStyle/>
          <a:p>
            <a:pPr algn="ctr"/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B098-B843-46AA-ACF5-A87DAA7C7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14" y="1054199"/>
            <a:ext cx="11355572" cy="5677785"/>
          </a:xfrm>
        </p:spPr>
        <p:txBody>
          <a:bodyPr>
            <a:normAutofit/>
          </a:bodyPr>
          <a:lstStyle/>
          <a:p>
            <a:r>
              <a:rPr lang="en-US" sz="2400" dirty="0"/>
              <a:t>We used a very narrow definition of mass shooting (5 or more people shot or killed and corresponds with a high rate of searches for “shooting” on google trends)</a:t>
            </a:r>
          </a:p>
          <a:p>
            <a:pPr lvl="1"/>
            <a:r>
              <a:rPr lang="en-US" sz="2400" dirty="0"/>
              <a:t>A broader definition would have allowed for more data point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limited our study to  five years.  </a:t>
            </a:r>
          </a:p>
          <a:p>
            <a:pPr lvl="1"/>
            <a:r>
              <a:rPr lang="en-US" sz="2400" dirty="0"/>
              <a:t>We may have been able to detect more minute changes in the pattern if we had a longer span of time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4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87FC8-BC5B-4075-8663-8B76E51F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24" y="104751"/>
            <a:ext cx="10131425" cy="1028698"/>
          </a:xfrm>
        </p:spPr>
        <p:txBody>
          <a:bodyPr/>
          <a:lstStyle/>
          <a:p>
            <a:pPr algn="ctr"/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B098-B843-46AA-ACF5-A87DAA7C7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42" y="871870"/>
            <a:ext cx="11546958" cy="5677785"/>
          </a:xfrm>
        </p:spPr>
        <p:txBody>
          <a:bodyPr>
            <a:normAutofit/>
          </a:bodyPr>
          <a:lstStyle/>
          <a:p>
            <a:r>
              <a:rPr lang="en-US" sz="2400" dirty="0"/>
              <a:t>We used the FBI data from background checks to look at gun purchases.  </a:t>
            </a:r>
          </a:p>
          <a:p>
            <a:pPr lvl="1"/>
            <a:r>
              <a:rPr lang="en-US" sz="2400" dirty="0"/>
              <a:t>This data may not included all gun sales and is unlikely to include person to person gun sales or gun sales at gun shows</a:t>
            </a:r>
          </a:p>
          <a:p>
            <a:endParaRPr lang="en-US" sz="2400" dirty="0"/>
          </a:p>
          <a:p>
            <a:r>
              <a:rPr lang="en-US" sz="2400" dirty="0"/>
              <a:t>We used a T-test to compare mean sales between two time periods</a:t>
            </a:r>
          </a:p>
          <a:p>
            <a:pPr lvl="1"/>
            <a:r>
              <a:rPr lang="en-US" sz="2400" dirty="0"/>
              <a:t>Other statistical methods would have allowed for a more complex understanding of the relationship between mass shootings  and gun violence.</a:t>
            </a:r>
          </a:p>
          <a:p>
            <a:endParaRPr lang="en-US" sz="2400" dirty="0"/>
          </a:p>
          <a:p>
            <a:r>
              <a:rPr lang="en-US" sz="2400" dirty="0"/>
              <a:t>We did not account for legislation restricting gun sales or political debates surrounding gun sale restrictions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420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73EA1-01B2-0E47-A989-C20A91DCC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B8564-90A1-754E-877F-D013DFAB5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30033"/>
            <a:ext cx="10131425" cy="3649133"/>
          </a:xfrm>
        </p:spPr>
        <p:txBody>
          <a:bodyPr/>
          <a:lstStyle/>
          <a:p>
            <a:pPr lvl="0"/>
            <a:r>
              <a:rPr lang="en-US" sz="2400" b="1" u="sng" dirty="0"/>
              <a:t>Gun Violence Archive </a:t>
            </a:r>
            <a:r>
              <a:rPr lang="en-US" sz="2400" u="sng" dirty="0">
                <a:hlinkClick r:id="rId2"/>
              </a:rPr>
              <a:t>https://www.gunviolencearchive.org/reports</a:t>
            </a:r>
            <a:endParaRPr lang="en-US" sz="2400" dirty="0"/>
          </a:p>
          <a:p>
            <a:pPr lvl="1"/>
            <a:r>
              <a:rPr lang="en-US" sz="2400" dirty="0"/>
              <a:t>Gun Violence Archive (GVA) is a not for profit corporation formed in 2013 to provide free online public access to accurate information about gun-related violence in the United States. </a:t>
            </a:r>
          </a:p>
          <a:p>
            <a:pPr lvl="1"/>
            <a:r>
              <a:rPr lang="en-US" sz="2400" dirty="0"/>
              <a:t>GVA collects and checks for accuracy, comprehensive information about gun-related violence in the U.S. and then post and disseminate it online.</a:t>
            </a:r>
          </a:p>
          <a:p>
            <a:pPr lvl="1"/>
            <a:r>
              <a:rPr lang="en-US" sz="2400" dirty="0"/>
              <a:t>Using data from 2014 through July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65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AFDB6-E361-584A-95BF-DD2D9BF9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2BC4F-7A84-2748-AE14-E9D863152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77023"/>
            <a:ext cx="10131425" cy="3649133"/>
          </a:xfrm>
        </p:spPr>
        <p:txBody>
          <a:bodyPr/>
          <a:lstStyle/>
          <a:p>
            <a:pPr marL="0" lvl="0" indent="0">
              <a:buNone/>
            </a:pPr>
            <a:r>
              <a:rPr lang="en-US" sz="2400" b="1" u="sng" dirty="0"/>
              <a:t>National Instant Criminal Background Check System (NICS) </a:t>
            </a:r>
            <a:r>
              <a:rPr lang="en-US" sz="2400" u="sng" dirty="0">
                <a:hlinkClick r:id="rId2"/>
              </a:rPr>
              <a:t>https://www.fbi.gov/services/cjis/nics</a:t>
            </a:r>
            <a:endParaRPr lang="en-US" sz="2400" dirty="0"/>
          </a:p>
          <a:p>
            <a:pPr lvl="1"/>
            <a:r>
              <a:rPr lang="en-US" sz="2400" dirty="0"/>
              <a:t>We are using this as a proxy for looking at gun sales </a:t>
            </a:r>
          </a:p>
          <a:p>
            <a:pPr lvl="1"/>
            <a:r>
              <a:rPr lang="en-US" sz="2400" dirty="0"/>
              <a:t>Data are recorded for each state by month and year</a:t>
            </a:r>
          </a:p>
          <a:p>
            <a:pPr lvl="1"/>
            <a:r>
              <a:rPr lang="en-US" sz="2400" dirty="0"/>
              <a:t>Using the data from 2014 through July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2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974F4-DAE7-4642-B244-AE4D78AC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85838-5B00-4379-9C2E-AE9777834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u="sng" dirty="0"/>
              <a:t>Google Trends </a:t>
            </a:r>
            <a:r>
              <a:rPr lang="en-US" sz="2400" dirty="0">
                <a:hlinkClick r:id="rId2"/>
              </a:rPr>
              <a:t>https://trends.google.com/trends/?geo=US</a:t>
            </a:r>
            <a:endParaRPr lang="en-US" sz="2400" dirty="0"/>
          </a:p>
          <a:p>
            <a:pPr lvl="1"/>
            <a:r>
              <a:rPr lang="en-US" sz="2400" dirty="0"/>
              <a:t>We looked at data pertaining to the search term “shooting”</a:t>
            </a:r>
          </a:p>
          <a:p>
            <a:pPr lvl="1"/>
            <a:r>
              <a:rPr lang="en-US" sz="2400" dirty="0"/>
              <a:t>We used data from 2014 through July 2019</a:t>
            </a:r>
          </a:p>
        </p:txBody>
      </p:sp>
    </p:spTree>
    <p:extLst>
      <p:ext uri="{BB962C8B-B14F-4D97-AF65-F5344CB8AC3E}">
        <p14:creationId xmlns:p14="http://schemas.microsoft.com/office/powerpoint/2010/main" val="3039275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D116-E1E8-4CCE-B35D-4A724BD32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33153"/>
            <a:ext cx="10131425" cy="1456267"/>
          </a:xfrm>
        </p:spPr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49E87-C23C-4C1E-84B9-9AD2EF691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19448"/>
            <a:ext cx="10131425" cy="3649133"/>
          </a:xfrm>
        </p:spPr>
        <p:txBody>
          <a:bodyPr>
            <a:normAutofit/>
          </a:bodyPr>
          <a:lstStyle/>
          <a:p>
            <a:r>
              <a:rPr lang="en-US" sz="2800" dirty="0"/>
              <a:t>Twitter API</a:t>
            </a:r>
          </a:p>
          <a:p>
            <a:pPr lvl="1"/>
            <a:r>
              <a:rPr lang="en-US" sz="2800" dirty="0"/>
              <a:t>We successfully obtained a Twitter API but were unable to use the data in our analysis</a:t>
            </a:r>
          </a:p>
        </p:txBody>
      </p:sp>
    </p:spTree>
    <p:extLst>
      <p:ext uri="{BB962C8B-B14F-4D97-AF65-F5344CB8AC3E}">
        <p14:creationId xmlns:p14="http://schemas.microsoft.com/office/powerpoint/2010/main" val="2813780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279-AE1F-47A1-9235-D08D9A825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5" y="344558"/>
            <a:ext cx="10131425" cy="768626"/>
          </a:xfrm>
        </p:spPr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88588-37F4-4ED8-A89E-3C360126C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5" y="1404730"/>
            <a:ext cx="10803834" cy="5108711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For our study we defined mass shooting as: </a:t>
            </a:r>
          </a:p>
          <a:p>
            <a:pPr lvl="1"/>
            <a:r>
              <a:rPr lang="en-US" sz="2000" dirty="0"/>
              <a:t>Shooting where 5 or more people were injured or killed</a:t>
            </a:r>
          </a:p>
          <a:p>
            <a:pPr lvl="1"/>
            <a:r>
              <a:rPr lang="en-US" sz="2000" dirty="0"/>
              <a:t>It was not a gang shooting </a:t>
            </a:r>
          </a:p>
          <a:p>
            <a:pPr lvl="1"/>
            <a:r>
              <a:rPr lang="en-US" sz="2000" dirty="0"/>
              <a:t>It coincided with a high number of google searches on “shootings” </a:t>
            </a:r>
          </a:p>
          <a:p>
            <a:pPr lvl="2"/>
            <a:r>
              <a:rPr lang="en-US" sz="2000" dirty="0"/>
              <a:t>Google trends creates a scaled score (0-100) for a search term  (Relative Value)</a:t>
            </a:r>
          </a:p>
          <a:p>
            <a:pPr lvl="3"/>
            <a:r>
              <a:rPr lang="en-US" sz="1800" dirty="0"/>
              <a:t>Data points are divided by the total searches of the geography and time range it represents to get a better representation of relative popularity of a search term at a given time point.  </a:t>
            </a:r>
          </a:p>
          <a:p>
            <a:pPr lvl="2"/>
            <a:r>
              <a:rPr lang="en-US" sz="2000" dirty="0"/>
              <a:t>During the search period (Jan 2014 – July 2019) shooting received a search values: </a:t>
            </a:r>
          </a:p>
          <a:p>
            <a:pPr lvl="3"/>
            <a:r>
              <a:rPr lang="en-US" sz="2000" dirty="0"/>
              <a:t>Range : 18 and 100</a:t>
            </a:r>
          </a:p>
          <a:p>
            <a:pPr lvl="3"/>
            <a:r>
              <a:rPr lang="en-US" sz="2000" dirty="0"/>
              <a:t>Mean: 30.31 (SD: 15.05)</a:t>
            </a:r>
          </a:p>
          <a:p>
            <a:pPr lvl="2"/>
            <a:r>
              <a:rPr lang="en-US" sz="2000" dirty="0"/>
              <a:t>We used data with a score that was ½ of a standard deviation below the mean to determine if the shooting period caught national attention (approx. 23 Relative Value)</a:t>
            </a:r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07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04D88-5480-400F-8FDA-EA85CC0E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38667"/>
            <a:ext cx="10131425" cy="1106558"/>
          </a:xfrm>
        </p:spPr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23CD-596F-4103-8C8A-999D694DA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63643"/>
            <a:ext cx="10131425" cy="3649133"/>
          </a:xfrm>
        </p:spPr>
        <p:txBody>
          <a:bodyPr>
            <a:normAutofit/>
          </a:bodyPr>
          <a:lstStyle/>
          <a:p>
            <a:r>
              <a:rPr lang="en-US" sz="2400" dirty="0"/>
              <a:t>For our study we used  FBI background check data to represent gun purchase data.</a:t>
            </a:r>
          </a:p>
          <a:p>
            <a:endParaRPr lang="en-US" sz="2400" dirty="0"/>
          </a:p>
          <a:p>
            <a:pPr lvl="1"/>
            <a:r>
              <a:rPr lang="en-US" sz="2400" dirty="0"/>
              <a:t>We included the number of successful purchases of handguns, long-guns, other guns, and multiple weapons as gun purchases per month </a:t>
            </a:r>
          </a:p>
          <a:p>
            <a:pPr marL="914400" lvl="2" indent="0">
              <a:buNone/>
            </a:pPr>
            <a:endParaRPr lang="en-US" sz="2200" dirty="0"/>
          </a:p>
          <a:p>
            <a:pPr lvl="2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11521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6615</TotalTime>
  <Words>1482</Words>
  <Application>Microsoft Office PowerPoint</Application>
  <PresentationFormat>Widescreen</PresentationFormat>
  <Paragraphs>165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Celestial</vt:lpstr>
      <vt:lpstr>Mass Shooting and Gun purchases in U.S.A </vt:lpstr>
      <vt:lpstr>Research question</vt:lpstr>
      <vt:lpstr>Data sources</vt:lpstr>
      <vt:lpstr>Data sources</vt:lpstr>
      <vt:lpstr>Data sources</vt:lpstr>
      <vt:lpstr>Data sources</vt:lpstr>
      <vt:lpstr>Data sources</vt:lpstr>
      <vt:lpstr>Definitions</vt:lpstr>
      <vt:lpstr>definitions</vt:lpstr>
      <vt:lpstr>Mass shooting data</vt:lpstr>
      <vt:lpstr>Mass shooting data</vt:lpstr>
      <vt:lpstr>Mass shooting data</vt:lpstr>
      <vt:lpstr>Mass shooting data</vt:lpstr>
      <vt:lpstr>Mass shooter data</vt:lpstr>
      <vt:lpstr>Mass shooter Data</vt:lpstr>
      <vt:lpstr>Mass shooting data  Used in ttest</vt:lpstr>
      <vt:lpstr>Gun sales data</vt:lpstr>
      <vt:lpstr>Gun sales data</vt:lpstr>
      <vt:lpstr>Gun sales data</vt:lpstr>
      <vt:lpstr>Gun sales data</vt:lpstr>
      <vt:lpstr>Gun sales data</vt:lpstr>
      <vt:lpstr>Methods</vt:lpstr>
      <vt:lpstr>Methods</vt:lpstr>
      <vt:lpstr>Methods</vt:lpstr>
      <vt:lpstr>Methods</vt:lpstr>
      <vt:lpstr>Gun sales scatter plot</vt:lpstr>
      <vt:lpstr>Gun Sales Histogram</vt:lpstr>
      <vt:lpstr>Results</vt:lpstr>
      <vt:lpstr>PowerPoint Presentation</vt:lpstr>
      <vt:lpstr>Conclusions</vt:lpstr>
      <vt:lpstr>Conclusions</vt:lpstr>
      <vt:lpstr>Limitations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 Shooting in U.S.A</dc:title>
  <dc:creator>Timothy Martinez</dc:creator>
  <cp:lastModifiedBy>das689-admin</cp:lastModifiedBy>
  <cp:revision>40</cp:revision>
  <dcterms:created xsi:type="dcterms:W3CDTF">2019-09-05T00:32:02Z</dcterms:created>
  <dcterms:modified xsi:type="dcterms:W3CDTF">2019-09-11T20:42:11Z</dcterms:modified>
</cp:coreProperties>
</file>