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Shape 39"/>
          <p:cNvSpPr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Contest 2</a:t>
            </a:r>
          </a:p>
        </p:txBody>
      </p:sp>
      <p:sp>
        <p:nvSpPr>
          <p:cNvPr id="113" name="Shape 113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Tim Mastny and Catherine Rivier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4675523" y="1062595"/>
            <a:ext cx="7512079" cy="3192938"/>
          </a:xfrm>
          <a:prstGeom prst="rect">
            <a:avLst/>
          </a:prstGeom>
          <a:solidFill>
            <a:srgbClr val="DBDBDB">
              <a:alpha val="50000"/>
            </a:srgbClr>
          </a:solidFill>
          <a:ln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6" name="Shape 116"/>
          <p:cNvSpPr/>
          <p:nvPr/>
        </p:nvSpPr>
        <p:spPr>
          <a:xfrm>
            <a:off x="0" y="4255380"/>
            <a:ext cx="7715250" cy="2602621"/>
          </a:xfrm>
          <a:prstGeom prst="rect">
            <a:avLst/>
          </a:prstGeom>
          <a:solidFill>
            <a:srgbClr val="DBDBDB">
              <a:alpha val="50000"/>
            </a:srgbClr>
          </a:solidFill>
          <a:ln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7" name="Shape 117"/>
          <p:cNvSpPr/>
          <p:nvPr/>
        </p:nvSpPr>
        <p:spPr>
          <a:xfrm>
            <a:off x="7715250" y="4257675"/>
            <a:ext cx="4473603" cy="260262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8" name="Shape 118"/>
          <p:cNvSpPr/>
          <p:nvPr/>
        </p:nvSpPr>
        <p:spPr>
          <a:xfrm>
            <a:off x="0" y="1061295"/>
            <a:ext cx="4676775" cy="319638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9" name="Shape 119"/>
          <p:cNvSpPr/>
          <p:nvPr>
            <p:ph type="title"/>
          </p:nvPr>
        </p:nvSpPr>
        <p:spPr>
          <a:xfrm>
            <a:off x="838200" y="293905"/>
            <a:ext cx="10515600" cy="767391"/>
          </a:xfrm>
          <a:prstGeom prst="rect">
            <a:avLst/>
          </a:prstGeom>
        </p:spPr>
        <p:txBody>
          <a:bodyPr/>
          <a:lstStyle/>
          <a:p>
            <a:pPr/>
            <a:r>
              <a:t>Variable Manipulation/Derivation</a:t>
            </a:r>
          </a:p>
        </p:txBody>
      </p:sp>
      <p:sp>
        <p:nvSpPr>
          <p:cNvPr id="120" name="Shape 120"/>
          <p:cNvSpPr/>
          <p:nvPr>
            <p:ph type="body" sz="quarter" idx="1"/>
          </p:nvPr>
        </p:nvSpPr>
        <p:spPr>
          <a:xfrm>
            <a:off x="653832" y="4385612"/>
            <a:ext cx="4388558" cy="1329333"/>
          </a:xfrm>
          <a:prstGeom prst="rect">
            <a:avLst/>
          </a:prstGeom>
        </p:spPr>
        <p:txBody>
          <a:bodyPr/>
          <a:lstStyle/>
          <a:p>
            <a:pPr marL="0" indent="0" defTabSz="777240">
              <a:spcBef>
                <a:spcPts val="800"/>
              </a:spcBef>
              <a:buSzTx/>
              <a:buNone/>
              <a:defRPr b="1" sz="1190"/>
            </a:pPr>
            <a:r>
              <a:t>STEP CALCULATIONS:</a:t>
            </a:r>
          </a:p>
          <a:p>
            <a:pPr marL="0" indent="0" defTabSz="777240">
              <a:spcBef>
                <a:spcPts val="800"/>
              </a:spcBef>
              <a:buSzTx/>
              <a:buNone/>
              <a:defRPr sz="1190"/>
            </a:pPr>
            <a:r>
              <a:t>Per each SessionID:</a:t>
            </a:r>
          </a:p>
          <a:p>
            <a:pPr marL="291465" indent="-291465" defTabSz="777240">
              <a:spcBef>
                <a:spcPts val="800"/>
              </a:spcBef>
              <a:buFontTx/>
              <a:buAutoNum type="arabicPeriod" startAt="1"/>
              <a:defRPr sz="1190"/>
            </a:pPr>
            <a:r>
              <a:t>Duration per step</a:t>
            </a:r>
          </a:p>
          <a:p>
            <a:pPr marL="291465" indent="-291465" defTabSz="777240">
              <a:spcBef>
                <a:spcPts val="800"/>
              </a:spcBef>
              <a:buFontTx/>
              <a:buAutoNum type="arabicPeriod" startAt="1"/>
              <a:defRPr sz="1190"/>
            </a:pPr>
            <a:r>
              <a:t>ClickCount added per step</a:t>
            </a:r>
          </a:p>
          <a:p>
            <a:pPr marL="291465" indent="-291465" defTabSz="777240">
              <a:spcBef>
                <a:spcPts val="800"/>
              </a:spcBef>
              <a:buFontTx/>
              <a:buAutoNum type="arabicPeriod" startAt="1"/>
              <a:defRPr sz="1190"/>
            </a:pPr>
            <a:r>
              <a:t>CartCount added per step</a:t>
            </a:r>
          </a:p>
        </p:txBody>
      </p:sp>
      <p:pic>
        <p:nvPicPr>
          <p:cNvPr id="121" name="image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23521" y="4385612"/>
            <a:ext cx="4400026" cy="1992135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22" name="Shape 122"/>
          <p:cNvSpPr/>
          <p:nvPr/>
        </p:nvSpPr>
        <p:spPr>
          <a:xfrm>
            <a:off x="653833" y="1213523"/>
            <a:ext cx="3765768" cy="2702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b="1" sz="1400"/>
            </a:pPr>
            <a:r>
              <a:t>NA SUBSTITUTIONS:</a:t>
            </a:r>
            <a:endParaRPr sz="2800"/>
          </a:p>
          <a:p>
            <a:pPr>
              <a:lnSpc>
                <a:spcPct val="90000"/>
              </a:lnSpc>
              <a:spcBef>
                <a:spcPts val="1000"/>
              </a:spcBef>
              <a:defRPr sz="1400"/>
            </a:pPr>
            <a:r>
              <a:t>Reviewed each case for best logical option.</a:t>
            </a:r>
            <a:endParaRPr sz="2800"/>
          </a:p>
          <a:p>
            <a:pPr>
              <a:lnSpc>
                <a:spcPct val="90000"/>
              </a:lnSpc>
              <a:spcBef>
                <a:spcPts val="1000"/>
              </a:spcBef>
              <a:defRPr sz="1400"/>
            </a:pPr>
            <a:r>
              <a:t>Standard was NA -&gt; 0, with these exceptions:</a:t>
            </a:r>
            <a:endParaRPr sz="2800"/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SzPct val="100000"/>
              <a:buAutoNum type="arabicPeriod" startAt="1"/>
              <a:defRPr sz="1400"/>
            </a:pPr>
            <a:r>
              <a:t>Salutation was 78% 2, so NA -&gt; 2</a:t>
            </a:r>
            <a:endParaRPr sz="2800"/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SzPct val="100000"/>
              <a:buAutoNum type="arabicPeriod" startAt="1"/>
              <a:defRPr sz="1400"/>
            </a:pPr>
            <a:r>
              <a:t>Age mean was ~44, so NA -&gt; 44</a:t>
            </a:r>
            <a:endParaRPr sz="2800"/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SzPct val="100000"/>
              <a:buAutoNum type="arabicPeriod" startAt="1"/>
              <a:defRPr sz="1400"/>
            </a:pPr>
            <a:r>
              <a:t>LastOrder was low for repeating customers, so NA -&gt; 1999 (2x highest number)</a:t>
            </a:r>
            <a:endParaRPr sz="2800"/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SzPct val="100000"/>
              <a:buAutoNum type="arabicPeriod" startAt="1"/>
              <a:defRPr sz="1400"/>
            </a:pPr>
            <a:r>
              <a:t>CustomerID assigned unique value per SessionID when NA</a:t>
            </a:r>
          </a:p>
        </p:txBody>
      </p:sp>
      <p:sp>
        <p:nvSpPr>
          <p:cNvPr id="123" name="Shape 123"/>
          <p:cNvSpPr/>
          <p:nvPr/>
        </p:nvSpPr>
        <p:spPr>
          <a:xfrm>
            <a:off x="4801585" y="1213523"/>
            <a:ext cx="2074262" cy="1899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b="1" sz="1400"/>
            </a:pPr>
            <a:r>
              <a:t>NA FILL-IN LOGIC:</a:t>
            </a:r>
            <a:endParaRPr sz="2800"/>
          </a:p>
          <a:p>
            <a:pPr>
              <a:lnSpc>
                <a:spcPct val="90000"/>
              </a:lnSpc>
              <a:spcBef>
                <a:spcPts val="1000"/>
              </a:spcBef>
              <a:defRPr sz="1400"/>
            </a:pPr>
            <a:r>
              <a:t>Per each SessionID, filled in with last non-NA value:</a:t>
            </a:r>
            <a:endParaRPr sz="2800"/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SzPct val="100000"/>
              <a:buAutoNum type="arabicPeriod" startAt="1"/>
              <a:defRPr sz="1400"/>
            </a:pPr>
            <a:r>
              <a:t>CartStep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SzPct val="100000"/>
              <a:buAutoNum type="arabicPeriod" startAt="1"/>
              <a:defRPr sz="1400"/>
            </a:pPr>
            <a:r>
              <a:t>Availability</a:t>
            </a:r>
            <a:endParaRPr sz="2800"/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SzPct val="100000"/>
              <a:buAutoNum type="arabicPeriod" startAt="1"/>
              <a:defRPr sz="1400"/>
            </a:pPr>
            <a:r>
              <a:t>Status</a:t>
            </a:r>
          </a:p>
        </p:txBody>
      </p:sp>
      <p:pic>
        <p:nvPicPr>
          <p:cNvPr id="124" name="image2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10300" y="1974695"/>
            <a:ext cx="5774476" cy="1992135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Shape 125"/>
          <p:cNvSpPr/>
          <p:nvPr/>
        </p:nvSpPr>
        <p:spPr>
          <a:xfrm>
            <a:off x="7967477" y="4385612"/>
            <a:ext cx="4013418" cy="202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b="1" sz="1400"/>
            </a:pPr>
            <a:r>
              <a:t>TIME CALCULATIONS:</a:t>
            </a:r>
            <a:endParaRPr sz="2800"/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SzPct val="100000"/>
              <a:buAutoNum type="arabicPeriod" startAt="1"/>
              <a:defRPr sz="1400"/>
            </a:pPr>
            <a:r>
              <a:t>Converted Day from 1,5-7 -&gt; 5-8</a:t>
            </a:r>
            <a:endParaRPr sz="2800"/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SzPct val="100000"/>
              <a:buAutoNum type="arabicPeriod" startAt="1"/>
              <a:defRPr sz="1400"/>
            </a:pPr>
            <a:r>
              <a:t>Converted Hour to circular X and Y values</a:t>
            </a:r>
            <a:endParaRPr sz="2800"/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SzPct val="100000"/>
              <a:buAutoNum type="arabicPeriod" startAt="1"/>
              <a:defRPr sz="1400"/>
            </a:p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SzPct val="100000"/>
              <a:buAutoNum type="arabicPeriod" startAt="3"/>
              <a:defRPr sz="1400"/>
            </a:pPr>
            <a:r>
              <a:t>Created HourWithinWeek (Day*24 + Hour)</a:t>
            </a:r>
            <a:endParaRPr sz="2800"/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SzPct val="100000"/>
              <a:buAutoNum type="arabicPeriod" startAt="3"/>
              <a:defRPr sz="1400"/>
            </a:pPr>
            <a:r>
              <a:t>Created new variables from simple KMeans clusters on #2 and #3</a:t>
            </a:r>
          </a:p>
        </p:txBody>
      </p:sp>
      <p:pic>
        <p:nvPicPr>
          <p:cNvPr id="126" name="image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418544" y="5297225"/>
            <a:ext cx="2895601" cy="3714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xfrm>
            <a:off x="838200" y="293905"/>
            <a:ext cx="10515600" cy="767391"/>
          </a:xfrm>
          <a:prstGeom prst="rect">
            <a:avLst/>
          </a:prstGeom>
        </p:spPr>
        <p:txBody>
          <a:bodyPr/>
          <a:lstStyle/>
          <a:p>
            <a:pPr/>
            <a:r>
              <a:t>Variable Aggregation</a:t>
            </a:r>
          </a:p>
        </p:txBody>
      </p:sp>
      <p:sp>
        <p:nvSpPr>
          <p:cNvPr id="129" name="Shape 129"/>
          <p:cNvSpPr/>
          <p:nvPr>
            <p:ph type="body" sz="half" idx="1"/>
          </p:nvPr>
        </p:nvSpPr>
        <p:spPr>
          <a:xfrm>
            <a:off x="627184" y="1150594"/>
            <a:ext cx="3698632" cy="488142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800"/>
            </a:pPr>
            <a:r>
              <a:t>All aggregation done by SessionID</a:t>
            </a:r>
          </a:p>
          <a:p>
            <a:pPr>
              <a:defRPr sz="1800"/>
            </a:pPr>
            <a:r>
              <a:t>Some grouped as-is (same per SessionID)</a:t>
            </a:r>
          </a:p>
          <a:p>
            <a:pPr>
              <a:defRPr sz="1800"/>
            </a:pPr>
            <a:r>
              <a:t>Some MIN or MAX or MEAN values (some both)</a:t>
            </a:r>
          </a:p>
          <a:p>
            <a:pPr>
              <a:defRPr sz="1800"/>
            </a:pPr>
            <a:r>
              <a:t>A few took COUNTS and DURATION per each DISTINCT VALUE</a:t>
            </a:r>
          </a:p>
          <a:p>
            <a:pPr lvl="1" marL="685800" indent="-228600">
              <a:spcBef>
                <a:spcPts val="500"/>
              </a:spcBef>
              <a:defRPr sz="1400"/>
            </a:pPr>
            <a:r>
              <a:t>Step, and MostRecentStep (all “MostRecent_” as derived on prior slide)</a:t>
            </a:r>
            <a:endParaRPr sz="2400"/>
          </a:p>
          <a:p>
            <a:pPr lvl="1" marL="685800" indent="-228600">
              <a:spcBef>
                <a:spcPts val="500"/>
              </a:spcBef>
              <a:defRPr sz="1400"/>
            </a:pPr>
            <a:r>
              <a:t>Status, and MostRecentStatus</a:t>
            </a:r>
          </a:p>
          <a:p>
            <a:pPr lvl="1" marL="685800" indent="-228600">
              <a:spcBef>
                <a:spcPts val="500"/>
              </a:spcBef>
              <a:defRPr sz="1400"/>
            </a:pPr>
            <a:r>
              <a:t>Availability, and MostRecentAvailability</a:t>
            </a:r>
          </a:p>
        </p:txBody>
      </p:sp>
      <p:sp>
        <p:nvSpPr>
          <p:cNvPr id="130" name="Shape 130"/>
          <p:cNvSpPr/>
          <p:nvPr/>
        </p:nvSpPr>
        <p:spPr>
          <a:xfrm>
            <a:off x="5210907" y="1822451"/>
            <a:ext cx="369863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</a:lvl1pPr>
          </a:lstStyle>
          <a:p>
            <a:pPr/>
            <a:r>
              <a:t>Most proved highly predictive:</a:t>
            </a:r>
          </a:p>
        </p:txBody>
      </p:sp>
      <p:pic>
        <p:nvPicPr>
          <p:cNvPr id="131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86387" y="2165351"/>
            <a:ext cx="7485715" cy="3866669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hape 132"/>
          <p:cNvSpPr/>
          <p:nvPr/>
        </p:nvSpPr>
        <p:spPr>
          <a:xfrm>
            <a:off x="8445357" y="4317519"/>
            <a:ext cx="2518652" cy="429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i="1" sz="1200"/>
            </a:lvl1pPr>
          </a:lstStyle>
          <a:p>
            <a:pPr/>
            <a:r>
              <a:t>Marked with X:  From Counts/Duration per Distinct Value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Screen Shot 2018-04-11 at 5.25.5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1076" y="0"/>
            <a:ext cx="8049847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Screen Shot 2018-04-11 at 5.26.1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24100" y="0"/>
            <a:ext cx="7543800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Screen Shot 2018-04-11 at 5.26.3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6033" y="0"/>
            <a:ext cx="8979934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Screen Shot 2018-04-11 at 5.26.5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5209" y="0"/>
            <a:ext cx="8936182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