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7" r:id="rId2"/>
    <p:sldId id="268" r:id="rId3"/>
    <p:sldId id="269" r:id="rId4"/>
    <p:sldId id="261" r:id="rId5"/>
    <p:sldId id="256" r:id="rId6"/>
    <p:sldId id="257" r:id="rId7"/>
    <p:sldId id="258" r:id="rId8"/>
    <p:sldId id="259" r:id="rId9"/>
    <p:sldId id="260" r:id="rId10"/>
    <p:sldId id="262" r:id="rId11"/>
    <p:sldId id="263"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gmato" initials="t" lastIdx="0" clrIdx="0">
    <p:extLst>
      <p:ext uri="{19B8F6BF-5375-455C-9EA6-DF929625EA0E}">
        <p15:presenceInfo xmlns:p15="http://schemas.microsoft.com/office/powerpoint/2012/main" userId="tgma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50" d="100"/>
          <a:sy n="50" d="100"/>
        </p:scale>
        <p:origin x="958" y="31"/>
      </p:cViewPr>
      <p:guideLst/>
    </p:cSldViewPr>
  </p:slideViewPr>
  <p:notesTextViewPr>
    <p:cViewPr>
      <p:scale>
        <a:sx n="1" d="1"/>
        <a:sy n="1" d="1"/>
      </p:scale>
      <p:origin x="0" y="0"/>
    </p:cViewPr>
  </p:notesTextViewPr>
  <p:notesViewPr>
    <p:cSldViewPr snapToGrid="0">
      <p:cViewPr varScale="1">
        <p:scale>
          <a:sx n="64" d="100"/>
          <a:sy n="64" d="100"/>
        </p:scale>
        <p:origin x="3180" y="5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461A-6F58-47EB-9599-89B19B5F4DFC}" type="datetimeFigureOut">
              <a:rPr lang="en-US" smtClean="0"/>
              <a:t>8/20/2018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364B9-E8DD-4E8A-A03B-7FFC82F52A71}" type="slidenum">
              <a:rPr lang="en-US" smtClean="0"/>
              <a:t>‹#›</a:t>
            </a:fld>
            <a:endParaRPr lang="en-US"/>
          </a:p>
        </p:txBody>
      </p:sp>
    </p:spTree>
    <p:extLst>
      <p:ext uri="{BB962C8B-B14F-4D97-AF65-F5344CB8AC3E}">
        <p14:creationId xmlns:p14="http://schemas.microsoft.com/office/powerpoint/2010/main" val="100165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Include the name of the Project and Group Members</a:t>
            </a:r>
            <a:endParaRPr lang="en-US" dirty="0"/>
          </a:p>
        </p:txBody>
      </p:sp>
      <p:sp>
        <p:nvSpPr>
          <p:cNvPr id="4" name="Slide Number Placeholder 3"/>
          <p:cNvSpPr>
            <a:spLocks noGrp="1"/>
          </p:cNvSpPr>
          <p:nvPr>
            <p:ph type="sldNum" sz="quarter" idx="10"/>
          </p:nvPr>
        </p:nvSpPr>
        <p:spPr/>
        <p:txBody>
          <a:bodyPr/>
          <a:lstStyle/>
          <a:p>
            <a:fld id="{3FF364B9-E8DD-4E8A-A03B-7FFC82F52A71}" type="slidenum">
              <a:rPr lang="en-US" smtClean="0"/>
              <a:t>4</a:t>
            </a:fld>
            <a:endParaRPr lang="en-US"/>
          </a:p>
        </p:txBody>
      </p:sp>
    </p:spTree>
    <p:extLst>
      <p:ext uri="{BB962C8B-B14F-4D97-AF65-F5344CB8AC3E}">
        <p14:creationId xmlns:p14="http://schemas.microsoft.com/office/powerpoint/2010/main" val="392283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Define the core message or hypothesis of your project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10"/>
          </p:nvPr>
        </p:nvSpPr>
        <p:spPr/>
        <p:txBody>
          <a:bodyPr/>
          <a:lstStyle/>
          <a:p>
            <a:fld id="{3FF364B9-E8DD-4E8A-A03B-7FFC82F52A71}" type="slidenum">
              <a:rPr lang="en-US" smtClean="0"/>
              <a:t>7</a:t>
            </a:fld>
            <a:endParaRPr lang="en-US"/>
          </a:p>
        </p:txBody>
      </p:sp>
    </p:spTree>
    <p:extLst>
      <p:ext uri="{BB962C8B-B14F-4D97-AF65-F5344CB8AC3E}">
        <p14:creationId xmlns:p14="http://schemas.microsoft.com/office/powerpoint/2010/main" val="3426010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600" dirty="0"/>
              <a:t>Describe the questions you asked, and _why_ you asked them</a:t>
            </a:r>
          </a:p>
          <a:p>
            <a:endParaRPr lang="en-US" dirty="0"/>
          </a:p>
        </p:txBody>
      </p:sp>
      <p:sp>
        <p:nvSpPr>
          <p:cNvPr id="4" name="Slide Number Placeholder 3"/>
          <p:cNvSpPr>
            <a:spLocks noGrp="1"/>
          </p:cNvSpPr>
          <p:nvPr>
            <p:ph type="sldNum" sz="quarter" idx="10"/>
          </p:nvPr>
        </p:nvSpPr>
        <p:spPr/>
        <p:txBody>
          <a:bodyPr/>
          <a:lstStyle/>
          <a:p>
            <a:fld id="{3FF364B9-E8DD-4E8A-A03B-7FFC82F52A71}" type="slidenum">
              <a:rPr lang="en-US" smtClean="0"/>
              <a:t>8</a:t>
            </a:fld>
            <a:endParaRPr lang="en-US"/>
          </a:p>
        </p:txBody>
      </p:sp>
    </p:spTree>
    <p:extLst>
      <p:ext uri="{BB962C8B-B14F-4D97-AF65-F5344CB8AC3E}">
        <p14:creationId xmlns:p14="http://schemas.microsoft.com/office/powerpoint/2010/main" val="389150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exploration and cleanup process</a:t>
            </a:r>
          </a:p>
          <a:p>
            <a:r>
              <a:rPr lang="en-US" dirty="0"/>
              <a:t>  * Discuss insights you had while exploring the data that you didn't anticipate</a:t>
            </a:r>
          </a:p>
          <a:p>
            <a:r>
              <a:rPr lang="en-US" dirty="0"/>
              <a:t>  * Discuss any problems that arose after exploring the data, and how you resolved them</a:t>
            </a:r>
          </a:p>
          <a:p>
            <a:r>
              <a:rPr lang="en-US" dirty="0"/>
              <a:t>  * Present and discuss interesting figures developed during exploration, ideally with the help of </a:t>
            </a:r>
            <a:r>
              <a:rPr lang="en-US" dirty="0" err="1"/>
              <a:t>Jupyter</a:t>
            </a:r>
            <a:r>
              <a:rPr lang="en-US" dirty="0"/>
              <a:t> Notebook</a:t>
            </a:r>
          </a:p>
        </p:txBody>
      </p:sp>
      <p:sp>
        <p:nvSpPr>
          <p:cNvPr id="4" name="Slide Number Placeholder 3"/>
          <p:cNvSpPr>
            <a:spLocks noGrp="1"/>
          </p:cNvSpPr>
          <p:nvPr>
            <p:ph type="sldNum" sz="quarter" idx="10"/>
          </p:nvPr>
        </p:nvSpPr>
        <p:spPr/>
        <p:txBody>
          <a:bodyPr/>
          <a:lstStyle/>
          <a:p>
            <a:fld id="{3FF364B9-E8DD-4E8A-A03B-7FFC82F52A71}" type="slidenum">
              <a:rPr lang="en-US" smtClean="0"/>
              <a:t>9</a:t>
            </a:fld>
            <a:endParaRPr lang="en-US"/>
          </a:p>
        </p:txBody>
      </p:sp>
    </p:spTree>
    <p:extLst>
      <p:ext uri="{BB962C8B-B14F-4D97-AF65-F5344CB8AC3E}">
        <p14:creationId xmlns:p14="http://schemas.microsoft.com/office/powerpoint/2010/main" val="278065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Discuss the steps you took to analyze the data and answer each question you asked in your proposal</a:t>
            </a:r>
          </a:p>
          <a:p>
            <a:r>
              <a:rPr lang="en-US" sz="1200" dirty="0"/>
              <a:t>  * Present and discuss interesting figures developed during analysis, ideally with the help of </a:t>
            </a:r>
            <a:r>
              <a:rPr lang="en-US" sz="1200" dirty="0" err="1"/>
              <a:t>Jupyter</a:t>
            </a:r>
            <a:r>
              <a:rPr lang="en-US" sz="1200" dirty="0"/>
              <a:t> Notebook</a:t>
            </a:r>
          </a:p>
          <a:p>
            <a:endParaRPr lang="en-US" dirty="0"/>
          </a:p>
        </p:txBody>
      </p:sp>
      <p:sp>
        <p:nvSpPr>
          <p:cNvPr id="4" name="Slide Number Placeholder 3"/>
          <p:cNvSpPr>
            <a:spLocks noGrp="1"/>
          </p:cNvSpPr>
          <p:nvPr>
            <p:ph type="sldNum" sz="quarter" idx="10"/>
          </p:nvPr>
        </p:nvSpPr>
        <p:spPr/>
        <p:txBody>
          <a:bodyPr/>
          <a:lstStyle/>
          <a:p>
            <a:fld id="{3FF364B9-E8DD-4E8A-A03B-7FFC82F52A71}" type="slidenum">
              <a:rPr lang="en-US" smtClean="0"/>
              <a:t>10</a:t>
            </a:fld>
            <a:endParaRPr lang="en-US"/>
          </a:p>
        </p:txBody>
      </p:sp>
    </p:spTree>
    <p:extLst>
      <p:ext uri="{BB962C8B-B14F-4D97-AF65-F5344CB8AC3E}">
        <p14:creationId xmlns:p14="http://schemas.microsoft.com/office/powerpoint/2010/main" val="134387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Discuss your findings. Did you find what you expected to find? If not, why not? What inferences or general conclusions can you draw from your analysis?</a:t>
            </a:r>
          </a:p>
          <a:p>
            <a:endParaRPr lang="en-US" dirty="0"/>
          </a:p>
        </p:txBody>
      </p:sp>
      <p:sp>
        <p:nvSpPr>
          <p:cNvPr id="4" name="Slide Number Placeholder 3"/>
          <p:cNvSpPr>
            <a:spLocks noGrp="1"/>
          </p:cNvSpPr>
          <p:nvPr>
            <p:ph type="sldNum" sz="quarter" idx="10"/>
          </p:nvPr>
        </p:nvSpPr>
        <p:spPr/>
        <p:txBody>
          <a:bodyPr/>
          <a:lstStyle/>
          <a:p>
            <a:fld id="{3FF364B9-E8DD-4E8A-A03B-7FFC82F52A71}" type="slidenum">
              <a:rPr lang="en-US" smtClean="0"/>
              <a:t>11</a:t>
            </a:fld>
            <a:endParaRPr lang="en-US"/>
          </a:p>
        </p:txBody>
      </p:sp>
    </p:spTree>
    <p:extLst>
      <p:ext uri="{BB962C8B-B14F-4D97-AF65-F5344CB8AC3E}">
        <p14:creationId xmlns:p14="http://schemas.microsoft.com/office/powerpoint/2010/main" val="1898833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Discuss any difficulties that arose, and how you dealt with them</a:t>
            </a:r>
          </a:p>
          <a:p>
            <a:pPr marL="0" indent="0">
              <a:buNone/>
            </a:pPr>
            <a:r>
              <a:rPr lang="en-US" dirty="0"/>
              <a:t>  * Discuss any additional questions that came up, but which you didn't have time to answer: What would you research next, if you had two more weeks?</a:t>
            </a:r>
          </a:p>
          <a:p>
            <a:endParaRPr lang="en-US" dirty="0"/>
          </a:p>
        </p:txBody>
      </p:sp>
      <p:sp>
        <p:nvSpPr>
          <p:cNvPr id="4" name="Slide Number Placeholder 3"/>
          <p:cNvSpPr>
            <a:spLocks noGrp="1"/>
          </p:cNvSpPr>
          <p:nvPr>
            <p:ph type="sldNum" sz="quarter" idx="10"/>
          </p:nvPr>
        </p:nvSpPr>
        <p:spPr/>
        <p:txBody>
          <a:bodyPr/>
          <a:lstStyle/>
          <a:p>
            <a:fld id="{3FF364B9-E8DD-4E8A-A03B-7FFC82F52A71}" type="slidenum">
              <a:rPr lang="en-US" smtClean="0"/>
              <a:t>12</a:t>
            </a:fld>
            <a:endParaRPr lang="en-US"/>
          </a:p>
        </p:txBody>
      </p:sp>
    </p:spTree>
    <p:extLst>
      <p:ext uri="{BB962C8B-B14F-4D97-AF65-F5344CB8AC3E}">
        <p14:creationId xmlns:p14="http://schemas.microsoft.com/office/powerpoint/2010/main" val="3849945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Open-floor Q&amp;A with the audience</a:t>
            </a:r>
          </a:p>
          <a:p>
            <a:endParaRPr lang="en-US" dirty="0"/>
          </a:p>
        </p:txBody>
      </p:sp>
      <p:sp>
        <p:nvSpPr>
          <p:cNvPr id="4" name="Slide Number Placeholder 3"/>
          <p:cNvSpPr>
            <a:spLocks noGrp="1"/>
          </p:cNvSpPr>
          <p:nvPr>
            <p:ph type="sldNum" sz="quarter" idx="10"/>
          </p:nvPr>
        </p:nvSpPr>
        <p:spPr/>
        <p:txBody>
          <a:bodyPr/>
          <a:lstStyle/>
          <a:p>
            <a:fld id="{3FF364B9-E8DD-4E8A-A03B-7FFC82F52A71}" type="slidenum">
              <a:rPr lang="en-US" smtClean="0"/>
              <a:t>13</a:t>
            </a:fld>
            <a:endParaRPr lang="en-US"/>
          </a:p>
        </p:txBody>
      </p:sp>
    </p:spTree>
    <p:extLst>
      <p:ext uri="{BB962C8B-B14F-4D97-AF65-F5344CB8AC3E}">
        <p14:creationId xmlns:p14="http://schemas.microsoft.com/office/powerpoint/2010/main" val="338674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E6BE-1496-498E-A41C-5238174F14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611793-4293-4FE3-A5AC-0119AF821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C72A8-35D5-45CC-8311-6ABDFD06E932}"/>
              </a:ext>
            </a:extLst>
          </p:cNvPr>
          <p:cNvSpPr>
            <a:spLocks noGrp="1"/>
          </p:cNvSpPr>
          <p:nvPr>
            <p:ph type="dt" sz="half" idx="10"/>
          </p:nvPr>
        </p:nvSpPr>
        <p:spPr/>
        <p:txBody>
          <a:bodyPr/>
          <a:lstStyle/>
          <a:p>
            <a:fld id="{9D20A139-BE99-4AE8-B1BB-A9093DC2373F}" type="datetimeFigureOut">
              <a:rPr lang="en-US" smtClean="0"/>
              <a:t>8/20/2018</a:t>
            </a:fld>
            <a:endParaRPr lang="en-US"/>
          </a:p>
        </p:txBody>
      </p:sp>
      <p:sp>
        <p:nvSpPr>
          <p:cNvPr id="5" name="Footer Placeholder 4">
            <a:extLst>
              <a:ext uri="{FF2B5EF4-FFF2-40B4-BE49-F238E27FC236}">
                <a16:creationId xmlns:a16="http://schemas.microsoft.com/office/drawing/2014/main" id="{8CF63772-071C-4662-A9DB-998A6980F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86CB8-6B4A-40CA-AF85-665B68D3C930}"/>
              </a:ext>
            </a:extLst>
          </p:cNvPr>
          <p:cNvSpPr>
            <a:spLocks noGrp="1"/>
          </p:cNvSpPr>
          <p:nvPr>
            <p:ph type="sldNum" sz="quarter" idx="12"/>
          </p:nvPr>
        </p:nvSpPr>
        <p:spPr/>
        <p:txBody>
          <a:bodyPr/>
          <a:lstStyle/>
          <a:p>
            <a:fld id="{60D385FF-17C3-46AE-BABF-04485253FF9C}" type="slidenum">
              <a:rPr lang="en-US" smtClean="0"/>
              <a:t>‹#›</a:t>
            </a:fld>
            <a:endParaRPr lang="en-US"/>
          </a:p>
        </p:txBody>
      </p:sp>
    </p:spTree>
    <p:extLst>
      <p:ext uri="{BB962C8B-B14F-4D97-AF65-F5344CB8AC3E}">
        <p14:creationId xmlns:p14="http://schemas.microsoft.com/office/powerpoint/2010/main" val="166482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B6B-0286-4DFC-A7A2-D50E0F0D43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264090-C504-4C0F-8101-AC25E40AA5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244F7-BC34-44E9-836A-1CF6D46E6543}"/>
              </a:ext>
            </a:extLst>
          </p:cNvPr>
          <p:cNvSpPr>
            <a:spLocks noGrp="1"/>
          </p:cNvSpPr>
          <p:nvPr>
            <p:ph type="dt" sz="half" idx="10"/>
          </p:nvPr>
        </p:nvSpPr>
        <p:spPr/>
        <p:txBody>
          <a:bodyPr/>
          <a:lstStyle/>
          <a:p>
            <a:fld id="{9D20A139-BE99-4AE8-B1BB-A9093DC2373F}" type="datetimeFigureOut">
              <a:rPr lang="en-US" smtClean="0"/>
              <a:t>8/20/2018</a:t>
            </a:fld>
            <a:endParaRPr lang="en-US"/>
          </a:p>
        </p:txBody>
      </p:sp>
      <p:sp>
        <p:nvSpPr>
          <p:cNvPr id="5" name="Footer Placeholder 4">
            <a:extLst>
              <a:ext uri="{FF2B5EF4-FFF2-40B4-BE49-F238E27FC236}">
                <a16:creationId xmlns:a16="http://schemas.microsoft.com/office/drawing/2014/main" id="{3FEEC621-037C-4AAE-BADE-A508A313B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266BF-8E98-4FD8-8471-4D1BA54AE435}"/>
              </a:ext>
            </a:extLst>
          </p:cNvPr>
          <p:cNvSpPr>
            <a:spLocks noGrp="1"/>
          </p:cNvSpPr>
          <p:nvPr>
            <p:ph type="sldNum" sz="quarter" idx="12"/>
          </p:nvPr>
        </p:nvSpPr>
        <p:spPr/>
        <p:txBody>
          <a:bodyPr/>
          <a:lstStyle/>
          <a:p>
            <a:fld id="{60D385FF-17C3-46AE-BABF-04485253FF9C}" type="slidenum">
              <a:rPr lang="en-US" smtClean="0"/>
              <a:t>‹#›</a:t>
            </a:fld>
            <a:endParaRPr lang="en-US"/>
          </a:p>
        </p:txBody>
      </p:sp>
    </p:spTree>
    <p:extLst>
      <p:ext uri="{BB962C8B-B14F-4D97-AF65-F5344CB8AC3E}">
        <p14:creationId xmlns:p14="http://schemas.microsoft.com/office/powerpoint/2010/main" val="74133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299F6B-2A62-41EB-9054-70AF48B341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09575D-A5A2-40B8-858F-FF93F0D8C7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6B132-8786-46CD-BF78-7527B4711282}"/>
              </a:ext>
            </a:extLst>
          </p:cNvPr>
          <p:cNvSpPr>
            <a:spLocks noGrp="1"/>
          </p:cNvSpPr>
          <p:nvPr>
            <p:ph type="dt" sz="half" idx="10"/>
          </p:nvPr>
        </p:nvSpPr>
        <p:spPr/>
        <p:txBody>
          <a:bodyPr/>
          <a:lstStyle/>
          <a:p>
            <a:fld id="{9D20A139-BE99-4AE8-B1BB-A9093DC2373F}" type="datetimeFigureOut">
              <a:rPr lang="en-US" smtClean="0"/>
              <a:t>8/20/2018</a:t>
            </a:fld>
            <a:endParaRPr lang="en-US"/>
          </a:p>
        </p:txBody>
      </p:sp>
      <p:sp>
        <p:nvSpPr>
          <p:cNvPr id="5" name="Footer Placeholder 4">
            <a:extLst>
              <a:ext uri="{FF2B5EF4-FFF2-40B4-BE49-F238E27FC236}">
                <a16:creationId xmlns:a16="http://schemas.microsoft.com/office/drawing/2014/main" id="{365970C0-B2BF-45C4-A7CB-D12A971C1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E14BE-B06E-4FCC-8A36-2762E3BF62EC}"/>
              </a:ext>
            </a:extLst>
          </p:cNvPr>
          <p:cNvSpPr>
            <a:spLocks noGrp="1"/>
          </p:cNvSpPr>
          <p:nvPr>
            <p:ph type="sldNum" sz="quarter" idx="12"/>
          </p:nvPr>
        </p:nvSpPr>
        <p:spPr/>
        <p:txBody>
          <a:bodyPr/>
          <a:lstStyle/>
          <a:p>
            <a:fld id="{60D385FF-17C3-46AE-BABF-04485253FF9C}" type="slidenum">
              <a:rPr lang="en-US" smtClean="0"/>
              <a:t>‹#›</a:t>
            </a:fld>
            <a:endParaRPr lang="en-US"/>
          </a:p>
        </p:txBody>
      </p:sp>
    </p:spTree>
    <p:extLst>
      <p:ext uri="{BB962C8B-B14F-4D97-AF65-F5344CB8AC3E}">
        <p14:creationId xmlns:p14="http://schemas.microsoft.com/office/powerpoint/2010/main" val="126974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632-2122-4D9A-82EA-61CDD06845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975395-F841-4865-92F4-6BD189BBB9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0FBC3-2E57-41DA-824D-7D521E6015A1}"/>
              </a:ext>
            </a:extLst>
          </p:cNvPr>
          <p:cNvSpPr>
            <a:spLocks noGrp="1"/>
          </p:cNvSpPr>
          <p:nvPr>
            <p:ph type="dt" sz="half" idx="10"/>
          </p:nvPr>
        </p:nvSpPr>
        <p:spPr/>
        <p:txBody>
          <a:bodyPr/>
          <a:lstStyle/>
          <a:p>
            <a:fld id="{9D20A139-BE99-4AE8-B1BB-A9093DC2373F}" type="datetimeFigureOut">
              <a:rPr lang="en-US" smtClean="0"/>
              <a:t>8/20/2018</a:t>
            </a:fld>
            <a:endParaRPr lang="en-US"/>
          </a:p>
        </p:txBody>
      </p:sp>
      <p:sp>
        <p:nvSpPr>
          <p:cNvPr id="5" name="Footer Placeholder 4">
            <a:extLst>
              <a:ext uri="{FF2B5EF4-FFF2-40B4-BE49-F238E27FC236}">
                <a16:creationId xmlns:a16="http://schemas.microsoft.com/office/drawing/2014/main" id="{5C2FB962-C4F1-4928-9802-9B8E0A4F6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6D68F-8289-4ED5-A857-1869D4173FE3}"/>
              </a:ext>
            </a:extLst>
          </p:cNvPr>
          <p:cNvSpPr>
            <a:spLocks noGrp="1"/>
          </p:cNvSpPr>
          <p:nvPr>
            <p:ph type="sldNum" sz="quarter" idx="12"/>
          </p:nvPr>
        </p:nvSpPr>
        <p:spPr/>
        <p:txBody>
          <a:bodyPr/>
          <a:lstStyle/>
          <a:p>
            <a:fld id="{60D385FF-17C3-46AE-BABF-04485253FF9C}" type="slidenum">
              <a:rPr lang="en-US" smtClean="0"/>
              <a:t>‹#›</a:t>
            </a:fld>
            <a:endParaRPr lang="en-US"/>
          </a:p>
        </p:txBody>
      </p:sp>
    </p:spTree>
    <p:extLst>
      <p:ext uri="{BB962C8B-B14F-4D97-AF65-F5344CB8AC3E}">
        <p14:creationId xmlns:p14="http://schemas.microsoft.com/office/powerpoint/2010/main" val="368895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06F8-0A79-49A0-B2AD-5A8E923A1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54D3E0-E5DB-4879-A13F-A68E0B4E30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78E30F-9939-4411-9665-8D33490E817B}"/>
              </a:ext>
            </a:extLst>
          </p:cNvPr>
          <p:cNvSpPr>
            <a:spLocks noGrp="1"/>
          </p:cNvSpPr>
          <p:nvPr>
            <p:ph type="dt" sz="half" idx="10"/>
          </p:nvPr>
        </p:nvSpPr>
        <p:spPr/>
        <p:txBody>
          <a:bodyPr/>
          <a:lstStyle/>
          <a:p>
            <a:fld id="{9D20A139-BE99-4AE8-B1BB-A9093DC2373F}" type="datetimeFigureOut">
              <a:rPr lang="en-US" smtClean="0"/>
              <a:t>8/20/2018</a:t>
            </a:fld>
            <a:endParaRPr lang="en-US"/>
          </a:p>
        </p:txBody>
      </p:sp>
      <p:sp>
        <p:nvSpPr>
          <p:cNvPr id="5" name="Footer Placeholder 4">
            <a:extLst>
              <a:ext uri="{FF2B5EF4-FFF2-40B4-BE49-F238E27FC236}">
                <a16:creationId xmlns:a16="http://schemas.microsoft.com/office/drawing/2014/main" id="{9D14EAD3-2B62-4206-B41C-771C32EAF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50161-187E-4268-802B-F68999CBE97E}"/>
              </a:ext>
            </a:extLst>
          </p:cNvPr>
          <p:cNvSpPr>
            <a:spLocks noGrp="1"/>
          </p:cNvSpPr>
          <p:nvPr>
            <p:ph type="sldNum" sz="quarter" idx="12"/>
          </p:nvPr>
        </p:nvSpPr>
        <p:spPr/>
        <p:txBody>
          <a:bodyPr/>
          <a:lstStyle/>
          <a:p>
            <a:fld id="{60D385FF-17C3-46AE-BABF-04485253FF9C}" type="slidenum">
              <a:rPr lang="en-US" smtClean="0"/>
              <a:t>‹#›</a:t>
            </a:fld>
            <a:endParaRPr lang="en-US"/>
          </a:p>
        </p:txBody>
      </p:sp>
    </p:spTree>
    <p:extLst>
      <p:ext uri="{BB962C8B-B14F-4D97-AF65-F5344CB8AC3E}">
        <p14:creationId xmlns:p14="http://schemas.microsoft.com/office/powerpoint/2010/main" val="86287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AA0B-FA00-487A-8D9A-6238EE3C20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ADD73-288C-47B5-BF9D-650C8DE8A7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F78E4-C1F1-49D7-9112-8FFFC9A033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37C0D-A49F-4DD3-A79F-75665F678BAF}"/>
              </a:ext>
            </a:extLst>
          </p:cNvPr>
          <p:cNvSpPr>
            <a:spLocks noGrp="1"/>
          </p:cNvSpPr>
          <p:nvPr>
            <p:ph type="dt" sz="half" idx="10"/>
          </p:nvPr>
        </p:nvSpPr>
        <p:spPr/>
        <p:txBody>
          <a:bodyPr/>
          <a:lstStyle/>
          <a:p>
            <a:fld id="{9D20A139-BE99-4AE8-B1BB-A9093DC2373F}" type="datetimeFigureOut">
              <a:rPr lang="en-US" smtClean="0"/>
              <a:t>8/20/2018</a:t>
            </a:fld>
            <a:endParaRPr lang="en-US"/>
          </a:p>
        </p:txBody>
      </p:sp>
      <p:sp>
        <p:nvSpPr>
          <p:cNvPr id="6" name="Footer Placeholder 5">
            <a:extLst>
              <a:ext uri="{FF2B5EF4-FFF2-40B4-BE49-F238E27FC236}">
                <a16:creationId xmlns:a16="http://schemas.microsoft.com/office/drawing/2014/main" id="{20AD4A69-A0D6-449C-8B78-B50EC5FA9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EF7C6-CE89-4043-BCFA-8D89B4027B88}"/>
              </a:ext>
            </a:extLst>
          </p:cNvPr>
          <p:cNvSpPr>
            <a:spLocks noGrp="1"/>
          </p:cNvSpPr>
          <p:nvPr>
            <p:ph type="sldNum" sz="quarter" idx="12"/>
          </p:nvPr>
        </p:nvSpPr>
        <p:spPr/>
        <p:txBody>
          <a:bodyPr/>
          <a:lstStyle/>
          <a:p>
            <a:fld id="{60D385FF-17C3-46AE-BABF-04485253FF9C}" type="slidenum">
              <a:rPr lang="en-US" smtClean="0"/>
              <a:t>‹#›</a:t>
            </a:fld>
            <a:endParaRPr lang="en-US"/>
          </a:p>
        </p:txBody>
      </p:sp>
    </p:spTree>
    <p:extLst>
      <p:ext uri="{BB962C8B-B14F-4D97-AF65-F5344CB8AC3E}">
        <p14:creationId xmlns:p14="http://schemas.microsoft.com/office/powerpoint/2010/main" val="886801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140A-17E6-4DFA-8E59-4AB157FE2A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22ECD6-397E-4E36-B685-903507413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483457-65D1-45F1-9771-B099F751B7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3011F8-EF25-489B-85E5-0FFCB52EF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C01FD1-BD3A-484A-BD49-9BBDC97619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FC3749-62A6-4FBB-B9DD-86C39B56C4B9}"/>
              </a:ext>
            </a:extLst>
          </p:cNvPr>
          <p:cNvSpPr>
            <a:spLocks noGrp="1"/>
          </p:cNvSpPr>
          <p:nvPr>
            <p:ph type="dt" sz="half" idx="10"/>
          </p:nvPr>
        </p:nvSpPr>
        <p:spPr/>
        <p:txBody>
          <a:bodyPr/>
          <a:lstStyle/>
          <a:p>
            <a:fld id="{9D20A139-BE99-4AE8-B1BB-A9093DC2373F}" type="datetimeFigureOut">
              <a:rPr lang="en-US" smtClean="0"/>
              <a:t>8/20/2018</a:t>
            </a:fld>
            <a:endParaRPr lang="en-US"/>
          </a:p>
        </p:txBody>
      </p:sp>
      <p:sp>
        <p:nvSpPr>
          <p:cNvPr id="8" name="Footer Placeholder 7">
            <a:extLst>
              <a:ext uri="{FF2B5EF4-FFF2-40B4-BE49-F238E27FC236}">
                <a16:creationId xmlns:a16="http://schemas.microsoft.com/office/drawing/2014/main" id="{3E2EE2C4-0BB1-41EB-BB8D-D113E51E7A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4BB05-4A60-4765-9450-D5983B556B63}"/>
              </a:ext>
            </a:extLst>
          </p:cNvPr>
          <p:cNvSpPr>
            <a:spLocks noGrp="1"/>
          </p:cNvSpPr>
          <p:nvPr>
            <p:ph type="sldNum" sz="quarter" idx="12"/>
          </p:nvPr>
        </p:nvSpPr>
        <p:spPr/>
        <p:txBody>
          <a:bodyPr/>
          <a:lstStyle/>
          <a:p>
            <a:fld id="{60D385FF-17C3-46AE-BABF-04485253FF9C}" type="slidenum">
              <a:rPr lang="en-US" smtClean="0"/>
              <a:t>‹#›</a:t>
            </a:fld>
            <a:endParaRPr lang="en-US"/>
          </a:p>
        </p:txBody>
      </p:sp>
    </p:spTree>
    <p:extLst>
      <p:ext uri="{BB962C8B-B14F-4D97-AF65-F5344CB8AC3E}">
        <p14:creationId xmlns:p14="http://schemas.microsoft.com/office/powerpoint/2010/main" val="3324289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7322-65B1-40D9-BF87-25064046E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1EA4AC-BE06-491C-BAA3-58EEE3CF6C2A}"/>
              </a:ext>
            </a:extLst>
          </p:cNvPr>
          <p:cNvSpPr>
            <a:spLocks noGrp="1"/>
          </p:cNvSpPr>
          <p:nvPr>
            <p:ph type="dt" sz="half" idx="10"/>
          </p:nvPr>
        </p:nvSpPr>
        <p:spPr/>
        <p:txBody>
          <a:bodyPr/>
          <a:lstStyle/>
          <a:p>
            <a:fld id="{9D20A139-BE99-4AE8-B1BB-A9093DC2373F}" type="datetimeFigureOut">
              <a:rPr lang="en-US" smtClean="0"/>
              <a:t>8/20/2018</a:t>
            </a:fld>
            <a:endParaRPr lang="en-US"/>
          </a:p>
        </p:txBody>
      </p:sp>
      <p:sp>
        <p:nvSpPr>
          <p:cNvPr id="4" name="Footer Placeholder 3">
            <a:extLst>
              <a:ext uri="{FF2B5EF4-FFF2-40B4-BE49-F238E27FC236}">
                <a16:creationId xmlns:a16="http://schemas.microsoft.com/office/drawing/2014/main" id="{8A4AC521-8658-4EC6-8D0D-7918732699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6344F-645A-471B-A9F9-600F04195B8D}"/>
              </a:ext>
            </a:extLst>
          </p:cNvPr>
          <p:cNvSpPr>
            <a:spLocks noGrp="1"/>
          </p:cNvSpPr>
          <p:nvPr>
            <p:ph type="sldNum" sz="quarter" idx="12"/>
          </p:nvPr>
        </p:nvSpPr>
        <p:spPr/>
        <p:txBody>
          <a:bodyPr/>
          <a:lstStyle/>
          <a:p>
            <a:fld id="{60D385FF-17C3-46AE-BABF-04485253FF9C}" type="slidenum">
              <a:rPr lang="en-US" smtClean="0"/>
              <a:t>‹#›</a:t>
            </a:fld>
            <a:endParaRPr lang="en-US"/>
          </a:p>
        </p:txBody>
      </p:sp>
    </p:spTree>
    <p:extLst>
      <p:ext uri="{BB962C8B-B14F-4D97-AF65-F5344CB8AC3E}">
        <p14:creationId xmlns:p14="http://schemas.microsoft.com/office/powerpoint/2010/main" val="148134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5D7D8-230E-4FD0-86AE-34D6A4F59425}"/>
              </a:ext>
            </a:extLst>
          </p:cNvPr>
          <p:cNvSpPr>
            <a:spLocks noGrp="1"/>
          </p:cNvSpPr>
          <p:nvPr>
            <p:ph type="dt" sz="half" idx="10"/>
          </p:nvPr>
        </p:nvSpPr>
        <p:spPr/>
        <p:txBody>
          <a:bodyPr/>
          <a:lstStyle/>
          <a:p>
            <a:fld id="{9D20A139-BE99-4AE8-B1BB-A9093DC2373F}" type="datetimeFigureOut">
              <a:rPr lang="en-US" smtClean="0"/>
              <a:t>8/20/2018</a:t>
            </a:fld>
            <a:endParaRPr lang="en-US"/>
          </a:p>
        </p:txBody>
      </p:sp>
      <p:sp>
        <p:nvSpPr>
          <p:cNvPr id="3" name="Footer Placeholder 2">
            <a:extLst>
              <a:ext uri="{FF2B5EF4-FFF2-40B4-BE49-F238E27FC236}">
                <a16:creationId xmlns:a16="http://schemas.microsoft.com/office/drawing/2014/main" id="{D1A7C64D-8E81-4131-8C16-6B9D3F6FC2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72AC53-F3DA-4AEB-9120-F7CEEE66CCC0}"/>
              </a:ext>
            </a:extLst>
          </p:cNvPr>
          <p:cNvSpPr>
            <a:spLocks noGrp="1"/>
          </p:cNvSpPr>
          <p:nvPr>
            <p:ph type="sldNum" sz="quarter" idx="12"/>
          </p:nvPr>
        </p:nvSpPr>
        <p:spPr/>
        <p:txBody>
          <a:bodyPr/>
          <a:lstStyle/>
          <a:p>
            <a:fld id="{60D385FF-17C3-46AE-BABF-04485253FF9C}" type="slidenum">
              <a:rPr lang="en-US" smtClean="0"/>
              <a:t>‹#›</a:t>
            </a:fld>
            <a:endParaRPr lang="en-US"/>
          </a:p>
        </p:txBody>
      </p:sp>
    </p:spTree>
    <p:extLst>
      <p:ext uri="{BB962C8B-B14F-4D97-AF65-F5344CB8AC3E}">
        <p14:creationId xmlns:p14="http://schemas.microsoft.com/office/powerpoint/2010/main" val="150790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FB86-4D8F-4A2F-BF8E-95641C1C0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B569D5-2C02-464E-A09C-E3556DFBF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539A6A-E958-46BC-A701-046F49A92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2C9A44-5922-4CEE-8135-871950FE954A}"/>
              </a:ext>
            </a:extLst>
          </p:cNvPr>
          <p:cNvSpPr>
            <a:spLocks noGrp="1"/>
          </p:cNvSpPr>
          <p:nvPr>
            <p:ph type="dt" sz="half" idx="10"/>
          </p:nvPr>
        </p:nvSpPr>
        <p:spPr/>
        <p:txBody>
          <a:bodyPr/>
          <a:lstStyle/>
          <a:p>
            <a:fld id="{9D20A139-BE99-4AE8-B1BB-A9093DC2373F}" type="datetimeFigureOut">
              <a:rPr lang="en-US" smtClean="0"/>
              <a:t>8/20/2018</a:t>
            </a:fld>
            <a:endParaRPr lang="en-US"/>
          </a:p>
        </p:txBody>
      </p:sp>
      <p:sp>
        <p:nvSpPr>
          <p:cNvPr id="6" name="Footer Placeholder 5">
            <a:extLst>
              <a:ext uri="{FF2B5EF4-FFF2-40B4-BE49-F238E27FC236}">
                <a16:creationId xmlns:a16="http://schemas.microsoft.com/office/drawing/2014/main" id="{8590D240-FDB2-4D3B-86FC-3A0986216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0D9D3-96C6-4DD5-B88A-82CDC891FA81}"/>
              </a:ext>
            </a:extLst>
          </p:cNvPr>
          <p:cNvSpPr>
            <a:spLocks noGrp="1"/>
          </p:cNvSpPr>
          <p:nvPr>
            <p:ph type="sldNum" sz="quarter" idx="12"/>
          </p:nvPr>
        </p:nvSpPr>
        <p:spPr/>
        <p:txBody>
          <a:bodyPr/>
          <a:lstStyle/>
          <a:p>
            <a:fld id="{60D385FF-17C3-46AE-BABF-04485253FF9C}" type="slidenum">
              <a:rPr lang="en-US" smtClean="0"/>
              <a:t>‹#›</a:t>
            </a:fld>
            <a:endParaRPr lang="en-US"/>
          </a:p>
        </p:txBody>
      </p:sp>
    </p:spTree>
    <p:extLst>
      <p:ext uri="{BB962C8B-B14F-4D97-AF65-F5344CB8AC3E}">
        <p14:creationId xmlns:p14="http://schemas.microsoft.com/office/powerpoint/2010/main" val="409126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F1B0-BDC9-44E8-9141-9E5BFB0001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76352D-628F-4D9D-89D0-84BCD15C68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61107-2F42-4A4C-A297-C2AE9C857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5E3C35-1E00-4EB5-A8A4-439AF9FCBC2B}"/>
              </a:ext>
            </a:extLst>
          </p:cNvPr>
          <p:cNvSpPr>
            <a:spLocks noGrp="1"/>
          </p:cNvSpPr>
          <p:nvPr>
            <p:ph type="dt" sz="half" idx="10"/>
          </p:nvPr>
        </p:nvSpPr>
        <p:spPr/>
        <p:txBody>
          <a:bodyPr/>
          <a:lstStyle/>
          <a:p>
            <a:fld id="{9D20A139-BE99-4AE8-B1BB-A9093DC2373F}" type="datetimeFigureOut">
              <a:rPr lang="en-US" smtClean="0"/>
              <a:t>8/20/2018</a:t>
            </a:fld>
            <a:endParaRPr lang="en-US"/>
          </a:p>
        </p:txBody>
      </p:sp>
      <p:sp>
        <p:nvSpPr>
          <p:cNvPr id="6" name="Footer Placeholder 5">
            <a:extLst>
              <a:ext uri="{FF2B5EF4-FFF2-40B4-BE49-F238E27FC236}">
                <a16:creationId xmlns:a16="http://schemas.microsoft.com/office/drawing/2014/main" id="{6345D992-30E9-416B-BEB3-03C72423A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68A13-3FE0-4936-974E-6E36F81ADA8A}"/>
              </a:ext>
            </a:extLst>
          </p:cNvPr>
          <p:cNvSpPr>
            <a:spLocks noGrp="1"/>
          </p:cNvSpPr>
          <p:nvPr>
            <p:ph type="sldNum" sz="quarter" idx="12"/>
          </p:nvPr>
        </p:nvSpPr>
        <p:spPr/>
        <p:txBody>
          <a:bodyPr/>
          <a:lstStyle/>
          <a:p>
            <a:fld id="{60D385FF-17C3-46AE-BABF-04485253FF9C}" type="slidenum">
              <a:rPr lang="en-US" smtClean="0"/>
              <a:t>‹#›</a:t>
            </a:fld>
            <a:endParaRPr lang="en-US"/>
          </a:p>
        </p:txBody>
      </p:sp>
    </p:spTree>
    <p:extLst>
      <p:ext uri="{BB962C8B-B14F-4D97-AF65-F5344CB8AC3E}">
        <p14:creationId xmlns:p14="http://schemas.microsoft.com/office/powerpoint/2010/main" val="371350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4A673-C849-4C92-ABA9-2093053AF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7DF28E-3F30-4523-8C10-FCC3B66B5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A7685-C198-4FB3-853A-0D81567D0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0A139-BE99-4AE8-B1BB-A9093DC2373F}" type="datetimeFigureOut">
              <a:rPr lang="en-US" smtClean="0"/>
              <a:t>8/20/2018</a:t>
            </a:fld>
            <a:endParaRPr lang="en-US"/>
          </a:p>
        </p:txBody>
      </p:sp>
      <p:sp>
        <p:nvSpPr>
          <p:cNvPr id="5" name="Footer Placeholder 4">
            <a:extLst>
              <a:ext uri="{FF2B5EF4-FFF2-40B4-BE49-F238E27FC236}">
                <a16:creationId xmlns:a16="http://schemas.microsoft.com/office/drawing/2014/main" id="{826B444F-FABE-4AB9-8481-A6F7A0F18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B8FE7C-A427-414A-93A8-F1CF96B229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385FF-17C3-46AE-BABF-04485253FF9C}" type="slidenum">
              <a:rPr lang="en-US" smtClean="0"/>
              <a:t>‹#›</a:t>
            </a:fld>
            <a:endParaRPr lang="en-US"/>
          </a:p>
        </p:txBody>
      </p:sp>
    </p:spTree>
    <p:extLst>
      <p:ext uri="{BB962C8B-B14F-4D97-AF65-F5344CB8AC3E}">
        <p14:creationId xmlns:p14="http://schemas.microsoft.com/office/powerpoint/2010/main" val="2920939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82A3-0826-4D7A-B900-544C13324DBC}"/>
              </a:ext>
            </a:extLst>
          </p:cNvPr>
          <p:cNvSpPr>
            <a:spLocks noGrp="1"/>
          </p:cNvSpPr>
          <p:nvPr>
            <p:ph type="title"/>
          </p:nvPr>
        </p:nvSpPr>
        <p:spPr/>
        <p:txBody>
          <a:bodyPr/>
          <a:lstStyle/>
          <a:p>
            <a:r>
              <a:rPr lang="en-US" dirty="0"/>
              <a:t>Project Poison – Missouri Poison Center</a:t>
            </a:r>
          </a:p>
        </p:txBody>
      </p:sp>
      <p:pic>
        <p:nvPicPr>
          <p:cNvPr id="4" name="Content Placeholder 3">
            <a:extLst>
              <a:ext uri="{FF2B5EF4-FFF2-40B4-BE49-F238E27FC236}">
                <a16:creationId xmlns:a16="http://schemas.microsoft.com/office/drawing/2014/main" id="{96EFD29B-E564-446E-BD41-3F9722C2F41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16562" y="1825625"/>
            <a:ext cx="7758875" cy="4351338"/>
          </a:xfrm>
          <a:prstGeom prst="rect">
            <a:avLst/>
          </a:prstGeom>
        </p:spPr>
      </p:pic>
    </p:spTree>
    <p:extLst>
      <p:ext uri="{BB962C8B-B14F-4D97-AF65-F5344CB8AC3E}">
        <p14:creationId xmlns:p14="http://schemas.microsoft.com/office/powerpoint/2010/main" val="1884039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F0BA-77D1-4738-91D7-BEF5BBD74569}"/>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983BC38-5951-4F08-9DB1-FEE03C5A88AC}"/>
              </a:ext>
            </a:extLst>
          </p:cNvPr>
          <p:cNvSpPr>
            <a:spLocks noGrp="1"/>
          </p:cNvSpPr>
          <p:nvPr>
            <p:ph idx="1"/>
          </p:nvPr>
        </p:nvSpPr>
        <p:spPr/>
        <p:txBody>
          <a:bodyPr/>
          <a:lstStyle/>
          <a:p>
            <a:r>
              <a:rPr lang="en-US" dirty="0"/>
              <a:t>Using a combination of; </a:t>
            </a:r>
          </a:p>
          <a:p>
            <a:pPr lvl="1"/>
            <a:r>
              <a:rPr lang="en-US" sz="2000" dirty="0"/>
              <a:t>minimal manual file clean-up, standardizing data types, stacking, concatenating and pivoting, the team was able to analyze data and generate visualizations </a:t>
            </a:r>
          </a:p>
          <a:p>
            <a:endParaRPr lang="en-US" sz="2200" dirty="0"/>
          </a:p>
          <a:p>
            <a:r>
              <a:rPr lang="en-US" dirty="0"/>
              <a:t>The data set was then analyzed for trends by: </a:t>
            </a:r>
          </a:p>
          <a:p>
            <a:pPr lvl="1"/>
            <a:r>
              <a:rPr lang="en-US" sz="2000" dirty="0"/>
              <a:t>Years </a:t>
            </a:r>
          </a:p>
          <a:p>
            <a:pPr lvl="1"/>
            <a:r>
              <a:rPr lang="en-US" sz="2000" dirty="0"/>
              <a:t>Ages </a:t>
            </a:r>
          </a:p>
          <a:p>
            <a:pPr lvl="1"/>
            <a:r>
              <a:rPr lang="en-US" sz="2000" dirty="0"/>
              <a:t>Poisoning types</a:t>
            </a:r>
          </a:p>
          <a:p>
            <a:endParaRPr lang="en-US" sz="2200" dirty="0"/>
          </a:p>
          <a:p>
            <a:endParaRPr lang="en-US" sz="2200" dirty="0"/>
          </a:p>
        </p:txBody>
      </p:sp>
    </p:spTree>
    <p:extLst>
      <p:ext uri="{BB962C8B-B14F-4D97-AF65-F5344CB8AC3E}">
        <p14:creationId xmlns:p14="http://schemas.microsoft.com/office/powerpoint/2010/main" val="285789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7E07-5E96-4DBB-A010-DBC0BF2DC67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FC0EA78-28F1-4351-85ED-BAA5DB539367}"/>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835817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BAE1-044F-454E-9632-B28AEBA92A6C}"/>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ED5E3F12-0F89-43F6-B187-49E8DA3D9BBE}"/>
              </a:ext>
            </a:extLst>
          </p:cNvPr>
          <p:cNvSpPr>
            <a:spLocks noGrp="1"/>
          </p:cNvSpPr>
          <p:nvPr>
            <p:ph idx="1"/>
          </p:nvPr>
        </p:nvSpPr>
        <p:spPr/>
        <p:txBody>
          <a:bodyPr>
            <a:normAutofit fontScale="92500" lnSpcReduction="10000"/>
          </a:bodyPr>
          <a:lstStyle/>
          <a:p>
            <a:r>
              <a:rPr lang="en-US" dirty="0"/>
              <a:t> As mentioned earlier, our team was not full able to prove our hypothesis</a:t>
            </a:r>
          </a:p>
          <a:p>
            <a:pPr lvl="1"/>
            <a:r>
              <a:rPr lang="en-US" dirty="0"/>
              <a:t>It should be first mentioned that this project has not been completed</a:t>
            </a:r>
          </a:p>
          <a:p>
            <a:pPr lvl="2"/>
            <a:r>
              <a:rPr lang="en-US" dirty="0"/>
              <a:t>Non-Class attempts will be made to  provide a more complete solution to MPC</a:t>
            </a:r>
          </a:p>
          <a:p>
            <a:r>
              <a:rPr lang="en-US" dirty="0"/>
              <a:t>Project scope: </a:t>
            </a:r>
          </a:p>
          <a:p>
            <a:pPr lvl="1"/>
            <a:r>
              <a:rPr lang="en-US" dirty="0"/>
              <a:t>the project was larger in scope than anticipated – there was no scope creep</a:t>
            </a:r>
          </a:p>
          <a:p>
            <a:r>
              <a:rPr lang="en-US" dirty="0"/>
              <a:t>Complexity </a:t>
            </a:r>
          </a:p>
          <a:p>
            <a:pPr lvl="1"/>
            <a:r>
              <a:rPr lang="en-US" dirty="0"/>
              <a:t>Data wrangling proved to be the major technical obstacle to overcome</a:t>
            </a:r>
          </a:p>
          <a:p>
            <a:r>
              <a:rPr lang="en-US" dirty="0"/>
              <a:t>Duration</a:t>
            </a:r>
          </a:p>
          <a:p>
            <a:pPr lvl="1"/>
            <a:r>
              <a:rPr lang="en-US" dirty="0"/>
              <a:t>Two weeks was not enough </a:t>
            </a:r>
          </a:p>
          <a:p>
            <a:r>
              <a:rPr lang="en-US" dirty="0"/>
              <a:t>External Dependencies</a:t>
            </a:r>
          </a:p>
          <a:p>
            <a:pPr lvl="1"/>
            <a:r>
              <a:rPr lang="en-US" dirty="0"/>
              <a:t>The Team was reliant on outside input and comparison data </a:t>
            </a:r>
          </a:p>
          <a:p>
            <a:pPr marL="0" indent="0">
              <a:buNone/>
            </a:pPr>
            <a:endParaRPr lang="en-US" dirty="0"/>
          </a:p>
        </p:txBody>
      </p:sp>
    </p:spTree>
    <p:extLst>
      <p:ext uri="{BB962C8B-B14F-4D97-AF65-F5344CB8AC3E}">
        <p14:creationId xmlns:p14="http://schemas.microsoft.com/office/powerpoint/2010/main" val="299114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A31C-52D4-4465-BC8E-A52DF40536B6}"/>
              </a:ext>
            </a:extLst>
          </p:cNvPr>
          <p:cNvSpPr>
            <a:spLocks noGrp="1"/>
          </p:cNvSpPr>
          <p:nvPr>
            <p:ph type="title"/>
          </p:nvPr>
        </p:nvSpPr>
        <p:spPr/>
        <p:txBody>
          <a:bodyPr/>
          <a:lstStyle/>
          <a:p>
            <a:r>
              <a:rPr lang="en-US" dirty="0"/>
              <a:t>Project Poison</a:t>
            </a:r>
            <a:br>
              <a:rPr lang="en-US" dirty="0"/>
            </a:br>
            <a:endParaRPr lang="en-US" dirty="0"/>
          </a:p>
        </p:txBody>
      </p:sp>
      <p:sp>
        <p:nvSpPr>
          <p:cNvPr id="3" name="Content Placeholder 2">
            <a:extLst>
              <a:ext uri="{FF2B5EF4-FFF2-40B4-BE49-F238E27FC236}">
                <a16:creationId xmlns:a16="http://schemas.microsoft.com/office/drawing/2014/main" id="{BBE58527-7831-423A-956C-2177186DD616}"/>
              </a:ext>
            </a:extLst>
          </p:cNvPr>
          <p:cNvSpPr>
            <a:spLocks noGrp="1"/>
          </p:cNvSpPr>
          <p:nvPr>
            <p:ph idx="1"/>
          </p:nvPr>
        </p:nvSpPr>
        <p:spPr/>
        <p:txBody>
          <a:bodyPr/>
          <a:lstStyle/>
          <a:p>
            <a:endParaRPr lang="en-US" dirty="0"/>
          </a:p>
          <a:p>
            <a:endParaRPr lang="en-US" dirty="0"/>
          </a:p>
          <a:p>
            <a:endParaRPr lang="en-US" dirty="0"/>
          </a:p>
          <a:p>
            <a:pPr marL="0" indent="0" algn="ctr">
              <a:buNone/>
            </a:pPr>
            <a:r>
              <a:rPr lang="en-US" sz="8000" dirty="0"/>
              <a:t>Questions???</a:t>
            </a:r>
          </a:p>
        </p:txBody>
      </p:sp>
    </p:spTree>
    <p:extLst>
      <p:ext uri="{BB962C8B-B14F-4D97-AF65-F5344CB8AC3E}">
        <p14:creationId xmlns:p14="http://schemas.microsoft.com/office/powerpoint/2010/main" val="173892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E7EA-4A4C-4809-8C07-B8ABB8637901}"/>
              </a:ext>
            </a:extLst>
          </p:cNvPr>
          <p:cNvSpPr>
            <a:spLocks noGrp="1"/>
          </p:cNvSpPr>
          <p:nvPr>
            <p:ph type="title"/>
          </p:nvPr>
        </p:nvSpPr>
        <p:spPr/>
        <p:txBody>
          <a:bodyPr/>
          <a:lstStyle/>
          <a:p>
            <a:r>
              <a:rPr lang="en-US" dirty="0"/>
              <a:t>Project Poison – Missouri Poison Center</a:t>
            </a:r>
          </a:p>
        </p:txBody>
      </p:sp>
      <p:pic>
        <p:nvPicPr>
          <p:cNvPr id="4" name="Content Placeholder 3">
            <a:extLst>
              <a:ext uri="{FF2B5EF4-FFF2-40B4-BE49-F238E27FC236}">
                <a16:creationId xmlns:a16="http://schemas.microsoft.com/office/drawing/2014/main" id="{213B4476-5E26-4751-9B99-B26374F5B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680" y="1825625"/>
            <a:ext cx="6866640" cy="4351338"/>
          </a:xfrm>
          <a:prstGeom prst="rect">
            <a:avLst/>
          </a:prstGeom>
        </p:spPr>
      </p:pic>
    </p:spTree>
    <p:extLst>
      <p:ext uri="{BB962C8B-B14F-4D97-AF65-F5344CB8AC3E}">
        <p14:creationId xmlns:p14="http://schemas.microsoft.com/office/powerpoint/2010/main" val="23584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E90C-5A61-4DF4-B0FC-E0B6240C06AE}"/>
              </a:ext>
            </a:extLst>
          </p:cNvPr>
          <p:cNvSpPr>
            <a:spLocks noGrp="1"/>
          </p:cNvSpPr>
          <p:nvPr>
            <p:ph type="title"/>
          </p:nvPr>
        </p:nvSpPr>
        <p:spPr/>
        <p:txBody>
          <a:bodyPr/>
          <a:lstStyle/>
          <a:p>
            <a:r>
              <a:rPr lang="en-US" dirty="0"/>
              <a:t>Project Poison – Missouri Poison Center</a:t>
            </a:r>
          </a:p>
        </p:txBody>
      </p:sp>
      <p:pic>
        <p:nvPicPr>
          <p:cNvPr id="5" name="Content Placeholder 4">
            <a:extLst>
              <a:ext uri="{FF2B5EF4-FFF2-40B4-BE49-F238E27FC236}">
                <a16:creationId xmlns:a16="http://schemas.microsoft.com/office/drawing/2014/main" id="{28FF63D5-1D72-40D4-A205-7ACD5735D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899" y="1825625"/>
            <a:ext cx="6730201" cy="4351338"/>
          </a:xfrm>
        </p:spPr>
      </p:pic>
    </p:spTree>
    <p:extLst>
      <p:ext uri="{BB962C8B-B14F-4D97-AF65-F5344CB8AC3E}">
        <p14:creationId xmlns:p14="http://schemas.microsoft.com/office/powerpoint/2010/main" val="235167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E9D7-966D-45ED-97C0-7DB132B90CA6}"/>
              </a:ext>
            </a:extLst>
          </p:cNvPr>
          <p:cNvSpPr>
            <a:spLocks noGrp="1"/>
          </p:cNvSpPr>
          <p:nvPr>
            <p:ph type="title"/>
          </p:nvPr>
        </p:nvSpPr>
        <p:spPr>
          <a:xfrm>
            <a:off x="739140" y="288925"/>
            <a:ext cx="10515600" cy="1325563"/>
          </a:xfrm>
        </p:spPr>
        <p:txBody>
          <a:bodyPr/>
          <a:lstStyle/>
          <a:p>
            <a:r>
              <a:rPr lang="en-US" dirty="0"/>
              <a:t>Project Title</a:t>
            </a:r>
          </a:p>
        </p:txBody>
      </p:sp>
      <p:sp>
        <p:nvSpPr>
          <p:cNvPr id="3" name="Content Placeholder 2">
            <a:extLst>
              <a:ext uri="{FF2B5EF4-FFF2-40B4-BE49-F238E27FC236}">
                <a16:creationId xmlns:a16="http://schemas.microsoft.com/office/drawing/2014/main" id="{01A1DDA3-F834-48A2-ABE6-78440DB7204F}"/>
              </a:ext>
            </a:extLst>
          </p:cNvPr>
          <p:cNvSpPr>
            <a:spLocks noGrp="1"/>
          </p:cNvSpPr>
          <p:nvPr>
            <p:ph idx="1"/>
          </p:nvPr>
        </p:nvSpPr>
        <p:spPr>
          <a:xfrm>
            <a:off x="838200" y="1802765"/>
            <a:ext cx="10515600" cy="4351338"/>
          </a:xfrm>
        </p:spPr>
        <p:txBody>
          <a:bodyPr/>
          <a:lstStyle/>
          <a:p>
            <a:pPr marL="0" indent="0">
              <a:buNone/>
            </a:pPr>
            <a:r>
              <a:rPr lang="en-US" sz="1400" dirty="0"/>
              <a:t> </a:t>
            </a:r>
          </a:p>
          <a:p>
            <a:pPr marL="0" indent="0">
              <a:buNone/>
            </a:pPr>
            <a:endParaRPr lang="en-US" dirty="0"/>
          </a:p>
          <a:p>
            <a:pPr marL="0" indent="0" algn="ctr">
              <a:buNone/>
            </a:pPr>
            <a:r>
              <a:rPr lang="en-US" sz="3200" dirty="0"/>
              <a:t>Missouri Public Health Information System (MOPHIMS) </a:t>
            </a:r>
          </a:p>
          <a:p>
            <a:pPr marL="0" indent="0" algn="ctr">
              <a:buNone/>
            </a:pPr>
            <a:r>
              <a:rPr lang="en-US" sz="3200" dirty="0"/>
              <a:t>health data analysis of pertinent data </a:t>
            </a:r>
          </a:p>
          <a:p>
            <a:pPr marL="0" indent="0" algn="ctr">
              <a:buNone/>
            </a:pPr>
            <a:r>
              <a:rPr lang="en-US" sz="3200" dirty="0"/>
              <a:t>for the Missouri Poison Center </a:t>
            </a:r>
          </a:p>
          <a:p>
            <a:pPr marL="0" indent="0">
              <a:buNone/>
            </a:pPr>
            <a:endParaRPr lang="en-US" dirty="0"/>
          </a:p>
          <a:p>
            <a:pPr marL="0" indent="0">
              <a:buNone/>
            </a:pPr>
            <a:endParaRPr lang="en-US" dirty="0"/>
          </a:p>
          <a:p>
            <a:pPr marL="0" indent="0">
              <a:buNone/>
            </a:pPr>
            <a:r>
              <a:rPr lang="en-US" sz="2400" dirty="0"/>
              <a:t>Team members: Nick </a:t>
            </a:r>
            <a:r>
              <a:rPr lang="en-US" sz="2400" dirty="0" err="1"/>
              <a:t>Bergfeld</a:t>
            </a:r>
            <a:r>
              <a:rPr lang="en-US" sz="2400" dirty="0"/>
              <a:t>, Courtney Charles, Tom </a:t>
            </a:r>
            <a:r>
              <a:rPr lang="en-US" sz="2400" dirty="0" err="1"/>
              <a:t>Matoushek</a:t>
            </a:r>
            <a:endParaRPr lang="en-US" sz="2400" dirty="0"/>
          </a:p>
          <a:p>
            <a:pPr marL="0" indent="0">
              <a:buNone/>
            </a:pPr>
            <a:endParaRPr lang="en-US" dirty="0"/>
          </a:p>
        </p:txBody>
      </p:sp>
    </p:spTree>
    <p:extLst>
      <p:ext uri="{BB962C8B-B14F-4D97-AF65-F5344CB8AC3E}">
        <p14:creationId xmlns:p14="http://schemas.microsoft.com/office/powerpoint/2010/main" val="185631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36002B-2513-48B5-BCCF-BC82E8F8C13E}"/>
              </a:ext>
            </a:extLst>
          </p:cNvPr>
          <p:cNvSpPr>
            <a:spLocks noGrp="1"/>
          </p:cNvSpPr>
          <p:nvPr>
            <p:ph type="title"/>
          </p:nvPr>
        </p:nvSpPr>
        <p:spPr/>
        <p:txBody>
          <a:bodyPr/>
          <a:lstStyle/>
          <a:p>
            <a:r>
              <a:rPr lang="en-US" dirty="0"/>
              <a:t>Business Need</a:t>
            </a:r>
          </a:p>
        </p:txBody>
      </p:sp>
      <p:sp>
        <p:nvSpPr>
          <p:cNvPr id="5" name="Content Placeholder 4">
            <a:extLst>
              <a:ext uri="{FF2B5EF4-FFF2-40B4-BE49-F238E27FC236}">
                <a16:creationId xmlns:a16="http://schemas.microsoft.com/office/drawing/2014/main" id="{60305DA4-F642-4F7B-BA6B-2620ECCACBD5}"/>
              </a:ext>
            </a:extLst>
          </p:cNvPr>
          <p:cNvSpPr>
            <a:spLocks noGrp="1"/>
          </p:cNvSpPr>
          <p:nvPr>
            <p:ph idx="1"/>
          </p:nvPr>
        </p:nvSpPr>
        <p:spPr/>
        <p:txBody>
          <a:bodyPr/>
          <a:lstStyle/>
          <a:p>
            <a:r>
              <a:rPr lang="en-US" dirty="0"/>
              <a:t>Missouri Poison Center has working and reference data bases (proprietary) used in its' daily mission of serving parents, educators and healthcare professionals. </a:t>
            </a:r>
          </a:p>
          <a:p>
            <a:endParaRPr lang="en-US" dirty="0"/>
          </a:p>
          <a:p>
            <a:r>
              <a:rPr lang="en-US" dirty="0"/>
              <a:t>There are other public data sets that have pertinent information of interest to the MPC. However, as a small non-profit, the center does not have the resources, budget or time to adequately explore them.</a:t>
            </a:r>
          </a:p>
          <a:p>
            <a:endParaRPr lang="en-US" dirty="0"/>
          </a:p>
        </p:txBody>
      </p:sp>
    </p:spTree>
    <p:extLst>
      <p:ext uri="{BB962C8B-B14F-4D97-AF65-F5344CB8AC3E}">
        <p14:creationId xmlns:p14="http://schemas.microsoft.com/office/powerpoint/2010/main" val="84772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4B1C-0E6C-4366-A049-964EA0328599}"/>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326AE519-E15B-4236-9122-8E2E2DE7025F}"/>
              </a:ext>
            </a:extLst>
          </p:cNvPr>
          <p:cNvSpPr>
            <a:spLocks noGrp="1"/>
          </p:cNvSpPr>
          <p:nvPr>
            <p:ph idx="1"/>
          </p:nvPr>
        </p:nvSpPr>
        <p:spPr/>
        <p:txBody>
          <a:bodyPr/>
          <a:lstStyle/>
          <a:p>
            <a:r>
              <a:rPr lang="en-US" dirty="0"/>
              <a:t>To provide the Missouri Poison Center with an overview analysis of data from the Missouri Public Health Information System (MOPHIMS) pertinent to MPC's mission. </a:t>
            </a:r>
          </a:p>
          <a:p>
            <a:pPr marL="0" indent="0">
              <a:buNone/>
            </a:pPr>
            <a:endParaRPr lang="en-US" dirty="0"/>
          </a:p>
          <a:p>
            <a:r>
              <a:rPr lang="en-US" dirty="0"/>
              <a:t>MPC staff will then be able to compare Missouri public data with MPC internal data to assess if MPC services are being utilized at optimal levels across the state of Missouri</a:t>
            </a:r>
          </a:p>
          <a:p>
            <a:endParaRPr lang="en-US" dirty="0"/>
          </a:p>
        </p:txBody>
      </p:sp>
    </p:spTree>
    <p:extLst>
      <p:ext uri="{BB962C8B-B14F-4D97-AF65-F5344CB8AC3E}">
        <p14:creationId xmlns:p14="http://schemas.microsoft.com/office/powerpoint/2010/main" val="414955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BEAA-D563-4E6D-A67B-7124FF3B9317}"/>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0A3E95D5-CABD-48F2-8790-C41222972431}"/>
              </a:ext>
            </a:extLst>
          </p:cNvPr>
          <p:cNvSpPr>
            <a:spLocks noGrp="1"/>
          </p:cNvSpPr>
          <p:nvPr>
            <p:ph idx="1"/>
          </p:nvPr>
        </p:nvSpPr>
        <p:spPr/>
        <p:txBody>
          <a:bodyPr>
            <a:normAutofit/>
          </a:bodyPr>
          <a:lstStyle/>
          <a:p>
            <a:r>
              <a:rPr lang="en-US" sz="1600" dirty="0"/>
              <a:t> </a:t>
            </a:r>
            <a:endParaRPr lang="en-US" sz="1800" dirty="0"/>
          </a:p>
          <a:p>
            <a:r>
              <a:rPr lang="en-US" dirty="0"/>
              <a:t>Hypothesis: The Missouri Poison Center is underutilized in Missouri </a:t>
            </a:r>
          </a:p>
          <a:p>
            <a:endParaRPr lang="en-US" dirty="0"/>
          </a:p>
          <a:p>
            <a:r>
              <a:rPr lang="en-US" dirty="0"/>
              <a:t>Null Hypothesis: The poison center is being optimally utilized in Missouri</a:t>
            </a:r>
          </a:p>
          <a:p>
            <a:endParaRPr lang="en-US" sz="1800" dirty="0"/>
          </a:p>
          <a:p>
            <a:r>
              <a:rPr lang="en-US" sz="2400" dirty="0"/>
              <a:t>Our Team was not fully able to resolve our </a:t>
            </a:r>
            <a:r>
              <a:rPr lang="en-US" sz="2400" dirty="0" err="1"/>
              <a:t>hypothosis</a:t>
            </a:r>
            <a:r>
              <a:rPr lang="en-US" sz="2400" dirty="0"/>
              <a:t> due to project scope, complexity, duration and external dependencies</a:t>
            </a:r>
          </a:p>
          <a:p>
            <a:endParaRPr lang="en-US" dirty="0"/>
          </a:p>
          <a:p>
            <a:endParaRPr lang="en-US" dirty="0"/>
          </a:p>
        </p:txBody>
      </p:sp>
    </p:spTree>
    <p:extLst>
      <p:ext uri="{BB962C8B-B14F-4D97-AF65-F5344CB8AC3E}">
        <p14:creationId xmlns:p14="http://schemas.microsoft.com/office/powerpoint/2010/main" val="311854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D6C6-03D6-4285-8811-690F0F81849D}"/>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AC6D20F-EEEC-4BF9-9D2E-112B18BC24F3}"/>
              </a:ext>
            </a:extLst>
          </p:cNvPr>
          <p:cNvSpPr>
            <a:spLocks noGrp="1"/>
          </p:cNvSpPr>
          <p:nvPr>
            <p:ph idx="1"/>
          </p:nvPr>
        </p:nvSpPr>
        <p:spPr/>
        <p:txBody>
          <a:bodyPr>
            <a:normAutofit/>
          </a:bodyPr>
          <a:lstStyle/>
          <a:p>
            <a:pPr marL="0" indent="0">
              <a:buNone/>
            </a:pPr>
            <a:r>
              <a:rPr lang="en-US" dirty="0"/>
              <a:t> 3 Initial Research Questions:</a:t>
            </a:r>
          </a:p>
          <a:p>
            <a:pPr marL="0" indent="0">
              <a:buNone/>
            </a:pPr>
            <a:endParaRPr lang="en-US" dirty="0"/>
          </a:p>
          <a:p>
            <a:pPr lvl="1"/>
            <a:r>
              <a:rPr lang="en-US" dirty="0"/>
              <a:t>1)    What are the data trends for child poison counts for all age groups 0 - 14?</a:t>
            </a:r>
          </a:p>
          <a:p>
            <a:pPr lvl="1"/>
            <a:endParaRPr lang="en-US" dirty="0"/>
          </a:p>
          <a:p>
            <a:pPr lvl="1"/>
            <a:r>
              <a:rPr lang="en-US" dirty="0"/>
              <a:t>2)    What are the data trends for child poisons counts for BRFSS or LPHA Regions?</a:t>
            </a:r>
          </a:p>
          <a:p>
            <a:pPr lvl="1"/>
            <a:endParaRPr lang="en-US" dirty="0"/>
          </a:p>
          <a:p>
            <a:pPr lvl="1"/>
            <a:r>
              <a:rPr lang="en-US" dirty="0"/>
              <a:t>3)    What are the data trends for child poisonings by types of poisonings: Household alcohol and substance abuse, accidental drug poisonings, opioid abuse/deaths, and carbon monoxide by age?</a:t>
            </a:r>
          </a:p>
        </p:txBody>
      </p:sp>
    </p:spTree>
    <p:extLst>
      <p:ext uri="{BB962C8B-B14F-4D97-AF65-F5344CB8AC3E}">
        <p14:creationId xmlns:p14="http://schemas.microsoft.com/office/powerpoint/2010/main" val="361950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714C-ACC6-4003-8392-E07B77DFDC46}"/>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326A7FE7-FACE-493E-928B-57EF92F6794B}"/>
              </a:ext>
            </a:extLst>
          </p:cNvPr>
          <p:cNvSpPr>
            <a:spLocks noGrp="1"/>
          </p:cNvSpPr>
          <p:nvPr>
            <p:ph idx="1"/>
          </p:nvPr>
        </p:nvSpPr>
        <p:spPr/>
        <p:txBody>
          <a:bodyPr>
            <a:normAutofit/>
          </a:bodyPr>
          <a:lstStyle/>
          <a:p>
            <a:r>
              <a:rPr lang="en-US" sz="2200" dirty="0"/>
              <a:t>Data from MOPHIMS was available in two formats:</a:t>
            </a:r>
          </a:p>
          <a:p>
            <a:pPr lvl="1"/>
            <a:r>
              <a:rPr lang="en-US" sz="1800" dirty="0"/>
              <a:t>Ready-to-open Excel files with extremely limited data slices</a:t>
            </a:r>
          </a:p>
          <a:p>
            <a:pPr lvl="1"/>
            <a:r>
              <a:rPr lang="en-US" sz="1800" dirty="0"/>
              <a:t>Query-generated extractable data files with inconsistent and problematic formatting</a:t>
            </a:r>
          </a:p>
          <a:p>
            <a:pPr lvl="1"/>
            <a:endParaRPr lang="en-US" sz="1800" dirty="0"/>
          </a:p>
          <a:p>
            <a:r>
              <a:rPr lang="en-US" sz="2200" dirty="0"/>
              <a:t>Query-generated extractable data files were un-readable in pandas</a:t>
            </a:r>
          </a:p>
          <a:p>
            <a:pPr lvl="1"/>
            <a:r>
              <a:rPr lang="en-US" sz="1800" dirty="0"/>
              <a:t>Rather than manually reformat the </a:t>
            </a:r>
            <a:r>
              <a:rPr lang="en-US" sz="1800" dirty="0" err="1"/>
              <a:t>extacted</a:t>
            </a:r>
            <a:r>
              <a:rPr lang="en-US" sz="1800" dirty="0"/>
              <a:t> files it was </a:t>
            </a:r>
          </a:p>
          <a:p>
            <a:pPr lvl="1"/>
            <a:r>
              <a:rPr lang="en-US" sz="1800" dirty="0"/>
              <a:t>suggested that we use python/panda data wrangling methods</a:t>
            </a:r>
          </a:p>
          <a:p>
            <a:pPr lvl="1"/>
            <a:endParaRPr lang="en-US" sz="1800" dirty="0"/>
          </a:p>
          <a:p>
            <a:r>
              <a:rPr lang="en-US" sz="2200" dirty="0"/>
              <a:t>Data wrangling attempts proved to be problematic and time consuming</a:t>
            </a:r>
          </a:p>
          <a:p>
            <a:pPr lvl="1"/>
            <a:r>
              <a:rPr lang="en-US" sz="1800" dirty="0"/>
              <a:t>&gt; 50% of project time was spent data wrangling for some team members</a:t>
            </a:r>
          </a:p>
        </p:txBody>
      </p:sp>
    </p:spTree>
    <p:extLst>
      <p:ext uri="{BB962C8B-B14F-4D97-AF65-F5344CB8AC3E}">
        <p14:creationId xmlns:p14="http://schemas.microsoft.com/office/powerpoint/2010/main" val="2677059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764</Words>
  <Application>Microsoft Office PowerPoint</Application>
  <PresentationFormat>Widescreen</PresentationFormat>
  <Paragraphs>94</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Project Poison – Missouri Poison Center</vt:lpstr>
      <vt:lpstr>Project Poison – Missouri Poison Center</vt:lpstr>
      <vt:lpstr>Project Poison – Missouri Poison Center</vt:lpstr>
      <vt:lpstr>Project Title</vt:lpstr>
      <vt:lpstr>Business Need</vt:lpstr>
      <vt:lpstr>Project Goal</vt:lpstr>
      <vt:lpstr>Hypothesis</vt:lpstr>
      <vt:lpstr>Research Questions</vt:lpstr>
      <vt:lpstr>Data Cleanup &amp; Exploration</vt:lpstr>
      <vt:lpstr>Data Analysis</vt:lpstr>
      <vt:lpstr>Discussion</vt:lpstr>
      <vt:lpstr>Post Mortem</vt:lpstr>
      <vt:lpstr>Project Poison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tgmato</dc:creator>
  <cp:lastModifiedBy>tgmato</cp:lastModifiedBy>
  <cp:revision>22</cp:revision>
  <dcterms:created xsi:type="dcterms:W3CDTF">2018-08-20T13:27:38Z</dcterms:created>
  <dcterms:modified xsi:type="dcterms:W3CDTF">2018-08-20T18:24:45Z</dcterms:modified>
</cp:coreProperties>
</file>