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60" r:id="rId4"/>
    <p:sldId id="257" r:id="rId5"/>
    <p:sldId id="263" r:id="rId6"/>
    <p:sldId id="258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5326-2A12-47CB-A817-E71CEC7774A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2259-7082-47D1-A21F-4714576D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2256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Describing Data Series with Seasonality: Introducing the Additive Polynomial (AP) Growth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7933"/>
            <a:ext cx="7886700" cy="19690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Yeow </a:t>
            </a:r>
            <a:r>
              <a:rPr lang="en-US" dirty="0"/>
              <a:t>M</a:t>
            </a:r>
            <a:r>
              <a:rPr lang="en-US" dirty="0" smtClean="0"/>
              <a:t>eng Thum</a:t>
            </a:r>
          </a:p>
          <a:p>
            <a:pPr marL="0" indent="0" algn="ctr">
              <a:buNone/>
            </a:pPr>
            <a:r>
              <a:rPr lang="en-US" dirty="0" smtClean="0"/>
              <a:t>December 9,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0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467" y="462889"/>
            <a:ext cx="6858000" cy="7584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405" y="1327430"/>
            <a:ext cx="8076643" cy="54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Estimating student achievement trends when assessment data </a:t>
            </a:r>
            <a:r>
              <a:rPr lang="en-US" sz="2100" dirty="0" smtClean="0"/>
              <a:t>exhibits </a:t>
            </a:r>
            <a:r>
              <a:rPr lang="en-US" sz="2100" dirty="0"/>
              <a:t>clear seasonality or </a:t>
            </a:r>
            <a:r>
              <a:rPr lang="en-US" sz="2100" dirty="0" smtClean="0"/>
              <a:t>cycles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 smtClean="0"/>
              <a:t>Conventional polynomial regression model is inappropriate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2100" dirty="0" smtClean="0"/>
              <a:t>Predictable bias: Systematic over- and under-prediction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2100" dirty="0" smtClean="0"/>
              <a:t>Serial correlation in the residual violates linear model assumptions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 smtClean="0"/>
              <a:t>Other approaches to modeling serial correlation and non-linear functional forms are computationally complex and difficult to interpret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2100" dirty="0" smtClean="0"/>
              <a:t>E.g., splines, ARIMA models, </a:t>
            </a: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Introduce the additive polynomial (AP) growth model for short time series that exhibits seasonality</a:t>
            </a:r>
            <a:r>
              <a:rPr lang="en-US" sz="2100" dirty="0" smtClean="0"/>
              <a:t>.</a:t>
            </a: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 smtClean="0"/>
              <a:t>Show advantages of the AP </a:t>
            </a:r>
            <a:r>
              <a:rPr lang="en-US" sz="2100" dirty="0"/>
              <a:t>model </a:t>
            </a:r>
            <a:r>
              <a:rPr lang="en-US" sz="2100" dirty="0" smtClean="0"/>
              <a:t>compared to </a:t>
            </a:r>
            <a:r>
              <a:rPr lang="en-US" sz="2100" dirty="0"/>
              <a:t>a conventional polynomial regression model.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247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5534" y="6222822"/>
            <a:ext cx="86444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Figure 1: Plot </a:t>
            </a:r>
            <a:r>
              <a:rPr lang="en-US" sz="1350" dirty="0" smtClean="0"/>
              <a:t>of</a:t>
            </a:r>
            <a:r>
              <a:rPr lang="en-US" sz="1350" dirty="0" smtClean="0"/>
              <a:t> </a:t>
            </a:r>
            <a:r>
              <a:rPr lang="en-US" sz="1350" dirty="0"/>
              <a:t>MAP mathematics (blue) and reading (orange) by grade and term (F = fall, S = spring) for a district.  Dashed lines are the quadratic curves for each series.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330"/>
            <a:ext cx="9144000" cy="54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612" y="505223"/>
            <a:ext cx="7513721" cy="7584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Conventional Polynomial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862026"/>
              </p:ext>
            </p:extLst>
          </p:nvPr>
        </p:nvGraphicFramePr>
        <p:xfrm>
          <a:off x="522509" y="4402668"/>
          <a:ext cx="80359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2425680" imgH="444240" progId="Equation.DSMT4">
                  <p:embed/>
                </p:oleObj>
              </mc:Choice>
              <mc:Fallback>
                <p:oleObj name="Equation" r:id="rId3" imgW="2425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509" y="4402668"/>
                        <a:ext cx="8035925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1322"/>
              </p:ext>
            </p:extLst>
          </p:nvPr>
        </p:nvGraphicFramePr>
        <p:xfrm>
          <a:off x="101601" y="2089165"/>
          <a:ext cx="863093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3047760" imgH="253800" progId="Equation.DSMT4">
                  <p:embed/>
                </p:oleObj>
              </mc:Choice>
              <mc:Fallback>
                <p:oleObj name="Equation" r:id="rId5" imgW="3047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1" y="2089165"/>
                        <a:ext cx="863093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540933"/>
            <a:ext cx="766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P</a:t>
            </a:r>
            <a:r>
              <a:rPr lang="en-US" baseline="30000" dirty="0" err="1" smtClean="0"/>
              <a:t>th</a:t>
            </a:r>
            <a:r>
              <a:rPr lang="en-US" dirty="0" smtClean="0"/>
              <a:t>-order polynomial for grade </a:t>
            </a:r>
            <a:r>
              <a:rPr lang="en-US" i="1" dirty="0" smtClean="0"/>
              <a:t>g</a:t>
            </a:r>
            <a:r>
              <a:rPr lang="en-US" dirty="0" smtClean="0"/>
              <a:t> is given by the row vector: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3756054"/>
            <a:ext cx="376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Resulting in the polynomial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432" y="581423"/>
            <a:ext cx="6858000" cy="7584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Additive polynomial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854" y="4413919"/>
            <a:ext cx="72971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</a:t>
            </a:r>
            <a:r>
              <a:rPr lang="en-US" sz="2100" dirty="0" smtClean="0"/>
              <a:t>here</a:t>
            </a:r>
            <a:endParaRPr lang="en-US" sz="2100" dirty="0"/>
          </a:p>
          <a:p>
            <a:pPr marL="728663" lvl="1" indent="-385763">
              <a:buFont typeface="+mj-lt"/>
              <a:buAutoNum type="arabicPeriod"/>
            </a:pPr>
            <a:r>
              <a:rPr lang="en-US" sz="2100" dirty="0" smtClean="0"/>
              <a:t>         </a:t>
            </a:r>
            <a:r>
              <a:rPr lang="en-US" sz="2100" dirty="0" smtClean="0"/>
              <a:t>characterizes the b</a:t>
            </a:r>
            <a:r>
              <a:rPr lang="en-US" sz="2100" dirty="0" smtClean="0"/>
              <a:t>etween-year, or fall-to-fall growth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100" dirty="0"/>
              <a:t> </a:t>
            </a:r>
            <a:r>
              <a:rPr lang="en-US" sz="2100" dirty="0" smtClean="0"/>
              <a:t>           characterizes the within</a:t>
            </a:r>
            <a:r>
              <a:rPr lang="en-US" sz="2100" dirty="0" smtClean="0"/>
              <a:t>-year, fall-to-spring gains</a:t>
            </a:r>
            <a:endParaRPr lang="en-US" sz="135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4645"/>
              </p:ext>
            </p:extLst>
          </p:nvPr>
        </p:nvGraphicFramePr>
        <p:xfrm>
          <a:off x="1894349" y="2846674"/>
          <a:ext cx="4922165" cy="841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485720" imgH="253800" progId="Equation.DSMT4">
                  <p:embed/>
                </p:oleObj>
              </mc:Choice>
              <mc:Fallback>
                <p:oleObj name="Equation" r:id="rId3" imgW="1485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4349" y="2846674"/>
                        <a:ext cx="4922165" cy="841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6854" y="1881034"/>
            <a:ext cx="766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simple </a:t>
            </a:r>
            <a:r>
              <a:rPr lang="en-US" dirty="0" err="1" smtClean="0"/>
              <a:t>reparmaterization</a:t>
            </a:r>
            <a:r>
              <a:rPr lang="en-US" dirty="0" smtClean="0"/>
              <a:t> of the design matrix results in the following: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60786" y="4746060"/>
                <a:ext cx="762325" cy="397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786" y="4746060"/>
                <a:ext cx="762325" cy="397545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360786" y="5043098"/>
                <a:ext cx="943271" cy="399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𝐹𝑆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786" y="5043098"/>
                <a:ext cx="943271" cy="399148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2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27775"/>
              </p:ext>
            </p:extLst>
          </p:nvPr>
        </p:nvGraphicFramePr>
        <p:xfrm>
          <a:off x="600075" y="436478"/>
          <a:ext cx="7589520" cy="563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1760"/>
                <a:gridCol w="1188720"/>
                <a:gridCol w="1188720"/>
                <a:gridCol w="182880"/>
                <a:gridCol w="1188720"/>
                <a:gridCol w="1188720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Math</a:t>
                      </a:r>
                      <a:endParaRPr lang="en-US" sz="1400" dirty="0"/>
                    </a:p>
                  </a:txBody>
                  <a:tcPr marL="68580" marR="68580" marT="34290" marB="3429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Reading</a:t>
                      </a:r>
                      <a:endParaRPr lang="en-US" sz="1400" dirty="0"/>
                    </a:p>
                  </a:txBody>
                  <a:tcPr marL="68580" marR="68580" marT="34290" marB="3429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Conventional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Polynomial</a:t>
                      </a:r>
                      <a:endParaRPr lang="en-US" sz="1400" b="1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Est</a:t>
                      </a:r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</a:t>
                      </a:r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Est</a:t>
                      </a:r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 Status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233.152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0.955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218.860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0.787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Linear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2.841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0.542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2.432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0.447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Quadratic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-0.833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0.224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-0.595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Fit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Residual SS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54.800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37.175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Durban-Watson (</a:t>
                      </a:r>
                      <a:r>
                        <a:rPr lang="en-US" sz="1400" i="1" dirty="0" smtClean="0"/>
                        <a:t>d</a:t>
                      </a:r>
                      <a:r>
                        <a:rPr lang="en-US" sz="1400" i="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2.718</a:t>
                      </a:r>
                      <a:endParaRPr lang="en-US" sz="1400" dirty="0"/>
                    </a:p>
                  </a:txBody>
                  <a:tcPr marL="68580" marR="68580" marT="34290" marB="3429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3.038</a:t>
                      </a:r>
                      <a:endParaRPr lang="en-US" sz="1400" dirty="0"/>
                    </a:p>
                  </a:txBody>
                  <a:tcPr marL="68580" marR="68580" marT="34290" marB="3429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B>
                      <a:noFill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baseline="0" dirty="0" smtClean="0"/>
                        <a:t>-order Auto-correlation</a:t>
                      </a:r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smtClean="0"/>
                        <a:t>0.511</a:t>
                      </a:r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-0.640</a:t>
                      </a:r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Additive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Polynomial</a:t>
                      </a:r>
                      <a:endParaRPr lang="en-US" sz="1400" b="1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Est</a:t>
                      </a:r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</a:t>
                      </a:r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Est</a:t>
                      </a:r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</a:t>
                      </a:r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 Status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231.293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0.602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217.135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0.509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Fall-linear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2.861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0.421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2.386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Fall-Quadratic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-0.839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-0.592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F-S</a:t>
                      </a:r>
                      <a:r>
                        <a:rPr lang="en-US" sz="1400" baseline="0" dirty="0" smtClean="0"/>
                        <a:t> Gain-Status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-5.174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0.944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-4.875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0.798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F-S Gain</a:t>
                      </a:r>
                      <a:r>
                        <a:rPr lang="en-US" sz="1400" baseline="0" dirty="0" smtClean="0"/>
                        <a:t>- Quadratic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-0.440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-0.226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Fit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Residual SS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8.311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Durban-Watson (</a:t>
                      </a:r>
                      <a:r>
                        <a:rPr lang="en-US" sz="1400" i="1" dirty="0" smtClean="0"/>
                        <a:t>d</a:t>
                      </a:r>
                      <a:r>
                        <a:rPr lang="en-US" sz="1400" i="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1.841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2.116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baseline="0" dirty="0" smtClean="0"/>
                        <a:t>-order Auto-correlation</a:t>
                      </a:r>
                      <a:endParaRPr lang="en-US" sz="1400" dirty="0"/>
                    </a:p>
                  </a:txBody>
                  <a:tcPr marL="68580" marR="68580" marT="34290" marB="3429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0.042</a:t>
                      </a:r>
                      <a:endParaRPr lang="en-US" sz="1400" dirty="0"/>
                    </a:p>
                  </a:txBody>
                  <a:tcPr marL="68580" marR="68580" marT="34290" marB="3429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-0.080</a:t>
                      </a:r>
                      <a:endParaRPr lang="en-US" sz="1400" dirty="0"/>
                    </a:p>
                  </a:txBody>
                  <a:tcPr marL="68580" marR="68580" marT="34290" marB="3429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94" y="1825625"/>
            <a:ext cx="5714011" cy="4351338"/>
          </a:xfrm>
        </p:spPr>
      </p:pic>
    </p:spTree>
    <p:extLst>
      <p:ext uri="{BB962C8B-B14F-4D97-AF65-F5344CB8AC3E}">
        <p14:creationId xmlns:p14="http://schemas.microsoft.com/office/powerpoint/2010/main" val="29333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4" y="1825625"/>
            <a:ext cx="7376151" cy="4351338"/>
          </a:xfrm>
        </p:spPr>
      </p:pic>
    </p:spTree>
    <p:extLst>
      <p:ext uri="{BB962C8B-B14F-4D97-AF65-F5344CB8AC3E}">
        <p14:creationId xmlns:p14="http://schemas.microsoft.com/office/powerpoint/2010/main" val="14059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3"/>
            <a:ext cx="6858000" cy="7584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3056467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Compared to a conventional polynomial, the AP model </a:t>
            </a:r>
          </a:p>
          <a:p>
            <a:r>
              <a:rPr lang="en-US" dirty="0" smtClean="0"/>
              <a:t>Mitigates the effect on data series with seasonal or cyclical patterns. </a:t>
            </a:r>
          </a:p>
          <a:p>
            <a:r>
              <a:rPr lang="en-US" dirty="0" smtClean="0"/>
              <a:t>Removes systematic biases and autocorrelation</a:t>
            </a:r>
          </a:p>
          <a:p>
            <a:endParaRPr lang="en-US" dirty="0"/>
          </a:p>
          <a:p>
            <a:r>
              <a:rPr lang="en-US" dirty="0" smtClean="0"/>
              <a:t>Compared to spline models, the AP model’s parameters support a simpler, richer interpretation.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350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MathType 6.0 Equation</vt:lpstr>
      <vt:lpstr>Describing Data Series with Seasonality: Introducing the Additive Polynomial (AP) Growth Model.</vt:lpstr>
      <vt:lpstr>Objectives</vt:lpstr>
      <vt:lpstr>PowerPoint Presentation</vt:lpstr>
      <vt:lpstr>Conventional Polynomial</vt:lpstr>
      <vt:lpstr>Additive polynomial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Tyler Matta</dc:creator>
  <cp:lastModifiedBy>Tyler Matta</cp:lastModifiedBy>
  <cp:revision>20</cp:revision>
  <dcterms:created xsi:type="dcterms:W3CDTF">2014-12-03T17:35:23Z</dcterms:created>
  <dcterms:modified xsi:type="dcterms:W3CDTF">2014-12-08T22:59:42Z</dcterms:modified>
</cp:coreProperties>
</file>