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9671A-5CFC-4E12-86EC-CDF7CC983944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347E1F9-F380-4DED-853F-7A47610E4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the "Hey Siri" feature in Apple that allows users to invoke Siri as a hands-free feature.</a:t>
          </a:r>
        </a:p>
      </dgm:t>
    </dgm:pt>
    <dgm:pt modelId="{DFB408FE-6387-4712-A0C8-4A72455A3BF9}" type="parTrans" cxnId="{25E28C0F-017E-4BFF-BD6D-FD4AAE303013}">
      <dgm:prSet/>
      <dgm:spPr/>
      <dgm:t>
        <a:bodyPr/>
        <a:lstStyle/>
        <a:p>
          <a:endParaRPr lang="en-US"/>
        </a:p>
      </dgm:t>
    </dgm:pt>
    <dgm:pt modelId="{2A89C7CE-3B89-4F39-A2C2-14413BDD0348}" type="sibTrans" cxnId="{25E28C0F-017E-4BFF-BD6D-FD4AAE3030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618BF6-367D-4060-A9A6-1BDB68507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 with using verbal commands and handwritten recognition</a:t>
          </a:r>
        </a:p>
      </dgm:t>
    </dgm:pt>
    <dgm:pt modelId="{78324B55-7D5C-4FBC-B4F3-D74D9D85ECFF}" type="parTrans" cxnId="{7F7A3E29-6119-488C-83A2-0D4BE9EE5C54}">
      <dgm:prSet/>
      <dgm:spPr/>
      <dgm:t>
        <a:bodyPr/>
        <a:lstStyle/>
        <a:p>
          <a:endParaRPr lang="en-US"/>
        </a:p>
      </dgm:t>
    </dgm:pt>
    <dgm:pt modelId="{3CC2D18E-0EED-4182-A434-A15A2B0F596C}" type="sibTrans" cxnId="{7F7A3E29-6119-488C-83A2-0D4BE9EE5C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F9E599-22F2-4478-A830-5AB5492B75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Siri parses the following speech as a command or query</a:t>
          </a:r>
        </a:p>
      </dgm:t>
    </dgm:pt>
    <dgm:pt modelId="{E867FEEF-4352-4F24-A3C9-BD6978C1AD6E}" type="parTrans" cxnId="{17F7280F-3D6C-4646-88FD-5E450436DFAA}">
      <dgm:prSet/>
      <dgm:spPr/>
      <dgm:t>
        <a:bodyPr/>
        <a:lstStyle/>
        <a:p>
          <a:endParaRPr lang="en-US"/>
        </a:p>
      </dgm:t>
    </dgm:pt>
    <dgm:pt modelId="{E09B731B-DFE7-487F-909E-2382EE4AC75E}" type="sibTrans" cxnId="{17F7280F-3D6C-4646-88FD-5E450436DF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C52A43-D04D-4642-A4C3-65C911E173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Detector uses a Deep Neural Network (DNN) to convert the acoustic pattern</a:t>
          </a:r>
        </a:p>
      </dgm:t>
    </dgm:pt>
    <dgm:pt modelId="{CE068B27-819B-46E3-80B1-20373FFD106B}" type="parTrans" cxnId="{8F4984C1-66F2-4C25-9E78-E9DF28AF103C}">
      <dgm:prSet/>
      <dgm:spPr/>
      <dgm:t>
        <a:bodyPr/>
        <a:lstStyle/>
        <a:p>
          <a:endParaRPr lang="en-US"/>
        </a:p>
      </dgm:t>
    </dgm:pt>
    <dgm:pt modelId="{2AE9EE55-DAED-4159-BFA5-CC252D5B5D4D}" type="sibTrans" cxnId="{8F4984C1-66F2-4C25-9E78-E9DF28AF10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39059E-A9BC-415D-99F5-8FBB4C436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and articulation between sounds, precise sound you make and the exact next word</a:t>
          </a:r>
        </a:p>
      </dgm:t>
    </dgm:pt>
    <dgm:pt modelId="{D411873E-D91E-462F-84FD-17FF82B693ED}" type="parTrans" cxnId="{9FBCB1AE-785F-4D82-A430-B63F3B3EF44C}">
      <dgm:prSet/>
      <dgm:spPr/>
      <dgm:t>
        <a:bodyPr/>
        <a:lstStyle/>
        <a:p>
          <a:endParaRPr lang="en-US"/>
        </a:p>
      </dgm:t>
    </dgm:pt>
    <dgm:pt modelId="{CA0C0217-59E8-49A9-A7E7-6069EBD5D17D}" type="sibTrans" cxnId="{9FBCB1AE-785F-4D82-A430-B63F3B3EF4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DC1E73-88F5-4428-9C2C-4B8BE8FEB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importantly - found a link to NN assignment</a:t>
          </a:r>
        </a:p>
      </dgm:t>
    </dgm:pt>
    <dgm:pt modelId="{84BBFF86-46E7-4F14-B486-8F4FCDC22A8D}" type="parTrans" cxnId="{F4D8923E-4288-47C6-940A-29A0B3C57539}">
      <dgm:prSet/>
      <dgm:spPr/>
      <dgm:t>
        <a:bodyPr/>
        <a:lstStyle/>
        <a:p>
          <a:endParaRPr lang="en-US"/>
        </a:p>
      </dgm:t>
    </dgm:pt>
    <dgm:pt modelId="{8F61F805-FCEB-4934-9034-266A14AE51BF}" type="sibTrans" cxnId="{F4D8923E-4288-47C6-940A-29A0B3C57539}">
      <dgm:prSet/>
      <dgm:spPr/>
      <dgm:t>
        <a:bodyPr/>
        <a:lstStyle/>
        <a:p>
          <a:endParaRPr lang="en-US"/>
        </a:p>
      </dgm:t>
    </dgm:pt>
    <dgm:pt modelId="{3F2F45AE-9FA2-425D-B736-279A3B777B1A}" type="pres">
      <dgm:prSet presAssocID="{E269671A-5CFC-4E12-86EC-CDF7CC983944}" presName="root" presStyleCnt="0">
        <dgm:presLayoutVars>
          <dgm:dir/>
          <dgm:resizeHandles val="exact"/>
        </dgm:presLayoutVars>
      </dgm:prSet>
      <dgm:spPr/>
    </dgm:pt>
    <dgm:pt modelId="{E2F4131D-877D-41C4-80BF-23FE1D82A7E4}" type="pres">
      <dgm:prSet presAssocID="{4347E1F9-F380-4DED-853F-7A47610E4FE6}" presName="compNode" presStyleCnt="0"/>
      <dgm:spPr/>
    </dgm:pt>
    <dgm:pt modelId="{1C779F5C-2A63-4680-B334-DF7858F8F8B0}" type="pres">
      <dgm:prSet presAssocID="{4347E1F9-F380-4DED-853F-7A47610E4F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EC128D-4D22-4055-B6F5-5F6786F4AD25}" type="pres">
      <dgm:prSet presAssocID="{4347E1F9-F380-4DED-853F-7A47610E4FE6}" presName="spaceRect" presStyleCnt="0"/>
      <dgm:spPr/>
    </dgm:pt>
    <dgm:pt modelId="{1541E4E8-8F53-4085-A958-3730BBE654A1}" type="pres">
      <dgm:prSet presAssocID="{4347E1F9-F380-4DED-853F-7A47610E4FE6}" presName="textRect" presStyleLbl="revTx" presStyleIdx="0" presStyleCnt="6">
        <dgm:presLayoutVars>
          <dgm:chMax val="1"/>
          <dgm:chPref val="1"/>
        </dgm:presLayoutVars>
      </dgm:prSet>
      <dgm:spPr/>
    </dgm:pt>
    <dgm:pt modelId="{07102593-DF2E-49E5-98FB-C02AE231A63A}" type="pres">
      <dgm:prSet presAssocID="{2A89C7CE-3B89-4F39-A2C2-14413BDD0348}" presName="sibTrans" presStyleCnt="0"/>
      <dgm:spPr/>
    </dgm:pt>
    <dgm:pt modelId="{3D473A1C-5BFD-4C74-996C-FA109AA52523}" type="pres">
      <dgm:prSet presAssocID="{BE618BF6-367D-4060-A9A6-1BDB68507A59}" presName="compNode" presStyleCnt="0"/>
      <dgm:spPr/>
    </dgm:pt>
    <dgm:pt modelId="{1FDD09E6-F230-4345-897A-1850AF05C07D}" type="pres">
      <dgm:prSet presAssocID="{BE618BF6-367D-4060-A9A6-1BDB68507A5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B8C9EE9-EC92-4E21-AE55-BF5010B843E5}" type="pres">
      <dgm:prSet presAssocID="{BE618BF6-367D-4060-A9A6-1BDB68507A59}" presName="spaceRect" presStyleCnt="0"/>
      <dgm:spPr/>
    </dgm:pt>
    <dgm:pt modelId="{E31B3909-65DC-421A-B847-7729B2858BED}" type="pres">
      <dgm:prSet presAssocID="{BE618BF6-367D-4060-A9A6-1BDB68507A59}" presName="textRect" presStyleLbl="revTx" presStyleIdx="1" presStyleCnt="6">
        <dgm:presLayoutVars>
          <dgm:chMax val="1"/>
          <dgm:chPref val="1"/>
        </dgm:presLayoutVars>
      </dgm:prSet>
      <dgm:spPr/>
    </dgm:pt>
    <dgm:pt modelId="{AAEF6FDB-5E82-4816-9ECF-40DEC565A0EC}" type="pres">
      <dgm:prSet presAssocID="{3CC2D18E-0EED-4182-A434-A15A2B0F596C}" presName="sibTrans" presStyleCnt="0"/>
      <dgm:spPr/>
    </dgm:pt>
    <dgm:pt modelId="{BFA0313D-A713-40A6-811C-B726F05C3BA4}" type="pres">
      <dgm:prSet presAssocID="{62F9E599-22F2-4478-A830-5AB5492B7578}" presName="compNode" presStyleCnt="0"/>
      <dgm:spPr/>
    </dgm:pt>
    <dgm:pt modelId="{E7CBA647-A40D-49EF-9F51-014A0F3E1BA8}" type="pres">
      <dgm:prSet presAssocID="{62F9E599-22F2-4478-A830-5AB5492B757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DF992A-4087-4E3F-94CD-75CDE17ED8DD}" type="pres">
      <dgm:prSet presAssocID="{62F9E599-22F2-4478-A830-5AB5492B7578}" presName="spaceRect" presStyleCnt="0"/>
      <dgm:spPr/>
    </dgm:pt>
    <dgm:pt modelId="{0D344B1B-725E-465A-9058-E37149ACA1C7}" type="pres">
      <dgm:prSet presAssocID="{62F9E599-22F2-4478-A830-5AB5492B7578}" presName="textRect" presStyleLbl="revTx" presStyleIdx="2" presStyleCnt="6">
        <dgm:presLayoutVars>
          <dgm:chMax val="1"/>
          <dgm:chPref val="1"/>
        </dgm:presLayoutVars>
      </dgm:prSet>
      <dgm:spPr/>
    </dgm:pt>
    <dgm:pt modelId="{61159D4E-ECD0-4FC0-BA55-7DBDE0DC8DFD}" type="pres">
      <dgm:prSet presAssocID="{E09B731B-DFE7-487F-909E-2382EE4AC75E}" presName="sibTrans" presStyleCnt="0"/>
      <dgm:spPr/>
    </dgm:pt>
    <dgm:pt modelId="{228FD9DC-608C-48C2-8FD1-105E4D91908B}" type="pres">
      <dgm:prSet presAssocID="{50C52A43-D04D-4642-A4C3-65C911E1732B}" presName="compNode" presStyleCnt="0"/>
      <dgm:spPr/>
    </dgm:pt>
    <dgm:pt modelId="{AEE8C326-70BB-4AB0-ABFE-2F375C49A5B0}" type="pres">
      <dgm:prSet presAssocID="{50C52A43-D04D-4642-A4C3-65C911E1732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A672BCED-D878-4ADC-AB22-619E6EF4F882}" type="pres">
      <dgm:prSet presAssocID="{50C52A43-D04D-4642-A4C3-65C911E1732B}" presName="spaceRect" presStyleCnt="0"/>
      <dgm:spPr/>
    </dgm:pt>
    <dgm:pt modelId="{D2C0B0F0-1291-4BD3-A08B-06B2BC6D0C12}" type="pres">
      <dgm:prSet presAssocID="{50C52A43-D04D-4642-A4C3-65C911E1732B}" presName="textRect" presStyleLbl="revTx" presStyleIdx="3" presStyleCnt="6">
        <dgm:presLayoutVars>
          <dgm:chMax val="1"/>
          <dgm:chPref val="1"/>
        </dgm:presLayoutVars>
      </dgm:prSet>
      <dgm:spPr/>
    </dgm:pt>
    <dgm:pt modelId="{DF5B88ED-369D-4DA4-AE56-7DBF38453480}" type="pres">
      <dgm:prSet presAssocID="{2AE9EE55-DAED-4159-BFA5-CC252D5B5D4D}" presName="sibTrans" presStyleCnt="0"/>
      <dgm:spPr/>
    </dgm:pt>
    <dgm:pt modelId="{0244016C-497A-4F1F-88F6-3BB32B8C0665}" type="pres">
      <dgm:prSet presAssocID="{E139059E-A9BC-415D-99F5-8FBB4C436251}" presName="compNode" presStyleCnt="0"/>
      <dgm:spPr/>
    </dgm:pt>
    <dgm:pt modelId="{1A759C68-1F5F-40ED-9DBE-36B201BB0F1D}" type="pres">
      <dgm:prSet presAssocID="{E139059E-A9BC-415D-99F5-8FBB4C43625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0985BF86-AB3B-43B8-BEA2-69C30D30E77D}" type="pres">
      <dgm:prSet presAssocID="{E139059E-A9BC-415D-99F5-8FBB4C436251}" presName="spaceRect" presStyleCnt="0"/>
      <dgm:spPr/>
    </dgm:pt>
    <dgm:pt modelId="{FE53E3DD-5199-440D-8482-8A686BDBA9A6}" type="pres">
      <dgm:prSet presAssocID="{E139059E-A9BC-415D-99F5-8FBB4C436251}" presName="textRect" presStyleLbl="revTx" presStyleIdx="4" presStyleCnt="6">
        <dgm:presLayoutVars>
          <dgm:chMax val="1"/>
          <dgm:chPref val="1"/>
        </dgm:presLayoutVars>
      </dgm:prSet>
      <dgm:spPr/>
    </dgm:pt>
    <dgm:pt modelId="{449DEBC1-6812-43BA-BF3B-2E181B2D7F96}" type="pres">
      <dgm:prSet presAssocID="{CA0C0217-59E8-49A9-A7E7-6069EBD5D17D}" presName="sibTrans" presStyleCnt="0"/>
      <dgm:spPr/>
    </dgm:pt>
    <dgm:pt modelId="{464B7D92-AA0B-4AB4-BD3F-174CCD00A441}" type="pres">
      <dgm:prSet presAssocID="{D2DC1E73-88F5-4428-9C2C-4B8BE8FEB8F5}" presName="compNode" presStyleCnt="0"/>
      <dgm:spPr/>
    </dgm:pt>
    <dgm:pt modelId="{89FF89E5-C957-44F6-A241-C8C710E7481E}" type="pres">
      <dgm:prSet presAssocID="{D2DC1E73-88F5-4428-9C2C-4B8BE8FEB8F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EEBA2A3C-18E9-4EBD-8E64-11E6ECFE3900}" type="pres">
      <dgm:prSet presAssocID="{D2DC1E73-88F5-4428-9C2C-4B8BE8FEB8F5}" presName="spaceRect" presStyleCnt="0"/>
      <dgm:spPr/>
    </dgm:pt>
    <dgm:pt modelId="{16A07F02-4762-4D3F-9DE9-1088249BA877}" type="pres">
      <dgm:prSet presAssocID="{D2DC1E73-88F5-4428-9C2C-4B8BE8FEB8F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7F7280F-3D6C-4646-88FD-5E450436DFAA}" srcId="{E269671A-5CFC-4E12-86EC-CDF7CC983944}" destId="{62F9E599-22F2-4478-A830-5AB5492B7578}" srcOrd="2" destOrd="0" parTransId="{E867FEEF-4352-4F24-A3C9-BD6978C1AD6E}" sibTransId="{E09B731B-DFE7-487F-909E-2382EE4AC75E}"/>
    <dgm:cxn modelId="{25E28C0F-017E-4BFF-BD6D-FD4AAE303013}" srcId="{E269671A-5CFC-4E12-86EC-CDF7CC983944}" destId="{4347E1F9-F380-4DED-853F-7A47610E4FE6}" srcOrd="0" destOrd="0" parTransId="{DFB408FE-6387-4712-A0C8-4A72455A3BF9}" sibTransId="{2A89C7CE-3B89-4F39-A2C2-14413BDD0348}"/>
    <dgm:cxn modelId="{7F7A3E29-6119-488C-83A2-0D4BE9EE5C54}" srcId="{E269671A-5CFC-4E12-86EC-CDF7CC983944}" destId="{BE618BF6-367D-4060-A9A6-1BDB68507A59}" srcOrd="1" destOrd="0" parTransId="{78324B55-7D5C-4FBC-B4F3-D74D9D85ECFF}" sibTransId="{3CC2D18E-0EED-4182-A434-A15A2B0F596C}"/>
    <dgm:cxn modelId="{F4D8923E-4288-47C6-940A-29A0B3C57539}" srcId="{E269671A-5CFC-4E12-86EC-CDF7CC983944}" destId="{D2DC1E73-88F5-4428-9C2C-4B8BE8FEB8F5}" srcOrd="5" destOrd="0" parTransId="{84BBFF86-46E7-4F14-B486-8F4FCDC22A8D}" sibTransId="{8F61F805-FCEB-4934-9034-266A14AE51BF}"/>
    <dgm:cxn modelId="{985FB252-8881-4818-9EBA-6DAA6EC3C45D}" type="presOf" srcId="{D2DC1E73-88F5-4428-9C2C-4B8BE8FEB8F5}" destId="{16A07F02-4762-4D3F-9DE9-1088249BA877}" srcOrd="0" destOrd="0" presId="urn:microsoft.com/office/officeart/2018/2/layout/IconLabelList"/>
    <dgm:cxn modelId="{8DCE1877-1771-4753-8B19-EF481B9D6662}" type="presOf" srcId="{62F9E599-22F2-4478-A830-5AB5492B7578}" destId="{0D344B1B-725E-465A-9058-E37149ACA1C7}" srcOrd="0" destOrd="0" presId="urn:microsoft.com/office/officeart/2018/2/layout/IconLabelList"/>
    <dgm:cxn modelId="{3DACDC77-3080-4759-A851-8A3AC76C9279}" type="presOf" srcId="{E269671A-5CFC-4E12-86EC-CDF7CC983944}" destId="{3F2F45AE-9FA2-425D-B736-279A3B777B1A}" srcOrd="0" destOrd="0" presId="urn:microsoft.com/office/officeart/2018/2/layout/IconLabelList"/>
    <dgm:cxn modelId="{62C38A8D-E467-4CB8-8B87-70FB0996BEF5}" type="presOf" srcId="{BE618BF6-367D-4060-A9A6-1BDB68507A59}" destId="{E31B3909-65DC-421A-B847-7729B2858BED}" srcOrd="0" destOrd="0" presId="urn:microsoft.com/office/officeart/2018/2/layout/IconLabelList"/>
    <dgm:cxn modelId="{6865518F-C3F2-432B-A873-1A490DCB6ED3}" type="presOf" srcId="{4347E1F9-F380-4DED-853F-7A47610E4FE6}" destId="{1541E4E8-8F53-4085-A958-3730BBE654A1}" srcOrd="0" destOrd="0" presId="urn:microsoft.com/office/officeart/2018/2/layout/IconLabelList"/>
    <dgm:cxn modelId="{9FBCB1AE-785F-4D82-A430-B63F3B3EF44C}" srcId="{E269671A-5CFC-4E12-86EC-CDF7CC983944}" destId="{E139059E-A9BC-415D-99F5-8FBB4C436251}" srcOrd="4" destOrd="0" parTransId="{D411873E-D91E-462F-84FD-17FF82B693ED}" sibTransId="{CA0C0217-59E8-49A9-A7E7-6069EBD5D17D}"/>
    <dgm:cxn modelId="{8F4984C1-66F2-4C25-9E78-E9DF28AF103C}" srcId="{E269671A-5CFC-4E12-86EC-CDF7CC983944}" destId="{50C52A43-D04D-4642-A4C3-65C911E1732B}" srcOrd="3" destOrd="0" parTransId="{CE068B27-819B-46E3-80B1-20373FFD106B}" sibTransId="{2AE9EE55-DAED-4159-BFA5-CC252D5B5D4D}"/>
    <dgm:cxn modelId="{386B69D7-1DCA-49FA-8256-100A05A8FB5F}" type="presOf" srcId="{50C52A43-D04D-4642-A4C3-65C911E1732B}" destId="{D2C0B0F0-1291-4BD3-A08B-06B2BC6D0C12}" srcOrd="0" destOrd="0" presId="urn:microsoft.com/office/officeart/2018/2/layout/IconLabelList"/>
    <dgm:cxn modelId="{67AD6DF7-5113-4384-B6EE-7E5C060E36D0}" type="presOf" srcId="{E139059E-A9BC-415D-99F5-8FBB4C436251}" destId="{FE53E3DD-5199-440D-8482-8A686BDBA9A6}" srcOrd="0" destOrd="0" presId="urn:microsoft.com/office/officeart/2018/2/layout/IconLabelList"/>
    <dgm:cxn modelId="{913BDFAA-95D3-4024-A107-287DF1E0A8C2}" type="presParOf" srcId="{3F2F45AE-9FA2-425D-B736-279A3B777B1A}" destId="{E2F4131D-877D-41C4-80BF-23FE1D82A7E4}" srcOrd="0" destOrd="0" presId="urn:microsoft.com/office/officeart/2018/2/layout/IconLabelList"/>
    <dgm:cxn modelId="{A3341D7A-895C-43BC-A733-32073DCC5515}" type="presParOf" srcId="{E2F4131D-877D-41C4-80BF-23FE1D82A7E4}" destId="{1C779F5C-2A63-4680-B334-DF7858F8F8B0}" srcOrd="0" destOrd="0" presId="urn:microsoft.com/office/officeart/2018/2/layout/IconLabelList"/>
    <dgm:cxn modelId="{63A27C90-382F-40B1-9298-445FFAFBEB50}" type="presParOf" srcId="{E2F4131D-877D-41C4-80BF-23FE1D82A7E4}" destId="{92EC128D-4D22-4055-B6F5-5F6786F4AD25}" srcOrd="1" destOrd="0" presId="urn:microsoft.com/office/officeart/2018/2/layout/IconLabelList"/>
    <dgm:cxn modelId="{80BCD4C9-8EF5-4FE4-9ED4-7790E1AA1CC3}" type="presParOf" srcId="{E2F4131D-877D-41C4-80BF-23FE1D82A7E4}" destId="{1541E4E8-8F53-4085-A958-3730BBE654A1}" srcOrd="2" destOrd="0" presId="urn:microsoft.com/office/officeart/2018/2/layout/IconLabelList"/>
    <dgm:cxn modelId="{F7C23954-79CE-4A22-B110-A9CB1D3704D1}" type="presParOf" srcId="{3F2F45AE-9FA2-425D-B736-279A3B777B1A}" destId="{07102593-DF2E-49E5-98FB-C02AE231A63A}" srcOrd="1" destOrd="0" presId="urn:microsoft.com/office/officeart/2018/2/layout/IconLabelList"/>
    <dgm:cxn modelId="{471DB95E-7F33-4D54-BA6E-15BE0DDFD273}" type="presParOf" srcId="{3F2F45AE-9FA2-425D-B736-279A3B777B1A}" destId="{3D473A1C-5BFD-4C74-996C-FA109AA52523}" srcOrd="2" destOrd="0" presId="urn:microsoft.com/office/officeart/2018/2/layout/IconLabelList"/>
    <dgm:cxn modelId="{0B0A9149-A84F-4B71-82DC-9DA11FBFB5C5}" type="presParOf" srcId="{3D473A1C-5BFD-4C74-996C-FA109AA52523}" destId="{1FDD09E6-F230-4345-897A-1850AF05C07D}" srcOrd="0" destOrd="0" presId="urn:microsoft.com/office/officeart/2018/2/layout/IconLabelList"/>
    <dgm:cxn modelId="{203743C6-3925-45FC-B9CC-5A8D86BDFE19}" type="presParOf" srcId="{3D473A1C-5BFD-4C74-996C-FA109AA52523}" destId="{CB8C9EE9-EC92-4E21-AE55-BF5010B843E5}" srcOrd="1" destOrd="0" presId="urn:microsoft.com/office/officeart/2018/2/layout/IconLabelList"/>
    <dgm:cxn modelId="{84C56F96-1FF0-4910-9C12-B362A2CE5B58}" type="presParOf" srcId="{3D473A1C-5BFD-4C74-996C-FA109AA52523}" destId="{E31B3909-65DC-421A-B847-7729B2858BED}" srcOrd="2" destOrd="0" presId="urn:microsoft.com/office/officeart/2018/2/layout/IconLabelList"/>
    <dgm:cxn modelId="{A7E00FA0-D2C1-4E63-A0CE-B73D32C5843D}" type="presParOf" srcId="{3F2F45AE-9FA2-425D-B736-279A3B777B1A}" destId="{AAEF6FDB-5E82-4816-9ECF-40DEC565A0EC}" srcOrd="3" destOrd="0" presId="urn:microsoft.com/office/officeart/2018/2/layout/IconLabelList"/>
    <dgm:cxn modelId="{C9185450-6771-4EBA-8FE0-9C67CF70FDE0}" type="presParOf" srcId="{3F2F45AE-9FA2-425D-B736-279A3B777B1A}" destId="{BFA0313D-A713-40A6-811C-B726F05C3BA4}" srcOrd="4" destOrd="0" presId="urn:microsoft.com/office/officeart/2018/2/layout/IconLabelList"/>
    <dgm:cxn modelId="{B72EB5BE-8E5B-4243-86CA-2FD090B115EB}" type="presParOf" srcId="{BFA0313D-A713-40A6-811C-B726F05C3BA4}" destId="{E7CBA647-A40D-49EF-9F51-014A0F3E1BA8}" srcOrd="0" destOrd="0" presId="urn:microsoft.com/office/officeart/2018/2/layout/IconLabelList"/>
    <dgm:cxn modelId="{83CD456E-1725-4536-9324-503532444D62}" type="presParOf" srcId="{BFA0313D-A713-40A6-811C-B726F05C3BA4}" destId="{53DF992A-4087-4E3F-94CD-75CDE17ED8DD}" srcOrd="1" destOrd="0" presId="urn:microsoft.com/office/officeart/2018/2/layout/IconLabelList"/>
    <dgm:cxn modelId="{AF065971-745F-4EEA-A8F2-D612A404FEE2}" type="presParOf" srcId="{BFA0313D-A713-40A6-811C-B726F05C3BA4}" destId="{0D344B1B-725E-465A-9058-E37149ACA1C7}" srcOrd="2" destOrd="0" presId="urn:microsoft.com/office/officeart/2018/2/layout/IconLabelList"/>
    <dgm:cxn modelId="{8C620EED-E8E5-49D7-8AC6-7E577FE7ED83}" type="presParOf" srcId="{3F2F45AE-9FA2-425D-B736-279A3B777B1A}" destId="{61159D4E-ECD0-4FC0-BA55-7DBDE0DC8DFD}" srcOrd="5" destOrd="0" presId="urn:microsoft.com/office/officeart/2018/2/layout/IconLabelList"/>
    <dgm:cxn modelId="{473FE15A-1E9E-48BA-BFC8-58645598AC28}" type="presParOf" srcId="{3F2F45AE-9FA2-425D-B736-279A3B777B1A}" destId="{228FD9DC-608C-48C2-8FD1-105E4D91908B}" srcOrd="6" destOrd="0" presId="urn:microsoft.com/office/officeart/2018/2/layout/IconLabelList"/>
    <dgm:cxn modelId="{5818AA03-2F24-4BEE-9D95-5C2E9F425FAA}" type="presParOf" srcId="{228FD9DC-608C-48C2-8FD1-105E4D91908B}" destId="{AEE8C326-70BB-4AB0-ABFE-2F375C49A5B0}" srcOrd="0" destOrd="0" presId="urn:microsoft.com/office/officeart/2018/2/layout/IconLabelList"/>
    <dgm:cxn modelId="{69E25F37-5139-41AA-8B28-98536B7AC020}" type="presParOf" srcId="{228FD9DC-608C-48C2-8FD1-105E4D91908B}" destId="{A672BCED-D878-4ADC-AB22-619E6EF4F882}" srcOrd="1" destOrd="0" presId="urn:microsoft.com/office/officeart/2018/2/layout/IconLabelList"/>
    <dgm:cxn modelId="{83E9AB2A-DA3D-48B0-AC39-5D2941A3C2C8}" type="presParOf" srcId="{228FD9DC-608C-48C2-8FD1-105E4D91908B}" destId="{D2C0B0F0-1291-4BD3-A08B-06B2BC6D0C12}" srcOrd="2" destOrd="0" presId="urn:microsoft.com/office/officeart/2018/2/layout/IconLabelList"/>
    <dgm:cxn modelId="{D67DCD68-FB2B-41E5-8D56-F02A2EC4B0C1}" type="presParOf" srcId="{3F2F45AE-9FA2-425D-B736-279A3B777B1A}" destId="{DF5B88ED-369D-4DA4-AE56-7DBF38453480}" srcOrd="7" destOrd="0" presId="urn:microsoft.com/office/officeart/2018/2/layout/IconLabelList"/>
    <dgm:cxn modelId="{BA480F6C-3940-4A2B-8F94-1B4EF03ECFD0}" type="presParOf" srcId="{3F2F45AE-9FA2-425D-B736-279A3B777B1A}" destId="{0244016C-497A-4F1F-88F6-3BB32B8C0665}" srcOrd="8" destOrd="0" presId="urn:microsoft.com/office/officeart/2018/2/layout/IconLabelList"/>
    <dgm:cxn modelId="{7728866A-DD79-424D-BBD8-DD2F9770B611}" type="presParOf" srcId="{0244016C-497A-4F1F-88F6-3BB32B8C0665}" destId="{1A759C68-1F5F-40ED-9DBE-36B201BB0F1D}" srcOrd="0" destOrd="0" presId="urn:microsoft.com/office/officeart/2018/2/layout/IconLabelList"/>
    <dgm:cxn modelId="{9A4DC728-0B44-454B-BC62-FFCAD603862C}" type="presParOf" srcId="{0244016C-497A-4F1F-88F6-3BB32B8C0665}" destId="{0985BF86-AB3B-43B8-BEA2-69C30D30E77D}" srcOrd="1" destOrd="0" presId="urn:microsoft.com/office/officeart/2018/2/layout/IconLabelList"/>
    <dgm:cxn modelId="{CA3EF084-E656-42ED-8E19-99ED62C6FF97}" type="presParOf" srcId="{0244016C-497A-4F1F-88F6-3BB32B8C0665}" destId="{FE53E3DD-5199-440D-8482-8A686BDBA9A6}" srcOrd="2" destOrd="0" presId="urn:microsoft.com/office/officeart/2018/2/layout/IconLabelList"/>
    <dgm:cxn modelId="{E8928D8B-A951-44EE-AD88-3155E005E606}" type="presParOf" srcId="{3F2F45AE-9FA2-425D-B736-279A3B777B1A}" destId="{449DEBC1-6812-43BA-BF3B-2E181B2D7F96}" srcOrd="9" destOrd="0" presId="urn:microsoft.com/office/officeart/2018/2/layout/IconLabelList"/>
    <dgm:cxn modelId="{DB7B66CE-DF49-4DA1-B4A6-ECDA2AD6B5A5}" type="presParOf" srcId="{3F2F45AE-9FA2-425D-B736-279A3B777B1A}" destId="{464B7D92-AA0B-4AB4-BD3F-174CCD00A441}" srcOrd="10" destOrd="0" presId="urn:microsoft.com/office/officeart/2018/2/layout/IconLabelList"/>
    <dgm:cxn modelId="{4D36FF7E-8DF7-4DB4-B4D6-80CC8FDC775B}" type="presParOf" srcId="{464B7D92-AA0B-4AB4-BD3F-174CCD00A441}" destId="{89FF89E5-C957-44F6-A241-C8C710E7481E}" srcOrd="0" destOrd="0" presId="urn:microsoft.com/office/officeart/2018/2/layout/IconLabelList"/>
    <dgm:cxn modelId="{7949FFBA-6806-4DEA-B07C-C386AE2CBC29}" type="presParOf" srcId="{464B7D92-AA0B-4AB4-BD3F-174CCD00A441}" destId="{EEBA2A3C-18E9-4EBD-8E64-11E6ECFE3900}" srcOrd="1" destOrd="0" presId="urn:microsoft.com/office/officeart/2018/2/layout/IconLabelList"/>
    <dgm:cxn modelId="{6788C0BA-AEA3-4AC0-A595-1F9C838CAF1D}" type="presParOf" srcId="{464B7D92-AA0B-4AB4-BD3F-174CCD00A441}" destId="{16A07F02-4762-4D3F-9DE9-1088249BA8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79F5C-2A63-4680-B334-DF7858F8F8B0}">
      <dsp:nvSpPr>
        <dsp:cNvPr id="0" name=""/>
        <dsp:cNvSpPr/>
      </dsp:nvSpPr>
      <dsp:spPr>
        <a:xfrm>
          <a:off x="767577" y="277681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1E4E8-8F53-4085-A958-3730BBE654A1}">
      <dsp:nvSpPr>
        <dsp:cNvPr id="0" name=""/>
        <dsp:cNvSpPr/>
      </dsp:nvSpPr>
      <dsp:spPr>
        <a:xfrm>
          <a:off x="334452" y="123370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 the "Hey Siri" feature in Apple that allows users to invoke Siri as a hands-free feature.</a:t>
          </a:r>
        </a:p>
      </dsp:txBody>
      <dsp:txXfrm>
        <a:off x="334452" y="1233700"/>
        <a:ext cx="1575000" cy="630000"/>
      </dsp:txXfrm>
    </dsp:sp>
    <dsp:sp modelId="{1FDD09E6-F230-4345-897A-1850AF05C07D}">
      <dsp:nvSpPr>
        <dsp:cNvPr id="0" name=""/>
        <dsp:cNvSpPr/>
      </dsp:nvSpPr>
      <dsp:spPr>
        <a:xfrm>
          <a:off x="2618202" y="277681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B3909-65DC-421A-B847-7729B2858BED}">
      <dsp:nvSpPr>
        <dsp:cNvPr id="0" name=""/>
        <dsp:cNvSpPr/>
      </dsp:nvSpPr>
      <dsp:spPr>
        <a:xfrm>
          <a:off x="2185077" y="123370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Interface with using verbal commands and handwritten recognition</a:t>
          </a:r>
        </a:p>
      </dsp:txBody>
      <dsp:txXfrm>
        <a:off x="2185077" y="1233700"/>
        <a:ext cx="1575000" cy="630000"/>
      </dsp:txXfrm>
    </dsp:sp>
    <dsp:sp modelId="{E7CBA647-A40D-49EF-9F51-014A0F3E1BA8}">
      <dsp:nvSpPr>
        <dsp:cNvPr id="0" name=""/>
        <dsp:cNvSpPr/>
      </dsp:nvSpPr>
      <dsp:spPr>
        <a:xfrm>
          <a:off x="4468827" y="277681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44B1B-725E-465A-9058-E37149ACA1C7}">
      <dsp:nvSpPr>
        <dsp:cNvPr id="0" name=""/>
        <dsp:cNvSpPr/>
      </dsp:nvSpPr>
      <dsp:spPr>
        <a:xfrm>
          <a:off x="4035702" y="123370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Siri parses the following speech as a command or query</a:t>
          </a:r>
        </a:p>
      </dsp:txBody>
      <dsp:txXfrm>
        <a:off x="4035702" y="1233700"/>
        <a:ext cx="1575000" cy="630000"/>
      </dsp:txXfrm>
    </dsp:sp>
    <dsp:sp modelId="{AEE8C326-70BB-4AB0-ABFE-2F375C49A5B0}">
      <dsp:nvSpPr>
        <dsp:cNvPr id="0" name=""/>
        <dsp:cNvSpPr/>
      </dsp:nvSpPr>
      <dsp:spPr>
        <a:xfrm>
          <a:off x="767577" y="2257450"/>
          <a:ext cx="708750" cy="708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0B0F0-1291-4BD3-A08B-06B2BC6D0C12}">
      <dsp:nvSpPr>
        <dsp:cNvPr id="0" name=""/>
        <dsp:cNvSpPr/>
      </dsp:nvSpPr>
      <dsp:spPr>
        <a:xfrm>
          <a:off x="334452" y="3213469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Detector uses a Deep Neural Network (DNN) to convert the acoustic pattern</a:t>
          </a:r>
        </a:p>
      </dsp:txBody>
      <dsp:txXfrm>
        <a:off x="334452" y="3213469"/>
        <a:ext cx="1575000" cy="630000"/>
      </dsp:txXfrm>
    </dsp:sp>
    <dsp:sp modelId="{1A759C68-1F5F-40ED-9DBE-36B201BB0F1D}">
      <dsp:nvSpPr>
        <dsp:cNvPr id="0" name=""/>
        <dsp:cNvSpPr/>
      </dsp:nvSpPr>
      <dsp:spPr>
        <a:xfrm>
          <a:off x="2618202" y="2257450"/>
          <a:ext cx="708750" cy="7087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E3DD-5199-440D-8482-8A686BDBA9A6}">
      <dsp:nvSpPr>
        <dsp:cNvPr id="0" name=""/>
        <dsp:cNvSpPr/>
      </dsp:nvSpPr>
      <dsp:spPr>
        <a:xfrm>
          <a:off x="2185077" y="3213469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and articulation between sounds, precise sound you make and the exact next word</a:t>
          </a:r>
        </a:p>
      </dsp:txBody>
      <dsp:txXfrm>
        <a:off x="2185077" y="3213469"/>
        <a:ext cx="1575000" cy="630000"/>
      </dsp:txXfrm>
    </dsp:sp>
    <dsp:sp modelId="{89FF89E5-C957-44F6-A241-C8C710E7481E}">
      <dsp:nvSpPr>
        <dsp:cNvPr id="0" name=""/>
        <dsp:cNvSpPr/>
      </dsp:nvSpPr>
      <dsp:spPr>
        <a:xfrm>
          <a:off x="4468827" y="2257450"/>
          <a:ext cx="708750" cy="7087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07F02-4762-4D3F-9DE9-1088249BA877}">
      <dsp:nvSpPr>
        <dsp:cNvPr id="0" name=""/>
        <dsp:cNvSpPr/>
      </dsp:nvSpPr>
      <dsp:spPr>
        <a:xfrm>
          <a:off x="4035702" y="3213469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Most importantly - found a link to NN assignment</a:t>
          </a:r>
        </a:p>
      </dsp:txBody>
      <dsp:txXfrm>
        <a:off x="4035702" y="3213469"/>
        <a:ext cx="1575000" cy="6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2DAF-F1C7-A5FF-2F4F-8E0D2F9C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FDCA7-96A0-7D4B-9C19-1E4BACB83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3B34-49DD-845B-150C-56B336C3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C746-BD69-9F3C-56A5-4DB399D9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7596-1E34-41EC-2DB9-B2CCC0A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8ABE-A043-0105-5D8A-2448BAAF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6454-D0F8-B22D-7683-77A94ED6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48AD5-0A07-FCB5-0F48-34A1D02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16B3-E48E-2B7C-48B6-068BED8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D5493-8546-2C9D-64BF-B069C988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F7E09-EB06-019E-34A6-73ADF9624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6A1E6-75FC-A31C-3DCA-30BB6C570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7EF9-AE85-C9A1-0118-10B9D0AD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EF8D-38F1-142A-8970-8DB273DE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214A-D3D1-8849-5C5E-3E9DB070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B756-A1B8-0016-C824-CDDAC725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F85A-63CF-E868-977F-E2ED211F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449A-0365-4875-041B-31E7F79F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14C5-4C55-A378-AF3C-4ACEB44D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5147-B4DB-6C38-D4EC-FD0D3115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611D-2664-15DF-698C-6792AEC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2D3-E910-CE9C-2DB6-DB0D0FBA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2B6C-2597-6FD9-363C-BDAE3776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D32C-D4A9-1414-64A7-B112E8F4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F98F-1DDD-CADB-FE83-5760C557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6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7193-1E0A-24D2-F954-16BF8915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DA77-11E1-BA43-D2C3-49A83216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569E-4CF6-F236-C885-ABE16F5C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F5DD-8249-6CCB-17C6-A8756F51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FEBC3-7423-3F5B-6989-A2846B43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308D-A3B1-7E8D-7A38-D5A952AF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5CEC-1EBD-B566-5CC3-941FCBBD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160E-BF4C-E272-0E9C-05BF79E3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32527-FC4C-CA48-C2AC-6F532CC8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D999E-9D39-C619-081B-F9E347F4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AC524-CE2A-1E82-6E80-92F0E0E12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BBD00-2926-619A-4B4A-3BE954C1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36F3-63E8-CF5E-489D-97000B38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B2BB3-E4F0-87A2-AA49-D1141427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442C-1FA2-5E4F-E574-68CD002D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436E5-25CB-3322-462C-F2FB54DA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2B5DD-1092-1690-64D7-194E29CF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5A0B0-D13D-F611-6AEE-43C8358D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ADA98-D91B-41BB-E04E-620EFDE2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661CC-DD2D-80B8-1607-72C0734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931E-1BF6-8701-9498-21D437ED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6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643C-CB22-BD27-9C48-A760C291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C425-3C6A-925E-8328-0A91FC51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BBC86-5710-91E3-3F1F-15C28685F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FEE3-EBE3-5AD9-5447-2A82ABCB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98DE8-AA64-2358-2D18-B00C512F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9DC72-9DE8-DD1A-2C44-A5C102C0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5C27-7BA5-E8A1-6DC8-1EA41087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DA021-AD86-F050-1002-CE0825A3C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E261-2D92-CB88-14DB-20B9A170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EC5AF-FE82-C843-1B03-A66A81FC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1506-BAFD-5F31-5B99-49A828F3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7C434-415E-F717-69E1-492F4238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774BF-7A3C-663B-F3BD-0E1C185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72EC-9DF0-BEB5-D6A2-6F0B993E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5ADF-EBC5-9785-CEC5-78800952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2BBF-23F2-68F5-8DE5-FA2C323EA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2926-3CBB-9D88-257D-26822024D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60C144-2D55-0629-A154-2017A06E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11018542" cy="1636806"/>
          </a:xfrm>
        </p:spPr>
        <p:txBody>
          <a:bodyPr>
            <a:normAutofit/>
          </a:bodyPr>
          <a:lstStyle/>
          <a:p>
            <a:r>
              <a:rPr lang="en-US" sz="4400" b="1" dirty="0"/>
              <a:t>Application of Deep Neural Network in Apple’s Siri Voice Detection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B52F99-0100-BDE9-6121-1D0C390BA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284" y="3771901"/>
            <a:ext cx="9881263" cy="723899"/>
          </a:xfrm>
        </p:spPr>
        <p:txBody>
          <a:bodyPr>
            <a:normAutofit/>
          </a:bodyPr>
          <a:lstStyle/>
          <a:p>
            <a:r>
              <a:rPr lang="en-US" sz="1800" b="1" dirty="0"/>
              <a:t>MIS 64061 - Final Project - Deep Learning Models</a:t>
            </a:r>
          </a:p>
          <a:p>
            <a:r>
              <a:rPr lang="en-US" sz="1800" b="1" dirty="0"/>
              <a:t>Tejasvini Mavuleti 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F3543-D5F1-3D10-01F4-76D01E67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46" y="4872038"/>
            <a:ext cx="2917439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3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8DB24-1CA1-2C29-CA1E-BED6094F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7" y="482060"/>
            <a:ext cx="3230563" cy="1264729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2DDD-125D-74AF-7086-F572F7F9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2029015"/>
            <a:ext cx="11117264" cy="43148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00B050"/>
                </a:solidFill>
              </a:rPr>
              <a:t>TWD + Gender + Genre + Location + Translate</a:t>
            </a:r>
          </a:p>
          <a:p>
            <a:pPr marL="0" indent="0">
              <a:buNone/>
            </a:pPr>
            <a:endParaRPr lang="en-US" sz="4400" dirty="0">
              <a:solidFill>
                <a:srgbClr val="00B050"/>
              </a:solidFill>
            </a:endParaRPr>
          </a:p>
          <a:p>
            <a:r>
              <a:rPr lang="en-US" sz="2200" dirty="0"/>
              <a:t>Tested the translate</a:t>
            </a:r>
          </a:p>
          <a:p>
            <a:r>
              <a:rPr lang="en-US" sz="2200" dirty="0"/>
              <a:t>Sensitive topic that I am skeptical about - Gender</a:t>
            </a:r>
          </a:p>
          <a:p>
            <a:r>
              <a:rPr lang="en-US" sz="2200" dirty="0"/>
              <a:t>Working on the Genre</a:t>
            </a:r>
          </a:p>
          <a:p>
            <a:r>
              <a:rPr lang="en-US" sz="2200" dirty="0"/>
              <a:t>Know the location of the device and match up with the questions</a:t>
            </a:r>
          </a:p>
          <a:p>
            <a:r>
              <a:rPr lang="en-US" sz="2200" dirty="0"/>
              <a:t>Build a hypothesis on the interlink</a:t>
            </a:r>
          </a:p>
        </p:txBody>
      </p:sp>
    </p:spTree>
    <p:extLst>
      <p:ext uri="{BB962C8B-B14F-4D97-AF65-F5344CB8AC3E}">
        <p14:creationId xmlns:p14="http://schemas.microsoft.com/office/powerpoint/2010/main" val="7756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2CC6-5ECA-A00F-C045-DD9A94B9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839658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CF18-FDF4-FE73-E505-1E64677A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567543"/>
            <a:ext cx="10821955" cy="4609420"/>
          </a:xfrm>
        </p:spPr>
        <p:txBody>
          <a:bodyPr>
            <a:normAutofit fontScale="25000" lnSpcReduction="20000"/>
          </a:bodyPr>
          <a:lstStyle/>
          <a:p>
            <a:pPr marL="360045" marR="0" indent="-360045"/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for </a:t>
            </a:r>
            <a:r>
              <a:rPr lang="en-US" sz="3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siri's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voice: On-device deep mixture density networks for hybrid unit selection synthesis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Apple Machine Learning Research. (n.d.). Retrieved December 13, 2022, from https://machinelearning.apple.com/research/siri-voices 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Doshi, K. (2021, May 21).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Audio deep learning made simple (part 2): Why Mel Spectrograms perform better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Medium. Retrieved December 13, 2022, from https://towardsdatascience.com/audio-deep-learning-made-simple-part-2-why-mel-spectrograms-perform-better-aad889a93505 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Hall, Z. (2017, October 18).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Apple explains how 'hey Siri' works using a deep neural network and machine learning.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9to5Mac. Retrieved December 7, 2022, from https://9to5mac.com/2017/10/18/how-hey-siri-works/</a:t>
            </a:r>
          </a:p>
          <a:p>
            <a:pPr marL="360045" marR="0" indent="-360045"/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Hey Siri: An on-device DNN-powered voice trigger for Apple's personal assistant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Apple Machine Learning Research. (n.d.). Retrieved December 13, 2022, from https://machinelearning.apple.com/research/hey-siri 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Inc., A. (n.d.).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 interface guidelines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Human Interface Guidelines - Human Interface Guidelines - Design - Apple Developer. Retrieved December 13, 2022, from https://developer.apple.com/design/human-interface-guidelines/guidelines/overview 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Levy, S. (2016, August 24).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exclusive look at how AI and machine learning work at Apple | Backchannel.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Wired. Retrieved December 7, 2022, from https://www.wired.com/2016/08/an-exclusive-look-at-how-ai-and-machine-learning-work-at-apple/</a:t>
            </a:r>
          </a:p>
          <a:p>
            <a:pPr marL="360045" marR="0" indent="-360045"/>
            <a:r>
              <a:rPr lang="en-US" sz="3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Lutkevich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&amp; </a:t>
            </a:r>
            <a:r>
              <a:rPr lang="en-US" sz="3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Kiwak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(2021, September 13).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speech recognition?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Customer Experience. Retrieved December 13, 2022, from https://www.techtarget.com/searchcustomerexperience/definition/speech-recognition </a:t>
            </a:r>
          </a:p>
          <a:p>
            <a:pPr marL="360045" marR="0" indent="-360045"/>
            <a:r>
              <a:rPr lang="en-US" sz="3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Manankshastri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software better, together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GitHub. Retrieved December 13, 2022, from https://github.com/manankshastri/Trigger-Word-Detection/projects </a:t>
            </a:r>
          </a:p>
          <a:p>
            <a:pPr marL="360045" marR="0" indent="-360045"/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hey Siri. Apple Machine Learning Research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Retrieved December 7, 2022, from https://machinelearning.apple.com/research/personalized-hey-siri</a:t>
            </a:r>
          </a:p>
          <a:p>
            <a:pPr marL="360045" marR="0" indent="-360045"/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Quora insincere questions classification.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Kaggle. (n.d.). Retrieved December 7, 2022, from https://www.kaggle.com/competitions/quora-insincere-questions-classification/rules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Saini, K. (2019, September 16).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Natural language processing ft. Siri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Medium. Retrieved December 13, 2022, from https://medium.com/mytake/natural-language-processing-ft-siri-2bc7b854a2a3 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Sanger. (n.d.).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DPL-425 - as an R&amp;D scientist I would like add hi-C quants to </a:t>
            </a:r>
            <a:r>
              <a:rPr lang="en-US" sz="3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quanthub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automate the process to reduce the time and effort taken to perform quants, persist the quants, support the pooling and reduce the chances for errors · issue #169 · Sanger/</a:t>
            </a:r>
            <a:r>
              <a:rPr lang="en-US" sz="31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quanthub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GitHub. Retrieved December 13, 2022, from https://github.com/sanger/quanthub/issues/169 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Sharma, A. (2020, June 2).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Behind hey Siri: How Apple's AI-powered personal assistant uses DNN.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Analytics India Magazine. Retrieved December 7, 2022, from https://analyticsindiamag.com/behind-hello-siri-how-apples-ai-powered-personal-assistant-uses-dnn/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recognition - human car interaction. (n.d.). Retrieved December 13, 2022, from http://humancarinteraction.com/speech-recognition.html </a:t>
            </a:r>
          </a:p>
          <a:p>
            <a:pPr marL="360045" marR="0" indent="-360045"/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recognition using Deep Learning on Intel® Architecture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Intel. (n.d.). Retrieved December 13, 2022, from https://www.intel.com/content/www/us/en/developer/articles/technical/speech-recognition-using-deep-learning-on-intel-architecture.html </a:t>
            </a:r>
          </a:p>
          <a:p>
            <a:pPr marL="360045" marR="0" indent="-360045"/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 speech recognition challenge.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Kaggle. (n.d.). Retrieved December 7, 2022, from https://www.kaggle.com/competitions/tensorflow-speech-recognition-challenge</a:t>
            </a:r>
          </a:p>
          <a:p>
            <a:pPr marL="360045" marR="0" indent="-360045"/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Writer, G. (2022, May 4). </a:t>
            </a:r>
            <a:r>
              <a:rPr lang="en-US" sz="31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Emotional AI: Are algorithms smart enough to decipher human emotions?</a:t>
            </a:r>
            <a: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IoT For All. Retrieved December 13, 2022, from https://www.iotforall.com/emotional-ai-are-algorithms-smart-enough-to-decipher-human-emotions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lang="en-US"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lang="en-US" sz="2800" i="1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7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24">
            <a:extLst>
              <a:ext uri="{FF2B5EF4-FFF2-40B4-BE49-F238E27FC236}">
                <a16:creationId xmlns:a16="http://schemas.microsoft.com/office/drawing/2014/main" id="{D84B503F-257F-0BF3-FD8C-87F3F616BE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 dirty="0">
                <a:solidFill>
                  <a:schemeClr val="dk1"/>
                </a:solidFill>
              </a:rPr>
              <a:t>Questions!</a:t>
            </a:r>
            <a:endParaRPr sz="4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700" dirty="0"/>
          </a:p>
        </p:txBody>
      </p:sp>
      <p:pic>
        <p:nvPicPr>
          <p:cNvPr id="5" name="Goodnight Siri">
            <a:hlinkClick r:id="" action="ppaction://media"/>
            <a:extLst>
              <a:ext uri="{FF2B5EF4-FFF2-40B4-BE49-F238E27FC236}">
                <a16:creationId xmlns:a16="http://schemas.microsoft.com/office/drawing/2014/main" id="{E228416F-69CC-3CA4-B605-EFD961F1A2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53800" y="625429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E1067-4DD4-A028-24AF-7637E81B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59" y="365496"/>
            <a:ext cx="9392421" cy="1330841"/>
          </a:xfrm>
        </p:spPr>
        <p:txBody>
          <a:bodyPr>
            <a:normAutofit/>
          </a:bodyPr>
          <a:lstStyle/>
          <a:p>
            <a:r>
              <a:rPr lang="en" b="1" dirty="0"/>
              <a:t>Problem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FB9-57D4-C95E-F401-2043D87C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60" y="1822943"/>
            <a:ext cx="7613449" cy="34785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+mj-lt"/>
                <a:ea typeface="+mj-ea"/>
                <a:cs typeface="+mj-cs"/>
              </a:rPr>
              <a:t>Speed and Accuracy of Siri’s response</a:t>
            </a:r>
          </a:p>
          <a:p>
            <a:pPr marL="0" indent="0" algn="ctr"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  <a:p>
            <a:r>
              <a:rPr lang="en-US" sz="1700" dirty="0"/>
              <a:t>Sound waves inside your body - make sequences of sounds in your device </a:t>
            </a:r>
          </a:p>
          <a:p>
            <a:r>
              <a:rPr lang="en-US" sz="1700" dirty="0"/>
              <a:t>Human machine interactions </a:t>
            </a:r>
          </a:p>
          <a:p>
            <a:r>
              <a:rPr lang="en-US" sz="1700" dirty="0"/>
              <a:t>Zillion types of  sounds, cut, reassemble and speak out</a:t>
            </a:r>
          </a:p>
          <a:p>
            <a:r>
              <a:rPr lang="en-US" sz="1700" dirty="0"/>
              <a:t>Combinations of sounds - missed word, voice gravel, background noise</a:t>
            </a:r>
          </a:p>
          <a:p>
            <a:r>
              <a:rPr lang="en-US" sz="1700" dirty="0"/>
              <a:t>The speed at what you speak contains most of the information</a:t>
            </a:r>
          </a:p>
          <a:p>
            <a:r>
              <a:rPr lang="en-US" sz="1700" dirty="0"/>
              <a:t>Data labelling and response accuracy</a:t>
            </a:r>
          </a:p>
          <a:p>
            <a:r>
              <a:rPr lang="en-US" sz="1700" dirty="0"/>
              <a:t>Source of the response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9843E-EE5B-6F99-872F-0B6A6B7A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09" y="1853894"/>
            <a:ext cx="4214327" cy="315021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36A-7479-CF34-97B1-BFA1F66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4"/>
            <a:ext cx="10515600" cy="1325563"/>
          </a:xfrm>
        </p:spPr>
        <p:txBody>
          <a:bodyPr/>
          <a:lstStyle/>
          <a:p>
            <a:r>
              <a:rPr lang="en-US" b="1" dirty="0"/>
              <a:t>Why did I choose this topic?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AADEE07-4993-12BF-6CB9-CFF91BDFD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679855"/>
              </p:ext>
            </p:extLst>
          </p:nvPr>
        </p:nvGraphicFramePr>
        <p:xfrm>
          <a:off x="838200" y="1838747"/>
          <a:ext cx="5945155" cy="412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517EE2-F56B-DFC5-7A42-BC6ABD96C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355" y="1930044"/>
            <a:ext cx="5099226" cy="41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0BB00-9CBB-3D96-45F4-264CB397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619147"/>
            <a:ext cx="8324851" cy="1171554"/>
          </a:xfrm>
        </p:spPr>
        <p:txBody>
          <a:bodyPr>
            <a:normAutofit/>
          </a:bodyPr>
          <a:lstStyle/>
          <a:p>
            <a:r>
              <a:rPr lang="en-US" b="1" dirty="0"/>
              <a:t>Introducing Siri’s best friend - NN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985BB-5F83-B773-41B4-EFADC88B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471672"/>
            <a:ext cx="3867988" cy="19146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D1DE-F33B-73F6-AF78-D7432C72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2036578"/>
            <a:ext cx="6980987" cy="3495674"/>
          </a:xfrm>
        </p:spPr>
        <p:txBody>
          <a:bodyPr>
            <a:normAutofit/>
          </a:bodyPr>
          <a:lstStyle/>
          <a:p>
            <a:r>
              <a:rPr lang="en-US" sz="1700" dirty="0"/>
              <a:t>Trigger word detection - wake word</a:t>
            </a:r>
          </a:p>
          <a:p>
            <a:r>
              <a:rPr lang="en-US" sz="1700" dirty="0"/>
              <a:t>Voice modulation and speech emotions</a:t>
            </a:r>
          </a:p>
          <a:p>
            <a:r>
              <a:rPr lang="en-US" sz="1700" dirty="0"/>
              <a:t>Unusual words and combinations are identified</a:t>
            </a:r>
          </a:p>
          <a:p>
            <a:r>
              <a:rPr lang="en-US" sz="1700" dirty="0"/>
              <a:t>Updates the network in split seconds</a:t>
            </a:r>
          </a:p>
          <a:p>
            <a:r>
              <a:rPr lang="en-US" sz="1700" dirty="0"/>
              <a:t>New utterances - text to speech - label them - stored in the database </a:t>
            </a:r>
          </a:p>
          <a:p>
            <a:r>
              <a:rPr lang="en-US" sz="1700" dirty="0"/>
              <a:t>Take the waveform and make a spectrogram</a:t>
            </a:r>
          </a:p>
          <a:p>
            <a:r>
              <a:rPr lang="en-US" sz="1700" dirty="0"/>
              <a:t>Phonetic label, stress label, pitch label - label &amp; play the answer back</a:t>
            </a:r>
          </a:p>
          <a:p>
            <a:r>
              <a:rPr lang="en-US" sz="1700" dirty="0"/>
              <a:t>6000 languages to translate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4827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33340-583A-C57B-E7FB-80F866A2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31631"/>
            <a:ext cx="5816361" cy="1330839"/>
          </a:xfrm>
        </p:spPr>
        <p:txBody>
          <a:bodyPr>
            <a:normAutofit/>
          </a:bodyPr>
          <a:lstStyle/>
          <a:p>
            <a:r>
              <a:rPr lang="en" b="1" dirty="0"/>
              <a:t>Domain &amp; Application </a:t>
            </a:r>
            <a:endParaRPr lang="en-US" b="1" dirty="0"/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28488-3062-CCCC-6EA8-4D88F212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8" y="1762470"/>
            <a:ext cx="5044819" cy="4552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0652-25C2-4821-3933-77855E0D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68" y="2194101"/>
            <a:ext cx="6229350" cy="4472424"/>
          </a:xfrm>
        </p:spPr>
        <p:txBody>
          <a:bodyPr>
            <a:normAutofit/>
          </a:bodyPr>
          <a:lstStyle/>
          <a:p>
            <a:r>
              <a:rPr lang="en-US" sz="1700" dirty="0"/>
              <a:t>65,000 one-second-long utterances of 30 short words, by thousands of different people</a:t>
            </a:r>
          </a:p>
          <a:p>
            <a:r>
              <a:rPr lang="en-US" sz="1700" dirty="0"/>
              <a:t>Voice into a stream of instantaneous waveforms</a:t>
            </a:r>
          </a:p>
          <a:p>
            <a:r>
              <a:rPr lang="en-US" sz="1700" dirty="0"/>
              <a:t>At a rate of 16000 wvf samples per second</a:t>
            </a:r>
          </a:p>
          <a:p>
            <a:r>
              <a:rPr lang="en-US" sz="1700" dirty="0"/>
              <a:t>Generating labelled training data</a:t>
            </a:r>
          </a:p>
          <a:p>
            <a:r>
              <a:rPr lang="en-US" sz="1700" dirty="0"/>
              <a:t>Self supervised model</a:t>
            </a:r>
          </a:p>
          <a:p>
            <a:r>
              <a:rPr lang="en-US" sz="1700" dirty="0"/>
              <a:t>Connects sigmoid layers to perform temporal integration</a:t>
            </a:r>
          </a:p>
          <a:p>
            <a:r>
              <a:rPr lang="en-US" sz="1700" dirty="0"/>
              <a:t>Converts each of the acoustic model</a:t>
            </a:r>
          </a:p>
          <a:p>
            <a:r>
              <a:rPr lang="en-US" sz="1700" dirty="0"/>
              <a:t>Keras - unique label, waveform, data recognition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00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C9F19-B15F-5910-FA36-E5A6243A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74" y="431631"/>
            <a:ext cx="5705776" cy="1149519"/>
          </a:xfrm>
        </p:spPr>
        <p:txBody>
          <a:bodyPr>
            <a:normAutofit/>
          </a:bodyPr>
          <a:lstStyle/>
          <a:p>
            <a:r>
              <a:rPr lang="en" b="1" dirty="0"/>
              <a:t>Technique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FCD6-F921-E0B6-4B13-3E5FE951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209" y="1905000"/>
            <a:ext cx="5082791" cy="4392459"/>
          </a:xfrm>
        </p:spPr>
        <p:txBody>
          <a:bodyPr>
            <a:normAutofit/>
          </a:bodyPr>
          <a:lstStyle/>
          <a:p>
            <a:r>
              <a:rPr lang="en-US" sz="1700" dirty="0"/>
              <a:t>Speech recognition – recognize multiple voices</a:t>
            </a:r>
          </a:p>
          <a:p>
            <a:r>
              <a:rPr lang="en-US" sz="1700" dirty="0"/>
              <a:t>Trigger word detection – wake up words</a:t>
            </a:r>
          </a:p>
          <a:p>
            <a:r>
              <a:rPr lang="en-US" sz="1700" dirty="0"/>
              <a:t>TensorFlow  -  catch sound waves</a:t>
            </a:r>
          </a:p>
          <a:p>
            <a:r>
              <a:rPr lang="en-US" sz="1700" dirty="0"/>
              <a:t>Converting audio files(.wav) to spectrograms</a:t>
            </a:r>
          </a:p>
          <a:p>
            <a:r>
              <a:rPr lang="en-US" sz="1700" dirty="0"/>
              <a:t>Classifier inception – highest accuracy in classification</a:t>
            </a:r>
          </a:p>
          <a:p>
            <a:r>
              <a:rPr lang="en-US" sz="1700" dirty="0"/>
              <a:t>Tested convolution layers</a:t>
            </a:r>
          </a:p>
          <a:p>
            <a:r>
              <a:rPr lang="en-US" sz="1700" dirty="0"/>
              <a:t>Assigned weights and normalization</a:t>
            </a:r>
          </a:p>
          <a:p>
            <a:r>
              <a:rPr lang="en-US" sz="1700" dirty="0"/>
              <a:t>Found the model accuracy, loss, precision and recall</a:t>
            </a:r>
          </a:p>
          <a:p>
            <a:r>
              <a:rPr lang="en-US" sz="1700" dirty="0"/>
              <a:t>Translate – basic transformation of sound waves from get text to speech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03CBA-A122-A38E-37F8-A1D77783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906606"/>
            <a:ext cx="4737650" cy="50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7B770-5198-CEE7-68FD-D2A0AE99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9" y="536054"/>
            <a:ext cx="9392421" cy="1330841"/>
          </a:xfrm>
        </p:spPr>
        <p:txBody>
          <a:bodyPr>
            <a:normAutofit/>
          </a:bodyPr>
          <a:lstStyle/>
          <a:p>
            <a:r>
              <a:rPr lang="en" b="1" dirty="0"/>
              <a:t>Development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607F-E430-2075-BEC3-106AE3AF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228850"/>
            <a:ext cx="5838825" cy="3792035"/>
          </a:xfrm>
        </p:spPr>
        <p:txBody>
          <a:bodyPr>
            <a:normAutofit/>
          </a:bodyPr>
          <a:lstStyle/>
          <a:p>
            <a:r>
              <a:rPr lang="en-US" sz="1700" dirty="0"/>
              <a:t>Change the balance between two kinds of error by changing the activation threshold</a:t>
            </a:r>
          </a:p>
          <a:p>
            <a:r>
              <a:rPr lang="en-US" sz="1700" dirty="0"/>
              <a:t>These are early development models</a:t>
            </a:r>
          </a:p>
          <a:p>
            <a:r>
              <a:rPr lang="en-US" sz="1700" dirty="0"/>
              <a:t>Estimate the accuracy and observe the positive or negative result</a:t>
            </a:r>
          </a:p>
          <a:p>
            <a:r>
              <a:rPr lang="en-US" sz="1700" dirty="0"/>
              <a:t>Get back to include the failed attempts</a:t>
            </a:r>
          </a:p>
          <a:p>
            <a:r>
              <a:rPr lang="en-US" sz="1700" dirty="0"/>
              <a:t>False detection and false wakes </a:t>
            </a:r>
          </a:p>
          <a:p>
            <a:r>
              <a:rPr lang="en-US" sz="1700" dirty="0"/>
              <a:t>If there are any occurrences of the target phase - they are labeled and stored in the negative data</a:t>
            </a:r>
          </a:p>
          <a:p>
            <a:r>
              <a:rPr lang="en-US" sz="1700" dirty="0"/>
              <a:t>Does not count them as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B1DC4-6765-C0A8-84C5-0199010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18" y="1295739"/>
            <a:ext cx="5099358" cy="488263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820C-4219-2618-FB0F-177567CC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FD4C-48BC-1DFA-FF86-F3C6E76CA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910" y="2033282"/>
            <a:ext cx="6216266" cy="36637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Data synthesis is an effective way to create a large training set for speech problems</a:t>
            </a:r>
          </a:p>
          <a:p>
            <a:r>
              <a:rPr lang="en-US" sz="1900" dirty="0"/>
              <a:t>Common pre-processing step is using a spectrogram and optionally a 1D conv layers to pass the data  to a DNN.</a:t>
            </a:r>
          </a:p>
          <a:p>
            <a:r>
              <a:rPr lang="en-US" sz="1900" dirty="0"/>
              <a:t>An end-to-end deep learning approach </a:t>
            </a:r>
          </a:p>
          <a:p>
            <a:r>
              <a:rPr lang="en-US" sz="1900" dirty="0"/>
              <a:t>Processes the audio data asynchronous from the input audio streaming to avoid breaking audio streaming.</a:t>
            </a:r>
          </a:p>
          <a:p>
            <a:r>
              <a:rPr lang="en-US" sz="1900" dirty="0"/>
              <a:t>A sliding/moving input window is an effective way to reduce delay.</a:t>
            </a:r>
          </a:p>
          <a:p>
            <a:r>
              <a:rPr lang="en-US" sz="1900" dirty="0"/>
              <a:t>Make sure you be nice to Siri !</a:t>
            </a:r>
          </a:p>
          <a:p>
            <a:pPr>
              <a:buClr>
                <a:srgbClr val="FDC979"/>
              </a:buClr>
            </a:pP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10A37-9B35-B075-D014-3AA77664D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85" b="3"/>
          <a:stretch/>
        </p:blipFill>
        <p:spPr>
          <a:xfrm>
            <a:off x="7494062" y="3425685"/>
            <a:ext cx="3560903" cy="257567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24A27A2-9DD7-7E97-F99B-CD09A9A74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856639"/>
            <a:ext cx="3971790" cy="23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AA28C-0306-A7FE-59E1-F509FD89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D928-D9A2-FFAC-C46D-505FE287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184" y="2830495"/>
            <a:ext cx="7271141" cy="3057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/>
              <a:t>Speech Vs. Sound</a:t>
            </a:r>
          </a:p>
          <a:p>
            <a:r>
              <a:rPr lang="en-US" sz="1700" dirty="0"/>
              <a:t>Develop my kind of unique model</a:t>
            </a:r>
          </a:p>
          <a:p>
            <a:r>
              <a:rPr lang="en-US" sz="1700" dirty="0"/>
              <a:t>TWD has important role as the entry point of user's communication</a:t>
            </a:r>
          </a:p>
          <a:p>
            <a:r>
              <a:rPr lang="en-US" sz="1700" dirty="0"/>
              <a:t>Same word - different sound waves</a:t>
            </a:r>
          </a:p>
          <a:p>
            <a:r>
              <a:rPr lang="en-US" sz="1700" dirty="0"/>
              <a:t>Understand the background of acoustic models</a:t>
            </a:r>
          </a:p>
          <a:p>
            <a:r>
              <a:rPr lang="en-US" sz="1700" dirty="0"/>
              <a:t>Model generalization of different words and noise</a:t>
            </a:r>
          </a:p>
          <a:p>
            <a:r>
              <a:rPr lang="en-US" sz="1700" dirty="0"/>
              <a:t>Identify supervised and unsupervised audio classes</a:t>
            </a:r>
          </a:p>
          <a:p>
            <a:r>
              <a:rPr lang="en-US" sz="1700" dirty="0"/>
              <a:t>Importance of product effectiveness and accessibility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5AADE-FA9B-0D09-A79B-DB6EEBCD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73" y="162735"/>
            <a:ext cx="6580441" cy="222089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7F3FF48708842B13EFEA96BD4F942" ma:contentTypeVersion="4" ma:contentTypeDescription="Create a new document." ma:contentTypeScope="" ma:versionID="9479597e61633c285c0c7a637bd835c5">
  <xsd:schema xmlns:xsd="http://www.w3.org/2001/XMLSchema" xmlns:xs="http://www.w3.org/2001/XMLSchema" xmlns:p="http://schemas.microsoft.com/office/2006/metadata/properties" xmlns:ns3="f08f78f4-bac0-4b44-bdcb-b9862529dd25" targetNamespace="http://schemas.microsoft.com/office/2006/metadata/properties" ma:root="true" ma:fieldsID="4d4637d584628f4a77fdfb9e0ef5edf2" ns3:_="">
    <xsd:import namespace="f08f78f4-bac0-4b44-bdcb-b9862529d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f78f4-bac0-4b44-bdcb-b9862529d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7323C-32B4-41FA-98B2-E5137ECB20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B3993-9430-4357-B713-E003267B45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8f78f4-bac0-4b44-bdcb-b9862529d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55973B-3237-4D84-B25D-BA23AECCA97E}">
  <ds:schemaRefs>
    <ds:schemaRef ds:uri="f08f78f4-bac0-4b44-bdcb-b9862529dd25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1326</Words>
  <Application>Microsoft Office PowerPoint</Application>
  <PresentationFormat>Widescreen</PresentationFormat>
  <Paragraphs>102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Application of Deep Neural Network in Apple’s Siri Voice Detection</vt:lpstr>
      <vt:lpstr>Problem</vt:lpstr>
      <vt:lpstr>Why did I choose this topic?</vt:lpstr>
      <vt:lpstr>Introducing Siri’s best friend - NN</vt:lpstr>
      <vt:lpstr>Domain &amp; Application </vt:lpstr>
      <vt:lpstr>Technique</vt:lpstr>
      <vt:lpstr>Development</vt:lpstr>
      <vt:lpstr>Conclusion</vt:lpstr>
      <vt:lpstr>Contributions</vt:lpstr>
      <vt:lpstr>What’s next?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Deep Neural Network in Apple’s Siri Voice Detection</dc:title>
  <dc:creator>Mavuleti, Tejasvini</dc:creator>
  <cp:lastModifiedBy>Tejasvini Mavuleti</cp:lastModifiedBy>
  <cp:revision>3</cp:revision>
  <dcterms:created xsi:type="dcterms:W3CDTF">2022-12-07T18:02:02Z</dcterms:created>
  <dcterms:modified xsi:type="dcterms:W3CDTF">2022-12-14T04:18:00Z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0x0101004A87F3FF48708842B13EFEA96BD4F942</vt:lpwstr>
  </property>
</Properties>
</file>