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74" r:id="rId3"/>
    <p:sldId id="299" r:id="rId4"/>
    <p:sldId id="275" r:id="rId5"/>
    <p:sldId id="279" r:id="rId6"/>
    <p:sldId id="282" r:id="rId7"/>
    <p:sldId id="283" r:id="rId8"/>
    <p:sldId id="300" r:id="rId9"/>
    <p:sldId id="301" r:id="rId10"/>
    <p:sldId id="284" r:id="rId11"/>
    <p:sldId id="302" r:id="rId12"/>
    <p:sldId id="285" r:id="rId13"/>
    <p:sldId id="286" r:id="rId14"/>
    <p:sldId id="287" r:id="rId15"/>
    <p:sldId id="288" r:id="rId16"/>
    <p:sldId id="289" r:id="rId17"/>
    <p:sldId id="303" r:id="rId18"/>
    <p:sldId id="292" r:id="rId19"/>
    <p:sldId id="304" r:id="rId20"/>
    <p:sldId id="294" r:id="rId21"/>
    <p:sldId id="29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B6B833-B893-47D0-BF42-D47A1CB57ED1}" v="60" dt="2023-07-05T17:19:05.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81" d="100"/>
          <a:sy n="81" d="100"/>
        </p:scale>
        <p:origin x="66" y="267"/>
      </p:cViewPr>
      <p:guideLst/>
    </p:cSldViewPr>
  </p:slideViewPr>
  <p:notesTextViewPr>
    <p:cViewPr>
      <p:scale>
        <a:sx n="1" d="1"/>
        <a:sy n="1" d="1"/>
      </p:scale>
      <p:origin x="0" y="-86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6C560C-97F5-492F-BE25-10104BE1D134}"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D4A8F1-88A4-4BB3-88FE-76F4958EF694}">
      <dgm:prSet/>
      <dgm:spPr/>
      <dgm:t>
        <a:bodyPr/>
        <a:lstStyle/>
        <a:p>
          <a:pPr>
            <a:lnSpc>
              <a:spcPct val="100000"/>
            </a:lnSpc>
            <a:defRPr b="1"/>
          </a:pPr>
          <a:r>
            <a:rPr lang="en-US"/>
            <a:t>Stakeholders:</a:t>
          </a:r>
        </a:p>
      </dgm:t>
    </dgm:pt>
    <dgm:pt modelId="{AF13EAD2-2028-4170-980D-97BA13CCDD2E}" type="parTrans" cxnId="{5C3A2772-4BE7-4F22-8BD0-C74244A9246D}">
      <dgm:prSet/>
      <dgm:spPr/>
      <dgm:t>
        <a:bodyPr/>
        <a:lstStyle/>
        <a:p>
          <a:endParaRPr lang="en-US"/>
        </a:p>
      </dgm:t>
    </dgm:pt>
    <dgm:pt modelId="{CA03152D-1A65-4C14-A053-2032E965162C}" type="sibTrans" cxnId="{5C3A2772-4BE7-4F22-8BD0-C74244A9246D}">
      <dgm:prSet/>
      <dgm:spPr/>
      <dgm:t>
        <a:bodyPr/>
        <a:lstStyle/>
        <a:p>
          <a:endParaRPr lang="en-US"/>
        </a:p>
      </dgm:t>
    </dgm:pt>
    <dgm:pt modelId="{BE06A1E7-7179-4723-88F4-EA4069BD8CCB}">
      <dgm:prSet/>
      <dgm:spPr/>
      <dgm:t>
        <a:bodyPr/>
        <a:lstStyle/>
        <a:p>
          <a:pPr>
            <a:lnSpc>
              <a:spcPct val="100000"/>
            </a:lnSpc>
          </a:pPr>
          <a:r>
            <a:rPr lang="en-US" b="1" dirty="0"/>
            <a:t>Borrowers</a:t>
          </a:r>
        </a:p>
        <a:p>
          <a:pPr>
            <a:lnSpc>
              <a:spcPct val="100000"/>
            </a:lnSpc>
          </a:pPr>
          <a:r>
            <a:rPr lang="en-US" b="1" dirty="0"/>
            <a:t>Lenders</a:t>
          </a:r>
          <a:endParaRPr lang="en-US" dirty="0"/>
        </a:p>
      </dgm:t>
    </dgm:pt>
    <dgm:pt modelId="{0B849142-DA0E-4B15-9F7B-CA794069399E}" type="parTrans" cxnId="{08BA6180-5552-490D-A6F2-E996D83ED52E}">
      <dgm:prSet/>
      <dgm:spPr/>
      <dgm:t>
        <a:bodyPr/>
        <a:lstStyle/>
        <a:p>
          <a:endParaRPr lang="en-US"/>
        </a:p>
      </dgm:t>
    </dgm:pt>
    <dgm:pt modelId="{A8DF77E8-6C12-41A1-BB93-17CB15511E6C}" type="sibTrans" cxnId="{08BA6180-5552-490D-A6F2-E996D83ED52E}">
      <dgm:prSet/>
      <dgm:spPr/>
      <dgm:t>
        <a:bodyPr/>
        <a:lstStyle/>
        <a:p>
          <a:endParaRPr lang="en-US"/>
        </a:p>
      </dgm:t>
    </dgm:pt>
    <dgm:pt modelId="{682F8BB3-E239-4743-B4DC-5EFA96D18ADB}">
      <dgm:prSet/>
      <dgm:spPr/>
      <dgm:t>
        <a:bodyPr/>
        <a:lstStyle/>
        <a:p>
          <a:pPr>
            <a:lnSpc>
              <a:spcPct val="100000"/>
            </a:lnSpc>
            <a:defRPr b="1"/>
          </a:pPr>
          <a:r>
            <a:rPr lang="en-US"/>
            <a:t>Constraint </a:t>
          </a:r>
        </a:p>
      </dgm:t>
    </dgm:pt>
    <dgm:pt modelId="{F3D2F320-B479-47F5-88E9-BB67F6961C51}" type="parTrans" cxnId="{150F7DC0-B9F7-4DF6-992E-F2633A70CA11}">
      <dgm:prSet/>
      <dgm:spPr/>
      <dgm:t>
        <a:bodyPr/>
        <a:lstStyle/>
        <a:p>
          <a:endParaRPr lang="en-US"/>
        </a:p>
      </dgm:t>
    </dgm:pt>
    <dgm:pt modelId="{7C7EAC82-A850-4E7B-9991-E2DD84F322C2}" type="sibTrans" cxnId="{150F7DC0-B9F7-4DF6-992E-F2633A70CA11}">
      <dgm:prSet/>
      <dgm:spPr/>
      <dgm:t>
        <a:bodyPr/>
        <a:lstStyle/>
        <a:p>
          <a:endParaRPr lang="en-US"/>
        </a:p>
      </dgm:t>
    </dgm:pt>
    <dgm:pt modelId="{E992F561-DDFB-445C-8EF7-565F73ED1772}">
      <dgm:prSet/>
      <dgm:spPr/>
      <dgm:t>
        <a:bodyPr/>
        <a:lstStyle/>
        <a:p>
          <a:pPr>
            <a:lnSpc>
              <a:spcPct val="100000"/>
            </a:lnSpc>
          </a:pPr>
          <a:r>
            <a:rPr lang="en-US" b="1" dirty="0"/>
            <a:t>Market Volatility: Macroeconomic Factors</a:t>
          </a:r>
          <a:endParaRPr lang="en-US" dirty="0"/>
        </a:p>
      </dgm:t>
    </dgm:pt>
    <dgm:pt modelId="{03B2E84C-A8FA-4F35-93CB-0890105671DA}" type="parTrans" cxnId="{44618411-8138-4447-986E-3B321D403EDA}">
      <dgm:prSet/>
      <dgm:spPr/>
      <dgm:t>
        <a:bodyPr/>
        <a:lstStyle/>
        <a:p>
          <a:endParaRPr lang="en-US"/>
        </a:p>
      </dgm:t>
    </dgm:pt>
    <dgm:pt modelId="{55BE5FFD-DAA6-4C98-A67B-F05D0F8BDBEB}" type="sibTrans" cxnId="{44618411-8138-4447-986E-3B321D403EDA}">
      <dgm:prSet/>
      <dgm:spPr/>
      <dgm:t>
        <a:bodyPr/>
        <a:lstStyle/>
        <a:p>
          <a:endParaRPr lang="en-US"/>
        </a:p>
      </dgm:t>
    </dgm:pt>
    <dgm:pt modelId="{BE4F5D28-3398-4025-BBF1-B402B4F0116C}">
      <dgm:prSet/>
      <dgm:spPr/>
      <dgm:t>
        <a:bodyPr/>
        <a:lstStyle/>
        <a:p>
          <a:pPr>
            <a:lnSpc>
              <a:spcPct val="100000"/>
            </a:lnSpc>
          </a:pPr>
          <a:r>
            <a:rPr lang="en-US" b="1" dirty="0"/>
            <a:t>Regulatory Factors</a:t>
          </a:r>
        </a:p>
        <a:p>
          <a:pPr>
            <a:lnSpc>
              <a:spcPct val="100000"/>
            </a:lnSpc>
          </a:pPr>
          <a:r>
            <a:rPr lang="en-US" b="1" dirty="0"/>
            <a:t>Model Limitations</a:t>
          </a:r>
        </a:p>
      </dgm:t>
    </dgm:pt>
    <dgm:pt modelId="{D99EB2B7-3958-4B70-804F-898B26CD5E29}" type="parTrans" cxnId="{79672546-D2E5-4A6D-9F87-5C43C5D18CFE}">
      <dgm:prSet/>
      <dgm:spPr/>
      <dgm:t>
        <a:bodyPr/>
        <a:lstStyle/>
        <a:p>
          <a:endParaRPr lang="en-US"/>
        </a:p>
      </dgm:t>
    </dgm:pt>
    <dgm:pt modelId="{896A7636-B4AB-4CA7-9EEC-30A8E7E3C8F3}" type="sibTrans" cxnId="{79672546-D2E5-4A6D-9F87-5C43C5D18CFE}">
      <dgm:prSet/>
      <dgm:spPr/>
      <dgm:t>
        <a:bodyPr/>
        <a:lstStyle/>
        <a:p>
          <a:endParaRPr lang="en-US"/>
        </a:p>
      </dgm:t>
    </dgm:pt>
    <dgm:pt modelId="{B8D5F758-3919-4BF5-AECB-9A3734B565F6}">
      <dgm:prSet/>
      <dgm:spPr/>
      <dgm:t>
        <a:bodyPr/>
        <a:lstStyle/>
        <a:p>
          <a:pPr>
            <a:lnSpc>
              <a:spcPct val="100000"/>
            </a:lnSpc>
            <a:defRPr b="1"/>
          </a:pPr>
          <a:r>
            <a:rPr lang="en-US"/>
            <a:t>Success metrics: </a:t>
          </a:r>
        </a:p>
      </dgm:t>
    </dgm:pt>
    <dgm:pt modelId="{E06F54CB-8F17-4395-AF0C-D17D13838400}" type="parTrans" cxnId="{C4115934-69D1-49F8-B3A2-2A7CDE1A8983}">
      <dgm:prSet/>
      <dgm:spPr/>
      <dgm:t>
        <a:bodyPr/>
        <a:lstStyle/>
        <a:p>
          <a:endParaRPr lang="en-US"/>
        </a:p>
      </dgm:t>
    </dgm:pt>
    <dgm:pt modelId="{10895F47-29B6-48A4-A562-F36F15DF298E}" type="sibTrans" cxnId="{C4115934-69D1-49F8-B3A2-2A7CDE1A8983}">
      <dgm:prSet/>
      <dgm:spPr/>
      <dgm:t>
        <a:bodyPr/>
        <a:lstStyle/>
        <a:p>
          <a:endParaRPr lang="en-US"/>
        </a:p>
      </dgm:t>
    </dgm:pt>
    <dgm:pt modelId="{CEEAE491-0A83-4698-956B-C163A4206554}">
      <dgm:prSet/>
      <dgm:spPr/>
      <dgm:t>
        <a:bodyPr/>
        <a:lstStyle/>
        <a:p>
          <a:pPr>
            <a:lnSpc>
              <a:spcPct val="100000"/>
            </a:lnSpc>
          </a:pPr>
          <a:r>
            <a:rPr lang="en-US" b="1"/>
            <a:t>Prediction Accuracy</a:t>
          </a:r>
          <a:endParaRPr lang="en-US"/>
        </a:p>
      </dgm:t>
    </dgm:pt>
    <dgm:pt modelId="{6CFFFED4-5312-4B4A-9F61-05FADAE47C99}" type="parTrans" cxnId="{AC27C821-EC90-4458-B075-FFB5A6FC95CB}">
      <dgm:prSet/>
      <dgm:spPr/>
      <dgm:t>
        <a:bodyPr/>
        <a:lstStyle/>
        <a:p>
          <a:endParaRPr lang="en-US"/>
        </a:p>
      </dgm:t>
    </dgm:pt>
    <dgm:pt modelId="{55B12671-EC8F-4812-9A0F-3EA003792A3B}" type="sibTrans" cxnId="{AC27C821-EC90-4458-B075-FFB5A6FC95CB}">
      <dgm:prSet/>
      <dgm:spPr/>
      <dgm:t>
        <a:bodyPr/>
        <a:lstStyle/>
        <a:p>
          <a:endParaRPr lang="en-US"/>
        </a:p>
      </dgm:t>
    </dgm:pt>
    <dgm:pt modelId="{463F3AEA-12D2-4473-B7F7-C69A3D1773A9}" type="pres">
      <dgm:prSet presAssocID="{396C560C-97F5-492F-BE25-10104BE1D134}" presName="root" presStyleCnt="0">
        <dgm:presLayoutVars>
          <dgm:dir/>
          <dgm:resizeHandles val="exact"/>
        </dgm:presLayoutVars>
      </dgm:prSet>
      <dgm:spPr/>
    </dgm:pt>
    <dgm:pt modelId="{287482DF-4732-4447-AB24-70D860667D88}" type="pres">
      <dgm:prSet presAssocID="{89D4A8F1-88A4-4BB3-88FE-76F4958EF694}" presName="compNode" presStyleCnt="0"/>
      <dgm:spPr/>
    </dgm:pt>
    <dgm:pt modelId="{ED1D3186-F14F-4872-BCFC-D50810901891}" type="pres">
      <dgm:prSet presAssocID="{89D4A8F1-88A4-4BB3-88FE-76F4958EF6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7F3B4AD9-70BC-4B3A-9243-D0F97D588D17}" type="pres">
      <dgm:prSet presAssocID="{89D4A8F1-88A4-4BB3-88FE-76F4958EF694}" presName="iconSpace" presStyleCnt="0"/>
      <dgm:spPr/>
    </dgm:pt>
    <dgm:pt modelId="{446B9024-2B86-4BF8-94F7-02B5506283C8}" type="pres">
      <dgm:prSet presAssocID="{89D4A8F1-88A4-4BB3-88FE-76F4958EF694}" presName="parTx" presStyleLbl="revTx" presStyleIdx="0" presStyleCnt="6">
        <dgm:presLayoutVars>
          <dgm:chMax val="0"/>
          <dgm:chPref val="0"/>
        </dgm:presLayoutVars>
      </dgm:prSet>
      <dgm:spPr/>
    </dgm:pt>
    <dgm:pt modelId="{11568EEF-0F1C-4CB5-8897-732F0149A91D}" type="pres">
      <dgm:prSet presAssocID="{89D4A8F1-88A4-4BB3-88FE-76F4958EF694}" presName="txSpace" presStyleCnt="0"/>
      <dgm:spPr/>
    </dgm:pt>
    <dgm:pt modelId="{B48FA5A4-A542-4A54-8426-61BB0518D395}" type="pres">
      <dgm:prSet presAssocID="{89D4A8F1-88A4-4BB3-88FE-76F4958EF694}" presName="desTx" presStyleLbl="revTx" presStyleIdx="1" presStyleCnt="6">
        <dgm:presLayoutVars/>
      </dgm:prSet>
      <dgm:spPr/>
    </dgm:pt>
    <dgm:pt modelId="{681B127C-C42B-4965-BCFA-A55707879048}" type="pres">
      <dgm:prSet presAssocID="{CA03152D-1A65-4C14-A053-2032E965162C}" presName="sibTrans" presStyleCnt="0"/>
      <dgm:spPr/>
    </dgm:pt>
    <dgm:pt modelId="{9B9AFDF8-8696-408A-AE93-E1172D4BAA66}" type="pres">
      <dgm:prSet presAssocID="{682F8BB3-E239-4743-B4DC-5EFA96D18ADB}" presName="compNode" presStyleCnt="0"/>
      <dgm:spPr/>
    </dgm:pt>
    <dgm:pt modelId="{F4C2BACD-2C8A-452E-8986-4B0CF939792D}" type="pres">
      <dgm:prSet presAssocID="{682F8BB3-E239-4743-B4DC-5EFA96D18A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EBC47E85-1384-455B-9873-68CC1B5CD15D}" type="pres">
      <dgm:prSet presAssocID="{682F8BB3-E239-4743-B4DC-5EFA96D18ADB}" presName="iconSpace" presStyleCnt="0"/>
      <dgm:spPr/>
    </dgm:pt>
    <dgm:pt modelId="{16D30663-EDC0-4A4D-BB13-108C1318C046}" type="pres">
      <dgm:prSet presAssocID="{682F8BB3-E239-4743-B4DC-5EFA96D18ADB}" presName="parTx" presStyleLbl="revTx" presStyleIdx="2" presStyleCnt="6">
        <dgm:presLayoutVars>
          <dgm:chMax val="0"/>
          <dgm:chPref val="0"/>
        </dgm:presLayoutVars>
      </dgm:prSet>
      <dgm:spPr/>
    </dgm:pt>
    <dgm:pt modelId="{2A16DB3E-7AEB-4504-9701-28D8D0AFAC6D}" type="pres">
      <dgm:prSet presAssocID="{682F8BB3-E239-4743-B4DC-5EFA96D18ADB}" presName="txSpace" presStyleCnt="0"/>
      <dgm:spPr/>
    </dgm:pt>
    <dgm:pt modelId="{AAC1AB99-40FD-4BFF-8721-FFADFFF762E7}" type="pres">
      <dgm:prSet presAssocID="{682F8BB3-E239-4743-B4DC-5EFA96D18ADB}" presName="desTx" presStyleLbl="revTx" presStyleIdx="3" presStyleCnt="6" custScaleX="125632" custLinFactNeighborY="22874">
        <dgm:presLayoutVars/>
      </dgm:prSet>
      <dgm:spPr/>
    </dgm:pt>
    <dgm:pt modelId="{03B83523-D571-4B51-9186-6B4718E06F08}" type="pres">
      <dgm:prSet presAssocID="{7C7EAC82-A850-4E7B-9991-E2DD84F322C2}" presName="sibTrans" presStyleCnt="0"/>
      <dgm:spPr/>
    </dgm:pt>
    <dgm:pt modelId="{FF39304E-ABCA-4F2E-8B29-A03B911AE049}" type="pres">
      <dgm:prSet presAssocID="{B8D5F758-3919-4BF5-AECB-9A3734B565F6}" presName="compNode" presStyleCnt="0"/>
      <dgm:spPr/>
    </dgm:pt>
    <dgm:pt modelId="{D21FCD1E-B87D-4A74-A582-467F8E3BA29E}" type="pres">
      <dgm:prSet presAssocID="{B8D5F758-3919-4BF5-AECB-9A3734B565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A7B4EB76-B1E9-4C03-AC1D-A2077020F449}" type="pres">
      <dgm:prSet presAssocID="{B8D5F758-3919-4BF5-AECB-9A3734B565F6}" presName="iconSpace" presStyleCnt="0"/>
      <dgm:spPr/>
    </dgm:pt>
    <dgm:pt modelId="{E5EB2FE3-69EF-4831-A1B6-4C18D5265FC7}" type="pres">
      <dgm:prSet presAssocID="{B8D5F758-3919-4BF5-AECB-9A3734B565F6}" presName="parTx" presStyleLbl="revTx" presStyleIdx="4" presStyleCnt="6">
        <dgm:presLayoutVars>
          <dgm:chMax val="0"/>
          <dgm:chPref val="0"/>
        </dgm:presLayoutVars>
      </dgm:prSet>
      <dgm:spPr/>
    </dgm:pt>
    <dgm:pt modelId="{28F94B30-BE41-4432-942D-083D8C7CB130}" type="pres">
      <dgm:prSet presAssocID="{B8D5F758-3919-4BF5-AECB-9A3734B565F6}" presName="txSpace" presStyleCnt="0"/>
      <dgm:spPr/>
    </dgm:pt>
    <dgm:pt modelId="{606D586B-3636-4220-B757-63A3089FE8E6}" type="pres">
      <dgm:prSet presAssocID="{B8D5F758-3919-4BF5-AECB-9A3734B565F6}" presName="desTx" presStyleLbl="revTx" presStyleIdx="5" presStyleCnt="6">
        <dgm:presLayoutVars/>
      </dgm:prSet>
      <dgm:spPr/>
    </dgm:pt>
  </dgm:ptLst>
  <dgm:cxnLst>
    <dgm:cxn modelId="{44618411-8138-4447-986E-3B321D403EDA}" srcId="{682F8BB3-E239-4743-B4DC-5EFA96D18ADB}" destId="{E992F561-DDFB-445C-8EF7-565F73ED1772}" srcOrd="0" destOrd="0" parTransId="{03B2E84C-A8FA-4F35-93CB-0890105671DA}" sibTransId="{55BE5FFD-DAA6-4C98-A67B-F05D0F8BDBEB}"/>
    <dgm:cxn modelId="{1B3B8D19-1D0E-45A8-8706-B5DB4A39FBA0}" type="presOf" srcId="{682F8BB3-E239-4743-B4DC-5EFA96D18ADB}" destId="{16D30663-EDC0-4A4D-BB13-108C1318C046}" srcOrd="0" destOrd="0" presId="urn:microsoft.com/office/officeart/2018/2/layout/IconLabelDescriptionList"/>
    <dgm:cxn modelId="{AC27C821-EC90-4458-B075-FFB5A6FC95CB}" srcId="{B8D5F758-3919-4BF5-AECB-9A3734B565F6}" destId="{CEEAE491-0A83-4698-956B-C163A4206554}" srcOrd="0" destOrd="0" parTransId="{6CFFFED4-5312-4B4A-9F61-05FADAE47C99}" sibTransId="{55B12671-EC8F-4812-9A0F-3EA003792A3B}"/>
    <dgm:cxn modelId="{C4115934-69D1-49F8-B3A2-2A7CDE1A8983}" srcId="{396C560C-97F5-492F-BE25-10104BE1D134}" destId="{B8D5F758-3919-4BF5-AECB-9A3734B565F6}" srcOrd="2" destOrd="0" parTransId="{E06F54CB-8F17-4395-AF0C-D17D13838400}" sibTransId="{10895F47-29B6-48A4-A562-F36F15DF298E}"/>
    <dgm:cxn modelId="{C9DEF140-CB75-43C7-A7AC-1D0F9E62C71E}" type="presOf" srcId="{BE06A1E7-7179-4723-88F4-EA4069BD8CCB}" destId="{B48FA5A4-A542-4A54-8426-61BB0518D395}" srcOrd="0" destOrd="0" presId="urn:microsoft.com/office/officeart/2018/2/layout/IconLabelDescriptionList"/>
    <dgm:cxn modelId="{79672546-D2E5-4A6D-9F87-5C43C5D18CFE}" srcId="{682F8BB3-E239-4743-B4DC-5EFA96D18ADB}" destId="{BE4F5D28-3398-4025-BBF1-B402B4F0116C}" srcOrd="1" destOrd="0" parTransId="{D99EB2B7-3958-4B70-804F-898B26CD5E29}" sibTransId="{896A7636-B4AB-4CA7-9EEC-30A8E7E3C8F3}"/>
    <dgm:cxn modelId="{9C17E96A-8D23-4F2F-84F9-D5219FB7DABD}" type="presOf" srcId="{E992F561-DDFB-445C-8EF7-565F73ED1772}" destId="{AAC1AB99-40FD-4BFF-8721-FFADFFF762E7}" srcOrd="0" destOrd="0" presId="urn:microsoft.com/office/officeart/2018/2/layout/IconLabelDescriptionList"/>
    <dgm:cxn modelId="{5C3A2772-4BE7-4F22-8BD0-C74244A9246D}" srcId="{396C560C-97F5-492F-BE25-10104BE1D134}" destId="{89D4A8F1-88A4-4BB3-88FE-76F4958EF694}" srcOrd="0" destOrd="0" parTransId="{AF13EAD2-2028-4170-980D-97BA13CCDD2E}" sibTransId="{CA03152D-1A65-4C14-A053-2032E965162C}"/>
    <dgm:cxn modelId="{3862557E-C396-4F69-B58E-982824262B49}" type="presOf" srcId="{BE4F5D28-3398-4025-BBF1-B402B4F0116C}" destId="{AAC1AB99-40FD-4BFF-8721-FFADFFF762E7}" srcOrd="0" destOrd="1" presId="urn:microsoft.com/office/officeart/2018/2/layout/IconLabelDescriptionList"/>
    <dgm:cxn modelId="{08BA6180-5552-490D-A6F2-E996D83ED52E}" srcId="{89D4A8F1-88A4-4BB3-88FE-76F4958EF694}" destId="{BE06A1E7-7179-4723-88F4-EA4069BD8CCB}" srcOrd="0" destOrd="0" parTransId="{0B849142-DA0E-4B15-9F7B-CA794069399E}" sibTransId="{A8DF77E8-6C12-41A1-BB93-17CB15511E6C}"/>
    <dgm:cxn modelId="{D1265097-5DF0-4884-80FA-44B4EA092A8B}" type="presOf" srcId="{89D4A8F1-88A4-4BB3-88FE-76F4958EF694}" destId="{446B9024-2B86-4BF8-94F7-02B5506283C8}" srcOrd="0" destOrd="0" presId="urn:microsoft.com/office/officeart/2018/2/layout/IconLabelDescriptionList"/>
    <dgm:cxn modelId="{48E841AD-8611-41B5-A4FC-B67201D6EC9D}" type="presOf" srcId="{396C560C-97F5-492F-BE25-10104BE1D134}" destId="{463F3AEA-12D2-4473-B7F7-C69A3D1773A9}" srcOrd="0" destOrd="0" presId="urn:microsoft.com/office/officeart/2018/2/layout/IconLabelDescriptionList"/>
    <dgm:cxn modelId="{150F7DC0-B9F7-4DF6-992E-F2633A70CA11}" srcId="{396C560C-97F5-492F-BE25-10104BE1D134}" destId="{682F8BB3-E239-4743-B4DC-5EFA96D18ADB}" srcOrd="1" destOrd="0" parTransId="{F3D2F320-B479-47F5-88E9-BB67F6961C51}" sibTransId="{7C7EAC82-A850-4E7B-9991-E2DD84F322C2}"/>
    <dgm:cxn modelId="{44BD1CF0-C55D-4CD5-84A1-73A2DAC55FEA}" type="presOf" srcId="{B8D5F758-3919-4BF5-AECB-9A3734B565F6}" destId="{E5EB2FE3-69EF-4831-A1B6-4C18D5265FC7}" srcOrd="0" destOrd="0" presId="urn:microsoft.com/office/officeart/2018/2/layout/IconLabelDescriptionList"/>
    <dgm:cxn modelId="{2FF74AFB-01BA-4902-AC9C-896A7904F49F}" type="presOf" srcId="{CEEAE491-0A83-4698-956B-C163A4206554}" destId="{606D586B-3636-4220-B757-63A3089FE8E6}" srcOrd="0" destOrd="0" presId="urn:microsoft.com/office/officeart/2018/2/layout/IconLabelDescriptionList"/>
    <dgm:cxn modelId="{032039E6-3A5F-4BE4-B255-112B05535D42}" type="presParOf" srcId="{463F3AEA-12D2-4473-B7F7-C69A3D1773A9}" destId="{287482DF-4732-4447-AB24-70D860667D88}" srcOrd="0" destOrd="0" presId="urn:microsoft.com/office/officeart/2018/2/layout/IconLabelDescriptionList"/>
    <dgm:cxn modelId="{4CFBB3D2-EFDC-4BA1-BC54-5941AC0CBA2F}" type="presParOf" srcId="{287482DF-4732-4447-AB24-70D860667D88}" destId="{ED1D3186-F14F-4872-BCFC-D50810901891}" srcOrd="0" destOrd="0" presId="urn:microsoft.com/office/officeart/2018/2/layout/IconLabelDescriptionList"/>
    <dgm:cxn modelId="{403F06A2-E3F5-489A-85B7-52D893B1911A}" type="presParOf" srcId="{287482DF-4732-4447-AB24-70D860667D88}" destId="{7F3B4AD9-70BC-4B3A-9243-D0F97D588D17}" srcOrd="1" destOrd="0" presId="urn:microsoft.com/office/officeart/2018/2/layout/IconLabelDescriptionList"/>
    <dgm:cxn modelId="{2D65B75C-B621-4D2B-BD62-075AA2AD0205}" type="presParOf" srcId="{287482DF-4732-4447-AB24-70D860667D88}" destId="{446B9024-2B86-4BF8-94F7-02B5506283C8}" srcOrd="2" destOrd="0" presId="urn:microsoft.com/office/officeart/2018/2/layout/IconLabelDescriptionList"/>
    <dgm:cxn modelId="{2A78686B-7220-407F-A686-AEA9765A2DD6}" type="presParOf" srcId="{287482DF-4732-4447-AB24-70D860667D88}" destId="{11568EEF-0F1C-4CB5-8897-732F0149A91D}" srcOrd="3" destOrd="0" presId="urn:microsoft.com/office/officeart/2018/2/layout/IconLabelDescriptionList"/>
    <dgm:cxn modelId="{008F8B6F-8D64-4F88-8E89-F7C2E552EFFD}" type="presParOf" srcId="{287482DF-4732-4447-AB24-70D860667D88}" destId="{B48FA5A4-A542-4A54-8426-61BB0518D395}" srcOrd="4" destOrd="0" presId="urn:microsoft.com/office/officeart/2018/2/layout/IconLabelDescriptionList"/>
    <dgm:cxn modelId="{C2822FBC-9415-4F27-BA33-6D9C91181836}" type="presParOf" srcId="{463F3AEA-12D2-4473-B7F7-C69A3D1773A9}" destId="{681B127C-C42B-4965-BCFA-A55707879048}" srcOrd="1" destOrd="0" presId="urn:microsoft.com/office/officeart/2018/2/layout/IconLabelDescriptionList"/>
    <dgm:cxn modelId="{074328C6-ADAF-4F06-9600-B07449469D7A}" type="presParOf" srcId="{463F3AEA-12D2-4473-B7F7-C69A3D1773A9}" destId="{9B9AFDF8-8696-408A-AE93-E1172D4BAA66}" srcOrd="2" destOrd="0" presId="urn:microsoft.com/office/officeart/2018/2/layout/IconLabelDescriptionList"/>
    <dgm:cxn modelId="{EAE26974-64D8-4A03-8C82-F94CFB9BFE82}" type="presParOf" srcId="{9B9AFDF8-8696-408A-AE93-E1172D4BAA66}" destId="{F4C2BACD-2C8A-452E-8986-4B0CF939792D}" srcOrd="0" destOrd="0" presId="urn:microsoft.com/office/officeart/2018/2/layout/IconLabelDescriptionList"/>
    <dgm:cxn modelId="{ED80629E-6D70-48BE-A098-EA33927248D4}" type="presParOf" srcId="{9B9AFDF8-8696-408A-AE93-E1172D4BAA66}" destId="{EBC47E85-1384-455B-9873-68CC1B5CD15D}" srcOrd="1" destOrd="0" presId="urn:microsoft.com/office/officeart/2018/2/layout/IconLabelDescriptionList"/>
    <dgm:cxn modelId="{6BFD25BE-C931-490C-BE98-50CFA5C325FB}" type="presParOf" srcId="{9B9AFDF8-8696-408A-AE93-E1172D4BAA66}" destId="{16D30663-EDC0-4A4D-BB13-108C1318C046}" srcOrd="2" destOrd="0" presId="urn:microsoft.com/office/officeart/2018/2/layout/IconLabelDescriptionList"/>
    <dgm:cxn modelId="{2BCF7426-B3FB-45A4-A303-2633DC3F932B}" type="presParOf" srcId="{9B9AFDF8-8696-408A-AE93-E1172D4BAA66}" destId="{2A16DB3E-7AEB-4504-9701-28D8D0AFAC6D}" srcOrd="3" destOrd="0" presId="urn:microsoft.com/office/officeart/2018/2/layout/IconLabelDescriptionList"/>
    <dgm:cxn modelId="{B69F68AE-CB70-4924-89B5-CA1A7A476ED4}" type="presParOf" srcId="{9B9AFDF8-8696-408A-AE93-E1172D4BAA66}" destId="{AAC1AB99-40FD-4BFF-8721-FFADFFF762E7}" srcOrd="4" destOrd="0" presId="urn:microsoft.com/office/officeart/2018/2/layout/IconLabelDescriptionList"/>
    <dgm:cxn modelId="{FFEE2D9C-0EE5-49B6-BCE4-483A859682A0}" type="presParOf" srcId="{463F3AEA-12D2-4473-B7F7-C69A3D1773A9}" destId="{03B83523-D571-4B51-9186-6B4718E06F08}" srcOrd="3" destOrd="0" presId="urn:microsoft.com/office/officeart/2018/2/layout/IconLabelDescriptionList"/>
    <dgm:cxn modelId="{E6EC9A40-CCE3-44C9-9687-904AFD3E6C0E}" type="presParOf" srcId="{463F3AEA-12D2-4473-B7F7-C69A3D1773A9}" destId="{FF39304E-ABCA-4F2E-8B29-A03B911AE049}" srcOrd="4" destOrd="0" presId="urn:microsoft.com/office/officeart/2018/2/layout/IconLabelDescriptionList"/>
    <dgm:cxn modelId="{A20A5C43-645D-4E08-A8EA-060C7193B1AB}" type="presParOf" srcId="{FF39304E-ABCA-4F2E-8B29-A03B911AE049}" destId="{D21FCD1E-B87D-4A74-A582-467F8E3BA29E}" srcOrd="0" destOrd="0" presId="urn:microsoft.com/office/officeart/2018/2/layout/IconLabelDescriptionList"/>
    <dgm:cxn modelId="{5DB1994A-A0F0-4401-BB92-64259F705A17}" type="presParOf" srcId="{FF39304E-ABCA-4F2E-8B29-A03B911AE049}" destId="{A7B4EB76-B1E9-4C03-AC1D-A2077020F449}" srcOrd="1" destOrd="0" presId="urn:microsoft.com/office/officeart/2018/2/layout/IconLabelDescriptionList"/>
    <dgm:cxn modelId="{B6D117E3-E9F3-4F95-8557-1DA600CD7CB0}" type="presParOf" srcId="{FF39304E-ABCA-4F2E-8B29-A03B911AE049}" destId="{E5EB2FE3-69EF-4831-A1B6-4C18D5265FC7}" srcOrd="2" destOrd="0" presId="urn:microsoft.com/office/officeart/2018/2/layout/IconLabelDescriptionList"/>
    <dgm:cxn modelId="{7D1CAB50-DF8A-4A78-840C-E31F4F737965}" type="presParOf" srcId="{FF39304E-ABCA-4F2E-8B29-A03B911AE049}" destId="{28F94B30-BE41-4432-942D-083D8C7CB130}" srcOrd="3" destOrd="0" presId="urn:microsoft.com/office/officeart/2018/2/layout/IconLabelDescriptionList"/>
    <dgm:cxn modelId="{3D3428C5-07F9-44D2-A05E-BC643D159538}" type="presParOf" srcId="{FF39304E-ABCA-4F2E-8B29-A03B911AE049}" destId="{606D586B-3636-4220-B757-63A3089FE8E6}"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D3186-F14F-4872-BCFC-D50810901891}">
      <dsp:nvSpPr>
        <dsp:cNvPr id="0" name=""/>
        <dsp:cNvSpPr/>
      </dsp:nvSpPr>
      <dsp:spPr>
        <a:xfrm>
          <a:off x="1113" y="774210"/>
          <a:ext cx="998156" cy="9981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6B9024-2B86-4BF8-94F7-02B5506283C8}">
      <dsp:nvSpPr>
        <dsp:cNvPr id="0" name=""/>
        <dsp:cNvSpPr/>
      </dsp:nvSpPr>
      <dsp:spPr>
        <a:xfrm>
          <a:off x="1113" y="1865009"/>
          <a:ext cx="2851875" cy="42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US" sz="2700" kern="1200"/>
            <a:t>Stakeholders:</a:t>
          </a:r>
        </a:p>
      </dsp:txBody>
      <dsp:txXfrm>
        <a:off x="1113" y="1865009"/>
        <a:ext cx="2851875" cy="427781"/>
      </dsp:txXfrm>
    </dsp:sp>
    <dsp:sp modelId="{B48FA5A4-A542-4A54-8426-61BB0518D395}">
      <dsp:nvSpPr>
        <dsp:cNvPr id="0" name=""/>
        <dsp:cNvSpPr/>
      </dsp:nvSpPr>
      <dsp:spPr>
        <a:xfrm>
          <a:off x="1113" y="2335880"/>
          <a:ext cx="2851875" cy="592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kern="1200" dirty="0"/>
            <a:t>Borrowers</a:t>
          </a:r>
        </a:p>
        <a:p>
          <a:pPr marL="0" lvl="0" indent="0" algn="l" defTabSz="755650">
            <a:lnSpc>
              <a:spcPct val="100000"/>
            </a:lnSpc>
            <a:spcBef>
              <a:spcPct val="0"/>
            </a:spcBef>
            <a:spcAft>
              <a:spcPct val="35000"/>
            </a:spcAft>
            <a:buNone/>
          </a:pPr>
          <a:r>
            <a:rPr lang="en-US" sz="1700" b="1" kern="1200" dirty="0"/>
            <a:t>Lenders</a:t>
          </a:r>
          <a:endParaRPr lang="en-US" sz="1700" kern="1200" dirty="0"/>
        </a:p>
      </dsp:txBody>
      <dsp:txXfrm>
        <a:off x="1113" y="2335880"/>
        <a:ext cx="2851875" cy="592813"/>
      </dsp:txXfrm>
    </dsp:sp>
    <dsp:sp modelId="{F4C2BACD-2C8A-452E-8986-4B0CF939792D}">
      <dsp:nvSpPr>
        <dsp:cNvPr id="0" name=""/>
        <dsp:cNvSpPr/>
      </dsp:nvSpPr>
      <dsp:spPr>
        <a:xfrm>
          <a:off x="3717562" y="629480"/>
          <a:ext cx="998156" cy="9981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D30663-EDC0-4A4D-BB13-108C1318C046}">
      <dsp:nvSpPr>
        <dsp:cNvPr id="0" name=""/>
        <dsp:cNvSpPr/>
      </dsp:nvSpPr>
      <dsp:spPr>
        <a:xfrm>
          <a:off x="3717562" y="1720279"/>
          <a:ext cx="2851875" cy="42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US" sz="2700" kern="1200"/>
            <a:t>Constraint </a:t>
          </a:r>
        </a:p>
      </dsp:txBody>
      <dsp:txXfrm>
        <a:off x="3717562" y="1720279"/>
        <a:ext cx="2851875" cy="427781"/>
      </dsp:txXfrm>
    </dsp:sp>
    <dsp:sp modelId="{AAC1AB99-40FD-4BFF-8721-FFADFFF762E7}">
      <dsp:nvSpPr>
        <dsp:cNvPr id="0" name=""/>
        <dsp:cNvSpPr/>
      </dsp:nvSpPr>
      <dsp:spPr>
        <a:xfrm>
          <a:off x="3352066" y="2169711"/>
          <a:ext cx="3582867" cy="1171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kern="1200" dirty="0"/>
            <a:t>Market Volatility: Macroeconomic Factors</a:t>
          </a:r>
          <a:endParaRPr lang="en-US" sz="1700" kern="1200" dirty="0"/>
        </a:p>
        <a:p>
          <a:pPr marL="0" lvl="0" indent="0" algn="l" defTabSz="755650">
            <a:lnSpc>
              <a:spcPct val="100000"/>
            </a:lnSpc>
            <a:spcBef>
              <a:spcPct val="0"/>
            </a:spcBef>
            <a:spcAft>
              <a:spcPct val="35000"/>
            </a:spcAft>
            <a:buNone/>
          </a:pPr>
          <a:r>
            <a:rPr lang="en-US" sz="1700" b="1" kern="1200" dirty="0"/>
            <a:t>Regulatory Factors</a:t>
          </a:r>
        </a:p>
        <a:p>
          <a:pPr marL="0" lvl="0" indent="0" algn="l" defTabSz="755650">
            <a:lnSpc>
              <a:spcPct val="100000"/>
            </a:lnSpc>
            <a:spcBef>
              <a:spcPct val="0"/>
            </a:spcBef>
            <a:spcAft>
              <a:spcPct val="35000"/>
            </a:spcAft>
            <a:buNone/>
          </a:pPr>
          <a:r>
            <a:rPr lang="en-US" sz="1700" b="1" kern="1200" dirty="0"/>
            <a:t>Model Limitations</a:t>
          </a:r>
        </a:p>
      </dsp:txBody>
      <dsp:txXfrm>
        <a:off x="3352066" y="2169711"/>
        <a:ext cx="3582867" cy="1171736"/>
      </dsp:txXfrm>
    </dsp:sp>
    <dsp:sp modelId="{D21FCD1E-B87D-4A74-A582-467F8E3BA29E}">
      <dsp:nvSpPr>
        <dsp:cNvPr id="0" name=""/>
        <dsp:cNvSpPr/>
      </dsp:nvSpPr>
      <dsp:spPr>
        <a:xfrm>
          <a:off x="7434011" y="774210"/>
          <a:ext cx="998156" cy="9981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EB2FE3-69EF-4831-A1B6-4C18D5265FC7}">
      <dsp:nvSpPr>
        <dsp:cNvPr id="0" name=""/>
        <dsp:cNvSpPr/>
      </dsp:nvSpPr>
      <dsp:spPr>
        <a:xfrm>
          <a:off x="7434011" y="1865009"/>
          <a:ext cx="2851875" cy="42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US" sz="2700" kern="1200"/>
            <a:t>Success metrics: </a:t>
          </a:r>
        </a:p>
      </dsp:txBody>
      <dsp:txXfrm>
        <a:off x="7434011" y="1865009"/>
        <a:ext cx="2851875" cy="427781"/>
      </dsp:txXfrm>
    </dsp:sp>
    <dsp:sp modelId="{606D586B-3636-4220-B757-63A3089FE8E6}">
      <dsp:nvSpPr>
        <dsp:cNvPr id="0" name=""/>
        <dsp:cNvSpPr/>
      </dsp:nvSpPr>
      <dsp:spPr>
        <a:xfrm>
          <a:off x="7434011" y="2335880"/>
          <a:ext cx="2851875" cy="592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kern="1200"/>
            <a:t>Prediction Accuracy</a:t>
          </a:r>
          <a:endParaRPr lang="en-US" sz="1700" kern="1200"/>
        </a:p>
      </dsp:txBody>
      <dsp:txXfrm>
        <a:off x="7434011" y="2335880"/>
        <a:ext cx="2851875" cy="59281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1865D-826C-4D7B-B7A3-1E3E37624974}" type="datetimeFigureOut">
              <a:t>07/05/2023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3A033-1E75-4A73-A980-C3C98C299693}" type="slidenum">
              <a:t>‹#›</a:t>
            </a:fld>
            <a:endParaRPr lang="en-US"/>
          </a:p>
        </p:txBody>
      </p:sp>
    </p:spTree>
    <p:extLst>
      <p:ext uri="{BB962C8B-B14F-4D97-AF65-F5344CB8AC3E}">
        <p14:creationId xmlns:p14="http://schemas.microsoft.com/office/powerpoint/2010/main" val="1789092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kaggle.com/datasets/husainsb/lendingclub-issued-loa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t>Market Volatility: Interest rates are influenced by various economic factors and market conditions. Rapid fluctuations in financial markets and changes in economic indicators can introduce volatility, making it challenging to accurately predict interest rates.</a:t>
            </a:r>
          </a:p>
          <a:p>
            <a:pPr marL="285750" indent="-285750">
              <a:buFont typeface="Arial"/>
              <a:buChar char="•"/>
            </a:pPr>
            <a:r>
              <a:rPr lang="en-US" dirty="0"/>
              <a:t>Regulatory Factors: The lending industry, including P2P lending, is subject to regulatory frameworks and policies. Regulatory changes, such as new lending regulations or interest rate interventions by central banks, can introduce uncertainty and impact interest rate predictions.</a:t>
            </a:r>
            <a:endParaRPr lang="en-US" dirty="0">
              <a:cs typeface="Calibri"/>
            </a:endParaRPr>
          </a:p>
          <a:p>
            <a:pPr marL="285750" indent="-285750">
              <a:buFont typeface="Arial"/>
              <a:buChar char="•"/>
            </a:pPr>
            <a:r>
              <a:rPr lang="en-US" dirty="0"/>
              <a:t>Macroeconomic Factors: Interest rates are influenced by broader macroeconomic factors such as inflation rates, unemployment levels, GDP growth, and fiscal policies. The complexity and interconnectedness of these factors pose challenges in accurately predicting interest rate movements. </a:t>
            </a:r>
            <a:endParaRPr lang="en-US" dirty="0">
              <a:cs typeface="Calibri"/>
            </a:endParaRPr>
          </a:p>
          <a:p>
            <a:pPr marL="285750" indent="-285750">
              <a:buFont typeface="Arial"/>
              <a:buChar char="•"/>
            </a:pPr>
            <a:r>
              <a:rPr lang="en-US" dirty="0">
                <a:cs typeface="Calibri"/>
              </a:rPr>
              <a:t>M</a:t>
            </a:r>
            <a:r>
              <a:rPr lang="en-US" dirty="0"/>
              <a:t>odel Limitations: Interest rate prediction models have inherent limitations. Assumptions made in model development, the choice of predictive variables, and the model's ability to capture all relevant factors can impact the accuracy of predictions. It is important to understand and acknowledge these limitations.</a:t>
            </a:r>
            <a:endParaRPr lang="en-US" dirty="0">
              <a:cs typeface="Calibri"/>
            </a:endParaRPr>
          </a:p>
          <a:p>
            <a:pPr marL="285750" indent="-285750">
              <a:buFont typeface="Arial"/>
              <a:buChar char="•"/>
            </a:pPr>
            <a:endParaRPr lang="en-US" dirty="0">
              <a:cs typeface="Calibri"/>
            </a:endParaRPr>
          </a:p>
          <a:p>
            <a:pPr marL="285750" indent="-285750">
              <a:buFont typeface="Arial"/>
              <a:buChar char="•"/>
            </a:pPr>
            <a:r>
              <a:rPr lang="en-US" dirty="0"/>
              <a:t> accuracy of the interest rate predictions themselves. This can be measured by comparing the predicted interest rates with the actual interest rates observed over a specific time period. Common metrics used to assess accuracy include mean absolute error (MAE), mean squared error (MSE), or root mean squared error (RMSE).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4D3A033-1E75-4A73-A980-C3C98C299693}" type="slidenum">
              <a:t>3</a:t>
            </a:fld>
            <a:endParaRPr lang="en-US"/>
          </a:p>
        </p:txBody>
      </p:sp>
    </p:spTree>
    <p:extLst>
      <p:ext uri="{BB962C8B-B14F-4D97-AF65-F5344CB8AC3E}">
        <p14:creationId xmlns:p14="http://schemas.microsoft.com/office/powerpoint/2010/main" val="2010538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hlinkClick r:id="rId3"/>
              </a:rPr>
              <a:t>https://www.kaggle.com/datasets/husainsb/lendingclub-issued-loans</a:t>
            </a:r>
            <a:endParaRPr lang="en-US"/>
          </a:p>
          <a:p>
            <a:r>
              <a:rPr lang="en-US"/>
              <a:t>To determine the relevance of columns in predicting interest rates, a domain knowledge-based analysis was conducted. The following columns were assessed for their potential impact on interest rates:</a:t>
            </a:r>
          </a:p>
          <a:p>
            <a:pPr marL="171450" indent="-171450">
              <a:buFont typeface="Arial"/>
              <a:buChar char="•"/>
            </a:pPr>
            <a:r>
              <a:rPr lang="en-US"/>
              <a:t>'</a:t>
            </a:r>
            <a:r>
              <a:rPr lang="en-US" err="1"/>
              <a:t>int_rate</a:t>
            </a:r>
            <a:r>
              <a:rPr lang="en-US"/>
              <a:t>': This column represents the target variable, the interest rate, and is directly relevant for the prediction task.</a:t>
            </a:r>
          </a:p>
          <a:p>
            <a:pPr marL="171450" indent="-171450">
              <a:buFont typeface="Arial"/>
              <a:buChar char="•"/>
            </a:pPr>
            <a:r>
              <a:rPr lang="en-US" dirty="0"/>
              <a:t>'</a:t>
            </a:r>
            <a:r>
              <a:rPr lang="en-US" dirty="0" err="1"/>
              <a:t>loan_amnt</a:t>
            </a:r>
            <a:r>
              <a:rPr lang="en-US" dirty="0"/>
              <a:t>': Higher loan amounts may be associated with higher interest rates due to increased risk.</a:t>
            </a:r>
            <a:endParaRPr lang="en-US" dirty="0">
              <a:cs typeface="Calibri"/>
            </a:endParaRPr>
          </a:p>
          <a:p>
            <a:pPr marL="171450" indent="-171450">
              <a:buFont typeface="Arial"/>
              <a:buChar char="•"/>
            </a:pPr>
            <a:r>
              <a:rPr lang="en-US" dirty="0"/>
              <a:t>'</a:t>
            </a:r>
            <a:r>
              <a:rPr lang="en-US" dirty="0" err="1"/>
              <a:t>annual_inc</a:t>
            </a:r>
            <a:r>
              <a:rPr lang="en-US" dirty="0"/>
              <a:t>': Borrower's annual income is an important factor considered by lenders, where higher incomes may result in lower interest rates.</a:t>
            </a:r>
            <a:endParaRPr lang="en-US" dirty="0">
              <a:cs typeface="Calibri"/>
            </a:endParaRPr>
          </a:p>
          <a:p>
            <a:pPr marL="171450" indent="-171450">
              <a:buFont typeface="Arial"/>
              <a:buChar char="•"/>
            </a:pPr>
            <a:r>
              <a:rPr lang="en-US" dirty="0"/>
              <a:t>'</a:t>
            </a:r>
            <a:r>
              <a:rPr lang="en-US" dirty="0" err="1"/>
              <a:t>mths_since_last_delinq</a:t>
            </a:r>
            <a:r>
              <a:rPr lang="en-US" dirty="0"/>
              <a:t>': The number of months since the borrower's last delinquency can impact creditworthiness and, in turn, interest rates.</a:t>
            </a:r>
            <a:endParaRPr lang="en-US" dirty="0">
              <a:cs typeface="Calibri"/>
            </a:endParaRPr>
          </a:p>
          <a:p>
            <a:pPr marL="171450" indent="-171450">
              <a:buFont typeface="Arial"/>
              <a:buChar char="•"/>
            </a:pPr>
            <a:r>
              <a:rPr lang="en-US" dirty="0"/>
              <a:t>'</a:t>
            </a:r>
            <a:r>
              <a:rPr lang="en-US" dirty="0" err="1"/>
              <a:t>revol_bal</a:t>
            </a:r>
            <a:r>
              <a:rPr lang="en-US" dirty="0"/>
              <a:t>' and '</a:t>
            </a:r>
            <a:r>
              <a:rPr lang="en-US" dirty="0" err="1"/>
              <a:t>revol_util</a:t>
            </a:r>
            <a:r>
              <a:rPr lang="en-US" dirty="0"/>
              <a:t>': Higher revolving credit balances and utilization may indicate a higher risk for lenders, potentially leading to higher interest rates.</a:t>
            </a:r>
            <a:endParaRPr lang="en-US" dirty="0">
              <a:cs typeface="Calibri"/>
            </a:endParaRPr>
          </a:p>
          <a:p>
            <a:pPr marL="171450" indent="-171450">
              <a:buFont typeface="Arial"/>
              <a:buChar char="•"/>
            </a:pPr>
            <a:r>
              <a:rPr lang="en-US" dirty="0"/>
              <a:t>'</a:t>
            </a:r>
            <a:r>
              <a:rPr lang="en-US" dirty="0" err="1"/>
              <a:t>tot_coll_amt</a:t>
            </a:r>
            <a:r>
              <a:rPr lang="en-US" dirty="0"/>
              <a:t>' and '</a:t>
            </a:r>
            <a:r>
              <a:rPr lang="en-US" dirty="0" err="1"/>
              <a:t>tot_cur_bal</a:t>
            </a:r>
            <a:r>
              <a:rPr lang="en-US" dirty="0"/>
              <a:t>': These columns reflect the borrower's credit history and financial stability, which can influence interest rates.</a:t>
            </a:r>
            <a:endParaRPr lang="en-US" dirty="0">
              <a:cs typeface="Calibri"/>
            </a:endParaRPr>
          </a:p>
          <a:p>
            <a:pPr marL="171450" indent="-171450">
              <a:buFont typeface="Arial"/>
              <a:buChar char="•"/>
            </a:pPr>
            <a:r>
              <a:rPr lang="en-US" dirty="0"/>
              <a:t>'</a:t>
            </a:r>
            <a:r>
              <a:rPr lang="en-US" dirty="0" err="1"/>
              <a:t>total_rev_hi_lim</a:t>
            </a:r>
            <a:r>
              <a:rPr lang="en-US" dirty="0"/>
              <a:t>': The total revolving credit limit provides information about the borrower's available credit and debt capacity, influencing interest rates.</a:t>
            </a:r>
            <a:endParaRPr lang="en-US" dirty="0">
              <a:cs typeface="Calibri"/>
            </a:endParaRPr>
          </a:p>
          <a:p>
            <a:pPr marL="171450" indent="-171450">
              <a:buFont typeface="Arial"/>
              <a:buChar char="•"/>
            </a:pPr>
            <a:r>
              <a:rPr lang="en-US" dirty="0"/>
              <a:t>'</a:t>
            </a:r>
            <a:r>
              <a:rPr lang="en-US" dirty="0" err="1"/>
              <a:t>term_in_month</a:t>
            </a:r>
            <a:r>
              <a:rPr lang="en-US" dirty="0"/>
              <a:t>': Loan term in months can affect interest rates, with longer terms potentially carrying higher risks and rates.</a:t>
            </a:r>
            <a:endParaRPr lang="en-US" dirty="0">
              <a:cs typeface="Calibri"/>
            </a:endParaRPr>
          </a:p>
          <a:p>
            <a:pPr marL="171450" indent="-171450">
              <a:buFont typeface="Arial"/>
              <a:buChar char="•"/>
            </a:pPr>
            <a:r>
              <a:rPr lang="en-US" dirty="0"/>
              <a:t>'</a:t>
            </a:r>
            <a:r>
              <a:rPr lang="en-US" dirty="0" err="1"/>
              <a:t>empl_length</a:t>
            </a:r>
            <a:r>
              <a:rPr lang="en-US" dirty="0"/>
              <a:t>': The length of employment can be an indicator of job stability, where longer employment histories may result in lower interest rates.</a:t>
            </a:r>
            <a:endParaRPr lang="en-US" dirty="0">
              <a:cs typeface="Calibri"/>
            </a:endParaRPr>
          </a:p>
          <a:p>
            <a:endParaRPr lang="en-US" u="sng"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4D3A033-1E75-4A73-A980-C3C98C299693}" type="slidenum">
              <a:t>4</a:t>
            </a:fld>
            <a:endParaRPr lang="en-US"/>
          </a:p>
        </p:txBody>
      </p:sp>
    </p:spTree>
    <p:extLst>
      <p:ext uri="{BB962C8B-B14F-4D97-AF65-F5344CB8AC3E}">
        <p14:creationId xmlns:p14="http://schemas.microsoft.com/office/powerpoint/2010/main" val="285207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10000"/>
              </a:lnSpc>
              <a:spcBef>
                <a:spcPts val="1000"/>
              </a:spcBef>
              <a:buFont typeface="Arial,Sans-Serif"/>
              <a:buChar char="•"/>
            </a:pPr>
            <a:r>
              <a:rPr lang="en-US" dirty="0" err="1"/>
              <a:t>onverted</a:t>
            </a:r>
            <a:r>
              <a:rPr lang="en-US" dirty="0"/>
              <a:t> '</a:t>
            </a:r>
            <a:r>
              <a:rPr lang="en-US" dirty="0" err="1"/>
              <a:t>emp_length</a:t>
            </a:r>
            <a:r>
              <a:rPr lang="en-US" dirty="0"/>
              <a:t>' column to numbers only</a:t>
            </a:r>
          </a:p>
          <a:p>
            <a:pPr marL="285750" indent="-285750">
              <a:lnSpc>
                <a:spcPct val="110000"/>
              </a:lnSpc>
              <a:spcBef>
                <a:spcPts val="1000"/>
              </a:spcBef>
              <a:buFont typeface="Arial,Sans-Serif"/>
              <a:buChar char="•"/>
            </a:pPr>
            <a:r>
              <a:rPr lang="en-US" dirty="0"/>
              <a:t>Extracted numeric values from the 'term' column and added a new column '</a:t>
            </a:r>
            <a:r>
              <a:rPr lang="en-US" dirty="0" err="1"/>
              <a:t>term_in_month</a:t>
            </a:r>
            <a:r>
              <a:rPr lang="en-US" dirty="0"/>
              <a:t>'</a:t>
            </a:r>
            <a:endParaRPr lang="en-US" dirty="0">
              <a:cs typeface="Calibri"/>
            </a:endParaRPr>
          </a:p>
          <a:p>
            <a:pPr marL="285750" indent="-285750">
              <a:lnSpc>
                <a:spcPct val="110000"/>
              </a:lnSpc>
              <a:spcBef>
                <a:spcPts val="1000"/>
              </a:spcBef>
              <a:buFont typeface="Arial,Sans-Serif"/>
              <a:buChar char="•"/>
            </a:pPr>
            <a:r>
              <a:rPr lang="en-US" dirty="0"/>
              <a:t>Converted the '</a:t>
            </a:r>
            <a:r>
              <a:rPr lang="en-US" dirty="0" err="1"/>
              <a:t>earliest_cr_line</a:t>
            </a:r>
            <a:r>
              <a:rPr lang="en-US" dirty="0"/>
              <a:t>' column to the datetime format</a:t>
            </a:r>
            <a:endParaRPr lang="en-US" dirty="0">
              <a:cs typeface="Calibri"/>
            </a:endParaRPr>
          </a:p>
          <a:p>
            <a:pPr marL="285750" indent="-285750">
              <a:lnSpc>
                <a:spcPct val="110000"/>
              </a:lnSpc>
              <a:spcBef>
                <a:spcPts val="1000"/>
              </a:spcBef>
              <a:buFont typeface="Arial,Sans-Serif"/>
              <a:buChar char="•"/>
            </a:pPr>
            <a:r>
              <a:rPr lang="en-US" dirty="0"/>
              <a:t>Calculated the average values of the '</a:t>
            </a:r>
            <a:r>
              <a:rPr lang="en-US" dirty="0" err="1"/>
              <a:t>earliest_cr_line</a:t>
            </a:r>
            <a:r>
              <a:rPr lang="en-US" dirty="0"/>
              <a:t>' and  '</a:t>
            </a:r>
            <a:r>
              <a:rPr lang="en-US" dirty="0" err="1"/>
              <a:t>last_credit_pull_d</a:t>
            </a:r>
            <a:r>
              <a:rPr lang="en-US" dirty="0"/>
              <a:t>' columns and filled </a:t>
            </a:r>
            <a:r>
              <a:rPr lang="en-US" dirty="0" err="1"/>
              <a:t>NaN</a:t>
            </a:r>
            <a:r>
              <a:rPr lang="en-US" dirty="0"/>
              <a:t> values with their average</a:t>
            </a:r>
            <a:endParaRPr lang="en-US" dirty="0">
              <a:cs typeface="Calibri"/>
            </a:endParaRPr>
          </a:p>
          <a:p>
            <a:pPr marL="285750" indent="-285750">
              <a:lnSpc>
                <a:spcPct val="110000"/>
              </a:lnSpc>
              <a:spcBef>
                <a:spcPts val="1000"/>
              </a:spcBef>
              <a:buFont typeface="Arial,Sans-Serif"/>
              <a:buChar char="•"/>
            </a:pPr>
            <a:r>
              <a:rPr lang="en-US" dirty="0"/>
              <a:t>Investigated three columns with the same amount of missing values</a:t>
            </a:r>
          </a:p>
          <a:p>
            <a:pPr marL="285750" indent="-285750">
              <a:lnSpc>
                <a:spcPct val="110000"/>
              </a:lnSpc>
              <a:spcBef>
                <a:spcPts val="1000"/>
              </a:spcBef>
              <a:buFont typeface="Arial,Sans-Serif"/>
              <a:buChar char="•"/>
            </a:pPr>
            <a:r>
              <a:rPr lang="en-US" dirty="0"/>
              <a:t>Checked if these three columns have missing values in the same rows and share a common pattern of missing data</a:t>
            </a:r>
          </a:p>
          <a:p>
            <a:pPr marL="285750" indent="-285750">
              <a:lnSpc>
                <a:spcPct val="110000"/>
              </a:lnSpc>
              <a:spcBef>
                <a:spcPts val="1000"/>
              </a:spcBef>
              <a:buFont typeface="Arial,Sans-Serif"/>
              <a:buChar char="•"/>
            </a:pPr>
            <a:r>
              <a:rPr lang="en-US" dirty="0"/>
              <a:t>Checked the number of missing values in each column and created a heatmap of missing values</a:t>
            </a:r>
          </a:p>
          <a:p>
            <a:pPr marL="285750" indent="-285750">
              <a:lnSpc>
                <a:spcPct val="110000"/>
              </a:lnSpc>
              <a:spcBef>
                <a:spcPts val="1000"/>
              </a:spcBef>
              <a:buFont typeface="Arial,Sans-Serif"/>
              <a:buChar char="•"/>
            </a:pPr>
            <a:r>
              <a:rPr lang="en-US" dirty="0"/>
              <a:t>Dropped rows with missing values in all three columns</a:t>
            </a:r>
          </a:p>
          <a:p>
            <a:pPr marL="285750" indent="-285750">
              <a:lnSpc>
                <a:spcPct val="110000"/>
              </a:lnSpc>
              <a:spcBef>
                <a:spcPts val="1000"/>
              </a:spcBef>
              <a:buFont typeface="Arial,Sans-Serif"/>
              <a:buChar char="•"/>
            </a:pPr>
            <a:r>
              <a:rPr lang="en-US" dirty="0"/>
              <a:t>Calculated the average value of the '</a:t>
            </a:r>
            <a:r>
              <a:rPr lang="en-US" dirty="0" err="1"/>
              <a:t>last_pymnt_d</a:t>
            </a:r>
            <a:r>
              <a:rPr lang="en-US" dirty="0"/>
              <a:t>' column and filled </a:t>
            </a:r>
            <a:r>
              <a:rPr lang="en-US" dirty="0" err="1"/>
              <a:t>NaN</a:t>
            </a:r>
            <a:r>
              <a:rPr lang="en-US" dirty="0"/>
              <a:t> values with the average</a:t>
            </a:r>
          </a:p>
          <a:p>
            <a:endParaRPr lang="en-US" dirty="0">
              <a:cs typeface="Calibri"/>
            </a:endParaRPr>
          </a:p>
        </p:txBody>
      </p:sp>
      <p:sp>
        <p:nvSpPr>
          <p:cNvPr id="4" name="Slide Number Placeholder 3"/>
          <p:cNvSpPr>
            <a:spLocks noGrp="1"/>
          </p:cNvSpPr>
          <p:nvPr>
            <p:ph type="sldNum" sz="quarter" idx="5"/>
          </p:nvPr>
        </p:nvSpPr>
        <p:spPr/>
        <p:txBody>
          <a:bodyPr/>
          <a:lstStyle/>
          <a:p>
            <a:fld id="{C4D3A033-1E75-4A73-A980-C3C98C299693}" type="slidenum">
              <a:rPr lang="en-US"/>
              <a:t>5</a:t>
            </a:fld>
            <a:endParaRPr lang="en-US"/>
          </a:p>
        </p:txBody>
      </p:sp>
    </p:spTree>
    <p:extLst>
      <p:ext uri="{BB962C8B-B14F-4D97-AF65-F5344CB8AC3E}">
        <p14:creationId xmlns:p14="http://schemas.microsoft.com/office/powerpoint/2010/main" val="2476806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5905" lvl="1">
              <a:lnSpc>
                <a:spcPct val="110000"/>
              </a:lnSpc>
              <a:spcBef>
                <a:spcPts val="500"/>
              </a:spcBef>
            </a:pPr>
            <a:r>
              <a:rPr lang="en-US" b="1" dirty="0"/>
              <a:t>Found that the interest rates ranged from approximately 6% to 28%</a:t>
            </a:r>
            <a:endParaRPr lang="en-US" dirty="0"/>
          </a:p>
          <a:p>
            <a:pPr marL="255905" lvl="1">
              <a:lnSpc>
                <a:spcPct val="120000"/>
              </a:lnSpc>
              <a:spcBef>
                <a:spcPts val="500"/>
              </a:spcBef>
            </a:pPr>
            <a:r>
              <a:rPr lang="en-US" b="1"/>
              <a:t>Calculated descriptive statistics such as mean, median, mode, minimum, maximum, and standard deviation</a:t>
            </a:r>
            <a:endParaRPr lang="en-US"/>
          </a:p>
          <a:p>
            <a:pPr marL="255905" lvl="1">
              <a:lnSpc>
                <a:spcPct val="120000"/>
              </a:lnSpc>
              <a:spcBef>
                <a:spcPts val="500"/>
              </a:spcBef>
            </a:pPr>
            <a:r>
              <a:rPr lang="en-US" b="1" dirty="0"/>
              <a:t>Observed a slightly positively skewed distribution of interest rates</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C4D3A033-1E75-4A73-A980-C3C98C299693}" type="slidenum">
              <a:rPr lang="en-US"/>
              <a:t>6</a:t>
            </a:fld>
            <a:endParaRPr lang="en-US"/>
          </a:p>
        </p:txBody>
      </p:sp>
    </p:spTree>
    <p:extLst>
      <p:ext uri="{BB962C8B-B14F-4D97-AF65-F5344CB8AC3E}">
        <p14:creationId xmlns:p14="http://schemas.microsoft.com/office/powerpoint/2010/main" val="3119070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The "MORTGAGE" category has the highest count of observations (412,331) and a mean interest rate of approximately 13.02%. It also has the highest standard deviation of around 4.44, indicating a wider spread of interest rates within this category.</a:t>
            </a:r>
          </a:p>
          <a:p>
            <a:pPr rtl="0"/>
            <a:r>
              <a:rPr lang="en-US" dirty="0"/>
              <a:t>The "RENT" category has the second-highest count of observations (322,643) and a slightly higher mean interest rate of around 13.66% compared to the "MORTGAGE" category. The standard deviation is also relatively high at approximately 4.33.</a:t>
            </a:r>
          </a:p>
          <a:p>
            <a:pPr rtl="0"/>
            <a:r>
              <a:rPr lang="en-US" dirty="0"/>
              <a:t>The "OWN" category has a lower count of observations (82,039) compared to "MORTGAGE" and "RENT" categories. It has a slightly lower mean interest rate of around 13.33% and a similar standard deviation of approximately 4.45.</a:t>
            </a:r>
          </a:p>
          <a:p>
            <a:pPr rtl="0"/>
            <a:r>
              <a:rPr lang="en-US" dirty="0"/>
              <a:t>The "NONE" and "OTHER" categories have smaller counts of observations (42 and 45, respectively) compared to the other categories. They have relatively higher mean interest rates of around 15.49% and 15.39%, respectively. The standard deviations for these categories are also smaller compared to "MORTGAGE" and "RENT".</a:t>
            </a:r>
          </a:p>
          <a:p>
            <a:endParaRPr lang="LID4096" dirty="0"/>
          </a:p>
        </p:txBody>
      </p:sp>
      <p:sp>
        <p:nvSpPr>
          <p:cNvPr id="4" name="Slide Number Placeholder 3"/>
          <p:cNvSpPr>
            <a:spLocks noGrp="1"/>
          </p:cNvSpPr>
          <p:nvPr>
            <p:ph type="sldNum" sz="quarter" idx="5"/>
          </p:nvPr>
        </p:nvSpPr>
        <p:spPr/>
        <p:txBody>
          <a:bodyPr/>
          <a:lstStyle/>
          <a:p>
            <a:fld id="{C4D3A033-1E75-4A73-A980-C3C98C299693}" type="slidenum">
              <a:rPr lang="en-KE" smtClean="0"/>
              <a:t>9</a:t>
            </a:fld>
            <a:endParaRPr lang="en-KE"/>
          </a:p>
        </p:txBody>
      </p:sp>
    </p:spTree>
    <p:extLst>
      <p:ext uri="{BB962C8B-B14F-4D97-AF65-F5344CB8AC3E}">
        <p14:creationId xmlns:p14="http://schemas.microsoft.com/office/powerpoint/2010/main" val="3481203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models were chosen for the analysis because they offer different advantages and capabilities. Ridge regression provides a simple and interpretable linear model, while Random Forest Regression and </a:t>
            </a:r>
            <a:r>
              <a:rPr lang="en-US" err="1"/>
              <a:t>XGBoost</a:t>
            </a:r>
            <a:r>
              <a:rPr lang="en-US"/>
              <a:t> can handle non-linear relationships and capture complex interactions between variables. The combination of these models allows for a comprehensive analysis and comparison of their performance in predicting the interest rate in the lending dataset.</a:t>
            </a:r>
          </a:p>
          <a:p>
            <a:endParaRPr lang="en-US" dirty="0">
              <a:cs typeface="Calibri"/>
            </a:endParaRPr>
          </a:p>
        </p:txBody>
      </p:sp>
      <p:sp>
        <p:nvSpPr>
          <p:cNvPr id="4" name="Slide Number Placeholder 3"/>
          <p:cNvSpPr>
            <a:spLocks noGrp="1"/>
          </p:cNvSpPr>
          <p:nvPr>
            <p:ph type="sldNum" sz="quarter" idx="5"/>
          </p:nvPr>
        </p:nvSpPr>
        <p:spPr/>
        <p:txBody>
          <a:bodyPr/>
          <a:lstStyle/>
          <a:p>
            <a:fld id="{C4D3A033-1E75-4A73-A980-C3C98C299693}" type="slidenum">
              <a:rPr lang="en-US"/>
              <a:t>12</a:t>
            </a:fld>
            <a:endParaRPr lang="en-US"/>
          </a:p>
        </p:txBody>
      </p:sp>
    </p:spTree>
    <p:extLst>
      <p:ext uri="{BB962C8B-B14F-4D97-AF65-F5344CB8AC3E}">
        <p14:creationId xmlns:p14="http://schemas.microsoft.com/office/powerpoint/2010/main" val="1053359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Although the regression models (Ridge regression, Random Forest Regression, and </a:t>
            </a:r>
            <a:r>
              <a:rPr lang="en-US" err="1"/>
              <a:t>XGBoost</a:t>
            </a:r>
            <a:r>
              <a:rPr lang="en-US"/>
              <a:t>) outperformed the dummy baseline model, there is still room for improvement in their performance. </a:t>
            </a:r>
          </a:p>
          <a:p>
            <a:r>
              <a:rPr lang="en-US" dirty="0"/>
              <a:t>Based on the results obtained, the </a:t>
            </a:r>
            <a:r>
              <a:rPr lang="en-US" dirty="0" err="1"/>
              <a:t>XGBoost</a:t>
            </a:r>
            <a:r>
              <a:rPr lang="en-US" dirty="0"/>
              <a:t> model outperforms the other two models (Ridge regression and Random Forest Regression) in terms of mean squared error (MSE) and mean absolute error (MAE). The </a:t>
            </a:r>
            <a:r>
              <a:rPr lang="en-US" dirty="0" err="1"/>
              <a:t>XGBoost</a:t>
            </a:r>
            <a:r>
              <a:rPr lang="en-US" dirty="0"/>
              <a:t> model achieved an MSE of 12.23 and an MAE of 2.7, indicating that, on average, its predictions have a smaller deviation from the actual interest rates compared to the other models.</a:t>
            </a:r>
            <a:endParaRPr lang="en-US" dirty="0">
              <a:cs typeface="Calibri"/>
            </a:endParaRPr>
          </a:p>
          <a:p>
            <a:r>
              <a:rPr lang="en-US" dirty="0"/>
              <a:t>Furthermore, the R^2 score, which represents the goodness of fit of the model, indicates that the </a:t>
            </a:r>
            <a:r>
              <a:rPr lang="en-US" dirty="0" err="1"/>
              <a:t>XGBoost</a:t>
            </a:r>
            <a:r>
              <a:rPr lang="en-US" dirty="0"/>
              <a:t> model provides a better fit to the data compared to the other models. A higher R^2 score suggests that a larger proportion of the variance in the target variable (interest rate) is explained by the model. Therefore, the </a:t>
            </a:r>
            <a:r>
              <a:rPr lang="en-US" dirty="0" err="1"/>
              <a:t>XGBoost</a:t>
            </a:r>
            <a:r>
              <a:rPr lang="en-US" dirty="0"/>
              <a:t> model demonstrates a stronger ability to capture the underlying patterns in the data and make accurate predictions.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4D3A033-1E75-4A73-A980-C3C98C299693}" type="slidenum">
              <a:rPr lang="en-US"/>
              <a:t>14</a:t>
            </a:fld>
            <a:endParaRPr lang="en-US"/>
          </a:p>
        </p:txBody>
      </p:sp>
    </p:spTree>
    <p:extLst>
      <p:ext uri="{BB962C8B-B14F-4D97-AF65-F5344CB8AC3E}">
        <p14:creationId xmlns:p14="http://schemas.microsoft.com/office/powerpoint/2010/main" val="184721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7/5/2023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09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7/5/2023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7574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7/5/2023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62149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2F3E-0F82-7281-4576-3ADDB9C94702}"/>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CA12447-EB71-A948-ADBD-38687EE4D159}"/>
              </a:ext>
            </a:extLst>
          </p:cNvPr>
          <p:cNvSpPr>
            <a:spLocks noGrp="1"/>
          </p:cNvSpPr>
          <p:nvPr>
            <p:ph type="dt" sz="half" idx="10"/>
          </p:nvPr>
        </p:nvSpPr>
        <p:spPr/>
        <p:txBody>
          <a:bodyPr/>
          <a:lstStyle/>
          <a:p>
            <a:fld id="{9D0D92BC-42A9-434B-8530-ADBF4485E407}" type="datetimeFigureOut">
              <a:rPr lang="en-US" smtClean="0"/>
              <a:pPr/>
              <a:t>7/5/2023</a:t>
            </a:fld>
            <a:endParaRPr lang="en-US" dirty="0"/>
          </a:p>
        </p:txBody>
      </p:sp>
      <p:sp>
        <p:nvSpPr>
          <p:cNvPr id="4" name="Footer Placeholder 3">
            <a:extLst>
              <a:ext uri="{FF2B5EF4-FFF2-40B4-BE49-F238E27FC236}">
                <a16:creationId xmlns:a16="http://schemas.microsoft.com/office/drawing/2014/main" id="{78DF107E-8D6D-93AC-7114-6140CC9D989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68C763C-745E-115C-8ECF-ABE6BA02626D}"/>
              </a:ext>
            </a:extLst>
          </p:cNvPr>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40853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7/5/2023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3733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7/5/2023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44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7/5/2023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2970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7/5/2023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45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7/5/2023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2786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7/5/2023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387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7/5/2023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0603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7/5/2023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4058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7/5/2023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565635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00">
          <p15:clr>
            <a:srgbClr val="F26B43"/>
          </p15:clr>
        </p15:guide>
        <p15:guide id="4" pos="3240">
          <p15:clr>
            <a:srgbClr val="F26B43"/>
          </p15:clr>
        </p15:guide>
        <p15:guide id="5" pos="4440">
          <p15:clr>
            <a:srgbClr val="F26B43"/>
          </p15:clr>
        </p15:guide>
        <p15:guide id="6" pos="7080">
          <p15:clr>
            <a:srgbClr val="F26B43"/>
          </p15:clr>
        </p15:guide>
        <p15:guide id="7" orient="horz" pos="1440">
          <p15:clr>
            <a:srgbClr val="F26B43"/>
          </p15:clr>
        </p15:guide>
        <p15:guide id="8" orient="horz" pos="12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055BEBF3-DFCD-47AA-B145-ADA107FAA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3CA93EC-3363-CC71-A38D-0CCA0721E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50"/>
            <a:ext cx="6096000" cy="686395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AC8658D-D32D-6425-453A-E89C5D2B0A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239000" y="1499858"/>
            <a:ext cx="3810000" cy="2156459"/>
          </a:xfrm>
        </p:spPr>
        <p:txBody>
          <a:bodyPr>
            <a:normAutofit/>
          </a:bodyPr>
          <a:lstStyle/>
          <a:p>
            <a:pPr algn="ctr">
              <a:lnSpc>
                <a:spcPct val="110000"/>
              </a:lnSpc>
            </a:pPr>
            <a:r>
              <a:rPr lang="en-US" sz="1500" dirty="0">
                <a:latin typeface="Times New Roman"/>
                <a:cs typeface="Times New Roman"/>
              </a:rPr>
              <a:t>Lending Club </a:t>
            </a:r>
            <a:br>
              <a:rPr lang="en-US" sz="1500" dirty="0">
                <a:latin typeface="Times New Roman"/>
                <a:cs typeface="Times New Roman"/>
              </a:rPr>
            </a:br>
            <a:r>
              <a:rPr lang="en-US" sz="1500" dirty="0">
                <a:latin typeface="Times New Roman"/>
                <a:cs typeface="Times New Roman"/>
              </a:rPr>
              <a:t>predict interest rate</a:t>
            </a:r>
            <a:br>
              <a:rPr lang="en-US" sz="1500" dirty="0">
                <a:latin typeface="Times New Roman"/>
                <a:cs typeface="Times New Roman"/>
              </a:rPr>
            </a:br>
            <a:br>
              <a:rPr lang="en-US" sz="1500" dirty="0">
                <a:latin typeface="Times New Roman"/>
                <a:cs typeface="Times New Roman"/>
              </a:rPr>
            </a:br>
            <a:br>
              <a:rPr lang="en-US" sz="1500" dirty="0">
                <a:latin typeface="Times New Roman"/>
                <a:cs typeface="Times New Roman"/>
              </a:rPr>
            </a:br>
            <a:br>
              <a:rPr lang="en-US" sz="1500" dirty="0">
                <a:latin typeface="Times New Roman"/>
                <a:cs typeface="Times New Roman"/>
              </a:rPr>
            </a:br>
            <a:r>
              <a:rPr lang="en-US" sz="1500" dirty="0">
                <a:latin typeface="Times New Roman"/>
                <a:cs typeface="Times New Roman"/>
              </a:rPr>
              <a:t>By</a:t>
            </a:r>
            <a:br>
              <a:rPr lang="en-US" sz="1500" dirty="0">
                <a:latin typeface="Times New Roman"/>
                <a:cs typeface="Times New Roman"/>
              </a:rPr>
            </a:br>
            <a:r>
              <a:rPr lang="en-US" sz="1500" dirty="0">
                <a:latin typeface="Times New Roman"/>
                <a:cs typeface="Times New Roman"/>
              </a:rPr>
              <a:t>Tzega Abera</a:t>
            </a:r>
          </a:p>
        </p:txBody>
      </p:sp>
      <p:pic>
        <p:nvPicPr>
          <p:cNvPr id="3" name="Picture 2" descr="Shape, arrow&#10;&#10;Description automatically generated">
            <a:extLst>
              <a:ext uri="{FF2B5EF4-FFF2-40B4-BE49-F238E27FC236}">
                <a16:creationId xmlns:a16="http://schemas.microsoft.com/office/drawing/2014/main" id="{7EB142D2-64AB-0CAF-A2DF-80CF5B75DAD6}"/>
              </a:ext>
            </a:extLst>
          </p:cNvPr>
          <p:cNvPicPr>
            <a:picLocks noChangeAspect="1"/>
          </p:cNvPicPr>
          <p:nvPr/>
        </p:nvPicPr>
        <p:blipFill rotWithShape="1">
          <a:blip r:embed="rId2"/>
          <a:srcRect l="31495" r="4949"/>
          <a:stretch/>
        </p:blipFill>
        <p:spPr>
          <a:xfrm>
            <a:off x="952500" y="1070123"/>
            <a:ext cx="4191000" cy="4714841"/>
          </a:xfrm>
          <a:prstGeom prst="rect">
            <a:avLst/>
          </a:prstGeom>
        </p:spPr>
      </p:pic>
      <p:cxnSp>
        <p:nvCxnSpPr>
          <p:cNvPr id="75" name="Straight Connector 74">
            <a:extLst>
              <a:ext uri="{FF2B5EF4-FFF2-40B4-BE49-F238E27FC236}">
                <a16:creationId xmlns:a16="http://schemas.microsoft.com/office/drawing/2014/main" id="{62B03640-8725-578A-2628-C6B639EAE2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38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723900"/>
            <a:ext cx="4417522" cy="1181100"/>
          </a:xfrm>
        </p:spPr>
        <p:txBody>
          <a:bodyPr>
            <a:normAutofit/>
          </a:bodyPr>
          <a:lstStyle/>
          <a:p>
            <a:r>
              <a:rPr lang="en-US" dirty="0"/>
              <a:t>Exploratory data analysis</a:t>
            </a:r>
          </a:p>
        </p:txBody>
      </p:sp>
      <p:sp>
        <p:nvSpPr>
          <p:cNvPr id="26" name="Rectangle 25">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952500" y="2285997"/>
            <a:ext cx="4191000" cy="3890965"/>
          </a:xfrm>
        </p:spPr>
        <p:txBody>
          <a:bodyPr vert="horz" lIns="91440" tIns="45720" rIns="91440" bIns="45720" rtlCol="0">
            <a:normAutofit/>
          </a:bodyPr>
          <a:lstStyle/>
          <a:p>
            <a:pPr marL="228473"/>
            <a:r>
              <a:rPr lang="en-US" dirty="0"/>
              <a:t>Relationship between interest rate and LC grade using a box plot</a:t>
            </a:r>
          </a:p>
          <a:p>
            <a:pPr marL="228473"/>
            <a:r>
              <a:rPr lang="en-US" dirty="0"/>
              <a:t>Found that higher LC grades were associated with lower interest rates</a:t>
            </a:r>
          </a:p>
        </p:txBody>
      </p:sp>
      <p:pic>
        <p:nvPicPr>
          <p:cNvPr id="4" name="Picture 4" descr="Chart, box and whisker chart&#10;&#10;Description automatically generated">
            <a:extLst>
              <a:ext uri="{FF2B5EF4-FFF2-40B4-BE49-F238E27FC236}">
                <a16:creationId xmlns:a16="http://schemas.microsoft.com/office/drawing/2014/main" id="{CE2E171F-D1A6-E4A2-6D7F-19A6B542B71E}"/>
              </a:ext>
            </a:extLst>
          </p:cNvPr>
          <p:cNvPicPr>
            <a:picLocks noChangeAspect="1"/>
          </p:cNvPicPr>
          <p:nvPr/>
        </p:nvPicPr>
        <p:blipFill>
          <a:blip r:embed="rId2"/>
          <a:stretch>
            <a:fillRect/>
          </a:stretch>
        </p:blipFill>
        <p:spPr>
          <a:xfrm>
            <a:off x="6322521" y="1928159"/>
            <a:ext cx="4708521" cy="3001681"/>
          </a:xfrm>
          <a:prstGeom prst="rect">
            <a:avLst/>
          </a:prstGeom>
        </p:spPr>
      </p:pic>
    </p:spTree>
    <p:extLst>
      <p:ext uri="{BB962C8B-B14F-4D97-AF65-F5344CB8AC3E}">
        <p14:creationId xmlns:p14="http://schemas.microsoft.com/office/powerpoint/2010/main" val="238288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FBCF00-DE06-9420-D21B-34BC0A877183}"/>
              </a:ext>
            </a:extLst>
          </p:cNvPr>
          <p:cNvSpPr>
            <a:spLocks noGrp="1"/>
          </p:cNvSpPr>
          <p:nvPr>
            <p:ph type="title"/>
          </p:nvPr>
        </p:nvSpPr>
        <p:spPr>
          <a:xfrm>
            <a:off x="952500" y="723900"/>
            <a:ext cx="4417522" cy="1181100"/>
          </a:xfrm>
        </p:spPr>
        <p:txBody>
          <a:bodyPr vert="horz" lIns="91440" tIns="45720" rIns="91440" bIns="45720" rtlCol="0" anchor="b">
            <a:normAutofit/>
          </a:bodyPr>
          <a:lstStyle/>
          <a:p>
            <a:r>
              <a:rPr lang="en-US" b="1" kern="1200" cap="all" spc="600" baseline="0">
                <a:solidFill>
                  <a:schemeClr val="tx1"/>
                </a:solidFill>
                <a:latin typeface="+mj-lt"/>
                <a:ea typeface="+mj-ea"/>
                <a:cs typeface="+mj-cs"/>
              </a:rPr>
              <a:t>Exploratory data analysis</a:t>
            </a:r>
          </a:p>
        </p:txBody>
      </p:sp>
      <p:sp>
        <p:nvSpPr>
          <p:cNvPr id="19" name="Rectangle 18">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17D9D8-799E-82B9-8F4D-71C252ECFD4B}"/>
              </a:ext>
            </a:extLst>
          </p:cNvPr>
          <p:cNvSpPr txBox="1"/>
          <p:nvPr/>
        </p:nvSpPr>
        <p:spPr>
          <a:xfrm>
            <a:off x="952500" y="2285997"/>
            <a:ext cx="4191000" cy="389096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85750">
              <a:lnSpc>
                <a:spcPct val="120000"/>
              </a:lnSpc>
              <a:spcAft>
                <a:spcPts val="600"/>
              </a:spcAft>
              <a:buFont typeface="Arial"/>
              <a:buChar char="•"/>
            </a:pPr>
            <a:r>
              <a:rPr lang="en-US"/>
              <a:t>Distribution of Interest rates by Grade</a:t>
            </a:r>
          </a:p>
          <a:p>
            <a:pPr>
              <a:lnSpc>
                <a:spcPct val="120000"/>
              </a:lnSpc>
              <a:spcAft>
                <a:spcPts val="600"/>
              </a:spcAft>
              <a:buChar char="•"/>
            </a:pPr>
            <a:endParaRPr lang="en-US" dirty="0"/>
          </a:p>
          <a:p>
            <a:pPr>
              <a:lnSpc>
                <a:spcPct val="120000"/>
              </a:lnSpc>
              <a:spcAft>
                <a:spcPts val="600"/>
              </a:spcAft>
            </a:pPr>
            <a:endParaRPr lang="en-US" dirty="0"/>
          </a:p>
          <a:p>
            <a:pPr>
              <a:lnSpc>
                <a:spcPct val="120000"/>
              </a:lnSpc>
              <a:spcAft>
                <a:spcPts val="600"/>
              </a:spcAft>
            </a:pPr>
            <a:endParaRPr lang="en-US"/>
          </a:p>
        </p:txBody>
      </p:sp>
      <p:pic>
        <p:nvPicPr>
          <p:cNvPr id="4" name="Picture 4" descr="Chart, histogram&#10;&#10;Description automatically generated">
            <a:extLst>
              <a:ext uri="{FF2B5EF4-FFF2-40B4-BE49-F238E27FC236}">
                <a16:creationId xmlns:a16="http://schemas.microsoft.com/office/drawing/2014/main" id="{E3B510BB-C643-7276-2E49-417AB3B54C76}"/>
              </a:ext>
            </a:extLst>
          </p:cNvPr>
          <p:cNvPicPr>
            <a:picLocks noGrp="1" noChangeAspect="1"/>
          </p:cNvPicPr>
          <p:nvPr>
            <p:ph idx="1"/>
          </p:nvPr>
        </p:nvPicPr>
        <p:blipFill>
          <a:blip r:embed="rId2"/>
          <a:stretch>
            <a:fillRect/>
          </a:stretch>
        </p:blipFill>
        <p:spPr>
          <a:xfrm>
            <a:off x="6322521" y="1975244"/>
            <a:ext cx="4708521" cy="2907511"/>
          </a:xfrm>
          <a:prstGeom prst="rect">
            <a:avLst/>
          </a:prstGeom>
        </p:spPr>
      </p:pic>
    </p:spTree>
    <p:extLst>
      <p:ext uri="{BB962C8B-B14F-4D97-AF65-F5344CB8AC3E}">
        <p14:creationId xmlns:p14="http://schemas.microsoft.com/office/powerpoint/2010/main" val="330532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251D5B9-90AA-4AEF-BFD0-D4404A4BD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757238"/>
            <a:ext cx="4374617" cy="1147762"/>
          </a:xfrm>
        </p:spPr>
        <p:txBody>
          <a:bodyPr>
            <a:normAutofit/>
          </a:bodyPr>
          <a:lstStyle/>
          <a:p>
            <a:r>
              <a:rPr lang="en-US" dirty="0"/>
              <a:t>Model Building</a:t>
            </a:r>
          </a:p>
        </p:txBody>
      </p:sp>
      <p:sp>
        <p:nvSpPr>
          <p:cNvPr id="26" name="Rectangle 25">
            <a:extLst>
              <a:ext uri="{FF2B5EF4-FFF2-40B4-BE49-F238E27FC236}">
                <a16:creationId xmlns:a16="http://schemas.microsoft.com/office/drawing/2014/main" id="{9350CC36-9C59-CC36-7563-F664A7995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60320"/>
            <a:ext cx="6095999" cy="4297232"/>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952500" y="2285997"/>
            <a:ext cx="4191000" cy="3890965"/>
          </a:xfrm>
        </p:spPr>
        <p:txBody>
          <a:bodyPr vert="horz" lIns="91440" tIns="45720" rIns="91440" bIns="45720" rtlCol="0">
            <a:normAutofit/>
          </a:bodyPr>
          <a:lstStyle/>
          <a:p>
            <a:r>
              <a:rPr lang="en-US" dirty="0">
                <a:latin typeface="Times New Roman"/>
                <a:cs typeface="Times New Roman"/>
              </a:rPr>
              <a:t>Built three  different models : </a:t>
            </a:r>
            <a:endParaRPr lang="en-US" dirty="0">
              <a:latin typeface="Trade Gothic Next Light"/>
              <a:cs typeface="Times New Roman"/>
            </a:endParaRPr>
          </a:p>
          <a:p>
            <a:r>
              <a:rPr lang="en-US" dirty="0">
                <a:latin typeface="Times New Roman"/>
                <a:cs typeface="Times New Roman"/>
              </a:rPr>
              <a:t>Ridge regression, </a:t>
            </a:r>
            <a:endParaRPr lang="en-US" dirty="0">
              <a:latin typeface="Trade Gothic Next Light"/>
              <a:cs typeface="Times New Roman"/>
            </a:endParaRPr>
          </a:p>
          <a:p>
            <a:r>
              <a:rPr lang="en-US" dirty="0">
                <a:latin typeface="Times New Roman"/>
                <a:cs typeface="Times New Roman"/>
              </a:rPr>
              <a:t>Random Forest Regression</a:t>
            </a:r>
            <a:endParaRPr lang="en-US" dirty="0">
              <a:latin typeface="Trade Gothic Next Light"/>
              <a:cs typeface="Times New Roman"/>
            </a:endParaRPr>
          </a:p>
          <a:p>
            <a:r>
              <a:rPr lang="en-US" dirty="0">
                <a:latin typeface="Times New Roman"/>
                <a:cs typeface="Times New Roman"/>
              </a:rPr>
              <a:t> </a:t>
            </a:r>
            <a:r>
              <a:rPr lang="en-US" dirty="0" err="1">
                <a:latin typeface="Times New Roman"/>
                <a:cs typeface="Times New Roman"/>
              </a:rPr>
              <a:t>XGBoost</a:t>
            </a:r>
            <a:r>
              <a:rPr lang="en-US" dirty="0">
                <a:latin typeface="Times New Roman"/>
                <a:cs typeface="Times New Roman"/>
              </a:rPr>
              <a:t>.</a:t>
            </a:r>
            <a:endParaRPr lang="en-US" dirty="0"/>
          </a:p>
        </p:txBody>
      </p:sp>
      <p:sp>
        <p:nvSpPr>
          <p:cNvPr id="28" name="Rectangle 27">
            <a:extLst>
              <a:ext uri="{FF2B5EF4-FFF2-40B4-BE49-F238E27FC236}">
                <a16:creationId xmlns:a16="http://schemas.microsoft.com/office/drawing/2014/main" id="{A22FF5ED-21FA-0F70-1C8F-FA39113D5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14999" y="386452"/>
            <a:ext cx="6858000" cy="6095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CA4C006C-B7E6-8207-B565-89482F9842D6}"/>
              </a:ext>
            </a:extLst>
          </p:cNvPr>
          <p:cNvPicPr>
            <a:picLocks noChangeAspect="1"/>
          </p:cNvPicPr>
          <p:nvPr/>
        </p:nvPicPr>
        <p:blipFill rotWithShape="1">
          <a:blip r:embed="rId3"/>
          <a:srcRect r="-3" b="25092"/>
          <a:stretch/>
        </p:blipFill>
        <p:spPr>
          <a:xfrm>
            <a:off x="6965343" y="1250343"/>
            <a:ext cx="4357316" cy="2178657"/>
          </a:xfrm>
          <a:custGeom>
            <a:avLst/>
            <a:gdLst/>
            <a:ahLst/>
            <a:cxnLst/>
            <a:rect l="l" t="t" r="r" b="b"/>
            <a:pathLst>
              <a:path w="4357316" h="2178657">
                <a:moveTo>
                  <a:pt x="2178658" y="0"/>
                </a:moveTo>
                <a:cubicBezTo>
                  <a:pt x="3306696" y="0"/>
                  <a:pt x="4234499" y="857301"/>
                  <a:pt x="4346068" y="1955903"/>
                </a:cubicBezTo>
                <a:lnTo>
                  <a:pt x="4357316" y="2178657"/>
                </a:lnTo>
                <a:lnTo>
                  <a:pt x="0" y="2178657"/>
                </a:lnTo>
                <a:lnTo>
                  <a:pt x="11249" y="1955903"/>
                </a:lnTo>
                <a:cubicBezTo>
                  <a:pt x="122818" y="857301"/>
                  <a:pt x="1050621" y="0"/>
                  <a:pt x="2178658" y="0"/>
                </a:cubicBezTo>
                <a:close/>
              </a:path>
            </a:pathLst>
          </a:custGeom>
        </p:spPr>
      </p:pic>
      <p:pic>
        <p:nvPicPr>
          <p:cNvPr id="6" name="Picture 5" descr="Graph on document with pen">
            <a:extLst>
              <a:ext uri="{FF2B5EF4-FFF2-40B4-BE49-F238E27FC236}">
                <a16:creationId xmlns:a16="http://schemas.microsoft.com/office/drawing/2014/main" id="{8805BA6E-B8ED-1D26-BA59-1607CDA546E5}"/>
              </a:ext>
            </a:extLst>
          </p:cNvPr>
          <p:cNvPicPr>
            <a:picLocks noChangeAspect="1"/>
          </p:cNvPicPr>
          <p:nvPr/>
        </p:nvPicPr>
        <p:blipFill rotWithShape="1">
          <a:blip r:embed="rId4"/>
          <a:srcRect t="6096" r="-3" b="18996"/>
          <a:stretch/>
        </p:blipFill>
        <p:spPr>
          <a:xfrm>
            <a:off x="6965343" y="3429000"/>
            <a:ext cx="4357316" cy="2178659"/>
          </a:xfrm>
          <a:custGeom>
            <a:avLst/>
            <a:gdLst/>
            <a:ahLst/>
            <a:cxnLst/>
            <a:rect l="l" t="t" r="r" b="b"/>
            <a:pathLst>
              <a:path w="4357316" h="2178659">
                <a:moveTo>
                  <a:pt x="0" y="0"/>
                </a:moveTo>
                <a:lnTo>
                  <a:pt x="4357316" y="0"/>
                </a:lnTo>
                <a:lnTo>
                  <a:pt x="4357316" y="1"/>
                </a:lnTo>
                <a:cubicBezTo>
                  <a:pt x="4357316" y="1203241"/>
                  <a:pt x="3381898" y="2178659"/>
                  <a:pt x="2178658" y="2178659"/>
                </a:cubicBezTo>
                <a:cubicBezTo>
                  <a:pt x="975418" y="2178659"/>
                  <a:pt x="0" y="1203241"/>
                  <a:pt x="0" y="1"/>
                </a:cubicBezTo>
                <a:close/>
              </a:path>
            </a:pathLst>
          </a:custGeom>
        </p:spPr>
      </p:pic>
    </p:spTree>
    <p:extLst>
      <p:ext uri="{BB962C8B-B14F-4D97-AF65-F5344CB8AC3E}">
        <p14:creationId xmlns:p14="http://schemas.microsoft.com/office/powerpoint/2010/main" val="161996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723900"/>
            <a:ext cx="4417522" cy="1181100"/>
          </a:xfrm>
        </p:spPr>
        <p:txBody>
          <a:bodyPr>
            <a:normAutofit/>
          </a:bodyPr>
          <a:lstStyle/>
          <a:p>
            <a:r>
              <a:rPr lang="en-US"/>
              <a:t>Model Evaluation</a:t>
            </a:r>
            <a:endParaRPr lang="en-US" dirty="0"/>
          </a:p>
        </p:txBody>
      </p:sp>
      <p:sp>
        <p:nvSpPr>
          <p:cNvPr id="49" name="Rectangle 48">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952500" y="2285997"/>
            <a:ext cx="4191000" cy="3890965"/>
          </a:xfrm>
        </p:spPr>
        <p:txBody>
          <a:bodyPr vert="horz" lIns="91440" tIns="45720" rIns="91440" bIns="45720" rtlCol="0">
            <a:normAutofit/>
          </a:bodyPr>
          <a:lstStyle/>
          <a:p>
            <a:r>
              <a:rPr lang="en-US">
                <a:latin typeface="Times New Roman"/>
                <a:cs typeface="Times New Roman"/>
              </a:rPr>
              <a:t>A dummy baseline model was implemented </a:t>
            </a:r>
            <a:endParaRPr lang="en-US" dirty="0"/>
          </a:p>
        </p:txBody>
      </p:sp>
      <p:pic>
        <p:nvPicPr>
          <p:cNvPr id="5" name="Picture 6" descr="A picture containing text&#10;&#10;Description automatically generated">
            <a:extLst>
              <a:ext uri="{FF2B5EF4-FFF2-40B4-BE49-F238E27FC236}">
                <a16:creationId xmlns:a16="http://schemas.microsoft.com/office/drawing/2014/main" id="{7C787751-32EA-C88D-C197-E6C2D080C677}"/>
              </a:ext>
            </a:extLst>
          </p:cNvPr>
          <p:cNvPicPr>
            <a:picLocks noChangeAspect="1"/>
          </p:cNvPicPr>
          <p:nvPr/>
        </p:nvPicPr>
        <p:blipFill>
          <a:blip r:embed="rId2"/>
          <a:stretch>
            <a:fillRect/>
          </a:stretch>
        </p:blipFill>
        <p:spPr>
          <a:xfrm>
            <a:off x="6322521" y="2663865"/>
            <a:ext cx="4708521" cy="1530269"/>
          </a:xfrm>
          <a:prstGeom prst="rect">
            <a:avLst/>
          </a:prstGeom>
        </p:spPr>
      </p:pic>
    </p:spTree>
    <p:extLst>
      <p:ext uri="{BB962C8B-B14F-4D97-AF65-F5344CB8AC3E}">
        <p14:creationId xmlns:p14="http://schemas.microsoft.com/office/powerpoint/2010/main" val="412419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723900"/>
            <a:ext cx="4417522" cy="1181100"/>
          </a:xfrm>
        </p:spPr>
        <p:txBody>
          <a:bodyPr>
            <a:normAutofit/>
          </a:bodyPr>
          <a:lstStyle/>
          <a:p>
            <a:r>
              <a:rPr lang="en-US" dirty="0"/>
              <a:t>Model Evaluation</a:t>
            </a:r>
          </a:p>
        </p:txBody>
      </p:sp>
      <p:sp>
        <p:nvSpPr>
          <p:cNvPr id="40" name="Rectangle 39">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952500" y="2285997"/>
            <a:ext cx="4191000" cy="3890965"/>
          </a:xfrm>
        </p:spPr>
        <p:txBody>
          <a:bodyPr vert="horz" lIns="91440" tIns="45720" rIns="91440" bIns="45720" rtlCol="0">
            <a:normAutofit/>
          </a:bodyPr>
          <a:lstStyle/>
          <a:p>
            <a:r>
              <a:rPr lang="en-US" dirty="0">
                <a:latin typeface="Times New Roman" panose="02020603050405020304" pitchFamily="18" charset="0"/>
                <a:ea typeface="Times New Roman" panose="02020603050405020304" pitchFamily="18" charset="0"/>
              </a:rPr>
              <a:t>T</a:t>
            </a:r>
            <a:r>
              <a:rPr lang="en-US" dirty="0">
                <a:effectLst/>
                <a:latin typeface="Times New Roman" panose="02020603050405020304" pitchFamily="18" charset="0"/>
                <a:ea typeface="Times New Roman" panose="02020603050405020304" pitchFamily="18" charset="0"/>
              </a:rPr>
              <a:t>he </a:t>
            </a:r>
            <a:r>
              <a:rPr lang="en-US" dirty="0" err="1">
                <a:effectLst/>
                <a:latin typeface="Times New Roman" panose="02020603050405020304" pitchFamily="18" charset="0"/>
                <a:ea typeface="Times New Roman" panose="02020603050405020304" pitchFamily="18" charset="0"/>
              </a:rPr>
              <a:t>XGBoost</a:t>
            </a:r>
            <a:r>
              <a:rPr lang="en-US" dirty="0">
                <a:effectLst/>
                <a:latin typeface="Times New Roman" panose="02020603050405020304" pitchFamily="18" charset="0"/>
                <a:ea typeface="Times New Roman" panose="02020603050405020304" pitchFamily="18" charset="0"/>
              </a:rPr>
              <a:t> model outperforms the other two models in terms of mean squared error (MSE) and mean absolute error (MAE). </a:t>
            </a:r>
          </a:p>
          <a:p>
            <a:r>
              <a:rPr lang="en-US" dirty="0">
                <a:effectLst/>
                <a:latin typeface="Times New Roman" panose="02020603050405020304" pitchFamily="18" charset="0"/>
                <a:ea typeface="Times New Roman" panose="02020603050405020304" pitchFamily="18" charset="0"/>
              </a:rPr>
              <a:t>The </a:t>
            </a:r>
            <a:r>
              <a:rPr lang="en-US" dirty="0" err="1">
                <a:effectLst/>
                <a:latin typeface="Times New Roman" panose="02020603050405020304" pitchFamily="18" charset="0"/>
                <a:ea typeface="Times New Roman" panose="02020603050405020304" pitchFamily="18" charset="0"/>
              </a:rPr>
              <a:t>XGBoost</a:t>
            </a:r>
            <a:r>
              <a:rPr lang="en-US" dirty="0">
                <a:effectLst/>
                <a:latin typeface="Times New Roman" panose="02020603050405020304" pitchFamily="18" charset="0"/>
                <a:ea typeface="Times New Roman" panose="02020603050405020304" pitchFamily="18" charset="0"/>
              </a:rPr>
              <a:t> model achieved an MSE of 12.23 and an MAE of 2.7</a:t>
            </a:r>
          </a:p>
          <a:p>
            <a:r>
              <a:rPr lang="en-US" dirty="0">
                <a:effectLst/>
                <a:latin typeface="Times New Roman" panose="02020603050405020304" pitchFamily="18" charset="0"/>
                <a:ea typeface="Times New Roman" panose="02020603050405020304" pitchFamily="18" charset="0"/>
              </a:rPr>
              <a:t>on average, its predictions have a smaller deviation from the actual interest rates compared to the other models.</a:t>
            </a:r>
          </a:p>
          <a:p>
            <a:pPr marL="255905" lvl="1"/>
            <a:endParaRPr lang="en-US" b="0" dirty="0">
              <a:latin typeface="Times New Roman"/>
              <a:cs typeface="Times New Roman"/>
            </a:endParaRPr>
          </a:p>
        </p:txBody>
      </p:sp>
      <p:pic>
        <p:nvPicPr>
          <p:cNvPr id="4" name="Picture 4" descr="Text&#10;&#10;Description automatically generated">
            <a:extLst>
              <a:ext uri="{FF2B5EF4-FFF2-40B4-BE49-F238E27FC236}">
                <a16:creationId xmlns:a16="http://schemas.microsoft.com/office/drawing/2014/main" id="{5EFF1FA6-1010-2123-A8CD-1523C2450BB1}"/>
              </a:ext>
            </a:extLst>
          </p:cNvPr>
          <p:cNvPicPr>
            <a:picLocks noChangeAspect="1"/>
          </p:cNvPicPr>
          <p:nvPr/>
        </p:nvPicPr>
        <p:blipFill>
          <a:blip r:embed="rId3"/>
          <a:stretch>
            <a:fillRect/>
          </a:stretch>
        </p:blipFill>
        <p:spPr>
          <a:xfrm>
            <a:off x="6322521" y="2640323"/>
            <a:ext cx="4708521" cy="1577354"/>
          </a:xfrm>
          <a:prstGeom prst="rect">
            <a:avLst/>
          </a:prstGeom>
        </p:spPr>
      </p:pic>
    </p:spTree>
    <p:extLst>
      <p:ext uri="{BB962C8B-B14F-4D97-AF65-F5344CB8AC3E}">
        <p14:creationId xmlns:p14="http://schemas.microsoft.com/office/powerpoint/2010/main" val="2113700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723900"/>
            <a:ext cx="4417522" cy="1181100"/>
          </a:xfrm>
        </p:spPr>
        <p:txBody>
          <a:bodyPr>
            <a:normAutofit/>
          </a:bodyPr>
          <a:lstStyle/>
          <a:p>
            <a:r>
              <a:rPr lang="en-US" dirty="0"/>
              <a:t>Model Evaluation</a:t>
            </a:r>
          </a:p>
        </p:txBody>
      </p:sp>
      <p:sp>
        <p:nvSpPr>
          <p:cNvPr id="22" name="Rectangle 25">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952500" y="2285997"/>
            <a:ext cx="4191000" cy="3890965"/>
          </a:xfrm>
        </p:spPr>
        <p:txBody>
          <a:bodyPr vert="horz" lIns="91440" tIns="45720" rIns="91440" bIns="45720" rtlCol="0">
            <a:normAutofit/>
          </a:bodyPr>
          <a:lstStyle/>
          <a:p>
            <a:r>
              <a:rPr lang="en-US" dirty="0">
                <a:latin typeface="Times New Roman" panose="02020603050405020304" pitchFamily="18" charset="0"/>
                <a:ea typeface="Times New Roman" panose="02020603050405020304" pitchFamily="18" charset="0"/>
              </a:rPr>
              <a:t>R</a:t>
            </a:r>
            <a:r>
              <a:rPr lang="en-US" dirty="0">
                <a:effectLst/>
                <a:latin typeface="Times New Roman" panose="02020603050405020304" pitchFamily="18" charset="0"/>
                <a:ea typeface="Times New Roman" panose="02020603050405020304" pitchFamily="18" charset="0"/>
              </a:rPr>
              <a:t>andom Forest Regression model achieves lower test MAE and MSE</a:t>
            </a:r>
          </a:p>
          <a:p>
            <a:r>
              <a:rPr lang="en-US" dirty="0">
                <a:latin typeface="Times New Roman" panose="02020603050405020304" pitchFamily="18" charset="0"/>
                <a:ea typeface="Times New Roman" panose="02020603050405020304" pitchFamily="18" charset="0"/>
              </a:rPr>
              <a:t>This means it can </a:t>
            </a:r>
            <a:r>
              <a:rPr lang="en-US" dirty="0">
                <a:effectLst/>
                <a:latin typeface="Times New Roman" panose="02020603050405020304" pitchFamily="18" charset="0"/>
                <a:ea typeface="Times New Roman" panose="02020603050405020304" pitchFamily="18" charset="0"/>
              </a:rPr>
              <a:t>generalize to unseen data better </a:t>
            </a:r>
          </a:p>
          <a:p>
            <a:r>
              <a:rPr lang="en-US" dirty="0">
                <a:effectLst/>
                <a:latin typeface="Times New Roman" panose="02020603050405020304" pitchFamily="18" charset="0"/>
                <a:ea typeface="Times New Roman" panose="02020603050405020304" pitchFamily="18" charset="0"/>
              </a:rPr>
              <a:t>Higher R2 score </a:t>
            </a:r>
            <a:r>
              <a:rPr lang="en-US" dirty="0" err="1">
                <a:effectLst/>
                <a:latin typeface="Times New Roman" panose="02020603050405020304" pitchFamily="18" charset="0"/>
                <a:ea typeface="Times New Roman" panose="02020603050405020304" pitchFamily="18" charset="0"/>
              </a:rPr>
              <a:t>indicats</a:t>
            </a:r>
            <a:r>
              <a:rPr lang="en-US" dirty="0">
                <a:effectLst/>
                <a:latin typeface="Times New Roman" panose="02020603050405020304" pitchFamily="18" charset="0"/>
                <a:ea typeface="Times New Roman" panose="02020603050405020304" pitchFamily="18" charset="0"/>
              </a:rPr>
              <a:t> a better fit and ability to explain the variance in the target variable.</a:t>
            </a:r>
          </a:p>
          <a:p>
            <a:pPr marL="0" indent="0">
              <a:buNone/>
            </a:pPr>
            <a:endParaRPr lang="en-US" dirty="0"/>
          </a:p>
        </p:txBody>
      </p:sp>
      <p:pic>
        <p:nvPicPr>
          <p:cNvPr id="4" name="Picture 4" descr="Letter&#10;&#10;Description automatically generated">
            <a:extLst>
              <a:ext uri="{FF2B5EF4-FFF2-40B4-BE49-F238E27FC236}">
                <a16:creationId xmlns:a16="http://schemas.microsoft.com/office/drawing/2014/main" id="{26E4BCAD-A23C-D240-D7E7-7785BA5B845B}"/>
              </a:ext>
            </a:extLst>
          </p:cNvPr>
          <p:cNvPicPr>
            <a:picLocks noChangeAspect="1"/>
          </p:cNvPicPr>
          <p:nvPr/>
        </p:nvPicPr>
        <p:blipFill>
          <a:blip r:embed="rId2"/>
          <a:stretch>
            <a:fillRect/>
          </a:stretch>
        </p:blipFill>
        <p:spPr>
          <a:xfrm>
            <a:off x="4792930" y="2133110"/>
            <a:ext cx="7081719" cy="1757012"/>
          </a:xfrm>
          <a:prstGeom prst="rect">
            <a:avLst/>
          </a:prstGeom>
        </p:spPr>
      </p:pic>
    </p:spTree>
    <p:extLst>
      <p:ext uri="{BB962C8B-B14F-4D97-AF65-F5344CB8AC3E}">
        <p14:creationId xmlns:p14="http://schemas.microsoft.com/office/powerpoint/2010/main" val="236067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723900"/>
            <a:ext cx="4417522" cy="1181100"/>
          </a:xfrm>
        </p:spPr>
        <p:txBody>
          <a:bodyPr>
            <a:normAutofit/>
          </a:bodyPr>
          <a:lstStyle/>
          <a:p>
            <a:r>
              <a:rPr lang="en-US" dirty="0">
                <a:latin typeface="Times New Roman"/>
                <a:cs typeface="Times New Roman"/>
              </a:rPr>
              <a:t>Feature Importance</a:t>
            </a:r>
            <a:endParaRPr lang="en-US" dirty="0"/>
          </a:p>
          <a:p>
            <a:endParaRPr lang="en-US" dirty="0"/>
          </a:p>
        </p:txBody>
      </p:sp>
      <p:sp>
        <p:nvSpPr>
          <p:cNvPr id="29" name="Rectangle 28">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952500" y="2285997"/>
            <a:ext cx="4191000" cy="3890965"/>
          </a:xfrm>
        </p:spPr>
        <p:txBody>
          <a:bodyPr vert="horz" lIns="91440" tIns="45720" rIns="91440" bIns="45720" rtlCol="0">
            <a:normAutofit/>
          </a:bodyPr>
          <a:lstStyle/>
          <a:p>
            <a:r>
              <a:rPr lang="en-US"/>
              <a:t>Random Forest Regressor model Feature importance analysis </a:t>
            </a:r>
          </a:p>
        </p:txBody>
      </p:sp>
      <p:pic>
        <p:nvPicPr>
          <p:cNvPr id="4" name="Picture 4" descr="Chart, bar chart&#10;&#10;Description automatically generated">
            <a:extLst>
              <a:ext uri="{FF2B5EF4-FFF2-40B4-BE49-F238E27FC236}">
                <a16:creationId xmlns:a16="http://schemas.microsoft.com/office/drawing/2014/main" id="{A03F8873-F5DC-5D10-CB45-0E8CC948E538}"/>
              </a:ext>
            </a:extLst>
          </p:cNvPr>
          <p:cNvPicPr>
            <a:picLocks noChangeAspect="1"/>
          </p:cNvPicPr>
          <p:nvPr/>
        </p:nvPicPr>
        <p:blipFill>
          <a:blip r:embed="rId2"/>
          <a:stretch>
            <a:fillRect/>
          </a:stretch>
        </p:blipFill>
        <p:spPr>
          <a:xfrm>
            <a:off x="6322521" y="2028215"/>
            <a:ext cx="4708521" cy="2801569"/>
          </a:xfrm>
          <a:prstGeom prst="rect">
            <a:avLst/>
          </a:prstGeom>
        </p:spPr>
      </p:pic>
    </p:spTree>
    <p:extLst>
      <p:ext uri="{BB962C8B-B14F-4D97-AF65-F5344CB8AC3E}">
        <p14:creationId xmlns:p14="http://schemas.microsoft.com/office/powerpoint/2010/main" val="2753129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723900"/>
            <a:ext cx="4417522" cy="1181100"/>
          </a:xfrm>
        </p:spPr>
        <p:txBody>
          <a:bodyPr>
            <a:normAutofit/>
          </a:bodyPr>
          <a:lstStyle/>
          <a:p>
            <a:r>
              <a:rPr lang="en-US" dirty="0">
                <a:latin typeface="Times New Roman"/>
                <a:cs typeface="Times New Roman"/>
              </a:rPr>
              <a:t>Feature Importance</a:t>
            </a:r>
            <a:endParaRPr lang="en-US" dirty="0"/>
          </a:p>
          <a:p>
            <a:endParaRPr lang="en-US" dirty="0"/>
          </a:p>
        </p:txBody>
      </p:sp>
      <p:sp>
        <p:nvSpPr>
          <p:cNvPr id="29" name="Rectangle 28">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952500" y="2285997"/>
            <a:ext cx="4191000" cy="3890965"/>
          </a:xfrm>
        </p:spPr>
        <p:txBody>
          <a:bodyPr vert="horz" lIns="91440" tIns="45720" rIns="91440" bIns="45720" rtlCol="0">
            <a:normAutofit/>
          </a:bodyPr>
          <a:lstStyle/>
          <a:p>
            <a:pPr marL="0" indent="0">
              <a:buNone/>
            </a:pPr>
            <a:r>
              <a:rPr lang="en-US" err="1"/>
              <a:t>XGBoost</a:t>
            </a:r>
            <a:r>
              <a:rPr lang="en-US"/>
              <a:t> Regressor model Feature importance analysis </a:t>
            </a:r>
          </a:p>
        </p:txBody>
      </p:sp>
      <p:pic>
        <p:nvPicPr>
          <p:cNvPr id="5" name="Picture 5">
            <a:extLst>
              <a:ext uri="{FF2B5EF4-FFF2-40B4-BE49-F238E27FC236}">
                <a16:creationId xmlns:a16="http://schemas.microsoft.com/office/drawing/2014/main" id="{B26C527B-27B0-050F-5EB4-7296B3536BDB}"/>
              </a:ext>
            </a:extLst>
          </p:cNvPr>
          <p:cNvPicPr>
            <a:picLocks noChangeAspect="1"/>
          </p:cNvPicPr>
          <p:nvPr/>
        </p:nvPicPr>
        <p:blipFill>
          <a:blip r:embed="rId2"/>
          <a:stretch>
            <a:fillRect/>
          </a:stretch>
        </p:blipFill>
        <p:spPr>
          <a:xfrm>
            <a:off x="6322521" y="2028215"/>
            <a:ext cx="4708521" cy="2801569"/>
          </a:xfrm>
          <a:prstGeom prst="rect">
            <a:avLst/>
          </a:prstGeom>
        </p:spPr>
      </p:pic>
    </p:spTree>
    <p:extLst>
      <p:ext uri="{BB962C8B-B14F-4D97-AF65-F5344CB8AC3E}">
        <p14:creationId xmlns:p14="http://schemas.microsoft.com/office/powerpoint/2010/main" val="1908928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952500" y="757238"/>
            <a:ext cx="9514217" cy="1147762"/>
          </a:xfrm>
        </p:spPr>
        <p:txBody>
          <a:bodyPr>
            <a:normAutofit/>
          </a:bodyPr>
          <a:lstStyle/>
          <a:p>
            <a:r>
              <a:rPr lang="en-US" dirty="0"/>
              <a:t>Findings and Recommendations</a:t>
            </a:r>
          </a:p>
        </p:txBody>
      </p:sp>
      <p:cxnSp>
        <p:nvCxnSpPr>
          <p:cNvPr id="5"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1562" y="222770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11">
            <a:extLst>
              <a:ext uri="{FF2B5EF4-FFF2-40B4-BE49-F238E27FC236}">
                <a16:creationId xmlns:a16="http://schemas.microsoft.com/office/drawing/2014/main" id="{4F7FD7EB-E688-22B5-7C55-CA9BA202E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10164"/>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952500" y="2547066"/>
            <a:ext cx="9467850" cy="3347388"/>
          </a:xfrm>
        </p:spPr>
        <p:txBody>
          <a:bodyPr>
            <a:normAutofit/>
          </a:bodyPr>
          <a:lstStyle/>
          <a:p>
            <a:pPr lvl="0"/>
            <a:r>
              <a:rPr lang="en-US" dirty="0">
                <a:effectLst/>
                <a:latin typeface="Calibri" panose="020F0502020204030204" pitchFamily="34" charset="0"/>
                <a:ea typeface="Calibri" panose="020F0502020204030204" pitchFamily="34" charset="0"/>
                <a:cs typeface="Times New Roman" panose="02020603050405020304" pitchFamily="18" charset="0"/>
              </a:rPr>
              <a:t>The predictor variables selected for this project provide insights into the borrower's creditworthiness, financial stability, and risk profile, which influence the interest rates assigned by lenders.</a:t>
            </a:r>
          </a:p>
          <a:p>
            <a:pPr lvl="0"/>
            <a:r>
              <a:rPr lang="en-US" dirty="0">
                <a:latin typeface="+mj-lt"/>
              </a:rPr>
              <a:t>Model performance: </a:t>
            </a:r>
            <a:r>
              <a:rPr lang="en-US" dirty="0" err="1">
                <a:effectLst/>
                <a:latin typeface="Times New Roman" panose="02020603050405020304" pitchFamily="18" charset="0"/>
                <a:ea typeface="Times New Roman" panose="02020603050405020304" pitchFamily="18" charset="0"/>
              </a:rPr>
              <a:t>XGBoost</a:t>
            </a:r>
            <a:r>
              <a:rPr lang="en-US" dirty="0">
                <a:effectLst/>
                <a:latin typeface="Times New Roman" panose="02020603050405020304" pitchFamily="18" charset="0"/>
                <a:ea typeface="Times New Roman" panose="02020603050405020304" pitchFamily="18" charset="0"/>
              </a:rPr>
              <a:t> model showed lower training errors, it exhibited higher test errors, indicating potential overfitting. Random Forest Regression model demonstrated a better balance between training and test errors and achieved a higher R2 score, suggesting better overall performance and generalization.</a:t>
            </a:r>
          </a:p>
          <a:p>
            <a:pPr lvl="0"/>
            <a:endParaRPr lang="en-US" dirty="0"/>
          </a:p>
        </p:txBody>
      </p:sp>
    </p:spTree>
    <p:extLst>
      <p:ext uri="{BB962C8B-B14F-4D97-AF65-F5344CB8AC3E}">
        <p14:creationId xmlns:p14="http://schemas.microsoft.com/office/powerpoint/2010/main" val="1593658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E0C44-D2E2-02B1-7E30-F5B5D80051C6}"/>
              </a:ext>
            </a:extLst>
          </p:cNvPr>
          <p:cNvSpPr>
            <a:spLocks noGrp="1"/>
          </p:cNvSpPr>
          <p:nvPr>
            <p:ph type="title"/>
          </p:nvPr>
        </p:nvSpPr>
        <p:spPr>
          <a:xfrm>
            <a:off x="952500" y="757238"/>
            <a:ext cx="9514217" cy="1147762"/>
          </a:xfrm>
        </p:spPr>
        <p:txBody>
          <a:bodyPr>
            <a:normAutofit/>
          </a:bodyPr>
          <a:lstStyle/>
          <a:p>
            <a:r>
              <a:rPr lang="en-US">
                <a:effectLst/>
                <a:latin typeface="Times New Roman" panose="02020603050405020304" pitchFamily="18" charset="0"/>
                <a:ea typeface="Times New Roman" panose="02020603050405020304" pitchFamily="18" charset="0"/>
              </a:rPr>
              <a:t>Further Research and Analysis:</a:t>
            </a:r>
            <a:br>
              <a:rPr lang="en-US">
                <a:effectLst/>
                <a:latin typeface="Times New Roman" panose="02020603050405020304" pitchFamily="18" charset="0"/>
                <a:ea typeface="Times New Roman" panose="02020603050405020304" pitchFamily="18" charset="0"/>
              </a:rPr>
            </a:br>
            <a:endParaRPr lang="LID4096" dirty="0"/>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1562" y="222770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F7FD7EB-E688-22B5-7C55-CA9BA202E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10164"/>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81554F-DC8A-D976-9B2D-BA8ECD1AE15C}"/>
              </a:ext>
            </a:extLst>
          </p:cNvPr>
          <p:cNvSpPr>
            <a:spLocks noGrp="1"/>
          </p:cNvSpPr>
          <p:nvPr>
            <p:ph idx="1"/>
          </p:nvPr>
        </p:nvSpPr>
        <p:spPr>
          <a:xfrm>
            <a:off x="952500" y="2547066"/>
            <a:ext cx="9467850" cy="3347388"/>
          </a:xfrm>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Feature engineering:   Exploring additional transformations or combinations of the existing predictor variables to enhance the model's predictive power and capture more complex relationships </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Times New Roman" panose="02020603050405020304" pitchFamily="18" charset="0"/>
              </a:rPr>
              <a:t>Refine the Random Forest Regression model by further fine-tuning of hyperparameters (number of trees, maximum depth, or minimum sample split)</a:t>
            </a:r>
          </a:p>
          <a:p>
            <a:pPr lvl="1"/>
            <a:endParaRPr lang="en-US" dirty="0">
              <a:latin typeface="Calibri" panose="020F0502020204030204" pitchFamily="34" charset="0"/>
              <a:cs typeface="Times New Roman" panose="02020603050405020304" pitchFamily="18" charset="0"/>
            </a:endParaRPr>
          </a:p>
          <a:p>
            <a:pPr lvl="1"/>
            <a:endParaRPr lang="LID4096" dirty="0"/>
          </a:p>
        </p:txBody>
      </p:sp>
    </p:spTree>
    <p:extLst>
      <p:ext uri="{BB962C8B-B14F-4D97-AF65-F5344CB8AC3E}">
        <p14:creationId xmlns:p14="http://schemas.microsoft.com/office/powerpoint/2010/main" val="74542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F64E9FB-A666-075C-B281-D6638F1F6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gradFill>
            <a:gsLst>
              <a:gs pos="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43180" y="1524000"/>
            <a:ext cx="4009639" cy="3810000"/>
          </a:xfrm>
        </p:spPr>
        <p:txBody>
          <a:bodyPr anchor="ctr">
            <a:normAutofit/>
          </a:bodyPr>
          <a:lstStyle/>
          <a:p>
            <a:pPr algn="ctr"/>
            <a:r>
              <a:rPr lang="en-US">
                <a:solidFill>
                  <a:srgbClr val="000000"/>
                </a:solidFill>
                <a:latin typeface="Times New Roman" panose="02020603050405020304" pitchFamily="18" charset="0"/>
                <a:cs typeface="Times New Roman" panose="02020603050405020304" pitchFamily="18" charset="0"/>
              </a:rPr>
              <a:t>Problem statement and objective</a:t>
            </a:r>
          </a:p>
        </p:txBody>
      </p:sp>
      <p:sp>
        <p:nvSpPr>
          <p:cNvPr id="3" name="Content Placeholder"/>
          <p:cNvSpPr>
            <a:spLocks noGrp="1"/>
          </p:cNvSpPr>
          <p:nvPr>
            <p:ph idx="1"/>
          </p:nvPr>
        </p:nvSpPr>
        <p:spPr>
          <a:xfrm>
            <a:off x="7029447" y="762000"/>
            <a:ext cx="4219149" cy="381000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Lending Club is a peer-to-peer platform connecting borrowers with investors</a:t>
            </a:r>
          </a:p>
          <a:p>
            <a:r>
              <a:rPr lang="en-US" dirty="0">
                <a:latin typeface="Times New Roman" panose="02020603050405020304" pitchFamily="18" charset="0"/>
                <a:cs typeface="Times New Roman" panose="02020603050405020304" pitchFamily="18" charset="0"/>
              </a:rPr>
              <a:t>Interest rates are assigned to each loan considering variables such as credit score, employment history, loan amount, and loan purpose</a:t>
            </a:r>
          </a:p>
          <a:p>
            <a:r>
              <a:rPr lang="en-US" dirty="0">
                <a:latin typeface="Times New Roman" panose="02020603050405020304" pitchFamily="18" charset="0"/>
                <a:cs typeface="Times New Roman" panose="02020603050405020304" pitchFamily="18" charset="0"/>
              </a:rPr>
              <a:t>Project objective: develop a regression model to predict the interest rates </a:t>
            </a:r>
          </a:p>
        </p:txBody>
      </p:sp>
      <p:pic>
        <p:nvPicPr>
          <p:cNvPr id="5" name="Picture 4" descr="A blue and red logo&#10;&#10;Description automatically generated">
            <a:extLst>
              <a:ext uri="{FF2B5EF4-FFF2-40B4-BE49-F238E27FC236}">
                <a16:creationId xmlns:a16="http://schemas.microsoft.com/office/drawing/2014/main" id="{CF4C0B58-A46E-6353-C5D2-65648C7A9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5789" y="5154085"/>
            <a:ext cx="3142210" cy="852989"/>
          </a:xfrm>
          <a:prstGeom prst="rect">
            <a:avLst/>
          </a:prstGeom>
        </p:spPr>
      </p:pic>
    </p:spTree>
    <p:extLst>
      <p:ext uri="{BB962C8B-B14F-4D97-AF65-F5344CB8AC3E}">
        <p14:creationId xmlns:p14="http://schemas.microsoft.com/office/powerpoint/2010/main" val="3278178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952500" y="812042"/>
            <a:ext cx="4264686" cy="1092958"/>
          </a:xfrm>
        </p:spPr>
        <p:txBody>
          <a:bodyPr>
            <a:normAutofit fontScale="90000"/>
          </a:bodyPr>
          <a:lstStyle/>
          <a:p>
            <a:r>
              <a:rPr lang="en-US" dirty="0"/>
              <a:t>Findings and Recommendations</a:t>
            </a:r>
          </a:p>
        </p:txBody>
      </p:sp>
      <p:sp>
        <p:nvSpPr>
          <p:cNvPr id="3" name="Content Placeholder"/>
          <p:cNvSpPr>
            <a:spLocks noGrp="1"/>
          </p:cNvSpPr>
          <p:nvPr>
            <p:ph idx="1"/>
          </p:nvPr>
        </p:nvSpPr>
        <p:spPr>
          <a:xfrm>
            <a:off x="952499" y="2285997"/>
            <a:ext cx="10433255" cy="3890965"/>
          </a:xfrm>
        </p:spPr>
        <p:txBody>
          <a:bodyPr>
            <a:normAutofit/>
          </a:bodyPr>
          <a:lstStyle/>
          <a:p>
            <a:pPr lvl="0">
              <a:lnSpc>
                <a:spcPct val="110000"/>
              </a:lnSpc>
            </a:pPr>
            <a:r>
              <a:rPr lang="en-US" dirty="0"/>
              <a:t>Use the model for scenario analysis: </a:t>
            </a:r>
          </a:p>
          <a:p>
            <a:pPr marL="0" lvl="0" indent="0">
              <a:lnSpc>
                <a:spcPct val="110000"/>
              </a:lnSpc>
              <a:buNone/>
            </a:pPr>
            <a:r>
              <a:rPr lang="en-US" dirty="0"/>
              <a:t>The developed model can be leveraged to conduct scenario analysis </a:t>
            </a:r>
          </a:p>
          <a:p>
            <a:pPr marL="0" lvl="0" indent="0">
              <a:lnSpc>
                <a:spcPct val="110000"/>
              </a:lnSpc>
              <a:buNone/>
            </a:pPr>
            <a:r>
              <a:rPr lang="en-US" dirty="0"/>
              <a:t>Simulate the impact of different variables on interest rates</a:t>
            </a:r>
          </a:p>
        </p:txBody>
      </p:sp>
    </p:spTree>
    <p:extLst>
      <p:ext uri="{BB962C8B-B14F-4D97-AF65-F5344CB8AC3E}">
        <p14:creationId xmlns:p14="http://schemas.microsoft.com/office/powerpoint/2010/main" val="42301378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812042"/>
            <a:ext cx="4264686" cy="1092958"/>
          </a:xfrm>
        </p:spPr>
        <p:txBody>
          <a:bodyPr>
            <a:normAutofit/>
          </a:bodyPr>
          <a:lstStyle/>
          <a:p>
            <a:r>
              <a:rPr lang="en-US" dirty="0"/>
              <a:t>References</a:t>
            </a:r>
          </a:p>
        </p:txBody>
      </p:sp>
      <p:sp>
        <p:nvSpPr>
          <p:cNvPr id="12" name="Rectangle 11">
            <a:extLst>
              <a:ext uri="{FF2B5EF4-FFF2-40B4-BE49-F238E27FC236}">
                <a16:creationId xmlns:a16="http://schemas.microsoft.com/office/drawing/2014/main" id="{17A4D85E-F98A-F670-16C3-7B2B0DA3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p:cNvSpPr>
            <a:spLocks noGrp="1"/>
          </p:cNvSpPr>
          <p:nvPr>
            <p:ph idx="1"/>
          </p:nvPr>
        </p:nvSpPr>
        <p:spPr>
          <a:xfrm>
            <a:off x="952500" y="2285997"/>
            <a:ext cx="4191000" cy="3890965"/>
          </a:xfrm>
        </p:spPr>
        <p:txBody>
          <a:bodyPr>
            <a:normAutofit/>
          </a:bodyPr>
          <a:lstStyle/>
          <a:p>
            <a:pPr lvl="0"/>
            <a:r>
              <a:rPr lang="en-US" dirty="0"/>
              <a:t>https://www.kaggle.com/datasets/husainsb/lendingclub-issued-loans https://www.kaggle.com/code/dhananjayashok/lending-club-interest-rate-prediction-and-eda</a:t>
            </a:r>
          </a:p>
        </p:txBody>
      </p:sp>
      <p:pic>
        <p:nvPicPr>
          <p:cNvPr id="6" name="Picture 5" descr="Glasses on top of a book">
            <a:extLst>
              <a:ext uri="{FF2B5EF4-FFF2-40B4-BE49-F238E27FC236}">
                <a16:creationId xmlns:a16="http://schemas.microsoft.com/office/drawing/2014/main" id="{7537FF22-DEEA-152E-05B6-1C5C03DD53D3}"/>
              </a:ext>
            </a:extLst>
          </p:cNvPr>
          <p:cNvPicPr>
            <a:picLocks noChangeAspect="1"/>
          </p:cNvPicPr>
          <p:nvPr/>
        </p:nvPicPr>
        <p:blipFill rotWithShape="1">
          <a:blip r:embed="rId2"/>
          <a:srcRect l="10142" r="31010" b="10"/>
          <a:stretch/>
        </p:blipFill>
        <p:spPr>
          <a:xfrm>
            <a:off x="6096000" y="10"/>
            <a:ext cx="6095999" cy="6857990"/>
          </a:xfrm>
          <a:prstGeom prst="rect">
            <a:avLst/>
          </a:prstGeom>
        </p:spPr>
      </p:pic>
    </p:spTree>
    <p:extLst>
      <p:ext uri="{BB962C8B-B14F-4D97-AF65-F5344CB8AC3E}">
        <p14:creationId xmlns:p14="http://schemas.microsoft.com/office/powerpoint/2010/main" val="314957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1524000" y="762001"/>
            <a:ext cx="9144000" cy="869092"/>
          </a:xfrm>
        </p:spPr>
        <p:txBody>
          <a:bodyPr>
            <a:normAutofit/>
          </a:bodyPr>
          <a:lstStyle/>
          <a:p>
            <a:pPr algn="ctr">
              <a:lnSpc>
                <a:spcPct val="110000"/>
              </a:lnSpc>
            </a:pPr>
            <a:r>
              <a:rPr lang="en-US" sz="2400">
                <a:ea typeface="+mj-lt"/>
                <a:cs typeface="+mj-lt"/>
              </a:rPr>
              <a:t>Stakeholders, constraints</a:t>
            </a:r>
            <a:br>
              <a:rPr lang="en-US" sz="2400">
                <a:ea typeface="+mj-lt"/>
                <a:cs typeface="+mj-lt"/>
              </a:rPr>
            </a:br>
            <a:r>
              <a:rPr lang="en-US" sz="2400">
                <a:ea typeface="+mj-lt"/>
                <a:cs typeface="+mj-lt"/>
              </a:rPr>
              <a:t>success metrics</a:t>
            </a:r>
          </a:p>
        </p:txBody>
      </p:sp>
      <p:sp>
        <p:nvSpPr>
          <p:cNvPr id="11" name="Rectangle 10">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a:extLst>
              <a:ext uri="{FF2B5EF4-FFF2-40B4-BE49-F238E27FC236}">
                <a16:creationId xmlns:a16="http://schemas.microsoft.com/office/drawing/2014/main" id="{C834752A-2259-1AAB-C5EB-5CB76105D1AA}"/>
              </a:ext>
            </a:extLst>
          </p:cNvPr>
          <p:cNvGraphicFramePr>
            <a:graphicFrameLocks noGrp="1"/>
          </p:cNvGraphicFramePr>
          <p:nvPr>
            <p:ph idx="1"/>
            <p:extLst>
              <p:ext uri="{D42A27DB-BD31-4B8C-83A1-F6EECF244321}">
                <p14:modId xmlns:p14="http://schemas.microsoft.com/office/powerpoint/2010/main" val="3368413469"/>
              </p:ext>
            </p:extLst>
          </p:nvPr>
        </p:nvGraphicFramePr>
        <p:xfrm>
          <a:off x="952500" y="2393094"/>
          <a:ext cx="10287000" cy="37029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5147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723900"/>
            <a:ext cx="4417522" cy="1181100"/>
          </a:xfrm>
        </p:spPr>
        <p:txBody>
          <a:bodyPr>
            <a:normAutofit/>
          </a:bodyPr>
          <a:lstStyle/>
          <a:p>
            <a:r>
              <a:rPr lang="en-US" dirty="0"/>
              <a:t>Dataset</a:t>
            </a:r>
          </a:p>
        </p:txBody>
      </p:sp>
      <p:sp>
        <p:nvSpPr>
          <p:cNvPr id="26" name="Rectangle 25">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952500" y="2285997"/>
            <a:ext cx="4191000" cy="3890965"/>
          </a:xfrm>
        </p:spPr>
        <p:txBody>
          <a:bodyPr vert="horz" lIns="91440" tIns="45720" rIns="91440" bIns="45720" rtlCol="0">
            <a:normAutofit lnSpcReduction="10000"/>
          </a:bodyPr>
          <a:lstStyle/>
          <a:p>
            <a:pPr>
              <a:lnSpc>
                <a:spcPct val="110000"/>
              </a:lnSpc>
            </a:pPr>
            <a:r>
              <a:rPr lang="en-US" dirty="0">
                <a:ea typeface="+mn-lt"/>
                <a:cs typeface="+mn-lt"/>
              </a:rPr>
              <a:t>Goal: develop a data-driven model that can forecast interest rates based on historical data and relevant features.</a:t>
            </a:r>
          </a:p>
          <a:p>
            <a:pPr>
              <a:lnSpc>
                <a:spcPct val="110000"/>
              </a:lnSpc>
            </a:pPr>
            <a:r>
              <a:rPr lang="en-US" dirty="0">
                <a:ea typeface="+mn-lt"/>
                <a:cs typeface="+mn-lt"/>
              </a:rPr>
              <a:t>Dataset: Lending Club from </a:t>
            </a:r>
            <a:r>
              <a:rPr lang="en-US" dirty="0"/>
              <a:t>Kaggle database </a:t>
            </a:r>
          </a:p>
          <a:p>
            <a:pPr>
              <a:lnSpc>
                <a:spcPct val="110000"/>
              </a:lnSpc>
            </a:pPr>
            <a:r>
              <a:rPr lang="en-US" dirty="0">
                <a:ea typeface="+mn-lt"/>
                <a:cs typeface="+mn-lt"/>
              </a:rPr>
              <a:t>Historical loan data, including borrower profiles, loan characteristics, and corresponding interest rates. </a:t>
            </a:r>
          </a:p>
          <a:p>
            <a:pPr>
              <a:lnSpc>
                <a:spcPct val="110000"/>
              </a:lnSpc>
            </a:pPr>
            <a:r>
              <a:rPr lang="en-US" dirty="0"/>
              <a:t>The data frame contained 887, 379 rows and 74 features</a:t>
            </a:r>
          </a:p>
          <a:p>
            <a:pPr>
              <a:lnSpc>
                <a:spcPct val="110000"/>
              </a:lnSpc>
            </a:pPr>
            <a:endParaRPr lang="en-US" dirty="0">
              <a:ea typeface="+mn-lt"/>
              <a:cs typeface="+mn-lt"/>
            </a:endParaRPr>
          </a:p>
        </p:txBody>
      </p:sp>
      <p:pic>
        <p:nvPicPr>
          <p:cNvPr id="5" name="Picture 4">
            <a:extLst>
              <a:ext uri="{FF2B5EF4-FFF2-40B4-BE49-F238E27FC236}">
                <a16:creationId xmlns:a16="http://schemas.microsoft.com/office/drawing/2014/main" id="{712D2B9B-5FC2-57DA-3C6F-CF41BC5F4CC4}"/>
              </a:ext>
            </a:extLst>
          </p:cNvPr>
          <p:cNvPicPr>
            <a:picLocks noChangeAspect="1"/>
          </p:cNvPicPr>
          <p:nvPr/>
        </p:nvPicPr>
        <p:blipFill>
          <a:blip r:embed="rId3"/>
          <a:stretch>
            <a:fillRect/>
          </a:stretch>
        </p:blipFill>
        <p:spPr>
          <a:xfrm>
            <a:off x="6322521" y="1951701"/>
            <a:ext cx="4708521" cy="2954597"/>
          </a:xfrm>
          <a:prstGeom prst="rect">
            <a:avLst/>
          </a:prstGeom>
        </p:spPr>
      </p:pic>
    </p:spTree>
    <p:extLst>
      <p:ext uri="{BB962C8B-B14F-4D97-AF65-F5344CB8AC3E}">
        <p14:creationId xmlns:p14="http://schemas.microsoft.com/office/powerpoint/2010/main" val="293879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73E372-AAE1-7E3A-D35A-832630F6D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50771" y="1757896"/>
            <a:ext cx="4009639" cy="2527760"/>
          </a:xfrm>
        </p:spPr>
        <p:txBody>
          <a:bodyPr anchor="ctr">
            <a:normAutofit/>
          </a:bodyPr>
          <a:lstStyle/>
          <a:p>
            <a:pPr algn="ctr"/>
            <a:r>
              <a:rPr lang="en-US" dirty="0"/>
              <a:t>Cleaning the Data</a:t>
            </a:r>
            <a:endParaRPr lang="en-US"/>
          </a:p>
        </p:txBody>
      </p:sp>
      <p:pic>
        <p:nvPicPr>
          <p:cNvPr id="6" name="Picture 5" descr="Exclamation mark on a yellow background">
            <a:extLst>
              <a:ext uri="{FF2B5EF4-FFF2-40B4-BE49-F238E27FC236}">
                <a16:creationId xmlns:a16="http://schemas.microsoft.com/office/drawing/2014/main" id="{7D8A4F89-1587-724B-ED66-524DAA603864}"/>
              </a:ext>
            </a:extLst>
          </p:cNvPr>
          <p:cNvPicPr>
            <a:picLocks noChangeAspect="1"/>
          </p:cNvPicPr>
          <p:nvPr/>
        </p:nvPicPr>
        <p:blipFill rotWithShape="1">
          <a:blip r:embed="rId3"/>
          <a:srcRect l="23202" r="10134" b="4"/>
          <a:stretch/>
        </p:blipFill>
        <p:spPr>
          <a:xfrm>
            <a:off x="2342454" y="4438996"/>
            <a:ext cx="1426272" cy="1604556"/>
          </a:xfrm>
          <a:prstGeom prst="rect">
            <a:avLst/>
          </a:prstGeom>
        </p:spPr>
      </p:pic>
      <p:sp>
        <p:nvSpPr>
          <p:cNvPr id="21" name="Rectangle 20">
            <a:extLst>
              <a:ext uri="{FF2B5EF4-FFF2-40B4-BE49-F238E27FC236}">
                <a16:creationId xmlns:a16="http://schemas.microsoft.com/office/drawing/2014/main" id="{F9F3AB66-42CF-94B3-7050-9DDAFC451F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7048500" y="761999"/>
            <a:ext cx="4200098" cy="5342721"/>
          </a:xfrm>
        </p:spPr>
        <p:txBody>
          <a:bodyPr vert="horz" lIns="91440" tIns="45720" rIns="91440" bIns="45720" rtlCol="0" anchor="ctr">
            <a:normAutofit/>
          </a:bodyPr>
          <a:lstStyle/>
          <a:p>
            <a:r>
              <a:rPr lang="en-US" dirty="0"/>
              <a:t>Dropped irrelevant columns</a:t>
            </a:r>
          </a:p>
          <a:p>
            <a:r>
              <a:rPr lang="en-US" dirty="0"/>
              <a:t>Handled missing values by removing columns with more than 80% missing values</a:t>
            </a:r>
          </a:p>
          <a:p>
            <a:r>
              <a:rPr lang="en-US" dirty="0"/>
              <a:t>Imputed missing values with median/mean values</a:t>
            </a:r>
          </a:p>
          <a:p>
            <a:r>
              <a:rPr lang="en-US" dirty="0"/>
              <a:t>Reduced dataset to 53 columns</a:t>
            </a:r>
          </a:p>
          <a:p>
            <a:endParaRPr lang="en-US" dirty="0"/>
          </a:p>
        </p:txBody>
      </p:sp>
    </p:spTree>
    <p:extLst>
      <p:ext uri="{BB962C8B-B14F-4D97-AF65-F5344CB8AC3E}">
        <p14:creationId xmlns:p14="http://schemas.microsoft.com/office/powerpoint/2010/main" val="419576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771292"/>
            <a:ext cx="5143500" cy="1133708"/>
          </a:xfrm>
        </p:spPr>
        <p:txBody>
          <a:bodyPr>
            <a:normAutofit/>
          </a:bodyPr>
          <a:lstStyle/>
          <a:p>
            <a:r>
              <a:rPr lang="en-US"/>
              <a:t>Exploratory data analysis</a:t>
            </a:r>
          </a:p>
        </p:txBody>
      </p:sp>
      <p:sp>
        <p:nvSpPr>
          <p:cNvPr id="68" name="Rectangle 67">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952500" y="2285997"/>
            <a:ext cx="5133145" cy="3890965"/>
          </a:xfrm>
        </p:spPr>
        <p:txBody>
          <a:bodyPr vert="horz" lIns="91440" tIns="45720" rIns="91440" bIns="45720" rtlCol="0">
            <a:normAutofit/>
          </a:bodyPr>
          <a:lstStyle/>
          <a:p>
            <a:r>
              <a:rPr lang="en-US" dirty="0"/>
              <a:t>Dependent Variable Selection:  '</a:t>
            </a:r>
            <a:r>
              <a:rPr lang="en-US" dirty="0" err="1"/>
              <a:t>int_rate</a:t>
            </a:r>
            <a:r>
              <a:rPr lang="en-US" dirty="0"/>
              <a:t>' variable for regression analysis</a:t>
            </a:r>
          </a:p>
          <a:p>
            <a:r>
              <a:rPr lang="en-US" b="0" dirty="0"/>
              <a:t>Examined the distribution of interest rates using a histogram</a:t>
            </a:r>
          </a:p>
          <a:p>
            <a:pPr marL="255905" lvl="1"/>
            <a:endParaRPr lang="en-US" dirty="0"/>
          </a:p>
          <a:p>
            <a:pPr marL="255905" lvl="1"/>
            <a:endParaRPr lang="en-US" dirty="0"/>
          </a:p>
        </p:txBody>
      </p:sp>
      <p:pic>
        <p:nvPicPr>
          <p:cNvPr id="4" name="Picture 4" descr="Chart, histogram&#10;&#10;Description automatically generated">
            <a:extLst>
              <a:ext uri="{FF2B5EF4-FFF2-40B4-BE49-F238E27FC236}">
                <a16:creationId xmlns:a16="http://schemas.microsoft.com/office/drawing/2014/main" id="{627F8CBC-6027-DEC6-0382-2FAB1FCB5761}"/>
              </a:ext>
            </a:extLst>
          </p:cNvPr>
          <p:cNvPicPr>
            <a:picLocks noChangeAspect="1"/>
          </p:cNvPicPr>
          <p:nvPr/>
        </p:nvPicPr>
        <p:blipFill rotWithShape="1">
          <a:blip r:embed="rId3"/>
          <a:srcRect t="11255" r="2" b="6321"/>
          <a:stretch/>
        </p:blipFill>
        <p:spPr>
          <a:xfrm>
            <a:off x="7048500" y="908608"/>
            <a:ext cx="4180645" cy="2359524"/>
          </a:xfrm>
          <a:prstGeom prst="rect">
            <a:avLst/>
          </a:prstGeom>
        </p:spPr>
      </p:pic>
      <p:pic>
        <p:nvPicPr>
          <p:cNvPr id="5" name="Picture 6" descr="A picture containing text&#10;&#10;Description automatically generated">
            <a:extLst>
              <a:ext uri="{FF2B5EF4-FFF2-40B4-BE49-F238E27FC236}">
                <a16:creationId xmlns:a16="http://schemas.microsoft.com/office/drawing/2014/main" id="{35F5670B-4FB3-9D69-B732-58C02F8C2410}"/>
              </a:ext>
            </a:extLst>
          </p:cNvPr>
          <p:cNvPicPr>
            <a:picLocks noChangeAspect="1"/>
          </p:cNvPicPr>
          <p:nvPr/>
        </p:nvPicPr>
        <p:blipFill>
          <a:blip r:embed="rId4"/>
          <a:stretch>
            <a:fillRect/>
          </a:stretch>
        </p:blipFill>
        <p:spPr>
          <a:xfrm>
            <a:off x="7371908" y="3589867"/>
            <a:ext cx="3533829" cy="2506134"/>
          </a:xfrm>
          <a:prstGeom prst="rect">
            <a:avLst/>
          </a:prstGeom>
        </p:spPr>
      </p:pic>
    </p:spTree>
    <p:extLst>
      <p:ext uri="{BB962C8B-B14F-4D97-AF65-F5344CB8AC3E}">
        <p14:creationId xmlns:p14="http://schemas.microsoft.com/office/powerpoint/2010/main" val="120047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723900"/>
            <a:ext cx="4417522" cy="1181100"/>
          </a:xfrm>
        </p:spPr>
        <p:txBody>
          <a:bodyPr>
            <a:normAutofit/>
          </a:bodyPr>
          <a:lstStyle/>
          <a:p>
            <a:r>
              <a:rPr lang="en-US" dirty="0"/>
              <a:t>Exploratory data analysis</a:t>
            </a:r>
          </a:p>
        </p:txBody>
      </p:sp>
      <p:sp>
        <p:nvSpPr>
          <p:cNvPr id="26" name="Rectangle 25">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952500" y="2285997"/>
            <a:ext cx="4191000" cy="3890965"/>
          </a:xfrm>
        </p:spPr>
        <p:txBody>
          <a:bodyPr vert="horz" lIns="91440" tIns="45720" rIns="91440" bIns="45720" rtlCol="0">
            <a:normAutofit/>
          </a:bodyPr>
          <a:lstStyle/>
          <a:p>
            <a:pPr marL="228473"/>
            <a:r>
              <a:rPr lang="en-US" dirty="0"/>
              <a:t>Correlation heatmap to visualize the relationships between numerical variables</a:t>
            </a:r>
          </a:p>
          <a:p>
            <a:pPr marL="228473"/>
            <a:r>
              <a:rPr lang="en-US" dirty="0"/>
              <a:t>Identified variables such as '</a:t>
            </a:r>
            <a:r>
              <a:rPr lang="en-US" dirty="0" err="1"/>
              <a:t>term_in_month</a:t>
            </a:r>
            <a:r>
              <a:rPr lang="en-US" dirty="0"/>
              <a:t>', '</a:t>
            </a:r>
            <a:r>
              <a:rPr lang="en-US" dirty="0" err="1"/>
              <a:t>total_rev_hi_lim</a:t>
            </a:r>
            <a:r>
              <a:rPr lang="en-US" dirty="0"/>
              <a:t>', '</a:t>
            </a:r>
            <a:r>
              <a:rPr lang="en-US" dirty="0" err="1"/>
              <a:t>total_rec_int</a:t>
            </a:r>
            <a:r>
              <a:rPr lang="en-US" dirty="0"/>
              <a:t>', and '</a:t>
            </a:r>
            <a:r>
              <a:rPr lang="en-US" dirty="0" err="1"/>
              <a:t>annual_inc</a:t>
            </a:r>
            <a:r>
              <a:rPr lang="en-US" dirty="0"/>
              <a:t>' that have some correlation with interest rate, though not very strong</a:t>
            </a:r>
          </a:p>
        </p:txBody>
      </p:sp>
      <p:pic>
        <p:nvPicPr>
          <p:cNvPr id="4" name="Picture 4" descr="Chart&#10;&#10;Description automatically generated">
            <a:extLst>
              <a:ext uri="{FF2B5EF4-FFF2-40B4-BE49-F238E27FC236}">
                <a16:creationId xmlns:a16="http://schemas.microsoft.com/office/drawing/2014/main" id="{93EE5BB5-A353-4956-3B7F-D300A35F0BD6}"/>
              </a:ext>
            </a:extLst>
          </p:cNvPr>
          <p:cNvPicPr>
            <a:picLocks noChangeAspect="1"/>
          </p:cNvPicPr>
          <p:nvPr/>
        </p:nvPicPr>
        <p:blipFill>
          <a:blip r:embed="rId2"/>
          <a:stretch>
            <a:fillRect/>
          </a:stretch>
        </p:blipFill>
        <p:spPr>
          <a:xfrm>
            <a:off x="6322521" y="1604448"/>
            <a:ext cx="4708521" cy="3649103"/>
          </a:xfrm>
          <a:prstGeom prst="rect">
            <a:avLst/>
          </a:prstGeom>
        </p:spPr>
      </p:pic>
    </p:spTree>
    <p:extLst>
      <p:ext uri="{BB962C8B-B14F-4D97-AF65-F5344CB8AC3E}">
        <p14:creationId xmlns:p14="http://schemas.microsoft.com/office/powerpoint/2010/main" val="95354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84CAF-345B-A509-02C6-729F669ED5CA}"/>
              </a:ext>
            </a:extLst>
          </p:cNvPr>
          <p:cNvSpPr>
            <a:spLocks noGrp="1"/>
          </p:cNvSpPr>
          <p:nvPr>
            <p:ph type="title"/>
          </p:nvPr>
        </p:nvSpPr>
        <p:spPr>
          <a:xfrm>
            <a:off x="952500" y="723900"/>
            <a:ext cx="4417522" cy="1181100"/>
          </a:xfrm>
        </p:spPr>
        <p:txBody>
          <a:bodyPr>
            <a:normAutofit/>
          </a:bodyPr>
          <a:lstStyle/>
          <a:p>
            <a:r>
              <a:rPr lang="en-US" dirty="0">
                <a:ea typeface="+mj-lt"/>
                <a:cs typeface="+mj-lt"/>
              </a:rPr>
              <a:t>Exploratory data analysis</a:t>
            </a:r>
            <a:endParaRPr lang="en-US" dirty="0"/>
          </a:p>
        </p:txBody>
      </p:sp>
      <p:sp>
        <p:nvSpPr>
          <p:cNvPr id="18" name="Rectangle 17">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9509AF-5870-2B20-D615-8670E1936CBB}"/>
              </a:ext>
            </a:extLst>
          </p:cNvPr>
          <p:cNvSpPr>
            <a:spLocks noGrp="1"/>
          </p:cNvSpPr>
          <p:nvPr>
            <p:ph idx="1"/>
          </p:nvPr>
        </p:nvSpPr>
        <p:spPr>
          <a:xfrm>
            <a:off x="952500" y="2285997"/>
            <a:ext cx="4191000" cy="3890965"/>
          </a:xfrm>
        </p:spPr>
        <p:txBody>
          <a:bodyPr vert="horz" lIns="91440" tIns="45720" rIns="91440" bIns="45720" rtlCol="0">
            <a:normAutofit/>
          </a:bodyPr>
          <a:lstStyle/>
          <a:p>
            <a:pPr marL="228473"/>
            <a:r>
              <a:rPr lang="en-US" dirty="0">
                <a:ea typeface="+mn-lt"/>
                <a:cs typeface="+mn-lt"/>
              </a:rPr>
              <a:t>Relationship between interest rate and length of employment </a:t>
            </a:r>
            <a:endParaRPr lang="en-US" b="0" dirty="0">
              <a:ea typeface="+mn-lt"/>
              <a:cs typeface="+mn-lt"/>
            </a:endParaRPr>
          </a:p>
          <a:p>
            <a:pPr marL="228473"/>
            <a:r>
              <a:rPr lang="en-US" dirty="0">
                <a:ea typeface="+mn-lt"/>
                <a:cs typeface="+mn-lt"/>
              </a:rPr>
              <a:t>non-linear relationship, with a drop-in average interest rate for individuals with 8 to 10 years of employment</a:t>
            </a:r>
            <a:endParaRPr lang="en-US" b="0" dirty="0">
              <a:ea typeface="+mn-lt"/>
              <a:cs typeface="+mn-lt"/>
            </a:endParaRPr>
          </a:p>
          <a:p>
            <a:pPr marL="255905" lvl="1"/>
            <a:endParaRPr lang="en-US" dirty="0">
              <a:ea typeface="+mn-lt"/>
              <a:cs typeface="+mn-lt"/>
            </a:endParaRPr>
          </a:p>
          <a:p>
            <a:endParaRPr lang="en-US" dirty="0"/>
          </a:p>
        </p:txBody>
      </p:sp>
      <p:pic>
        <p:nvPicPr>
          <p:cNvPr id="4" name="Picture 4" descr="Chart, line chart&#10;&#10;Description automatically generated">
            <a:extLst>
              <a:ext uri="{FF2B5EF4-FFF2-40B4-BE49-F238E27FC236}">
                <a16:creationId xmlns:a16="http://schemas.microsoft.com/office/drawing/2014/main" id="{0EF830D6-99CE-F888-B795-6698D060DFF8}"/>
              </a:ext>
            </a:extLst>
          </p:cNvPr>
          <p:cNvPicPr>
            <a:picLocks noChangeAspect="1"/>
          </p:cNvPicPr>
          <p:nvPr/>
        </p:nvPicPr>
        <p:blipFill>
          <a:blip r:embed="rId2"/>
          <a:stretch>
            <a:fillRect/>
          </a:stretch>
        </p:blipFill>
        <p:spPr>
          <a:xfrm>
            <a:off x="6322521" y="1840853"/>
            <a:ext cx="4708521" cy="3176294"/>
          </a:xfrm>
          <a:prstGeom prst="rect">
            <a:avLst/>
          </a:prstGeom>
        </p:spPr>
      </p:pic>
    </p:spTree>
    <p:extLst>
      <p:ext uri="{BB962C8B-B14F-4D97-AF65-F5344CB8AC3E}">
        <p14:creationId xmlns:p14="http://schemas.microsoft.com/office/powerpoint/2010/main" val="2363223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AAA20E-0040-1823-78F8-9EDFEC1803FA}"/>
              </a:ext>
            </a:extLst>
          </p:cNvPr>
          <p:cNvSpPr>
            <a:spLocks noGrp="1"/>
          </p:cNvSpPr>
          <p:nvPr>
            <p:ph type="title"/>
          </p:nvPr>
        </p:nvSpPr>
        <p:spPr>
          <a:xfrm>
            <a:off x="952500" y="723900"/>
            <a:ext cx="4417522" cy="1181100"/>
          </a:xfrm>
        </p:spPr>
        <p:txBody>
          <a:bodyPr>
            <a:normAutofit/>
          </a:bodyPr>
          <a:lstStyle/>
          <a:p>
            <a:r>
              <a:rPr lang="en-US" dirty="0">
                <a:ea typeface="+mj-lt"/>
                <a:cs typeface="+mj-lt"/>
              </a:rPr>
              <a:t>Exploratory data analysis</a:t>
            </a:r>
            <a:endParaRPr lang="en-US" dirty="0"/>
          </a:p>
        </p:txBody>
      </p:sp>
      <p:sp>
        <p:nvSpPr>
          <p:cNvPr id="18" name="Rectangle 17">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CE3314-329B-DEC9-7DC6-0B6D0DAE4976}"/>
              </a:ext>
            </a:extLst>
          </p:cNvPr>
          <p:cNvSpPr>
            <a:spLocks noGrp="1"/>
          </p:cNvSpPr>
          <p:nvPr>
            <p:ph idx="1"/>
          </p:nvPr>
        </p:nvSpPr>
        <p:spPr>
          <a:xfrm>
            <a:off x="952500" y="2285997"/>
            <a:ext cx="4191000" cy="3890965"/>
          </a:xfrm>
        </p:spPr>
        <p:txBody>
          <a:bodyPr vert="horz" lIns="91440" tIns="45720" rIns="91440" bIns="45720" rtlCol="0">
            <a:normAutofit/>
          </a:bodyPr>
          <a:lstStyle/>
          <a:p>
            <a:pPr marL="228473"/>
            <a:r>
              <a:rPr lang="en-US" dirty="0">
                <a:ea typeface="+mn-lt"/>
                <a:cs typeface="+mn-lt"/>
              </a:rPr>
              <a:t>Visualization: distribution of interest rates based on homeownership status using a violin plot</a:t>
            </a:r>
          </a:p>
          <a:p>
            <a:pPr marL="228473"/>
            <a:endParaRPr lang="en-US" b="0" dirty="0">
              <a:ea typeface="+mn-lt"/>
              <a:cs typeface="+mn-lt"/>
            </a:endParaRPr>
          </a:p>
          <a:p>
            <a:pPr marL="228473"/>
            <a:endParaRPr lang="en-US" b="0" dirty="0">
              <a:ea typeface="+mn-lt"/>
              <a:cs typeface="+mn-lt"/>
            </a:endParaRPr>
          </a:p>
          <a:p>
            <a:pPr marL="255905" lvl="1"/>
            <a:endParaRPr lang="en-US" dirty="0"/>
          </a:p>
        </p:txBody>
      </p:sp>
      <p:pic>
        <p:nvPicPr>
          <p:cNvPr id="4" name="Picture 4" descr="Logo, company name&#10;&#10;Description automatically generated">
            <a:extLst>
              <a:ext uri="{FF2B5EF4-FFF2-40B4-BE49-F238E27FC236}">
                <a16:creationId xmlns:a16="http://schemas.microsoft.com/office/drawing/2014/main" id="{2FF29A9F-272E-3107-5F4C-270A9190CEEA}"/>
              </a:ext>
            </a:extLst>
          </p:cNvPr>
          <p:cNvPicPr>
            <a:picLocks noChangeAspect="1"/>
          </p:cNvPicPr>
          <p:nvPr/>
        </p:nvPicPr>
        <p:blipFill>
          <a:blip r:embed="rId3"/>
          <a:stretch>
            <a:fillRect/>
          </a:stretch>
        </p:blipFill>
        <p:spPr>
          <a:xfrm>
            <a:off x="6322521" y="1975244"/>
            <a:ext cx="4708521" cy="2907511"/>
          </a:xfrm>
          <a:prstGeom prst="rect">
            <a:avLst/>
          </a:prstGeom>
        </p:spPr>
      </p:pic>
    </p:spTree>
    <p:extLst>
      <p:ext uri="{BB962C8B-B14F-4D97-AF65-F5344CB8AC3E}">
        <p14:creationId xmlns:p14="http://schemas.microsoft.com/office/powerpoint/2010/main" val="118691965"/>
      </p:ext>
    </p:extLst>
  </p:cSld>
  <p:clrMapOvr>
    <a:masterClrMapping/>
  </p:clrMapOvr>
</p:sld>
</file>

<file path=ppt/theme/theme1.xml><?xml version="1.0" encoding="utf-8"?>
<a:theme xmlns:a="http://schemas.openxmlformats.org/drawingml/2006/main" name="AfterglowVTI">
  <a:themeElements>
    <a:clrScheme name="AnalogousFromLightSeedRightStep">
      <a:dk1>
        <a:srgbClr val="000000"/>
      </a:dk1>
      <a:lt1>
        <a:srgbClr val="FFFFFF"/>
      </a:lt1>
      <a:dk2>
        <a:srgbClr val="293B21"/>
      </a:dk2>
      <a:lt2>
        <a:srgbClr val="E2E5E8"/>
      </a:lt2>
      <a:accent1>
        <a:srgbClr val="E48E45"/>
      </a:accent1>
      <a:accent2>
        <a:srgbClr val="B0A23F"/>
      </a:accent2>
      <a:accent3>
        <a:srgbClr val="92AC53"/>
      </a:accent3>
      <a:accent4>
        <a:srgbClr val="63B541"/>
      </a:accent4>
      <a:accent5>
        <a:srgbClr val="37BA47"/>
      </a:accent5>
      <a:accent6>
        <a:srgbClr val="3DB67E"/>
      </a:accent6>
      <a:hlink>
        <a:srgbClr val="5D85A7"/>
      </a:hlink>
      <a:folHlink>
        <a:srgbClr val="7F7F7F"/>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nalogousFromLightSeedRightStep">
    <a:dk1>
      <a:srgbClr val="000000"/>
    </a:dk1>
    <a:lt1>
      <a:srgbClr val="FFFFFF"/>
    </a:lt1>
    <a:dk2>
      <a:srgbClr val="293B21"/>
    </a:dk2>
    <a:lt2>
      <a:srgbClr val="E2E5E8"/>
    </a:lt2>
    <a:accent1>
      <a:srgbClr val="E48E45"/>
    </a:accent1>
    <a:accent2>
      <a:srgbClr val="B0A23F"/>
    </a:accent2>
    <a:accent3>
      <a:srgbClr val="92AC53"/>
    </a:accent3>
    <a:accent4>
      <a:srgbClr val="63B541"/>
    </a:accent4>
    <a:accent5>
      <a:srgbClr val="37BA47"/>
    </a:accent5>
    <a:accent6>
      <a:srgbClr val="3DB67E"/>
    </a:accent6>
    <a:hlink>
      <a:srgbClr val="5D85A7"/>
    </a:hlink>
    <a:folHlink>
      <a:srgbClr val="7F7F7F"/>
    </a:folHlink>
  </a:clrScheme>
</a:themeOverride>
</file>

<file path=ppt/theme/themeOverride2.xml><?xml version="1.0" encoding="utf-8"?>
<a:themeOverride xmlns:a="http://schemas.openxmlformats.org/drawingml/2006/main">
  <a:clrScheme name="AnalogousFromLightSeedRightStep">
    <a:dk1>
      <a:srgbClr val="000000"/>
    </a:dk1>
    <a:lt1>
      <a:srgbClr val="FFFFFF"/>
    </a:lt1>
    <a:dk2>
      <a:srgbClr val="293B21"/>
    </a:dk2>
    <a:lt2>
      <a:srgbClr val="E2E5E8"/>
    </a:lt2>
    <a:accent1>
      <a:srgbClr val="E48E45"/>
    </a:accent1>
    <a:accent2>
      <a:srgbClr val="B0A23F"/>
    </a:accent2>
    <a:accent3>
      <a:srgbClr val="92AC53"/>
    </a:accent3>
    <a:accent4>
      <a:srgbClr val="63B541"/>
    </a:accent4>
    <a:accent5>
      <a:srgbClr val="37BA47"/>
    </a:accent5>
    <a:accent6>
      <a:srgbClr val="3DB67E"/>
    </a:accent6>
    <a:hlink>
      <a:srgbClr val="5D85A7"/>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104</TotalTime>
  <Words>1818</Words>
  <Application>Microsoft Office PowerPoint</Application>
  <PresentationFormat>Widescreen</PresentationFormat>
  <Paragraphs>119</Paragraphs>
  <Slides>21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Arial,Sans-Serif</vt:lpstr>
      <vt:lpstr>Calibri</vt:lpstr>
      <vt:lpstr>Times New Roman</vt:lpstr>
      <vt:lpstr>Trade Gothic Next Light</vt:lpstr>
      <vt:lpstr>AfterglowVTI</vt:lpstr>
      <vt:lpstr>Lending Club  predict interest rate    By Tzega Abera</vt:lpstr>
      <vt:lpstr>Problem statement and objective</vt:lpstr>
      <vt:lpstr>Stakeholders, constraints success metrics</vt:lpstr>
      <vt:lpstr>Dataset</vt:lpstr>
      <vt:lpstr>Cleaning the Data</vt:lpstr>
      <vt:lpstr>Exploratory data analysis</vt:lpstr>
      <vt:lpstr>Exploratory data analysis</vt:lpstr>
      <vt:lpstr>Exploratory data analysis</vt:lpstr>
      <vt:lpstr>Exploratory data analysis</vt:lpstr>
      <vt:lpstr>Exploratory data analysis</vt:lpstr>
      <vt:lpstr>Exploratory data analysis</vt:lpstr>
      <vt:lpstr>Model Building</vt:lpstr>
      <vt:lpstr>Model Evaluation</vt:lpstr>
      <vt:lpstr>Model Evaluation</vt:lpstr>
      <vt:lpstr>Model Evaluation</vt:lpstr>
      <vt:lpstr>Feature Importance </vt:lpstr>
      <vt:lpstr>Feature Importance </vt:lpstr>
      <vt:lpstr>Findings and Recommendations</vt:lpstr>
      <vt:lpstr>Further Research and Analysis: </vt:lpstr>
      <vt:lpstr>Findings and 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Tzega Abera</cp:lastModifiedBy>
  <cp:revision>253</cp:revision>
  <dcterms:created xsi:type="dcterms:W3CDTF">2023-07-02T14:55:58Z</dcterms:created>
  <dcterms:modified xsi:type="dcterms:W3CDTF">2023-07-05T17:50:26Z</dcterms:modified>
</cp:coreProperties>
</file>