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8" r:id="rId2"/>
  </p:sldMasterIdLst>
  <p:notesMasterIdLst>
    <p:notesMasterId r:id="rId16"/>
  </p:notesMasterIdLst>
  <p:handoutMasterIdLst>
    <p:handoutMasterId r:id="rId17"/>
  </p:handoutMasterIdLst>
  <p:sldIdLst>
    <p:sldId id="256" r:id="rId3"/>
    <p:sldId id="258" r:id="rId4"/>
    <p:sldId id="260" r:id="rId5"/>
    <p:sldId id="269" r:id="rId6"/>
    <p:sldId id="261" r:id="rId7"/>
    <p:sldId id="262" r:id="rId8"/>
    <p:sldId id="263" r:id="rId9"/>
    <p:sldId id="271" r:id="rId10"/>
    <p:sldId id="272" r:id="rId11"/>
    <p:sldId id="264" r:id="rId12"/>
    <p:sldId id="265" r:id="rId13"/>
    <p:sldId id="268" r:id="rId14"/>
    <p:sldId id="270" r:id="rId1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810">
          <p15:clr>
            <a:srgbClr val="A4A3A4"/>
          </p15:clr>
        </p15:guide>
        <p15:guide id="4" orient="horz" pos="2074">
          <p15:clr>
            <a:srgbClr val="A4A3A4"/>
          </p15:clr>
        </p15:guide>
        <p15:guide id="5" pos="242">
          <p15:clr>
            <a:srgbClr val="A4A3A4"/>
          </p15:clr>
        </p15:guide>
        <p15:guide id="6" pos="273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3624" autoAdjust="0"/>
    <p:restoredTop sz="91632" autoAdjust="0"/>
  </p:normalViewPr>
  <p:slideViewPr>
    <p:cSldViewPr snapToGrid="0" snapToObjects="1">
      <p:cViewPr varScale="1">
        <p:scale>
          <a:sx n="81" d="100"/>
          <a:sy n="81" d="100"/>
        </p:scale>
        <p:origin x="102" y="714"/>
      </p:cViewPr>
      <p:guideLst>
        <p:guide orient="horz" pos="2160"/>
        <p:guide pos="2880"/>
        <p:guide orient="horz" pos="810"/>
        <p:guide orient="horz" pos="2074"/>
        <p:guide pos="242"/>
        <p:guide pos="27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9F73B5-387A-C742-AD00-0B78638F0CFA}" type="datetimeFigureOut">
              <a:rPr lang="en-US" smtClean="0"/>
              <a:t>10/4/2019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45DA0-0143-AE46-B8D5-0F276D40718A}" type="slidenum">
              <a:rPr lang="en-US" smtClean="0"/>
              <a:t>‹#›</a:t>
            </a:fld>
            <a:endParaRPr lang="en-US"/>
          </a:p>
        </p:txBody>
      </p:sp>
    </p:spTree>
    <p:extLst>
      <p:ext uri="{BB962C8B-B14F-4D97-AF65-F5344CB8AC3E}">
        <p14:creationId xmlns:p14="http://schemas.microsoft.com/office/powerpoint/2010/main" val="5186656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4566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303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865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395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endParaRPr lang="en-US" sz="1200" dirty="0"/>
          </a:p>
        </p:txBody>
      </p:sp>
    </p:spTree>
    <p:extLst>
      <p:ext uri="{BB962C8B-B14F-4D97-AF65-F5344CB8AC3E}">
        <p14:creationId xmlns:p14="http://schemas.microsoft.com/office/powerpoint/2010/main" val="2492177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790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160479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37584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29279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34205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5" name="Shape 19"/>
          <p:cNvSpPr txBox="1">
            <a:spLocks noGrp="1"/>
          </p:cNvSpPr>
          <p:nvPr>
            <p:ph type="body" idx="13"/>
          </p:nvPr>
        </p:nvSpPr>
        <p:spPr>
          <a:xfrm>
            <a:off x="1036890" y="3855981"/>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 name="Shape 18"/>
          <p:cNvSpPr txBox="1">
            <a:spLocks noGrp="1"/>
          </p:cNvSpPr>
          <p:nvPr>
            <p:ph type="body" idx="14"/>
          </p:nvPr>
        </p:nvSpPr>
        <p:spPr>
          <a:xfrm>
            <a:off x="1031910" y="42560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 name="Shape 19"/>
          <p:cNvSpPr txBox="1">
            <a:spLocks noGrp="1"/>
          </p:cNvSpPr>
          <p:nvPr>
            <p:ph type="body" idx="15"/>
          </p:nvPr>
        </p:nvSpPr>
        <p:spPr>
          <a:xfrm>
            <a:off x="1036890" y="47486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9" name="Shape 19"/>
          <p:cNvSpPr txBox="1">
            <a:spLocks noGrp="1"/>
          </p:cNvSpPr>
          <p:nvPr>
            <p:ph type="body" idx="16"/>
          </p:nvPr>
        </p:nvSpPr>
        <p:spPr>
          <a:xfrm>
            <a:off x="1036890" y="5184038"/>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0" name="Shape 19"/>
          <p:cNvSpPr txBox="1">
            <a:spLocks noGrp="1"/>
          </p:cNvSpPr>
          <p:nvPr>
            <p:ph type="body" idx="17"/>
          </p:nvPr>
        </p:nvSpPr>
        <p:spPr>
          <a:xfrm>
            <a:off x="1036890" y="560495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Tree>
    <p:extLst>
      <p:ext uri="{BB962C8B-B14F-4D97-AF65-F5344CB8AC3E}">
        <p14:creationId xmlns:p14="http://schemas.microsoft.com/office/powerpoint/2010/main" val="87419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09783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a:solidFill>
                  <a:srgbClr val="FFFFFF"/>
                </a:solidFill>
                <a:latin typeface="Arial"/>
                <a:ea typeface="Source Sans Pro"/>
                <a:cs typeface="Arial"/>
                <a:sym typeface="Source Sans Pro"/>
              </a:rPr>
              <a:t>Architecture of Complex</a:t>
            </a:r>
            <a:r>
              <a:rPr lang="en-US" sz="1100" b="1" i="0" baseline="0" dirty="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extLst>
      <p:ext uri="{BB962C8B-B14F-4D97-AF65-F5344CB8AC3E}">
        <p14:creationId xmlns:p14="http://schemas.microsoft.com/office/powerpoint/2010/main" val="2185725562"/>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spTree>
    <p:extLst>
      <p:ext uri="{BB962C8B-B14F-4D97-AF65-F5344CB8AC3E}">
        <p14:creationId xmlns:p14="http://schemas.microsoft.com/office/powerpoint/2010/main" val="145082553"/>
      </p:ext>
    </p:extLst>
  </p:cSld>
  <p:clrMap bg1="lt1" tx1="dk1" bg2="dk2" tx2="lt2" accent1="accent1" accent2="accent2" accent3="accent3" accent4="accent4" accent5="accent5" accent6="accent6" hlink="hlink" folHlink="folHlink"/>
  <p:sldLayoutIdLst>
    <p:sldLayoutId id="2147483689"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Architecture of Complex Systems</a:t>
            </a:r>
          </a:p>
          <a:p>
            <a:pPr>
              <a:buClr>
                <a:schemeClr val="lt1"/>
              </a:buClr>
              <a:buSzPct val="25000"/>
            </a:pPr>
            <a:r>
              <a:rPr lang="en-US" i="1" dirty="0">
                <a:solidFill>
                  <a:srgbClr val="565656"/>
                </a:solidFill>
                <a:ea typeface="Source Sans Pro"/>
                <a:sym typeface="Source Sans Pro"/>
              </a:rPr>
              <a:t>Week 1: Systems Thinking</a:t>
            </a:r>
          </a:p>
          <a:p>
            <a:pPr>
              <a:buClr>
                <a:schemeClr val="lt1"/>
              </a:buClr>
              <a:buSzPct val="25000"/>
            </a:pPr>
            <a:endParaRPr lang="en-US" sz="3000" b="1" dirty="0">
              <a:ea typeface="Source Sans Pro"/>
              <a:sym typeface="Source Sans Pr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14" name="Shape 64"/>
          <p:cNvSpPr txBox="1"/>
          <p:nvPr/>
        </p:nvSpPr>
        <p:spPr>
          <a:xfrm>
            <a:off x="2409761" y="3126025"/>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6" name="Rectangle 15"/>
          <p:cNvSpPr/>
          <p:nvPr/>
        </p:nvSpPr>
        <p:spPr>
          <a:xfrm>
            <a:off x="2509490" y="3651478"/>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7" name="Text Placeholder 2"/>
          <p:cNvSpPr>
            <a:spLocks noGrp="1"/>
          </p:cNvSpPr>
          <p:nvPr>
            <p:ph type="body" idx="1"/>
          </p:nvPr>
        </p:nvSpPr>
        <p:spPr>
          <a:xfrm>
            <a:off x="2509490" y="3678085"/>
            <a:ext cx="4352544" cy="448056"/>
          </a:xfrm>
        </p:spPr>
        <p:txBody>
          <a:bodyPr/>
          <a:lstStyle/>
          <a:p>
            <a:r>
              <a:rPr lang="en-US" dirty="0"/>
              <a:t>Tomas Mawyin</a:t>
            </a:r>
          </a:p>
        </p:txBody>
      </p:sp>
      <p:sp>
        <p:nvSpPr>
          <p:cNvPr id="18" name="Rectangle 17"/>
          <p:cNvSpPr/>
          <p:nvPr/>
        </p:nvSpPr>
        <p:spPr>
          <a:xfrm>
            <a:off x="2400965" y="2732616"/>
            <a:ext cx="2719214"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Portfolio</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86707" y="717319"/>
            <a:ext cx="867086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Step 4: IDENTIFY SYSTEM RELATIONSHIPS</a:t>
            </a:r>
          </a:p>
        </p:txBody>
      </p:sp>
      <p:sp>
        <p:nvSpPr>
          <p:cNvPr id="6" name="Rectangle 5"/>
          <p:cNvSpPr/>
          <p:nvPr/>
        </p:nvSpPr>
        <p:spPr>
          <a:xfrm>
            <a:off x="555659" y="2094300"/>
            <a:ext cx="8032682" cy="3999224"/>
          </a:xfrm>
          <a:prstGeom prst="rect">
            <a:avLst/>
          </a:prstGeom>
          <a:noFill/>
          <a:ln w="2857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916675" y="4025930"/>
            <a:ext cx="1652447" cy="560554"/>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Fuselage</a:t>
            </a:r>
            <a:endParaRPr lang="en-US" dirty="0"/>
          </a:p>
        </p:txBody>
      </p:sp>
      <p:sp>
        <p:nvSpPr>
          <p:cNvPr id="14" name="Rectangle 13"/>
          <p:cNvSpPr/>
          <p:nvPr/>
        </p:nvSpPr>
        <p:spPr>
          <a:xfrm>
            <a:off x="3916673" y="2519384"/>
            <a:ext cx="1652447" cy="657331"/>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Wings</a:t>
            </a:r>
            <a:endParaRPr lang="en-US" dirty="0"/>
          </a:p>
        </p:txBody>
      </p:sp>
      <p:sp>
        <p:nvSpPr>
          <p:cNvPr id="15" name="Rectangle 14"/>
          <p:cNvSpPr/>
          <p:nvPr/>
        </p:nvSpPr>
        <p:spPr>
          <a:xfrm>
            <a:off x="1242697" y="4026425"/>
            <a:ext cx="1652447" cy="560554"/>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Rear Stabilizer</a:t>
            </a:r>
            <a:endParaRPr lang="en-US" dirty="0"/>
          </a:p>
        </p:txBody>
      </p:sp>
      <p:sp>
        <p:nvSpPr>
          <p:cNvPr id="16" name="Rectangle 15"/>
          <p:cNvSpPr/>
          <p:nvPr/>
        </p:nvSpPr>
        <p:spPr>
          <a:xfrm>
            <a:off x="1242698" y="2726244"/>
            <a:ext cx="1652447" cy="560554"/>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Fin</a:t>
            </a:r>
            <a:endParaRPr lang="en-US" dirty="0"/>
          </a:p>
        </p:txBody>
      </p:sp>
      <p:cxnSp>
        <p:nvCxnSpPr>
          <p:cNvPr id="18" name="Elbow Connector 17"/>
          <p:cNvCxnSpPr>
            <a:cxnSpLocks/>
            <a:stCxn id="24" idx="1"/>
            <a:endCxn id="13" idx="3"/>
          </p:cNvCxnSpPr>
          <p:nvPr/>
        </p:nvCxnSpPr>
        <p:spPr>
          <a:xfrm rot="10800000">
            <a:off x="5569123" y="4306207"/>
            <a:ext cx="1021531" cy="494"/>
          </a:xfrm>
          <a:prstGeom prst="bentConnector3">
            <a:avLst>
              <a:gd name="adj1" fmla="val 50000"/>
            </a:avLst>
          </a:prstGeom>
          <a:ln w="9525" cmpd="sng">
            <a:solidFill>
              <a:srgbClr val="00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6590653" y="4026424"/>
            <a:ext cx="1652447" cy="560554"/>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Counterbalance</a:t>
            </a:r>
            <a:endParaRPr lang="en-US" dirty="0"/>
          </a:p>
        </p:txBody>
      </p:sp>
      <p:sp>
        <p:nvSpPr>
          <p:cNvPr id="25" name="Rectangle 24"/>
          <p:cNvSpPr/>
          <p:nvPr/>
        </p:nvSpPr>
        <p:spPr>
          <a:xfrm>
            <a:off x="3916677" y="5309136"/>
            <a:ext cx="1652447" cy="560554"/>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Landing Gear</a:t>
            </a:r>
            <a:endParaRPr lang="en-US" dirty="0"/>
          </a:p>
        </p:txBody>
      </p:sp>
      <p:sp>
        <p:nvSpPr>
          <p:cNvPr id="29" name="Shape 62"/>
          <p:cNvSpPr txBox="1"/>
          <p:nvPr/>
        </p:nvSpPr>
        <p:spPr>
          <a:xfrm>
            <a:off x="304858" y="1263807"/>
            <a:ext cx="7865468" cy="611556"/>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Replace the names of Entities 1 and 2 in the diagram below with the first two entities you identified on the previous step. Identify at least 4 more entities in your system. Then, use the connectors to define the relationships between your entities. You may copy the objects you use more than once and delete any you don’t use.</a:t>
            </a: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7" name="Slide Number Placeholder 6"/>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cxnSp>
        <p:nvCxnSpPr>
          <p:cNvPr id="17" name="Elbow Connector 17">
            <a:extLst>
              <a:ext uri="{FF2B5EF4-FFF2-40B4-BE49-F238E27FC236}">
                <a16:creationId xmlns:a16="http://schemas.microsoft.com/office/drawing/2014/main" id="{D1C39B2C-E227-4239-B07F-DDD77B8AFE01}"/>
              </a:ext>
            </a:extLst>
          </p:cNvPr>
          <p:cNvCxnSpPr>
            <a:cxnSpLocks/>
            <a:stCxn id="14" idx="2"/>
            <a:endCxn id="13" idx="0"/>
          </p:cNvCxnSpPr>
          <p:nvPr/>
        </p:nvCxnSpPr>
        <p:spPr>
          <a:xfrm rot="16200000" flipH="1">
            <a:off x="4318291" y="3601321"/>
            <a:ext cx="849215" cy="2"/>
          </a:xfrm>
          <a:prstGeom prst="bentConnector3">
            <a:avLst>
              <a:gd name="adj1" fmla="val 50000"/>
            </a:avLst>
          </a:prstGeom>
          <a:ln w="9525" cmpd="sng">
            <a:solidFill>
              <a:srgbClr val="00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7" name="Elbow Connector 17">
            <a:extLst>
              <a:ext uri="{FF2B5EF4-FFF2-40B4-BE49-F238E27FC236}">
                <a16:creationId xmlns:a16="http://schemas.microsoft.com/office/drawing/2014/main" id="{645D0D84-98D2-42C7-9FC9-EBB54652DB7D}"/>
              </a:ext>
            </a:extLst>
          </p:cNvPr>
          <p:cNvCxnSpPr>
            <a:cxnSpLocks/>
            <a:stCxn id="15" idx="3"/>
            <a:endCxn id="13" idx="1"/>
          </p:cNvCxnSpPr>
          <p:nvPr/>
        </p:nvCxnSpPr>
        <p:spPr>
          <a:xfrm flipV="1">
            <a:off x="2895144" y="4306207"/>
            <a:ext cx="1021531" cy="495"/>
          </a:xfrm>
          <a:prstGeom prst="bentConnector3">
            <a:avLst>
              <a:gd name="adj1" fmla="val 50000"/>
            </a:avLst>
          </a:prstGeom>
          <a:ln w="9525" cmpd="sng">
            <a:solidFill>
              <a:srgbClr val="00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Elbow Connector 17">
            <a:extLst>
              <a:ext uri="{FF2B5EF4-FFF2-40B4-BE49-F238E27FC236}">
                <a16:creationId xmlns:a16="http://schemas.microsoft.com/office/drawing/2014/main" id="{9F59B095-6A5B-4209-A8B3-A30D18920DE9}"/>
              </a:ext>
            </a:extLst>
          </p:cNvPr>
          <p:cNvCxnSpPr>
            <a:cxnSpLocks/>
            <a:stCxn id="16" idx="2"/>
            <a:endCxn id="15" idx="0"/>
          </p:cNvCxnSpPr>
          <p:nvPr/>
        </p:nvCxnSpPr>
        <p:spPr>
          <a:xfrm rot="5400000">
            <a:off x="1699109" y="3656611"/>
            <a:ext cx="739627" cy="1"/>
          </a:xfrm>
          <a:prstGeom prst="bentConnector3">
            <a:avLst>
              <a:gd name="adj1" fmla="val 50000"/>
            </a:avLst>
          </a:prstGeom>
          <a:ln w="9525" cmpd="sng">
            <a:solidFill>
              <a:srgbClr val="00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D32099-D872-44FE-A046-2FE719C2CF77}"/>
              </a:ext>
            </a:extLst>
          </p:cNvPr>
          <p:cNvSpPr txBox="1"/>
          <p:nvPr/>
        </p:nvSpPr>
        <p:spPr>
          <a:xfrm>
            <a:off x="1047392" y="3387808"/>
            <a:ext cx="1090363" cy="523220"/>
          </a:xfrm>
          <a:prstGeom prst="rect">
            <a:avLst/>
          </a:prstGeom>
          <a:noFill/>
        </p:spPr>
        <p:txBody>
          <a:bodyPr wrap="none" rtlCol="0">
            <a:spAutoFit/>
          </a:bodyPr>
          <a:lstStyle/>
          <a:p>
            <a:r>
              <a:rPr lang="en-US" dirty="0"/>
              <a:t>Physical</a:t>
            </a:r>
          </a:p>
          <a:p>
            <a:r>
              <a:rPr lang="en-US" dirty="0"/>
              <a:t>Connection</a:t>
            </a:r>
          </a:p>
        </p:txBody>
      </p:sp>
      <p:sp>
        <p:nvSpPr>
          <p:cNvPr id="40" name="TextBox 39">
            <a:extLst>
              <a:ext uri="{FF2B5EF4-FFF2-40B4-BE49-F238E27FC236}">
                <a16:creationId xmlns:a16="http://schemas.microsoft.com/office/drawing/2014/main" id="{6ADD78AD-A582-4A19-A502-C0A562639A91}"/>
              </a:ext>
            </a:extLst>
          </p:cNvPr>
          <p:cNvSpPr txBox="1"/>
          <p:nvPr/>
        </p:nvSpPr>
        <p:spPr>
          <a:xfrm>
            <a:off x="2863583" y="4308326"/>
            <a:ext cx="1090363" cy="523220"/>
          </a:xfrm>
          <a:prstGeom prst="rect">
            <a:avLst/>
          </a:prstGeom>
          <a:noFill/>
        </p:spPr>
        <p:txBody>
          <a:bodyPr wrap="none" rtlCol="0">
            <a:spAutoFit/>
          </a:bodyPr>
          <a:lstStyle/>
          <a:p>
            <a:r>
              <a:rPr lang="en-US" dirty="0"/>
              <a:t>Physical </a:t>
            </a:r>
          </a:p>
          <a:p>
            <a:r>
              <a:rPr lang="en-US" dirty="0"/>
              <a:t>Connection</a:t>
            </a:r>
          </a:p>
        </p:txBody>
      </p:sp>
      <p:sp>
        <p:nvSpPr>
          <p:cNvPr id="41" name="TextBox 40">
            <a:extLst>
              <a:ext uri="{FF2B5EF4-FFF2-40B4-BE49-F238E27FC236}">
                <a16:creationId xmlns:a16="http://schemas.microsoft.com/office/drawing/2014/main" id="{A42E6A85-D415-4D49-BB49-ED3010419C3B}"/>
              </a:ext>
            </a:extLst>
          </p:cNvPr>
          <p:cNvSpPr txBox="1"/>
          <p:nvPr/>
        </p:nvSpPr>
        <p:spPr>
          <a:xfrm>
            <a:off x="4742898" y="3420580"/>
            <a:ext cx="1090363" cy="523220"/>
          </a:xfrm>
          <a:prstGeom prst="rect">
            <a:avLst/>
          </a:prstGeom>
          <a:noFill/>
        </p:spPr>
        <p:txBody>
          <a:bodyPr wrap="none" rtlCol="0">
            <a:spAutoFit/>
          </a:bodyPr>
          <a:lstStyle/>
          <a:p>
            <a:r>
              <a:rPr lang="en-US" dirty="0"/>
              <a:t>Physical</a:t>
            </a:r>
          </a:p>
          <a:p>
            <a:r>
              <a:rPr lang="en-US" dirty="0"/>
              <a:t>Connection</a:t>
            </a:r>
          </a:p>
        </p:txBody>
      </p:sp>
      <p:sp>
        <p:nvSpPr>
          <p:cNvPr id="43" name="TextBox 42">
            <a:extLst>
              <a:ext uri="{FF2B5EF4-FFF2-40B4-BE49-F238E27FC236}">
                <a16:creationId xmlns:a16="http://schemas.microsoft.com/office/drawing/2014/main" id="{1A869CE2-3ACF-429E-B38E-590D74F50A03}"/>
              </a:ext>
            </a:extLst>
          </p:cNvPr>
          <p:cNvSpPr txBox="1"/>
          <p:nvPr/>
        </p:nvSpPr>
        <p:spPr>
          <a:xfrm>
            <a:off x="5733479" y="4326654"/>
            <a:ext cx="692818" cy="307777"/>
          </a:xfrm>
          <a:prstGeom prst="rect">
            <a:avLst/>
          </a:prstGeom>
          <a:noFill/>
        </p:spPr>
        <p:txBody>
          <a:bodyPr wrap="none" rtlCol="0">
            <a:spAutoFit/>
          </a:bodyPr>
          <a:lstStyle/>
          <a:p>
            <a:r>
              <a:rPr lang="en-US" dirty="0"/>
              <a:t>Coiled</a:t>
            </a:r>
          </a:p>
        </p:txBody>
      </p:sp>
      <p:sp>
        <p:nvSpPr>
          <p:cNvPr id="44" name="TextBox 43">
            <a:extLst>
              <a:ext uri="{FF2B5EF4-FFF2-40B4-BE49-F238E27FC236}">
                <a16:creationId xmlns:a16="http://schemas.microsoft.com/office/drawing/2014/main" id="{7CB1BD67-BAEE-452C-A907-2976823035F8}"/>
              </a:ext>
            </a:extLst>
          </p:cNvPr>
          <p:cNvSpPr txBox="1"/>
          <p:nvPr/>
        </p:nvSpPr>
        <p:spPr>
          <a:xfrm>
            <a:off x="4742896" y="4748582"/>
            <a:ext cx="1090363" cy="523220"/>
          </a:xfrm>
          <a:prstGeom prst="rect">
            <a:avLst/>
          </a:prstGeom>
          <a:noFill/>
        </p:spPr>
        <p:txBody>
          <a:bodyPr wrap="none" rtlCol="0">
            <a:spAutoFit/>
          </a:bodyPr>
          <a:lstStyle/>
          <a:p>
            <a:r>
              <a:rPr lang="en-US" dirty="0"/>
              <a:t>Physical</a:t>
            </a:r>
          </a:p>
          <a:p>
            <a:r>
              <a:rPr lang="en-US" dirty="0"/>
              <a:t>Connection</a:t>
            </a:r>
          </a:p>
        </p:txBody>
      </p:sp>
      <p:cxnSp>
        <p:nvCxnSpPr>
          <p:cNvPr id="45" name="Elbow Connector 17">
            <a:extLst>
              <a:ext uri="{FF2B5EF4-FFF2-40B4-BE49-F238E27FC236}">
                <a16:creationId xmlns:a16="http://schemas.microsoft.com/office/drawing/2014/main" id="{84CE6A16-C29A-42D6-BA39-8BC1F5A91E3E}"/>
              </a:ext>
            </a:extLst>
          </p:cNvPr>
          <p:cNvCxnSpPr>
            <a:cxnSpLocks/>
            <a:stCxn id="25" idx="0"/>
            <a:endCxn id="13" idx="2"/>
          </p:cNvCxnSpPr>
          <p:nvPr/>
        </p:nvCxnSpPr>
        <p:spPr>
          <a:xfrm rot="16200000" flipV="1">
            <a:off x="4381574" y="4947809"/>
            <a:ext cx="722652" cy="2"/>
          </a:xfrm>
          <a:prstGeom prst="bentConnector3">
            <a:avLst>
              <a:gd name="adj1" fmla="val 50000"/>
            </a:avLst>
          </a:prstGeom>
          <a:ln w="9525" cmpd="sng">
            <a:solidFill>
              <a:srgbClr val="00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 name="Connector: Elbow 2">
            <a:extLst>
              <a:ext uri="{FF2B5EF4-FFF2-40B4-BE49-F238E27FC236}">
                <a16:creationId xmlns:a16="http://schemas.microsoft.com/office/drawing/2014/main" id="{F36C8699-9103-4BAF-8D00-D4AC957EB860}"/>
              </a:ext>
            </a:extLst>
          </p:cNvPr>
          <p:cNvCxnSpPr>
            <a:stCxn id="14" idx="1"/>
            <a:endCxn id="16" idx="3"/>
          </p:cNvCxnSpPr>
          <p:nvPr/>
        </p:nvCxnSpPr>
        <p:spPr>
          <a:xfrm rot="10800000" flipV="1">
            <a:off x="2895145" y="2848049"/>
            <a:ext cx="1021528" cy="158471"/>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6" name="Connector: Elbow 25">
            <a:extLst>
              <a:ext uri="{FF2B5EF4-FFF2-40B4-BE49-F238E27FC236}">
                <a16:creationId xmlns:a16="http://schemas.microsoft.com/office/drawing/2014/main" id="{0019FBF0-ADF5-4D28-85A4-9E98EAD9A4AD}"/>
              </a:ext>
            </a:extLst>
          </p:cNvPr>
          <p:cNvCxnSpPr>
            <a:cxnSpLocks/>
          </p:cNvCxnSpPr>
          <p:nvPr/>
        </p:nvCxnSpPr>
        <p:spPr>
          <a:xfrm rot="10800000" flipV="1">
            <a:off x="2895141" y="3140800"/>
            <a:ext cx="1021536" cy="970248"/>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1" name="Connector: Elbow 30">
            <a:extLst>
              <a:ext uri="{FF2B5EF4-FFF2-40B4-BE49-F238E27FC236}">
                <a16:creationId xmlns:a16="http://schemas.microsoft.com/office/drawing/2014/main" id="{2BB1147F-8F0C-4730-9266-35346AD6952B}"/>
              </a:ext>
            </a:extLst>
          </p:cNvPr>
          <p:cNvCxnSpPr>
            <a:cxnSpLocks/>
          </p:cNvCxnSpPr>
          <p:nvPr/>
        </p:nvCxnSpPr>
        <p:spPr>
          <a:xfrm rot="5400000">
            <a:off x="2154473" y="3655019"/>
            <a:ext cx="742027" cy="1270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AD4F08CC-7EB8-4D89-B8DA-FF8184F7D6F1}"/>
              </a:ext>
            </a:extLst>
          </p:cNvPr>
          <p:cNvSpPr txBox="1"/>
          <p:nvPr/>
        </p:nvSpPr>
        <p:spPr>
          <a:xfrm>
            <a:off x="3025034" y="2516046"/>
            <a:ext cx="761747" cy="307777"/>
          </a:xfrm>
          <a:prstGeom prst="rect">
            <a:avLst/>
          </a:prstGeom>
          <a:noFill/>
        </p:spPr>
        <p:txBody>
          <a:bodyPr wrap="none" rtlCol="0">
            <a:spAutoFit/>
          </a:bodyPr>
          <a:lstStyle/>
          <a:p>
            <a:r>
              <a:rPr lang="en-US" dirty="0"/>
              <a:t>Control</a:t>
            </a:r>
          </a:p>
        </p:txBody>
      </p:sp>
      <p:sp>
        <p:nvSpPr>
          <p:cNvPr id="33" name="TextBox 32">
            <a:extLst>
              <a:ext uri="{FF2B5EF4-FFF2-40B4-BE49-F238E27FC236}">
                <a16:creationId xmlns:a16="http://schemas.microsoft.com/office/drawing/2014/main" id="{2A66E95E-81B5-4E29-B458-0E97C36BA405}"/>
              </a:ext>
            </a:extLst>
          </p:cNvPr>
          <p:cNvSpPr txBox="1"/>
          <p:nvPr/>
        </p:nvSpPr>
        <p:spPr>
          <a:xfrm>
            <a:off x="3345362" y="3452493"/>
            <a:ext cx="761747" cy="307777"/>
          </a:xfrm>
          <a:prstGeom prst="rect">
            <a:avLst/>
          </a:prstGeom>
          <a:noFill/>
        </p:spPr>
        <p:txBody>
          <a:bodyPr wrap="none" rtlCol="0">
            <a:spAutoFit/>
          </a:bodyPr>
          <a:lstStyle/>
          <a:p>
            <a:r>
              <a:rPr lang="en-US" dirty="0"/>
              <a:t>Control</a:t>
            </a:r>
          </a:p>
        </p:txBody>
      </p:sp>
      <p:sp>
        <p:nvSpPr>
          <p:cNvPr id="34" name="TextBox 33">
            <a:extLst>
              <a:ext uri="{FF2B5EF4-FFF2-40B4-BE49-F238E27FC236}">
                <a16:creationId xmlns:a16="http://schemas.microsoft.com/office/drawing/2014/main" id="{14C4F519-2F60-46EE-8D6D-FB2ED605E2FF}"/>
              </a:ext>
            </a:extLst>
          </p:cNvPr>
          <p:cNvSpPr txBox="1"/>
          <p:nvPr/>
        </p:nvSpPr>
        <p:spPr>
          <a:xfrm>
            <a:off x="2482709" y="3466121"/>
            <a:ext cx="761747" cy="307777"/>
          </a:xfrm>
          <a:prstGeom prst="rect">
            <a:avLst/>
          </a:prstGeom>
          <a:noFill/>
        </p:spPr>
        <p:txBody>
          <a:bodyPr wrap="none" rtlCol="0">
            <a:spAutoFit/>
          </a:bodyPr>
          <a:lstStyle/>
          <a:p>
            <a:r>
              <a:rPr lang="en-US" dirty="0"/>
              <a:t>Control</a:t>
            </a:r>
          </a:p>
        </p:txBody>
      </p:sp>
      <p:cxnSp>
        <p:nvCxnSpPr>
          <p:cNvPr id="37" name="Connector: Elbow 36">
            <a:extLst>
              <a:ext uri="{FF2B5EF4-FFF2-40B4-BE49-F238E27FC236}">
                <a16:creationId xmlns:a16="http://schemas.microsoft.com/office/drawing/2014/main" id="{4F7D444B-F6A8-41A3-8851-0CD881DF996E}"/>
              </a:ext>
            </a:extLst>
          </p:cNvPr>
          <p:cNvCxnSpPr>
            <a:cxnSpLocks/>
          </p:cNvCxnSpPr>
          <p:nvPr/>
        </p:nvCxnSpPr>
        <p:spPr>
          <a:xfrm rot="5400000">
            <a:off x="3828247" y="4905250"/>
            <a:ext cx="722652" cy="8512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315B66A4-C76B-45B1-B64A-09723C3BDACF}"/>
              </a:ext>
            </a:extLst>
          </p:cNvPr>
          <p:cNvSpPr txBox="1"/>
          <p:nvPr/>
        </p:nvSpPr>
        <p:spPr>
          <a:xfrm>
            <a:off x="3089592" y="4967694"/>
            <a:ext cx="1099981" cy="307777"/>
          </a:xfrm>
          <a:prstGeom prst="rect">
            <a:avLst/>
          </a:prstGeom>
          <a:noFill/>
        </p:spPr>
        <p:txBody>
          <a:bodyPr wrap="none" rtlCol="0">
            <a:spAutoFit/>
          </a:bodyPr>
          <a:lstStyle/>
          <a:p>
            <a:r>
              <a:rPr lang="en-US" dirty="0"/>
              <a:t>Dampening</a:t>
            </a:r>
          </a:p>
        </p:txBody>
      </p:sp>
      <p:cxnSp>
        <p:nvCxnSpPr>
          <p:cNvPr id="47" name="Elbow Connector 17">
            <a:extLst>
              <a:ext uri="{FF2B5EF4-FFF2-40B4-BE49-F238E27FC236}">
                <a16:creationId xmlns:a16="http://schemas.microsoft.com/office/drawing/2014/main" id="{4E2CE25B-41EA-4065-B908-733A20216FDE}"/>
              </a:ext>
            </a:extLst>
          </p:cNvPr>
          <p:cNvCxnSpPr>
            <a:cxnSpLocks/>
          </p:cNvCxnSpPr>
          <p:nvPr/>
        </p:nvCxnSpPr>
        <p:spPr>
          <a:xfrm rot="10800000">
            <a:off x="6426297" y="2556767"/>
            <a:ext cx="1021531" cy="494"/>
          </a:xfrm>
          <a:prstGeom prst="bentConnector3">
            <a:avLst>
              <a:gd name="adj1" fmla="val 50000"/>
            </a:avLst>
          </a:prstGeom>
          <a:ln w="9525" cmpd="sng">
            <a:solidFill>
              <a:srgbClr val="00000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8" name="Elbow Connector 17">
            <a:extLst>
              <a:ext uri="{FF2B5EF4-FFF2-40B4-BE49-F238E27FC236}">
                <a16:creationId xmlns:a16="http://schemas.microsoft.com/office/drawing/2014/main" id="{A3AF566E-B979-481D-80A9-BE649CA525BA}"/>
              </a:ext>
            </a:extLst>
          </p:cNvPr>
          <p:cNvCxnSpPr>
            <a:cxnSpLocks/>
          </p:cNvCxnSpPr>
          <p:nvPr/>
        </p:nvCxnSpPr>
        <p:spPr>
          <a:xfrm rot="10800000">
            <a:off x="6426296" y="2275997"/>
            <a:ext cx="1021531" cy="494"/>
          </a:xfrm>
          <a:prstGeom prst="bentConnector3">
            <a:avLst>
              <a:gd name="adj1" fmla="val 50000"/>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8DFECC66-C474-405B-93D7-804063478077}"/>
              </a:ext>
            </a:extLst>
          </p:cNvPr>
          <p:cNvSpPr txBox="1"/>
          <p:nvPr/>
        </p:nvSpPr>
        <p:spPr>
          <a:xfrm>
            <a:off x="7460894" y="2122602"/>
            <a:ext cx="1010213" cy="307777"/>
          </a:xfrm>
          <a:prstGeom prst="rect">
            <a:avLst/>
          </a:prstGeom>
          <a:noFill/>
        </p:spPr>
        <p:txBody>
          <a:bodyPr wrap="none" rtlCol="0">
            <a:spAutoFit/>
          </a:bodyPr>
          <a:lstStyle/>
          <a:p>
            <a:r>
              <a:rPr lang="en-US" dirty="0"/>
              <a:t>Functional</a:t>
            </a:r>
          </a:p>
        </p:txBody>
      </p:sp>
      <p:sp>
        <p:nvSpPr>
          <p:cNvPr id="51" name="TextBox 50">
            <a:extLst>
              <a:ext uri="{FF2B5EF4-FFF2-40B4-BE49-F238E27FC236}">
                <a16:creationId xmlns:a16="http://schemas.microsoft.com/office/drawing/2014/main" id="{C4883986-A6E2-4BFB-ADDB-2E878DA4AC75}"/>
              </a:ext>
            </a:extLst>
          </p:cNvPr>
          <p:cNvSpPr txBox="1"/>
          <p:nvPr/>
        </p:nvSpPr>
        <p:spPr>
          <a:xfrm>
            <a:off x="7460894" y="2402878"/>
            <a:ext cx="740908" cy="307777"/>
          </a:xfrm>
          <a:prstGeom prst="rect">
            <a:avLst/>
          </a:prstGeom>
          <a:noFill/>
        </p:spPr>
        <p:txBody>
          <a:bodyPr wrap="none" rtlCol="0">
            <a:spAutoFit/>
          </a:bodyPr>
          <a:lstStyle/>
          <a:p>
            <a:r>
              <a:rPr lang="en-US" dirty="0"/>
              <a:t>Formal</a:t>
            </a:r>
          </a:p>
        </p:txBody>
      </p:sp>
    </p:spTree>
    <p:extLst>
      <p:ext uri="{BB962C8B-B14F-4D97-AF65-F5344CB8AC3E}">
        <p14:creationId xmlns:p14="http://schemas.microsoft.com/office/powerpoint/2010/main" val="344419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82948" y="558801"/>
            <a:ext cx="7779583" cy="71584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Step 5: PREDICT SYSTEM EMERGENCE</a:t>
            </a:r>
          </a:p>
        </p:txBody>
      </p:sp>
      <p:sp>
        <p:nvSpPr>
          <p:cNvPr id="6" name="Rectangle 5"/>
          <p:cNvSpPr/>
          <p:nvPr/>
        </p:nvSpPr>
        <p:spPr>
          <a:xfrm>
            <a:off x="367653" y="4781297"/>
            <a:ext cx="2662707" cy="1465935"/>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hape 62"/>
          <p:cNvSpPr txBox="1"/>
          <p:nvPr/>
        </p:nvSpPr>
        <p:spPr>
          <a:xfrm>
            <a:off x="272613" y="2111334"/>
            <a:ext cx="3438713" cy="460759"/>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Intended Emergence</a:t>
            </a:r>
            <a:endParaRPr lang="en-US"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14" name="Shape 62"/>
          <p:cNvSpPr txBox="1"/>
          <p:nvPr/>
        </p:nvSpPr>
        <p:spPr>
          <a:xfrm>
            <a:off x="4640686" y="2111334"/>
            <a:ext cx="3389786" cy="460759"/>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Unintended Emergence</a:t>
            </a:r>
            <a:endParaRPr lang="en-US"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16" name="Rectangle 15"/>
          <p:cNvSpPr/>
          <p:nvPr/>
        </p:nvSpPr>
        <p:spPr>
          <a:xfrm>
            <a:off x="367653" y="2405963"/>
            <a:ext cx="3531707" cy="560554"/>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hape 62"/>
          <p:cNvSpPr txBox="1"/>
          <p:nvPr/>
        </p:nvSpPr>
        <p:spPr>
          <a:xfrm>
            <a:off x="272613" y="3057275"/>
            <a:ext cx="3438713" cy="460759"/>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Functional Interaction</a:t>
            </a:r>
            <a:endParaRPr lang="en-US"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18" name="Rectangle 17"/>
          <p:cNvSpPr/>
          <p:nvPr/>
        </p:nvSpPr>
        <p:spPr>
          <a:xfrm>
            <a:off x="367653" y="3347546"/>
            <a:ext cx="3531707" cy="1069432"/>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Shape 62"/>
          <p:cNvSpPr txBox="1"/>
          <p:nvPr/>
        </p:nvSpPr>
        <p:spPr>
          <a:xfrm>
            <a:off x="254463" y="4483066"/>
            <a:ext cx="3438713" cy="460759"/>
          </a:xfrm>
          <a:prstGeom prst="rect">
            <a:avLst/>
          </a:prstGeom>
          <a:noFill/>
          <a:ln>
            <a:noFill/>
          </a:ln>
        </p:spPr>
        <p:txBody>
          <a:bodyPr lIns="91425" tIns="45700" rIns="91425" bIns="45700" anchor="t" anchorCtr="0">
            <a:noAutofit/>
          </a:bodyPr>
          <a:lstStyle/>
          <a:p>
            <a:pPr>
              <a:buClr>
                <a:schemeClr val="dk1"/>
              </a:buClr>
              <a:buSzPct val="25000"/>
            </a:pPr>
            <a:r>
              <a:rPr lang="en-US" i="1" dirty="0">
                <a:solidFill>
                  <a:srgbClr val="A6A6A6"/>
                </a:solidFill>
                <a:ea typeface="Source Sans Pro"/>
                <a:sym typeface="Source Sans Pro"/>
              </a:rPr>
              <a:t>(optional) </a:t>
            </a:r>
            <a:r>
              <a:rPr lang="en-US" b="1" dirty="0">
                <a:solidFill>
                  <a:srgbClr val="3F3F3F"/>
                </a:solidFill>
                <a:ea typeface="Source Sans Pro"/>
                <a:sym typeface="Source Sans Pro"/>
              </a:rPr>
              <a:t>Image</a:t>
            </a:r>
            <a:endParaRPr lang="en-US" dirty="0">
              <a:solidFill>
                <a:srgbClr val="3F3F3F"/>
              </a:solidFill>
              <a:ea typeface="Source Sans Pro"/>
              <a:sym typeface="Source Sans Pro"/>
            </a:endParaRPr>
          </a:p>
        </p:txBody>
      </p:sp>
      <p:sp>
        <p:nvSpPr>
          <p:cNvPr id="20" name="Rectangle 19"/>
          <p:cNvSpPr/>
          <p:nvPr/>
        </p:nvSpPr>
        <p:spPr>
          <a:xfrm>
            <a:off x="4753644" y="2405963"/>
            <a:ext cx="3531707" cy="560554"/>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Shape 62"/>
          <p:cNvSpPr txBox="1"/>
          <p:nvPr/>
        </p:nvSpPr>
        <p:spPr>
          <a:xfrm>
            <a:off x="4647464" y="3057275"/>
            <a:ext cx="3438713" cy="460759"/>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Functional Interaction</a:t>
            </a:r>
            <a:endParaRPr lang="en-US"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2" name="Rectangle 21"/>
          <p:cNvSpPr/>
          <p:nvPr/>
        </p:nvSpPr>
        <p:spPr>
          <a:xfrm>
            <a:off x="4753644" y="3347546"/>
            <a:ext cx="3531707" cy="1069432"/>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760655" y="4781297"/>
            <a:ext cx="2748400" cy="1465935"/>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Shape 62"/>
          <p:cNvSpPr txBox="1"/>
          <p:nvPr/>
        </p:nvSpPr>
        <p:spPr>
          <a:xfrm>
            <a:off x="4647464" y="4521846"/>
            <a:ext cx="3438713" cy="460759"/>
          </a:xfrm>
          <a:prstGeom prst="rect">
            <a:avLst/>
          </a:prstGeom>
          <a:noFill/>
          <a:ln>
            <a:noFill/>
          </a:ln>
        </p:spPr>
        <p:txBody>
          <a:bodyPr lIns="91425" tIns="45700" rIns="91425" bIns="45700" anchor="t" anchorCtr="0">
            <a:noAutofit/>
          </a:bodyPr>
          <a:lstStyle/>
          <a:p>
            <a:pPr>
              <a:buClr>
                <a:schemeClr val="dk1"/>
              </a:buClr>
              <a:buSzPct val="25000"/>
            </a:pPr>
            <a:r>
              <a:rPr lang="en-US" i="1" dirty="0">
                <a:solidFill>
                  <a:srgbClr val="A6A6A6"/>
                </a:solidFill>
                <a:ea typeface="Source Sans Pro"/>
                <a:sym typeface="Source Sans Pro"/>
              </a:rPr>
              <a:t>(optional) </a:t>
            </a:r>
            <a:r>
              <a:rPr lang="en-US" b="1" dirty="0">
                <a:solidFill>
                  <a:srgbClr val="3F3F3F"/>
                </a:solidFill>
                <a:ea typeface="Source Sans Pro"/>
                <a:sym typeface="Source Sans Pro"/>
              </a:rPr>
              <a:t>Image</a:t>
            </a:r>
            <a:endParaRPr lang="en-US" dirty="0">
              <a:solidFill>
                <a:srgbClr val="3F3F3F"/>
              </a:solidFill>
              <a:ea typeface="Source Sans Pro"/>
              <a:sym typeface="Source Sans Pro"/>
            </a:endParaRPr>
          </a:p>
        </p:txBody>
      </p:sp>
      <p:sp>
        <p:nvSpPr>
          <p:cNvPr id="25" name="Shape 62"/>
          <p:cNvSpPr txBox="1"/>
          <p:nvPr/>
        </p:nvSpPr>
        <p:spPr>
          <a:xfrm>
            <a:off x="315812" y="1063042"/>
            <a:ext cx="8081441" cy="1067682"/>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For this step, you will predict two types of emergence in your system: intended and unintended, including emergence failures. Write a brief description of each emergent behavior of your system, and then explain how it occurred by describing it functional emergence. </a:t>
            </a:r>
          </a:p>
          <a:p>
            <a:pPr>
              <a:buClr>
                <a:schemeClr val="dk1"/>
              </a:buClr>
              <a:buSzPct val="25000"/>
            </a:pPr>
            <a:r>
              <a:rPr lang="en-US" sz="1200" i="1" dirty="0">
                <a:solidFill>
                  <a:srgbClr val="3F3F3F"/>
                </a:solidFill>
                <a:ea typeface="Source Sans Pro"/>
                <a:sym typeface="Source Sans Pro"/>
              </a:rPr>
              <a:t>You may also upload an image for each emergence type if you prefer. Please 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i="1" dirty="0">
              <a:solidFill>
                <a:srgbClr val="3F3F3F"/>
              </a:solidFill>
              <a:latin typeface="Source Sans Pro"/>
              <a:ea typeface="Source Sans Pro"/>
              <a:cs typeface="Source Sans Pro"/>
              <a:sym typeface="Source Sans Pro"/>
            </a:endParaRPr>
          </a:p>
        </p:txBody>
      </p:sp>
      <p:sp>
        <p:nvSpPr>
          <p:cNvPr id="27" name="Shape 62"/>
          <p:cNvSpPr txBox="1"/>
          <p:nvPr/>
        </p:nvSpPr>
        <p:spPr>
          <a:xfrm>
            <a:off x="933248" y="5791957"/>
            <a:ext cx="1641948"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a:solidFill>
                  <a:schemeClr val="bg1">
                    <a:lumMod val="75000"/>
                  </a:schemeClr>
                </a:solidFill>
                <a:latin typeface="Source Sans Pro"/>
                <a:ea typeface="Source Sans Pro"/>
                <a:cs typeface="Source Sans Pro"/>
                <a:sym typeface="Source Sans Pro"/>
              </a:rPr>
              <a:t>Insert image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28" name="Picture 27"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1312781" y="4980478"/>
            <a:ext cx="815576" cy="815574"/>
          </a:xfrm>
          <a:prstGeom prst="rect">
            <a:avLst/>
          </a:prstGeom>
        </p:spPr>
      </p:pic>
      <p:sp>
        <p:nvSpPr>
          <p:cNvPr id="29" name="Shape 62"/>
          <p:cNvSpPr txBox="1"/>
          <p:nvPr/>
        </p:nvSpPr>
        <p:spPr>
          <a:xfrm>
            <a:off x="5366346" y="5791957"/>
            <a:ext cx="1641948"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a:solidFill>
                  <a:schemeClr val="bg1">
                    <a:lumMod val="75000"/>
                  </a:schemeClr>
                </a:solidFill>
                <a:latin typeface="Source Sans Pro"/>
                <a:ea typeface="Source Sans Pro"/>
                <a:cs typeface="Source Sans Pro"/>
                <a:sym typeface="Source Sans Pro"/>
              </a:rPr>
              <a:t>Insert image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30" name="Picture 29"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5745879" y="4980478"/>
            <a:ext cx="815576" cy="815574"/>
          </a:xfrm>
          <a:prstGeom prst="rect">
            <a:avLst/>
          </a:prstGeom>
        </p:spPr>
      </p:pic>
      <p:sp>
        <p:nvSpPr>
          <p:cNvPr id="2" name="Text Placeholder 1"/>
          <p:cNvSpPr>
            <a:spLocks noGrp="1"/>
          </p:cNvSpPr>
          <p:nvPr>
            <p:ph type="body" idx="1"/>
          </p:nvPr>
        </p:nvSpPr>
        <p:spPr>
          <a:xfrm>
            <a:off x="367653" y="2425416"/>
            <a:ext cx="3531707" cy="541101"/>
          </a:xfrm>
        </p:spPr>
        <p:txBody>
          <a:bodyPr/>
          <a:lstStyle/>
          <a:p>
            <a:r>
              <a:rPr lang="en-US" dirty="0"/>
              <a:t>Flying (Gliding)</a:t>
            </a:r>
          </a:p>
        </p:txBody>
      </p:sp>
      <p:sp>
        <p:nvSpPr>
          <p:cNvPr id="3" name="Text Placeholder 2"/>
          <p:cNvSpPr>
            <a:spLocks noGrp="1"/>
          </p:cNvSpPr>
          <p:nvPr>
            <p:ph type="body" idx="2"/>
          </p:nvPr>
        </p:nvSpPr>
        <p:spPr>
          <a:xfrm>
            <a:off x="4760656" y="2423634"/>
            <a:ext cx="3524696" cy="542883"/>
          </a:xfrm>
        </p:spPr>
        <p:txBody>
          <a:bodyPr/>
          <a:lstStyle/>
          <a:p>
            <a:r>
              <a:rPr lang="en-US" dirty="0"/>
              <a:t>Crashing</a:t>
            </a:r>
          </a:p>
        </p:txBody>
      </p:sp>
      <p:sp>
        <p:nvSpPr>
          <p:cNvPr id="4" name="Text Placeholder 3"/>
          <p:cNvSpPr>
            <a:spLocks noGrp="1"/>
          </p:cNvSpPr>
          <p:nvPr>
            <p:ph type="body" idx="13"/>
          </p:nvPr>
        </p:nvSpPr>
        <p:spPr>
          <a:xfrm>
            <a:off x="367653" y="3371914"/>
            <a:ext cx="3531707" cy="1020697"/>
          </a:xfrm>
        </p:spPr>
        <p:txBody>
          <a:bodyPr/>
          <a:lstStyle/>
          <a:p>
            <a:r>
              <a:rPr lang="en-US" dirty="0"/>
              <a:t>Components are properly attached to balance the glider and provide stability when launched in the air.</a:t>
            </a:r>
          </a:p>
        </p:txBody>
      </p:sp>
      <p:sp>
        <p:nvSpPr>
          <p:cNvPr id="7" name="Text Placeholder 6"/>
          <p:cNvSpPr>
            <a:spLocks noGrp="1"/>
          </p:cNvSpPr>
          <p:nvPr>
            <p:ph type="body" idx="14"/>
          </p:nvPr>
        </p:nvSpPr>
        <p:spPr>
          <a:xfrm>
            <a:off x="4760657" y="3362041"/>
            <a:ext cx="3524696" cy="1040442"/>
          </a:xfrm>
        </p:spPr>
        <p:txBody>
          <a:bodyPr/>
          <a:lstStyle/>
          <a:p>
            <a:r>
              <a:rPr lang="en-US" dirty="0"/>
              <a:t>Components are not attached properly which reduces balance and stability causing the glider to crash.</a:t>
            </a:r>
          </a:p>
        </p:txBody>
      </p:sp>
      <p:sp>
        <p:nvSpPr>
          <p:cNvPr id="11" name="Slide Number Placeholder 1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Tree>
    <p:extLst>
      <p:ext uri="{BB962C8B-B14F-4D97-AF65-F5344CB8AC3E}">
        <p14:creationId xmlns:p14="http://schemas.microsoft.com/office/powerpoint/2010/main" val="344419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82948" y="746879"/>
            <a:ext cx="848381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Step 6: DEVELOP SYSTEM DECOMPOSITION</a:t>
            </a:r>
          </a:p>
        </p:txBody>
      </p:sp>
      <p:sp>
        <p:nvSpPr>
          <p:cNvPr id="23" name="Rectangle 22"/>
          <p:cNvSpPr/>
          <p:nvPr/>
        </p:nvSpPr>
        <p:spPr>
          <a:xfrm>
            <a:off x="377236" y="1960007"/>
            <a:ext cx="8389528" cy="4099367"/>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Shape 62"/>
          <p:cNvSpPr txBox="1"/>
          <p:nvPr/>
        </p:nvSpPr>
        <p:spPr>
          <a:xfrm>
            <a:off x="315812" y="1315647"/>
            <a:ext cx="8081441" cy="611556"/>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For your last step, develop a Level One system decomposition. Draw a </a:t>
            </a:r>
            <a:r>
              <a:rPr lang="en-US" sz="1200" i="1" dirty="0" err="1">
                <a:solidFill>
                  <a:srgbClr val="3F3F3F"/>
                </a:solidFill>
                <a:ea typeface="Source Sans Pro"/>
                <a:sym typeface="Source Sans Pro"/>
              </a:rPr>
              <a:t>decompositional</a:t>
            </a:r>
            <a:r>
              <a:rPr lang="en-US" sz="1200" i="1" dirty="0">
                <a:solidFill>
                  <a:srgbClr val="3F3F3F"/>
                </a:solidFill>
                <a:ea typeface="Source Sans Pro"/>
                <a:sym typeface="Source Sans Pro"/>
              </a:rPr>
              <a:t> view of your system that includes Level Zero and Level One.  </a:t>
            </a:r>
            <a:endParaRPr lang="en-US" sz="1200" dirty="0">
              <a:solidFill>
                <a:srgbClr val="3F3F3F"/>
              </a:solidFill>
              <a:ea typeface="Source Sans Pro"/>
              <a:sym typeface="Source Sans Pro"/>
            </a:endParaRPr>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9" name="Rectangle 8">
            <a:extLst>
              <a:ext uri="{FF2B5EF4-FFF2-40B4-BE49-F238E27FC236}">
                <a16:creationId xmlns:a16="http://schemas.microsoft.com/office/drawing/2014/main" id="{F12C8C40-5734-48E7-807C-12FDF53ADFC6}"/>
              </a:ext>
            </a:extLst>
          </p:cNvPr>
          <p:cNvSpPr/>
          <p:nvPr/>
        </p:nvSpPr>
        <p:spPr>
          <a:xfrm>
            <a:off x="3577975" y="2164946"/>
            <a:ext cx="1652447" cy="442408"/>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Glider</a:t>
            </a:r>
            <a:endParaRPr lang="en-US" dirty="0"/>
          </a:p>
        </p:txBody>
      </p:sp>
      <p:sp>
        <p:nvSpPr>
          <p:cNvPr id="11" name="Rectangle 10">
            <a:extLst>
              <a:ext uri="{FF2B5EF4-FFF2-40B4-BE49-F238E27FC236}">
                <a16:creationId xmlns:a16="http://schemas.microsoft.com/office/drawing/2014/main" id="{CCBA297D-CD8D-45F4-9909-C2F7C12258B8}"/>
              </a:ext>
            </a:extLst>
          </p:cNvPr>
          <p:cNvSpPr/>
          <p:nvPr/>
        </p:nvSpPr>
        <p:spPr>
          <a:xfrm>
            <a:off x="456113" y="3729012"/>
            <a:ext cx="1347279" cy="442408"/>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Fuselage</a:t>
            </a:r>
            <a:endParaRPr lang="en-US" dirty="0"/>
          </a:p>
        </p:txBody>
      </p:sp>
      <p:sp>
        <p:nvSpPr>
          <p:cNvPr id="12" name="Rectangle 11">
            <a:extLst>
              <a:ext uri="{FF2B5EF4-FFF2-40B4-BE49-F238E27FC236}">
                <a16:creationId xmlns:a16="http://schemas.microsoft.com/office/drawing/2014/main" id="{3D8E4AFC-B50D-4C58-8E78-6F6E6BE51006}"/>
              </a:ext>
            </a:extLst>
          </p:cNvPr>
          <p:cNvSpPr/>
          <p:nvPr/>
        </p:nvSpPr>
        <p:spPr>
          <a:xfrm>
            <a:off x="2128574" y="3740478"/>
            <a:ext cx="1124220" cy="442408"/>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Wings</a:t>
            </a:r>
            <a:endParaRPr lang="en-US" dirty="0"/>
          </a:p>
        </p:txBody>
      </p:sp>
      <p:sp>
        <p:nvSpPr>
          <p:cNvPr id="13" name="Rectangle 12">
            <a:extLst>
              <a:ext uri="{FF2B5EF4-FFF2-40B4-BE49-F238E27FC236}">
                <a16:creationId xmlns:a16="http://schemas.microsoft.com/office/drawing/2014/main" id="{7796692A-91CA-453E-8334-2051F6A52745}"/>
              </a:ext>
            </a:extLst>
          </p:cNvPr>
          <p:cNvSpPr/>
          <p:nvPr/>
        </p:nvSpPr>
        <p:spPr>
          <a:xfrm>
            <a:off x="3577976" y="3740478"/>
            <a:ext cx="1652447" cy="442408"/>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Rear Stabilizer</a:t>
            </a:r>
            <a:endParaRPr lang="en-US" dirty="0"/>
          </a:p>
        </p:txBody>
      </p:sp>
      <p:sp>
        <p:nvSpPr>
          <p:cNvPr id="14" name="Rectangle 13">
            <a:extLst>
              <a:ext uri="{FF2B5EF4-FFF2-40B4-BE49-F238E27FC236}">
                <a16:creationId xmlns:a16="http://schemas.microsoft.com/office/drawing/2014/main" id="{96B176B5-52C4-4AC9-967B-7084E0A1C293}"/>
              </a:ext>
            </a:extLst>
          </p:cNvPr>
          <p:cNvSpPr/>
          <p:nvPr/>
        </p:nvSpPr>
        <p:spPr>
          <a:xfrm>
            <a:off x="5614221" y="3724804"/>
            <a:ext cx="881751" cy="442408"/>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Fin</a:t>
            </a:r>
            <a:endParaRPr lang="en-US" dirty="0"/>
          </a:p>
        </p:txBody>
      </p:sp>
      <p:sp>
        <p:nvSpPr>
          <p:cNvPr id="15" name="Rectangle 14">
            <a:extLst>
              <a:ext uri="{FF2B5EF4-FFF2-40B4-BE49-F238E27FC236}">
                <a16:creationId xmlns:a16="http://schemas.microsoft.com/office/drawing/2014/main" id="{682DF85E-6ECE-4C4B-9A67-A98E8257300A}"/>
              </a:ext>
            </a:extLst>
          </p:cNvPr>
          <p:cNvSpPr/>
          <p:nvPr/>
        </p:nvSpPr>
        <p:spPr>
          <a:xfrm>
            <a:off x="6839531" y="3740478"/>
            <a:ext cx="1652447" cy="442408"/>
          </a:xfrm>
          <a:prstGeom prst="rect">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Counterbalance</a:t>
            </a:r>
            <a:endParaRPr lang="en-US" dirty="0"/>
          </a:p>
        </p:txBody>
      </p:sp>
      <p:cxnSp>
        <p:nvCxnSpPr>
          <p:cNvPr id="8" name="Connector: Elbow 7">
            <a:extLst>
              <a:ext uri="{FF2B5EF4-FFF2-40B4-BE49-F238E27FC236}">
                <a16:creationId xmlns:a16="http://schemas.microsoft.com/office/drawing/2014/main" id="{82A1FDF3-9B2C-4850-851D-9210C5778463}"/>
              </a:ext>
            </a:extLst>
          </p:cNvPr>
          <p:cNvCxnSpPr>
            <a:stCxn id="11" idx="0"/>
            <a:endCxn id="9" idx="2"/>
          </p:cNvCxnSpPr>
          <p:nvPr/>
        </p:nvCxnSpPr>
        <p:spPr>
          <a:xfrm rot="5400000" flipH="1" flipV="1">
            <a:off x="2206147" y="1530960"/>
            <a:ext cx="1121658" cy="3274446"/>
          </a:xfrm>
          <a:prstGeom prst="bentConnector3">
            <a:avLst/>
          </a:prstGeom>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63BC13A8-5F4E-498B-83C1-6E76E7FB19B0}"/>
              </a:ext>
            </a:extLst>
          </p:cNvPr>
          <p:cNvCxnSpPr>
            <a:cxnSpLocks/>
            <a:stCxn id="12" idx="0"/>
            <a:endCxn id="9" idx="2"/>
          </p:cNvCxnSpPr>
          <p:nvPr/>
        </p:nvCxnSpPr>
        <p:spPr>
          <a:xfrm rot="5400000" flipH="1" flipV="1">
            <a:off x="2980879" y="2317159"/>
            <a:ext cx="1133124" cy="1713515"/>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3D4BE903-41A9-40DD-A9FE-E1E64199654E}"/>
              </a:ext>
            </a:extLst>
          </p:cNvPr>
          <p:cNvCxnSpPr>
            <a:cxnSpLocks/>
            <a:stCxn id="13" idx="0"/>
            <a:endCxn id="9" idx="2"/>
          </p:cNvCxnSpPr>
          <p:nvPr/>
        </p:nvCxnSpPr>
        <p:spPr>
          <a:xfrm rot="16200000" flipV="1">
            <a:off x="3837638" y="3173915"/>
            <a:ext cx="1133124" cy="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21365D06-BA23-4481-B0E0-78A8E80C2AEA}"/>
              </a:ext>
            </a:extLst>
          </p:cNvPr>
          <p:cNvCxnSpPr>
            <a:cxnSpLocks/>
            <a:stCxn id="15" idx="0"/>
            <a:endCxn id="9" idx="2"/>
          </p:cNvCxnSpPr>
          <p:nvPr/>
        </p:nvCxnSpPr>
        <p:spPr>
          <a:xfrm rot="16200000" flipV="1">
            <a:off x="5468415" y="1543138"/>
            <a:ext cx="1133124" cy="326155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46BA5E20-B492-4015-8A4A-573D5D18F9B3}"/>
              </a:ext>
            </a:extLst>
          </p:cNvPr>
          <p:cNvCxnSpPr>
            <a:cxnSpLocks/>
            <a:stCxn id="14" idx="0"/>
            <a:endCxn id="9" idx="2"/>
          </p:cNvCxnSpPr>
          <p:nvPr/>
        </p:nvCxnSpPr>
        <p:spPr>
          <a:xfrm rot="16200000" flipV="1">
            <a:off x="4670923" y="2340630"/>
            <a:ext cx="1117450" cy="165089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32" name="Isosceles Triangle 31">
            <a:extLst>
              <a:ext uri="{FF2B5EF4-FFF2-40B4-BE49-F238E27FC236}">
                <a16:creationId xmlns:a16="http://schemas.microsoft.com/office/drawing/2014/main" id="{C1C3DE81-BCB3-416C-B6D2-A38D521F65CC}"/>
              </a:ext>
            </a:extLst>
          </p:cNvPr>
          <p:cNvSpPr/>
          <p:nvPr/>
        </p:nvSpPr>
        <p:spPr>
          <a:xfrm>
            <a:off x="4292721" y="2738308"/>
            <a:ext cx="232135" cy="23222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488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4191"/>
            <a:ext cx="7939548" cy="704190"/>
          </a:xfrm>
        </p:spPr>
        <p:txBody>
          <a:bodyPr/>
          <a:lstStyle/>
          <a:p>
            <a:pPr algn="l"/>
            <a:r>
              <a:rPr lang="en-US" sz="3000" b="1">
                <a:ea typeface="Source Sans Pro"/>
                <a:sym typeface="Source Sans Pro"/>
              </a:rPr>
              <a:t>STEP </a:t>
            </a:r>
            <a:r>
              <a:rPr lang="en-US" sz="3000" b="1" dirty="0">
                <a:ea typeface="Source Sans Pro"/>
                <a:sym typeface="Source Sans Pro"/>
              </a:rPr>
              <a:t>7: REVIEW &amp; SUBMIT PROJECT</a:t>
            </a:r>
            <a:endParaRPr lang="en-US" sz="3000" dirty="0"/>
          </a:p>
        </p:txBody>
      </p:sp>
      <p:sp>
        <p:nvSpPr>
          <p:cNvPr id="3" name="Subtitle 2"/>
          <p:cNvSpPr>
            <a:spLocks noGrp="1"/>
          </p:cNvSpPr>
          <p:nvPr>
            <p:ph type="subTitle" idx="1"/>
          </p:nvPr>
        </p:nvSpPr>
        <p:spPr>
          <a:xfrm>
            <a:off x="759148" y="1408380"/>
            <a:ext cx="7108989" cy="4230419"/>
          </a:xfrm>
        </p:spPr>
        <p:txBody>
          <a:bodyPr/>
          <a:lstStyle/>
          <a:p>
            <a:pPr marL="285750" indent="-285750" algn="l">
              <a:buFont typeface="Arial"/>
              <a:buChar char="•"/>
            </a:pPr>
            <a:r>
              <a:rPr lang="en-US" dirty="0"/>
              <a:t>Submit and self assess your completed Week 1 Project Portfolio file Note: The maximum file size that can be submitted is 10MB. </a:t>
            </a:r>
          </a:p>
          <a:p>
            <a:pPr marL="742917" lvl="1" indent="-285750" algn="l">
              <a:buFont typeface="Arial"/>
              <a:buChar char="•"/>
            </a:pPr>
            <a:r>
              <a:rPr lang="en-US" dirty="0"/>
              <a:t>A sample project submission and scoring rubric can be downloaded </a:t>
            </a:r>
            <a:r>
              <a:rPr lang="en-US" dirty="0">
                <a:solidFill>
                  <a:schemeClr val="dk1"/>
                </a:solidFill>
                <a:ea typeface="Source Sans Pro"/>
                <a:sym typeface="Source Sans Pro"/>
              </a:rPr>
              <a:t>from the course in the Resources/Downloads tab on the top navigation.</a:t>
            </a:r>
          </a:p>
          <a:p>
            <a:pPr marL="742917" lvl="1" indent="-285750" algn="l">
              <a:buFont typeface="Arial"/>
              <a:buChar char="•"/>
            </a:pPr>
            <a:r>
              <a:rPr lang="en-US" dirty="0">
                <a:solidFill>
                  <a:schemeClr val="dk1"/>
                </a:solidFill>
                <a:ea typeface="Source Sans Pro"/>
                <a:sym typeface="Source Sans Pro"/>
              </a:rPr>
              <a:t>Please remember that there are two steps to this assignment: Submission and self assessment. Please be sure to provide enough time to complete both steps.</a:t>
            </a: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13</a:t>
            </a:fld>
            <a:endParaRPr lang="en-US" dirty="0">
              <a:latin typeface="Calibri"/>
              <a:ea typeface="Calibri"/>
              <a:cs typeface="Calibri"/>
              <a:sym typeface="Calibri"/>
            </a:endParaRPr>
          </a:p>
        </p:txBody>
      </p:sp>
    </p:spTree>
    <p:extLst>
      <p:ext uri="{BB962C8B-B14F-4D97-AF65-F5344CB8AC3E}">
        <p14:creationId xmlns:p14="http://schemas.microsoft.com/office/powerpoint/2010/main" val="95495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9" name="Shape 63"/>
          <p:cNvSpPr txBox="1"/>
          <p:nvPr/>
        </p:nvSpPr>
        <p:spPr>
          <a:xfrm>
            <a:off x="232245" y="1446106"/>
            <a:ext cx="4564386" cy="4840959"/>
          </a:xfrm>
          <a:prstGeom prst="rect">
            <a:avLst/>
          </a:prstGeom>
          <a:noFill/>
          <a:ln>
            <a:noFill/>
          </a:ln>
        </p:spPr>
        <p:txBody>
          <a:bodyPr lIns="91425" tIns="45700" rIns="91425" bIns="45700" anchor="t" anchorCtr="0">
            <a:noAutofit/>
          </a:bodyPr>
          <a:lstStyle/>
          <a:p>
            <a:r>
              <a:rPr lang="en-US" dirty="0">
                <a:solidFill>
                  <a:srgbClr val="3F3F3F"/>
                </a:solidFill>
                <a:ea typeface="Source Sans Pro"/>
              </a:rPr>
              <a:t>Before you begin, you should save your Project Portfolio on your local drive. We recommend the following format:</a:t>
            </a:r>
            <a:endParaRPr lang="en-US" dirty="0"/>
          </a:p>
          <a:p>
            <a:endParaRPr lang="en-US" sz="800" dirty="0"/>
          </a:p>
          <a:p>
            <a:pPr algn="ctr"/>
            <a:r>
              <a:rPr lang="en-US" i="1" dirty="0">
                <a:ea typeface="Souce Sans Pro"/>
              </a:rPr>
              <a:t> Lastname_Firstname_Course1_Week1</a:t>
            </a:r>
            <a:endParaRPr lang="en-US" dirty="0"/>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not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pPr>
            <a:r>
              <a:rPr lang="en-US" dirty="0">
                <a:solidFill>
                  <a:schemeClr val="dk1"/>
                </a:solidFill>
                <a:ea typeface="Source Sans Pro"/>
                <a:sym typeface="Source Sans Pro"/>
              </a:rPr>
              <a:t>While you may be working with a group, the project deliverable is an </a:t>
            </a:r>
            <a:r>
              <a:rPr lang="en-US" b="1" dirty="0">
                <a:solidFill>
                  <a:schemeClr val="dk1"/>
                </a:solidFill>
                <a:ea typeface="Source Sans Pro"/>
                <a:sym typeface="Source Sans Pro"/>
              </a:rPr>
              <a:t>individual submission</a:t>
            </a:r>
            <a:r>
              <a:rPr lang="en-US" dirty="0">
                <a:solidFill>
                  <a:schemeClr val="dk1"/>
                </a:solidFill>
                <a:ea typeface="Source Sans Pro"/>
                <a:sym typeface="Source Sans Pro"/>
              </a:rPr>
              <a:t>. A scoring rubric can be downloaded from the course in the Resources/Downloads tab on the top navigation.</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You will be self-assessing your work. If you have any questions, feel free to start a thread in the Discussion Forum. Although work is strictly individual, sharing ideas and concepts with other students or your team is encouraged. </a:t>
            </a:r>
          </a:p>
          <a:p>
            <a:pPr>
              <a:buClr>
                <a:schemeClr val="dk1"/>
              </a:buClr>
              <a:buSzPct val="25000"/>
            </a:pPr>
            <a:endParaRPr lang="en-US" sz="1300" dirty="0">
              <a:solidFill>
                <a:schemeClr val="dk1"/>
              </a:solidFill>
              <a:ea typeface="Source Sans Pro"/>
              <a:sym typeface="Source Sans Pro"/>
            </a:endParaRPr>
          </a:p>
        </p:txBody>
      </p:sp>
      <p:sp>
        <p:nvSpPr>
          <p:cNvPr id="10" name="Shape 64"/>
          <p:cNvSpPr txBox="1"/>
          <p:nvPr/>
        </p:nvSpPr>
        <p:spPr>
          <a:xfrm>
            <a:off x="220813" y="779639"/>
            <a:ext cx="3126793" cy="477843"/>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Instructions</a:t>
            </a:r>
          </a:p>
        </p:txBody>
      </p:sp>
      <p:sp>
        <p:nvSpPr>
          <p:cNvPr id="11" name="TextBox 10"/>
          <p:cNvSpPr txBox="1"/>
          <p:nvPr/>
        </p:nvSpPr>
        <p:spPr>
          <a:xfrm>
            <a:off x="4883252" y="1340774"/>
            <a:ext cx="4248727" cy="2462213"/>
          </a:xfrm>
          <a:prstGeom prst="rect">
            <a:avLst/>
          </a:prstGeom>
          <a:noFill/>
        </p:spPr>
        <p:txBody>
          <a:bodyPr wrap="square" rtlCol="0">
            <a:spAutoFit/>
          </a:bodyPr>
          <a:lstStyle/>
          <a:p>
            <a:r>
              <a:rPr lang="en-US" b="1" dirty="0">
                <a:solidFill>
                  <a:schemeClr val="dk1"/>
                </a:solidFill>
                <a:ea typeface="Source Sans Pro"/>
                <a:sym typeface="Source Sans Pro"/>
              </a:rPr>
              <a:t>Note: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10MB file size limit for document submission. </a:t>
            </a:r>
            <a:r>
              <a:rPr lang="en-US" dirty="0">
                <a:solidFill>
                  <a:schemeClr val="dk1"/>
                </a:solidFill>
                <a:ea typeface="Source Sans Pro"/>
                <a:sym typeface="Source Sans Pro"/>
              </a:rPr>
              <a:t>If you have selected large image(s), you may need to </a:t>
            </a:r>
            <a:r>
              <a:rPr lang="en-US" dirty="0">
                <a:solidFill>
                  <a:schemeClr val="dk1"/>
                </a:solidFill>
                <a:ea typeface="Source Sans Pro"/>
                <a:sym typeface="Source Sans Pro"/>
                <a:hlinkClick r:id="rId3"/>
              </a:rPr>
              <a:t>resize</a:t>
            </a:r>
            <a:r>
              <a:rPr lang="en-US" dirty="0">
                <a:solidFill>
                  <a:schemeClr val="dk1"/>
                </a:solidFill>
                <a:ea typeface="Source Sans Pro"/>
                <a:sym typeface="Source Sans Pro"/>
              </a:rPr>
              <a:t> before submitting, OR you may simply include a web URL for the image in the image location. Be sure to submit your assignment at least one hour before the deadline to provide time for troubleshooting. </a:t>
            </a:r>
          </a:p>
          <a:p>
            <a:endParaRPr lang="en-US" b="1" dirty="0">
              <a:solidFill>
                <a:schemeClr val="dk1"/>
              </a:solidFill>
              <a:ea typeface="Source Sans Pro"/>
              <a:sym typeface="Source Sans Pro"/>
            </a:endParaRPr>
          </a:p>
          <a:p>
            <a:r>
              <a:rPr lang="en-US" b="1" dirty="0">
                <a:solidFill>
                  <a:schemeClr val="dk1"/>
                </a:solidFill>
                <a:ea typeface="Source Sans Pro"/>
                <a:sym typeface="Source Sans Pro"/>
              </a:rPr>
              <a:t>Once the deadline passes, you will not be able to upload the document and therefore will not be able to submit and complete the assignment.</a:t>
            </a:r>
            <a:endParaRPr lang="en-US" b="1" u="sng"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2453" y="2544822"/>
            <a:ext cx="3805213" cy="3089360"/>
          </a:xfrm>
          <a:prstGeom prst="rect">
            <a:avLst/>
          </a:prstGeom>
          <a:solidFill>
            <a:srgbClr val="34343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hape 64"/>
          <p:cNvSpPr txBox="1"/>
          <p:nvPr/>
        </p:nvSpPr>
        <p:spPr>
          <a:xfrm>
            <a:off x="362038" y="877540"/>
            <a:ext cx="424787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Week 1 Project</a:t>
            </a:r>
          </a:p>
        </p:txBody>
      </p:sp>
      <p:sp>
        <p:nvSpPr>
          <p:cNvPr id="6" name="Shape 64"/>
          <p:cNvSpPr txBox="1"/>
          <p:nvPr/>
        </p:nvSpPr>
        <p:spPr>
          <a:xfrm>
            <a:off x="383154" y="1954098"/>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dirty="0">
                <a:solidFill>
                  <a:srgbClr val="6D6D6D"/>
                </a:solidFill>
                <a:ea typeface="Source Sans Pro"/>
                <a:sym typeface="Source Sans Pro"/>
              </a:rPr>
              <a:t>Overview</a:t>
            </a:r>
          </a:p>
        </p:txBody>
      </p:sp>
      <p:sp>
        <p:nvSpPr>
          <p:cNvPr id="8" name="Shape 62"/>
          <p:cNvSpPr txBox="1"/>
          <p:nvPr/>
        </p:nvSpPr>
        <p:spPr>
          <a:xfrm>
            <a:off x="374578" y="2413944"/>
            <a:ext cx="3625585" cy="3398058"/>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dirty="0">
                <a:solidFill>
                  <a:srgbClr val="3F3F3F"/>
                </a:solidFill>
                <a:ea typeface="Source Sans Pro"/>
                <a:sym typeface="Source Sans Pro"/>
              </a:rPr>
              <a:t>In this first project activity, you will apply the four tasks of systems thinking to a real-life “system.” You will have the option to choose from five different system types, which are shown on the next slide. </a:t>
            </a:r>
          </a:p>
          <a:p>
            <a:pPr>
              <a:lnSpc>
                <a:spcPct val="110000"/>
              </a:lnSpc>
              <a:buClr>
                <a:schemeClr val="dk1"/>
              </a:buClr>
              <a:buSzPct val="25000"/>
            </a:pPr>
            <a:endParaRPr lang="en-US" dirty="0">
              <a:solidFill>
                <a:srgbClr val="3F3F3F"/>
              </a:solidFill>
              <a:ea typeface="Source Sans Pro"/>
              <a:sym typeface="Source Sans Pro"/>
            </a:endParaRPr>
          </a:p>
          <a:p>
            <a:pPr>
              <a:lnSpc>
                <a:spcPct val="110000"/>
              </a:lnSpc>
              <a:buClr>
                <a:schemeClr val="dk1"/>
              </a:buClr>
              <a:buSzPct val="25000"/>
            </a:pPr>
            <a:r>
              <a:rPr lang="en-US" dirty="0">
                <a:solidFill>
                  <a:srgbClr val="3F3F3F"/>
                </a:solidFill>
                <a:ea typeface="Source Sans Pro"/>
                <a:sym typeface="Source Sans Pro"/>
              </a:rPr>
              <a:t>We recommend that you do some brief research on each one before choosing; however, if one is particularly relevant to your occupation, feel free to simply select that. You will then follow the steps which appear in the text box to the right to complete this activity. </a:t>
            </a: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10" name="Shape 62"/>
          <p:cNvSpPr txBox="1"/>
          <p:nvPr/>
        </p:nvSpPr>
        <p:spPr>
          <a:xfrm>
            <a:off x="4462453" y="2544822"/>
            <a:ext cx="4241900" cy="2961635"/>
          </a:xfrm>
          <a:prstGeom prst="rect">
            <a:avLst/>
          </a:prstGeom>
          <a:noFill/>
          <a:ln>
            <a:noFill/>
          </a:ln>
          <a:effectLst/>
        </p:spPr>
        <p:txBody>
          <a:bodyPr lIns="91425" tIns="45700" rIns="91425" bIns="45700" anchor="t" anchorCtr="0">
            <a:noAutofit/>
          </a:bodyPr>
          <a:lstStyle/>
          <a:p>
            <a:pPr>
              <a:buClr>
                <a:schemeClr val="dk1"/>
              </a:buClr>
              <a:buSzPct val="25000"/>
            </a:pPr>
            <a:r>
              <a:rPr lang="en-US" sz="1200" b="1" dirty="0">
                <a:solidFill>
                  <a:schemeClr val="bg1"/>
                </a:solidFill>
                <a:ea typeface="Source Sans Pro"/>
                <a:sym typeface="Source Sans Pro"/>
              </a:rPr>
              <a:t>REQUIRED STEPS:</a:t>
            </a:r>
          </a:p>
          <a:p>
            <a:pPr>
              <a:lnSpc>
                <a:spcPct val="60000"/>
              </a:lnSpc>
              <a:buClr>
                <a:schemeClr val="dk1"/>
              </a:buClr>
              <a:buSzPct val="25000"/>
            </a:pP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1:</a:t>
            </a:r>
            <a:r>
              <a:rPr lang="en-US" sz="1200" dirty="0">
                <a:solidFill>
                  <a:schemeClr val="bg1"/>
                </a:solidFill>
                <a:ea typeface="Source Sans Pro"/>
                <a:sym typeface="Source Sans Pro"/>
              </a:rPr>
              <a:t> Research and select your project “system.”</a:t>
            </a:r>
          </a:p>
          <a:p>
            <a:pPr>
              <a:lnSpc>
                <a:spcPct val="200000"/>
              </a:lnSpc>
              <a:buClr>
                <a:schemeClr val="dk1"/>
              </a:buClr>
              <a:buSzPct val="25000"/>
            </a:pPr>
            <a:r>
              <a:rPr lang="en-US" sz="1200" b="1" dirty="0">
                <a:solidFill>
                  <a:schemeClr val="bg1"/>
                </a:solidFill>
                <a:ea typeface="Source Sans Pro"/>
                <a:sym typeface="Source Sans Pro"/>
              </a:rPr>
              <a:t>Step 2:</a:t>
            </a:r>
            <a:r>
              <a:rPr lang="en-US" sz="1200" dirty="0">
                <a:solidFill>
                  <a:schemeClr val="bg1"/>
                </a:solidFill>
                <a:ea typeface="Source Sans Pro"/>
                <a:sym typeface="Source Sans Pro"/>
              </a:rPr>
              <a:t> Identify the primary ENTITIES in your system.</a:t>
            </a:r>
          </a:p>
          <a:p>
            <a:pPr>
              <a:lnSpc>
                <a:spcPct val="200000"/>
              </a:lnSpc>
              <a:buClr>
                <a:schemeClr val="dk1"/>
              </a:buClr>
              <a:buSzPct val="25000"/>
            </a:pPr>
            <a:r>
              <a:rPr lang="en-US" sz="1200" b="1" dirty="0">
                <a:solidFill>
                  <a:schemeClr val="bg1"/>
                </a:solidFill>
                <a:ea typeface="Source Sans Pro"/>
                <a:sym typeface="Source Sans Pro"/>
              </a:rPr>
              <a:t>Step 3: </a:t>
            </a:r>
            <a:r>
              <a:rPr lang="en-US" sz="1200" dirty="0">
                <a:solidFill>
                  <a:schemeClr val="bg1"/>
                </a:solidFill>
                <a:ea typeface="Source Sans Pro"/>
                <a:sym typeface="Source Sans Pro"/>
              </a:rPr>
              <a:t>Identify your system’s FORM and FUNCTION.</a:t>
            </a:r>
          </a:p>
          <a:p>
            <a:pPr>
              <a:lnSpc>
                <a:spcPct val="200000"/>
              </a:lnSpc>
              <a:buClr>
                <a:schemeClr val="dk1"/>
              </a:buClr>
              <a:buSzPct val="25000"/>
            </a:pPr>
            <a:r>
              <a:rPr lang="en-US" sz="1200" b="1" dirty="0">
                <a:solidFill>
                  <a:schemeClr val="bg1"/>
                </a:solidFill>
                <a:ea typeface="Source Sans Pro"/>
                <a:sym typeface="Source Sans Pro"/>
              </a:rPr>
              <a:t>Step 4:</a:t>
            </a:r>
            <a:r>
              <a:rPr lang="en-US" sz="1200" dirty="0">
                <a:solidFill>
                  <a:schemeClr val="bg1"/>
                </a:solidFill>
                <a:ea typeface="Source Sans Pro"/>
                <a:sym typeface="Source Sans Pro"/>
              </a:rPr>
              <a:t> Identify RELATIONSHIPS in your system.</a:t>
            </a:r>
          </a:p>
          <a:p>
            <a:pPr>
              <a:lnSpc>
                <a:spcPct val="200000"/>
              </a:lnSpc>
              <a:buClr>
                <a:schemeClr val="dk1"/>
              </a:buClr>
              <a:buSzPct val="25000"/>
            </a:pPr>
            <a:r>
              <a:rPr lang="en-US" sz="1200" b="1" dirty="0">
                <a:solidFill>
                  <a:schemeClr val="bg1"/>
                </a:solidFill>
                <a:ea typeface="Source Sans Pro"/>
                <a:sym typeface="Source Sans Pro"/>
              </a:rPr>
              <a:t>Step 5:</a:t>
            </a:r>
            <a:r>
              <a:rPr lang="en-US" sz="1200" dirty="0">
                <a:solidFill>
                  <a:schemeClr val="bg1"/>
                </a:solidFill>
                <a:ea typeface="Source Sans Pro"/>
                <a:sym typeface="Source Sans Pro"/>
              </a:rPr>
              <a:t> Predict your system’s EMERGENCE.</a:t>
            </a:r>
          </a:p>
          <a:p>
            <a:pPr>
              <a:lnSpc>
                <a:spcPct val="200000"/>
              </a:lnSpc>
              <a:buClr>
                <a:schemeClr val="dk1"/>
              </a:buClr>
              <a:buSzPct val="25000"/>
            </a:pPr>
            <a:r>
              <a:rPr lang="en-US" sz="1200" b="1" dirty="0">
                <a:solidFill>
                  <a:schemeClr val="bg1"/>
                </a:solidFill>
                <a:ea typeface="Source Sans Pro"/>
                <a:sym typeface="Source Sans Pro"/>
              </a:rPr>
              <a:t>Step 6:</a:t>
            </a:r>
            <a:r>
              <a:rPr lang="en-US" sz="1200" dirty="0">
                <a:solidFill>
                  <a:schemeClr val="bg1"/>
                </a:solidFill>
                <a:ea typeface="Source Sans Pro"/>
                <a:sym typeface="Source Sans Pro"/>
              </a:rPr>
              <a:t> Develop system DECOMPOSITION.</a:t>
            </a:r>
          </a:p>
          <a:p>
            <a:pPr>
              <a:lnSpc>
                <a:spcPct val="200000"/>
              </a:lnSpc>
              <a:buClr>
                <a:schemeClr val="dk1"/>
              </a:buClr>
              <a:buSzPct val="25000"/>
            </a:pPr>
            <a:r>
              <a:rPr lang="en-US" sz="1200" b="1" dirty="0">
                <a:solidFill>
                  <a:schemeClr val="bg1"/>
                </a:solidFill>
                <a:ea typeface="Source Sans Pro"/>
                <a:sym typeface="Source Sans Pro"/>
              </a:rPr>
              <a:t>Step 7: </a:t>
            </a:r>
            <a:r>
              <a:rPr lang="en-US" sz="1200" dirty="0">
                <a:solidFill>
                  <a:schemeClr val="bg1"/>
                </a:solidFill>
                <a:ea typeface="Source Sans Pro"/>
                <a:sym typeface="Source Sans Pro"/>
              </a:rPr>
              <a:t>Review and submit </a:t>
            </a:r>
            <a:r>
              <a:rPr lang="en-US" sz="1200">
                <a:solidFill>
                  <a:schemeClr val="bg1"/>
                </a:solidFill>
                <a:ea typeface="Source Sans Pro"/>
                <a:sym typeface="Source Sans Pro"/>
              </a:rPr>
              <a:t>your project</a:t>
            </a:r>
            <a:r>
              <a:rPr lang="en-US" sz="1200" dirty="0">
                <a:solidFill>
                  <a:schemeClr val="bg1"/>
                </a:solidFill>
                <a:ea typeface="Source Sans Pro"/>
                <a:sym typeface="Source Sans Pro"/>
              </a:rPr>
              <a:t>.</a:t>
            </a:r>
            <a:endParaRPr lang="en-US" sz="1100" dirty="0">
              <a:solidFill>
                <a:schemeClr val="bg1"/>
              </a:solidFill>
              <a:ea typeface="Source Sans Pro"/>
              <a:sym typeface="Source Sans Pro"/>
            </a:endParaRPr>
          </a:p>
        </p:txBody>
      </p:sp>
      <p:sp>
        <p:nvSpPr>
          <p:cNvPr id="7" name="Slide Number Placeholder 6"/>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74820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92745" y="85827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latin typeface="+mj-lt"/>
                <a:ea typeface="Source Sans Pro"/>
                <a:cs typeface="Source Sans Pro"/>
                <a:sym typeface="Source Sans Pro"/>
              </a:rPr>
              <a:t>Step 1: SYSTEM DETAILS</a:t>
            </a:r>
          </a:p>
        </p:txBody>
      </p:sp>
      <p:sp>
        <p:nvSpPr>
          <p:cNvPr id="7" name="Shape 64"/>
          <p:cNvSpPr txBox="1"/>
          <p:nvPr/>
        </p:nvSpPr>
        <p:spPr>
          <a:xfrm>
            <a:off x="292745" y="1371535"/>
            <a:ext cx="8122341" cy="1163739"/>
          </a:xfrm>
          <a:prstGeom prst="rect">
            <a:avLst/>
          </a:prstGeom>
          <a:noFill/>
          <a:ln>
            <a:noFill/>
          </a:ln>
        </p:spPr>
        <p:txBody>
          <a:bodyPr lIns="91425" tIns="45700" rIns="91425" bIns="45700" anchor="t" anchorCtr="0">
            <a:noAutofit/>
          </a:bodyPr>
          <a:lstStyle/>
          <a:p>
            <a:pPr>
              <a:buClr>
                <a:schemeClr val="lt1"/>
              </a:buClr>
              <a:buSzPct val="25000"/>
            </a:pPr>
            <a:r>
              <a:rPr lang="en-US" dirty="0">
                <a:latin typeface="+mj-lt"/>
                <a:ea typeface="Source Sans Pro"/>
                <a:cs typeface="Source Sans Pro"/>
                <a:sym typeface="Source Sans Pro"/>
              </a:rPr>
              <a:t>The following details pertain to the systems described in the previous slide and provide general guidance. You may find a specific diagram and/or schematic of the system that has a different representation. However, you are expected to work with one of the five systems described while maintaining the same level of complexity as below. For instance, you may </a:t>
            </a:r>
            <a:r>
              <a:rPr lang="en-US" i="1" dirty="0">
                <a:latin typeface="+mj-lt"/>
                <a:ea typeface="Source Sans Pro"/>
                <a:cs typeface="Source Sans Pro"/>
                <a:sym typeface="Source Sans Pro"/>
              </a:rPr>
              <a:t>not</a:t>
            </a:r>
            <a:r>
              <a:rPr lang="en-US" dirty="0">
                <a:latin typeface="+mj-lt"/>
                <a:ea typeface="Source Sans Pro"/>
                <a:cs typeface="Source Sans Pro"/>
                <a:sym typeface="Source Sans Pro"/>
              </a:rPr>
              <a:t> choose a half bit adder instead of a full bit adder.</a:t>
            </a:r>
          </a:p>
        </p:txBody>
      </p:sp>
      <p:sp>
        <p:nvSpPr>
          <p:cNvPr id="4" name="TextBox 3"/>
          <p:cNvSpPr txBox="1"/>
          <p:nvPr/>
        </p:nvSpPr>
        <p:spPr>
          <a:xfrm>
            <a:off x="455626" y="2545962"/>
            <a:ext cx="7959460" cy="3970318"/>
          </a:xfrm>
          <a:prstGeom prst="rect">
            <a:avLst/>
          </a:prstGeom>
          <a:noFill/>
        </p:spPr>
        <p:txBody>
          <a:bodyPr wrap="square" rtlCol="0">
            <a:spAutoFit/>
          </a:bodyPr>
          <a:lstStyle/>
          <a:p>
            <a:pPr marL="342900" indent="-342900">
              <a:buFont typeface="Arial" panose="020B0604020202020204" pitchFamily="34" charset="0"/>
              <a:buChar char="•"/>
            </a:pPr>
            <a:r>
              <a:rPr lang="en-US" dirty="0"/>
              <a:t>Balsa </a:t>
            </a:r>
            <a:r>
              <a:rPr lang="en-US" dirty="0">
                <a:ea typeface="Source Sans Pro"/>
                <a:cs typeface="Source Sans Pro"/>
                <a:sym typeface="Source Sans Pro"/>
              </a:rPr>
              <a:t>wood glider: A beginner-level model hand-launched glider airplane composed of the following: fuselage, rear stabilizer, fin, wings, and front counterbalance weight.</a:t>
            </a:r>
            <a:br>
              <a:rPr lang="en-US" dirty="0">
                <a:ea typeface="Source Sans Pro"/>
                <a:cs typeface="Source Sans Pro"/>
                <a:sym typeface="Source Sans Pro"/>
              </a:rPr>
            </a:br>
            <a:endParaRPr lang="en-US" dirty="0">
              <a:ea typeface="Source Sans Pro"/>
              <a:cs typeface="Source Sans Pro"/>
              <a:sym typeface="Source Sans Pro"/>
            </a:endParaRPr>
          </a:p>
          <a:p>
            <a:pPr marL="342900" indent="-342900">
              <a:buFont typeface="Arial" panose="020B0604020202020204" pitchFamily="34" charset="0"/>
              <a:buChar char="•"/>
            </a:pPr>
            <a:r>
              <a:rPr lang="en-US" dirty="0">
                <a:ea typeface="Source Sans Pro"/>
                <a:cs typeface="Source Sans Pro"/>
                <a:sym typeface="Source Sans Pro"/>
              </a:rPr>
              <a:t>Crystal radio: Simple early form of a radio receiver circuit composed of the following: variable capacitor, aerial terminal, inductor coil, diode, resistor, earplug output, and a ground terminal.</a:t>
            </a:r>
            <a:br>
              <a:rPr lang="en-US" dirty="0">
                <a:ea typeface="Source Sans Pro"/>
                <a:cs typeface="Source Sans Pro"/>
                <a:sym typeface="Source Sans Pro"/>
              </a:rPr>
            </a:br>
            <a:endParaRPr lang="en-US" dirty="0">
              <a:ea typeface="Source Sans Pro"/>
              <a:cs typeface="Source Sans Pro"/>
              <a:sym typeface="Source Sans Pro"/>
            </a:endParaRPr>
          </a:p>
          <a:p>
            <a:pPr marL="342900" indent="-342900">
              <a:buFont typeface="Arial" panose="020B0604020202020204" pitchFamily="34" charset="0"/>
              <a:buChar char="•"/>
            </a:pPr>
            <a:r>
              <a:rPr lang="en-US" dirty="0">
                <a:ea typeface="Source Sans Pro"/>
                <a:cs typeface="Source Sans Pro"/>
                <a:sym typeface="Source Sans Pro"/>
              </a:rPr>
              <a:t>Prime number search code: C void function that prints all the prime numbers less than or equal to the number given in variable </a:t>
            </a:r>
            <a:r>
              <a:rPr lang="en-US" i="1" dirty="0">
                <a:ea typeface="Source Sans Pro"/>
                <a:cs typeface="Source Sans Pro"/>
                <a:sym typeface="Source Sans Pro"/>
              </a:rPr>
              <a:t>n</a:t>
            </a:r>
            <a:r>
              <a:rPr lang="en-US" dirty="0">
                <a:ea typeface="Source Sans Pro"/>
                <a:cs typeface="Source Sans Pro"/>
                <a:sym typeface="Source Sans Pro"/>
              </a:rPr>
              <a:t>. The function is composed of: variable</a:t>
            </a:r>
            <a:r>
              <a:rPr lang="en-US" i="1" dirty="0">
                <a:ea typeface="Source Sans Pro"/>
                <a:cs typeface="Source Sans Pro"/>
                <a:sym typeface="Source Sans Pro"/>
              </a:rPr>
              <a:t> n</a:t>
            </a:r>
            <a:r>
              <a:rPr lang="en-US" dirty="0">
                <a:ea typeface="Source Sans Pro"/>
                <a:cs typeface="Source Sans Pro"/>
                <a:sym typeface="Source Sans Pro"/>
              </a:rPr>
              <a:t>, array of length </a:t>
            </a:r>
            <a:r>
              <a:rPr lang="en-US" i="1" dirty="0">
                <a:ea typeface="Source Sans Pro"/>
                <a:cs typeface="Source Sans Pro"/>
                <a:sym typeface="Source Sans Pro"/>
              </a:rPr>
              <a:t>n</a:t>
            </a:r>
            <a:r>
              <a:rPr lang="en-US" dirty="0">
                <a:ea typeface="Source Sans Pro"/>
                <a:cs typeface="Source Sans Pro"/>
                <a:sym typeface="Source Sans Pro"/>
              </a:rPr>
              <a:t> named “primes,” for loop that flags all items in the array as prime numbers, for loop that computes for the prime numbers in the array, for loop that prints out to the prime numbers of the array.</a:t>
            </a:r>
            <a:br>
              <a:rPr lang="en-US" dirty="0">
                <a:ea typeface="Source Sans Pro"/>
                <a:cs typeface="Source Sans Pro"/>
                <a:sym typeface="Source Sans Pro"/>
              </a:rPr>
            </a:br>
            <a:endParaRPr lang="en-US" dirty="0">
              <a:ea typeface="Source Sans Pro"/>
              <a:cs typeface="Source Sans Pro"/>
              <a:sym typeface="Source Sans Pro"/>
            </a:endParaRPr>
          </a:p>
          <a:p>
            <a:pPr marL="342900" indent="-342900">
              <a:buFont typeface="Arial" panose="020B0604020202020204" pitchFamily="34" charset="0"/>
              <a:buChar char="•"/>
            </a:pPr>
            <a:r>
              <a:rPr lang="en-US" dirty="0">
                <a:ea typeface="Source Sans Pro"/>
                <a:cs typeface="Source Sans Pro"/>
                <a:sym typeface="Source Sans Pro"/>
              </a:rPr>
              <a:t>Simple refracting telescope: Optical telescope based on two lenses. The system is composed of a focal tube, objective lens, eyepiece, eye lens, focus knob, three tripod legs, focal tube mount, and tripod flange.</a:t>
            </a:r>
            <a:br>
              <a:rPr lang="en-US" dirty="0">
                <a:ea typeface="Source Sans Pro"/>
                <a:cs typeface="Source Sans Pro"/>
                <a:sym typeface="Source Sans Pro"/>
              </a:rPr>
            </a:br>
            <a:endParaRPr lang="en-US" dirty="0">
              <a:ea typeface="Source Sans Pro"/>
              <a:cs typeface="Source Sans Pro"/>
              <a:sym typeface="Source Sans Pro"/>
            </a:endParaRPr>
          </a:p>
          <a:p>
            <a:pPr marL="342900" indent="-342900">
              <a:buFont typeface="Arial" panose="020B0604020202020204" pitchFamily="34" charset="0"/>
              <a:buChar char="•"/>
            </a:pPr>
            <a:r>
              <a:rPr lang="en-US" dirty="0">
                <a:ea typeface="Source Sans Pro"/>
                <a:cs typeface="Source Sans Pro"/>
                <a:sym typeface="Source Sans Pro"/>
              </a:rPr>
              <a:t>One-bit full adder: Digital circuit that adds three one-bit numbers. This system is composed of two XOR gates, two AND gates, and one OR gate. </a:t>
            </a:r>
          </a:p>
        </p:txBody>
      </p:sp>
      <p:sp>
        <p:nvSpPr>
          <p:cNvPr id="6" name="Slide Number Placeholder 5"/>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Tree>
    <p:extLst>
      <p:ext uri="{BB962C8B-B14F-4D97-AF65-F5344CB8AC3E}">
        <p14:creationId xmlns:p14="http://schemas.microsoft.com/office/powerpoint/2010/main" val="121014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409073" y="85827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latin typeface="+mj-lt"/>
                <a:ea typeface="Source Sans Pro"/>
                <a:cs typeface="Source Sans Pro"/>
                <a:sym typeface="Source Sans Pro"/>
              </a:rPr>
              <a:t>Step 1: SELECT YOUR SYSTEM</a:t>
            </a:r>
          </a:p>
        </p:txBody>
      </p:sp>
      <p:sp>
        <p:nvSpPr>
          <p:cNvPr id="7" name="Shape 64"/>
          <p:cNvSpPr txBox="1"/>
          <p:nvPr/>
        </p:nvSpPr>
        <p:spPr>
          <a:xfrm>
            <a:off x="409074" y="1684408"/>
            <a:ext cx="629782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000" dirty="0">
                <a:latin typeface="+mj-lt"/>
                <a:ea typeface="Source Sans Pro"/>
                <a:cs typeface="Source Sans Pro"/>
                <a:sym typeface="Source Sans Pro"/>
              </a:rPr>
              <a:t>My system choice: </a:t>
            </a:r>
          </a:p>
        </p:txBody>
      </p:sp>
      <p:sp>
        <p:nvSpPr>
          <p:cNvPr id="2" name="Rectangle 1"/>
          <p:cNvSpPr/>
          <p:nvPr/>
        </p:nvSpPr>
        <p:spPr>
          <a:xfrm>
            <a:off x="3041501" y="1684408"/>
            <a:ext cx="4289296" cy="409892"/>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idx="1"/>
          </p:nvPr>
        </p:nvSpPr>
        <p:spPr>
          <a:xfrm>
            <a:off x="3050338" y="1713492"/>
            <a:ext cx="4280460" cy="360205"/>
          </a:xfrm>
        </p:spPr>
        <p:txBody>
          <a:bodyPr/>
          <a:lstStyle/>
          <a:p>
            <a:r>
              <a:rPr lang="en-US" dirty="0"/>
              <a:t>Balsa Wood Glider</a:t>
            </a:r>
          </a:p>
        </p:txBody>
      </p:sp>
      <p:sp>
        <p:nvSpPr>
          <p:cNvPr id="9" name="Shape 64"/>
          <p:cNvSpPr txBox="1"/>
          <p:nvPr/>
        </p:nvSpPr>
        <p:spPr>
          <a:xfrm>
            <a:off x="788775" y="3737704"/>
            <a:ext cx="1927850" cy="372921"/>
          </a:xfrm>
          <a:prstGeom prst="rect">
            <a:avLst/>
          </a:prstGeom>
          <a:noFill/>
          <a:ln>
            <a:noFill/>
          </a:ln>
        </p:spPr>
        <p:txBody>
          <a:bodyPr lIns="91425" tIns="45700" rIns="91425" bIns="45700" anchor="t" anchorCtr="0">
            <a:noAutofit/>
          </a:bodyPr>
          <a:lstStyle/>
          <a:p>
            <a:pPr algn="ctr">
              <a:buClr>
                <a:schemeClr val="lt1"/>
              </a:buClr>
              <a:buSzPct val="25000"/>
            </a:pPr>
            <a:r>
              <a:rPr lang="en-US" b="1" dirty="0">
                <a:latin typeface="+mj-lt"/>
                <a:ea typeface="Source Sans Pro"/>
                <a:cs typeface="Source Sans Pro"/>
                <a:sym typeface="Source Sans Pro"/>
              </a:rPr>
              <a:t>Balsa Wood Glider</a:t>
            </a:r>
          </a:p>
        </p:txBody>
      </p:sp>
      <p:sp>
        <p:nvSpPr>
          <p:cNvPr id="10" name="Shape 64"/>
          <p:cNvSpPr txBox="1"/>
          <p:nvPr/>
        </p:nvSpPr>
        <p:spPr>
          <a:xfrm>
            <a:off x="3492471" y="3738917"/>
            <a:ext cx="1927850" cy="372921"/>
          </a:xfrm>
          <a:prstGeom prst="rect">
            <a:avLst/>
          </a:prstGeom>
          <a:noFill/>
          <a:ln>
            <a:noFill/>
          </a:ln>
        </p:spPr>
        <p:txBody>
          <a:bodyPr lIns="91425" tIns="45700" rIns="91425" bIns="45700" anchor="t" anchorCtr="0">
            <a:noAutofit/>
          </a:bodyPr>
          <a:lstStyle/>
          <a:p>
            <a:pPr algn="ctr">
              <a:buClr>
                <a:schemeClr val="lt1"/>
              </a:buClr>
              <a:buSzPct val="25000"/>
            </a:pPr>
            <a:r>
              <a:rPr lang="en-US" b="1" dirty="0">
                <a:latin typeface="+mj-lt"/>
                <a:ea typeface="Source Sans Pro"/>
                <a:cs typeface="Source Sans Pro"/>
                <a:sym typeface="Source Sans Pro"/>
              </a:rPr>
              <a:t>Crystal Radio</a:t>
            </a:r>
          </a:p>
        </p:txBody>
      </p:sp>
      <p:sp>
        <p:nvSpPr>
          <p:cNvPr id="11" name="Shape 64"/>
          <p:cNvSpPr txBox="1"/>
          <p:nvPr/>
        </p:nvSpPr>
        <p:spPr>
          <a:xfrm>
            <a:off x="6162744" y="3722959"/>
            <a:ext cx="1927850" cy="372921"/>
          </a:xfrm>
          <a:prstGeom prst="rect">
            <a:avLst/>
          </a:prstGeom>
          <a:noFill/>
          <a:ln>
            <a:noFill/>
          </a:ln>
        </p:spPr>
        <p:txBody>
          <a:bodyPr lIns="91425" tIns="45700" rIns="91425" bIns="45700" anchor="t" anchorCtr="0">
            <a:noAutofit/>
          </a:bodyPr>
          <a:lstStyle/>
          <a:p>
            <a:pPr algn="ctr">
              <a:buClr>
                <a:schemeClr val="lt1"/>
              </a:buClr>
              <a:buSzPct val="25000"/>
            </a:pPr>
            <a:r>
              <a:rPr lang="en-US" b="1" dirty="0">
                <a:latin typeface="+mj-lt"/>
                <a:ea typeface="Source Sans Pro"/>
                <a:cs typeface="Source Sans Pro"/>
                <a:sym typeface="Source Sans Pro"/>
              </a:rPr>
              <a:t>Prime Number Search Code</a:t>
            </a:r>
          </a:p>
        </p:txBody>
      </p:sp>
      <p:sp>
        <p:nvSpPr>
          <p:cNvPr id="12" name="Shape 64"/>
          <p:cNvSpPr txBox="1"/>
          <p:nvPr/>
        </p:nvSpPr>
        <p:spPr>
          <a:xfrm>
            <a:off x="788775" y="5709217"/>
            <a:ext cx="1927850" cy="372921"/>
          </a:xfrm>
          <a:prstGeom prst="rect">
            <a:avLst/>
          </a:prstGeom>
          <a:noFill/>
          <a:ln>
            <a:noFill/>
          </a:ln>
        </p:spPr>
        <p:txBody>
          <a:bodyPr lIns="91425" tIns="45700" rIns="91425" bIns="45700" anchor="t" anchorCtr="0">
            <a:noAutofit/>
          </a:bodyPr>
          <a:lstStyle/>
          <a:p>
            <a:pPr algn="ctr">
              <a:buClr>
                <a:schemeClr val="lt1"/>
              </a:buClr>
              <a:buSzPct val="25000"/>
            </a:pPr>
            <a:r>
              <a:rPr lang="en-US" b="1" dirty="0">
                <a:latin typeface="+mj-lt"/>
                <a:ea typeface="Source Sans Pro"/>
                <a:cs typeface="Source Sans Pro"/>
                <a:sym typeface="Source Sans Pro"/>
              </a:rPr>
              <a:t>Simple Refracting Telescope</a:t>
            </a:r>
          </a:p>
        </p:txBody>
      </p:sp>
      <p:sp>
        <p:nvSpPr>
          <p:cNvPr id="14" name="Shape 64"/>
          <p:cNvSpPr txBox="1"/>
          <p:nvPr/>
        </p:nvSpPr>
        <p:spPr>
          <a:xfrm>
            <a:off x="6162744" y="5706230"/>
            <a:ext cx="1927850" cy="372921"/>
          </a:xfrm>
          <a:prstGeom prst="rect">
            <a:avLst/>
          </a:prstGeom>
          <a:noFill/>
          <a:ln>
            <a:noFill/>
          </a:ln>
        </p:spPr>
        <p:txBody>
          <a:bodyPr lIns="91425" tIns="45700" rIns="91425" bIns="45700" anchor="t" anchorCtr="0">
            <a:noAutofit/>
          </a:bodyPr>
          <a:lstStyle/>
          <a:p>
            <a:pPr algn="ctr">
              <a:buClr>
                <a:schemeClr val="lt1"/>
              </a:buClr>
              <a:buSzPct val="25000"/>
            </a:pPr>
            <a:r>
              <a:rPr lang="en-US" b="1" dirty="0">
                <a:latin typeface="+mj-lt"/>
                <a:ea typeface="Source Sans Pro"/>
                <a:cs typeface="Source Sans Pro"/>
                <a:sym typeface="Source Sans Pro"/>
              </a:rPr>
              <a:t>1-bit Adder</a:t>
            </a:r>
          </a:p>
        </p:txBody>
      </p:sp>
      <p:pic>
        <p:nvPicPr>
          <p:cNvPr id="15" name="Picture 14"/>
          <p:cNvPicPr>
            <a:picLocks noChangeAspect="1"/>
          </p:cNvPicPr>
          <p:nvPr/>
        </p:nvPicPr>
        <p:blipFill>
          <a:blip r:embed="rId2"/>
          <a:stretch>
            <a:fillRect/>
          </a:stretch>
        </p:blipFill>
        <p:spPr>
          <a:xfrm>
            <a:off x="6153537" y="4458589"/>
            <a:ext cx="1914264" cy="1212367"/>
          </a:xfrm>
          <a:prstGeom prst="rect">
            <a:avLst/>
          </a:prstGeom>
          <a:ln w="19050" cmpd="sng">
            <a:solidFill>
              <a:schemeClr val="tx1"/>
            </a:solidFill>
          </a:ln>
        </p:spPr>
      </p:pic>
      <p:pic>
        <p:nvPicPr>
          <p:cNvPr id="17"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6649" y="4492181"/>
            <a:ext cx="1891915" cy="1178776"/>
          </a:xfrm>
          <a:prstGeom prst="rect">
            <a:avLst/>
          </a:prstGeom>
          <a:ln w="19050" cmpd="sng">
            <a:solidFill>
              <a:srgbClr val="000000"/>
            </a:solidFill>
          </a:ln>
        </p:spPr>
      </p:pic>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8807" y="2496120"/>
            <a:ext cx="1918959" cy="1235746"/>
          </a:xfrm>
          <a:prstGeom prst="rect">
            <a:avLst/>
          </a:prstGeom>
          <a:ln w="19050" cmpd="sng">
            <a:solidFill>
              <a:schemeClr val="tx1"/>
            </a:solidFill>
          </a:ln>
        </p:spPr>
      </p:pic>
      <p:pic>
        <p:nvPicPr>
          <p:cNvPr id="19" name="Picture 1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80018" y="2476183"/>
            <a:ext cx="1783893" cy="1243580"/>
          </a:xfrm>
          <a:prstGeom prst="rect">
            <a:avLst/>
          </a:prstGeom>
          <a:ln w="19050" cmpd="sng">
            <a:solidFill>
              <a:srgbClr val="000000"/>
            </a:solidFill>
          </a:ln>
        </p:spPr>
      </p:pic>
      <p:sp>
        <p:nvSpPr>
          <p:cNvPr id="25" name="Slide Number Placeholder 24"/>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071" y="2451422"/>
            <a:ext cx="1995523" cy="1286282"/>
          </a:xfrm>
          <a:prstGeom prst="rect">
            <a:avLst/>
          </a:prstGeom>
        </p:spPr>
      </p:pic>
    </p:spTree>
    <p:extLst>
      <p:ext uri="{BB962C8B-B14F-4D97-AF65-F5344CB8AC3E}">
        <p14:creationId xmlns:p14="http://schemas.microsoft.com/office/powerpoint/2010/main" val="107227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94768" y="508001"/>
            <a:ext cx="8960534" cy="647700"/>
          </a:xfrm>
          <a:prstGeom prst="rect">
            <a:avLst/>
          </a:prstGeom>
          <a:no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Step 2: IDENTIFY SYSTEM FORM &amp; FUNCTION</a:t>
            </a:r>
          </a:p>
        </p:txBody>
      </p:sp>
      <p:sp>
        <p:nvSpPr>
          <p:cNvPr id="6" name="Rectangle 5"/>
          <p:cNvSpPr/>
          <p:nvPr/>
        </p:nvSpPr>
        <p:spPr>
          <a:xfrm>
            <a:off x="367654" y="2350520"/>
            <a:ext cx="4066476" cy="3776426"/>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Shape 62"/>
          <p:cNvSpPr txBox="1"/>
          <p:nvPr/>
        </p:nvSpPr>
        <p:spPr>
          <a:xfrm>
            <a:off x="4610988" y="2015179"/>
            <a:ext cx="4227550" cy="335341"/>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Primary System FORM:</a:t>
            </a:r>
          </a:p>
        </p:txBody>
      </p:sp>
      <p:sp>
        <p:nvSpPr>
          <p:cNvPr id="24" name="Rectangle 23"/>
          <p:cNvSpPr/>
          <p:nvPr/>
        </p:nvSpPr>
        <p:spPr>
          <a:xfrm>
            <a:off x="4720222" y="2358098"/>
            <a:ext cx="4066475" cy="593973"/>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720222" y="3412830"/>
            <a:ext cx="4066476" cy="593973"/>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720222" y="4942556"/>
            <a:ext cx="4066476" cy="1184390"/>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Shape 62"/>
          <p:cNvSpPr txBox="1"/>
          <p:nvPr/>
        </p:nvSpPr>
        <p:spPr>
          <a:xfrm>
            <a:off x="270127" y="2007296"/>
            <a:ext cx="4415550" cy="460759"/>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System Diagram/Schematic</a:t>
            </a:r>
            <a:endParaRPr lang="en-US"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8" name="Shape 62"/>
          <p:cNvSpPr txBox="1"/>
          <p:nvPr/>
        </p:nvSpPr>
        <p:spPr>
          <a:xfrm>
            <a:off x="292001" y="1041400"/>
            <a:ext cx="8502324" cy="953915"/>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Insert image you sourced representing your selected system in the box on the left side of the slide below. Then indicate the examples of FORM and FUNCTION that you’ve identified in the field on the right below.</a:t>
            </a:r>
          </a:p>
          <a:p>
            <a:pPr>
              <a:buClr>
                <a:schemeClr val="dk1"/>
              </a:buClr>
              <a:buSzPct val="25000"/>
            </a:pPr>
            <a:endParaRPr lang="en-US" sz="600" i="1" dirty="0">
              <a:solidFill>
                <a:srgbClr val="3F3F3F"/>
              </a:solidFill>
              <a:ea typeface="Source Sans Pro"/>
              <a:sym typeface="Source Sans Pro"/>
            </a:endParaRPr>
          </a:p>
          <a:p>
            <a:pPr>
              <a:buClr>
                <a:schemeClr val="dk1"/>
              </a:buClr>
              <a:buSzPct val="25000"/>
            </a:pPr>
            <a:r>
              <a:rPr lang="en-US" sz="1200" b="1" dirty="0">
                <a:solidFill>
                  <a:schemeClr val="dk1"/>
                </a:solidFill>
                <a:ea typeface="Source Sans Pro"/>
                <a:sym typeface="Source Sans Pro"/>
              </a:rPr>
              <a:t>Note: </a:t>
            </a:r>
            <a:r>
              <a:rPr lang="en-US" sz="1200" b="1" dirty="0" err="1">
                <a:solidFill>
                  <a:schemeClr val="dk1"/>
                </a:solidFill>
                <a:ea typeface="Source Sans Pro"/>
                <a:sym typeface="Source Sans Pro"/>
              </a:rPr>
              <a:t>edX</a:t>
            </a:r>
            <a:r>
              <a:rPr lang="en-US" sz="1200" b="1" dirty="0">
                <a:solidFill>
                  <a:schemeClr val="dk1"/>
                </a:solidFill>
                <a:ea typeface="Source Sans Pro"/>
                <a:sym typeface="Source Sans Pro"/>
              </a:rPr>
              <a:t> has a 10MB file size limit for document submission. </a:t>
            </a:r>
            <a:r>
              <a:rPr lang="en-US" sz="1200" dirty="0">
                <a:solidFill>
                  <a:schemeClr val="dk1"/>
                </a:solidFill>
                <a:ea typeface="Source Sans Pro"/>
                <a:sym typeface="Source Sans Pro"/>
              </a:rPr>
              <a:t>If you have selected large image(s), you may need to </a:t>
            </a:r>
            <a:r>
              <a:rPr lang="en-US" sz="1200" dirty="0">
                <a:solidFill>
                  <a:schemeClr val="dk1"/>
                </a:solidFill>
                <a:ea typeface="Source Sans Pro"/>
                <a:sym typeface="Source Sans Pro"/>
                <a:hlinkClick r:id="rId3"/>
              </a:rPr>
              <a:t>resize</a:t>
            </a:r>
            <a:r>
              <a:rPr lang="en-US" sz="1200" dirty="0">
                <a:solidFill>
                  <a:schemeClr val="dk1"/>
                </a:solidFill>
                <a:ea typeface="Source Sans Pro"/>
                <a:sym typeface="Source Sans Pro"/>
              </a:rPr>
              <a:t> before submitting, OR you may simply include a web URL for the image in the image location. </a:t>
            </a:r>
            <a:endParaRPr lang="en-US" sz="1200" i="1" dirty="0">
              <a:solidFill>
                <a:srgbClr val="3F3F3F"/>
              </a:solidFill>
              <a:ea typeface="Source Sans Pro"/>
              <a:sym typeface="Source Sans Pro"/>
            </a:endParaRPr>
          </a:p>
        </p:txBody>
      </p:sp>
      <p:sp>
        <p:nvSpPr>
          <p:cNvPr id="21" name="Shape 62"/>
          <p:cNvSpPr txBox="1"/>
          <p:nvPr/>
        </p:nvSpPr>
        <p:spPr>
          <a:xfrm>
            <a:off x="468540" y="4573694"/>
            <a:ext cx="3843655" cy="467726"/>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a:solidFill>
                  <a:schemeClr val="bg1">
                    <a:lumMod val="75000"/>
                  </a:schemeClr>
                </a:solidFill>
                <a:latin typeface="Source Sans Pro"/>
                <a:ea typeface="Source Sans Pro"/>
                <a:cs typeface="Source Sans Pro"/>
                <a:sym typeface="Source Sans Pro"/>
              </a:rPr>
              <a:t>Insert image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sp>
        <p:nvSpPr>
          <p:cNvPr id="15" name="Shape 62"/>
          <p:cNvSpPr txBox="1"/>
          <p:nvPr/>
        </p:nvSpPr>
        <p:spPr>
          <a:xfrm>
            <a:off x="4610988" y="3061664"/>
            <a:ext cx="4227550" cy="475454"/>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Primary System FUNCTION:</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p:txBody>
      </p:sp>
      <p:sp>
        <p:nvSpPr>
          <p:cNvPr id="16" name="Shape 62"/>
          <p:cNvSpPr txBox="1"/>
          <p:nvPr/>
        </p:nvSpPr>
        <p:spPr>
          <a:xfrm>
            <a:off x="4610988" y="4155182"/>
            <a:ext cx="4227550" cy="475454"/>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Please describe why these elements of your system represent form and function and contextual interrelationship.</a:t>
            </a:r>
            <a:endParaRPr lang="en-US" dirty="0">
              <a:solidFill>
                <a:srgbClr val="3F3F3F"/>
              </a:solidFill>
              <a:ea typeface="Source Sans Pro"/>
              <a:sym typeface="Source Sans Pro"/>
            </a:endParaRPr>
          </a:p>
        </p:txBody>
      </p:sp>
      <p:pic>
        <p:nvPicPr>
          <p:cNvPr id="17" name="Picture 16"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1844263" y="3563487"/>
            <a:ext cx="1024904" cy="1024902"/>
          </a:xfrm>
          <a:prstGeom prst="rect">
            <a:avLst/>
          </a:prstGeom>
        </p:spPr>
      </p:pic>
      <p:sp>
        <p:nvSpPr>
          <p:cNvPr id="2" name="Text Placeholder 1"/>
          <p:cNvSpPr>
            <a:spLocks noGrp="1"/>
          </p:cNvSpPr>
          <p:nvPr>
            <p:ph type="body" idx="1"/>
          </p:nvPr>
        </p:nvSpPr>
        <p:spPr>
          <a:xfrm>
            <a:off x="4720222" y="2387183"/>
            <a:ext cx="4054715" cy="547151"/>
          </a:xfrm>
        </p:spPr>
        <p:txBody>
          <a:bodyPr/>
          <a:lstStyle/>
          <a:p>
            <a:r>
              <a:rPr lang="en-US" dirty="0"/>
              <a:t>Balsa Wood Glider</a:t>
            </a:r>
          </a:p>
        </p:txBody>
      </p:sp>
      <p:sp>
        <p:nvSpPr>
          <p:cNvPr id="3" name="Text Placeholder 2"/>
          <p:cNvSpPr>
            <a:spLocks noGrp="1"/>
          </p:cNvSpPr>
          <p:nvPr>
            <p:ph type="body" idx="2"/>
          </p:nvPr>
        </p:nvSpPr>
        <p:spPr>
          <a:xfrm>
            <a:off x="4720222" y="3439939"/>
            <a:ext cx="4054715" cy="543079"/>
          </a:xfrm>
        </p:spPr>
        <p:txBody>
          <a:bodyPr/>
          <a:lstStyle/>
          <a:p>
            <a:r>
              <a:rPr lang="en-US" dirty="0"/>
              <a:t>Gliding</a:t>
            </a:r>
          </a:p>
        </p:txBody>
      </p:sp>
      <p:sp>
        <p:nvSpPr>
          <p:cNvPr id="4" name="Text Placeholder 3"/>
          <p:cNvSpPr>
            <a:spLocks noGrp="1"/>
          </p:cNvSpPr>
          <p:nvPr>
            <p:ph type="body" idx="13"/>
          </p:nvPr>
        </p:nvSpPr>
        <p:spPr>
          <a:xfrm>
            <a:off x="4720222" y="4949622"/>
            <a:ext cx="4054715" cy="1177324"/>
          </a:xfrm>
        </p:spPr>
        <p:txBody>
          <a:bodyPr/>
          <a:lstStyle/>
          <a:p>
            <a:r>
              <a:rPr lang="en-US" dirty="0"/>
              <a:t>As form I choose Balsa Wood Glider because it represents what the system is – what gets built at the end and it’s what allows the function of gliding to exist. Gliding or flying is what the system does when </a:t>
            </a:r>
            <a:r>
              <a:rPr lang="en-US"/>
              <a:t>hand-launched.</a:t>
            </a:r>
            <a:endParaRPr lang="en-US" dirty="0"/>
          </a:p>
        </p:txBody>
      </p:sp>
      <p:sp>
        <p:nvSpPr>
          <p:cNvPr id="11" name="Slide Number Placeholder 1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pic>
        <p:nvPicPr>
          <p:cNvPr id="18" name="Picture 17">
            <a:extLst>
              <a:ext uri="{FF2B5EF4-FFF2-40B4-BE49-F238E27FC236}">
                <a16:creationId xmlns:a16="http://schemas.microsoft.com/office/drawing/2014/main" id="{BF18EEC4-EB94-41A1-BC3A-F6A9918E605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1199" y="2992684"/>
            <a:ext cx="3899385" cy="2511075"/>
          </a:xfrm>
          <a:prstGeom prst="rect">
            <a:avLst/>
          </a:prstGeom>
          <a:ln w="19050" cmpd="sng">
            <a:solidFill>
              <a:schemeClr val="tx1"/>
            </a:solidFill>
          </a:ln>
        </p:spPr>
      </p:pic>
    </p:spTree>
    <p:extLst>
      <p:ext uri="{BB962C8B-B14F-4D97-AF65-F5344CB8AC3E}">
        <p14:creationId xmlns:p14="http://schemas.microsoft.com/office/powerpoint/2010/main" val="147239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86522" y="469395"/>
            <a:ext cx="7779583" cy="660905"/>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Step 3: IDENTIFY SYSTEM ENTITIES</a:t>
            </a:r>
          </a:p>
        </p:txBody>
      </p:sp>
      <p:sp>
        <p:nvSpPr>
          <p:cNvPr id="6" name="Rectangle 5"/>
          <p:cNvSpPr/>
          <p:nvPr/>
        </p:nvSpPr>
        <p:spPr>
          <a:xfrm>
            <a:off x="367654" y="2439640"/>
            <a:ext cx="4066476" cy="3531349"/>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hape 62"/>
          <p:cNvSpPr txBox="1"/>
          <p:nvPr/>
        </p:nvSpPr>
        <p:spPr>
          <a:xfrm>
            <a:off x="456781" y="4517444"/>
            <a:ext cx="3843655" cy="772066"/>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a:solidFill>
                  <a:srgbClr val="BFBFBF"/>
                </a:solidFill>
                <a:latin typeface="Source Sans Pro"/>
                <a:ea typeface="Source Sans Pro"/>
                <a:cs typeface="Source Sans Pro"/>
                <a:sym typeface="Source Sans Pro"/>
              </a:rPr>
              <a:t>Copy the image you inserted into Slide 6 here.</a:t>
            </a:r>
          </a:p>
          <a:p>
            <a:pPr algn="ctr">
              <a:buClr>
                <a:schemeClr val="dk1"/>
              </a:buClr>
              <a:buSzPct val="25000"/>
            </a:pPr>
            <a:endParaRPr lang="en-US" sz="1200" dirty="0">
              <a:solidFill>
                <a:srgbClr val="BFBFBF"/>
              </a:solidFill>
              <a:latin typeface="Source Sans Pro"/>
              <a:ea typeface="Source Sans Pro"/>
              <a:cs typeface="Source Sans Pro"/>
              <a:sym typeface="Source Sans Pro"/>
            </a:endParaRPr>
          </a:p>
          <a:p>
            <a:pPr algn="ctr">
              <a:buClr>
                <a:schemeClr val="dk1"/>
              </a:buClr>
              <a:buSzPct val="25000"/>
            </a:pPr>
            <a:endParaRPr lang="en-US" sz="1200" dirty="0">
              <a:solidFill>
                <a:srgbClr val="BFBFBF"/>
              </a:solidFill>
              <a:latin typeface="Souce Sans Pro"/>
              <a:ea typeface="Souce Sans Pro"/>
              <a:cs typeface="Souce Sans Pro"/>
              <a:sym typeface="Souce Sans Pro"/>
            </a:endParaRPr>
          </a:p>
          <a:p>
            <a:pPr algn="ctr">
              <a:buClr>
                <a:schemeClr val="dk1"/>
              </a:buClr>
              <a:buSzPct val="25000"/>
            </a:pPr>
            <a:endParaRPr lang="en-US" sz="1200" i="1" dirty="0">
              <a:solidFill>
                <a:srgbClr val="BFBFBF"/>
              </a:solidFill>
              <a:latin typeface="Souce Sans Pro"/>
              <a:ea typeface="Souce Sans Pro"/>
              <a:cs typeface="Souce Sans Pro"/>
              <a:sym typeface="Souce Sans Pro"/>
            </a:endParaRPr>
          </a:p>
          <a:p>
            <a:pPr algn="ctr">
              <a:buClr>
                <a:schemeClr val="dk1"/>
              </a:buClr>
            </a:pPr>
            <a:endParaRPr sz="1200" dirty="0">
              <a:solidFill>
                <a:srgbClr val="BFBFBF"/>
              </a:solidFill>
              <a:latin typeface="Times New Roman"/>
              <a:ea typeface="Times New Roman"/>
              <a:cs typeface="Times New Roman"/>
              <a:sym typeface="Times New Roman"/>
            </a:endParaRPr>
          </a:p>
          <a:p>
            <a:pPr algn="ctr">
              <a:buClr>
                <a:srgbClr val="000000"/>
              </a:buClr>
            </a:pPr>
            <a:endParaRPr sz="1200" dirty="0">
              <a:solidFill>
                <a:srgbClr val="BFBFBF"/>
              </a:solidFill>
              <a:latin typeface="Times New Roman"/>
              <a:ea typeface="Times New Roman"/>
              <a:cs typeface="Times New Roman"/>
              <a:sym typeface="Times New Roman"/>
            </a:endParaRPr>
          </a:p>
        </p:txBody>
      </p:sp>
      <p:sp>
        <p:nvSpPr>
          <p:cNvPr id="8" name="Shape 62"/>
          <p:cNvSpPr txBox="1"/>
          <p:nvPr/>
        </p:nvSpPr>
        <p:spPr>
          <a:xfrm>
            <a:off x="4616574" y="2102469"/>
            <a:ext cx="4227550" cy="334201"/>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System Entity 1:</a:t>
            </a:r>
          </a:p>
        </p:txBody>
      </p:sp>
      <p:sp>
        <p:nvSpPr>
          <p:cNvPr id="9" name="Rectangle 8"/>
          <p:cNvSpPr/>
          <p:nvPr/>
        </p:nvSpPr>
        <p:spPr>
          <a:xfrm>
            <a:off x="4720222" y="2447218"/>
            <a:ext cx="4066476" cy="410587"/>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44120" y="3054497"/>
            <a:ext cx="3442577"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hape 62"/>
          <p:cNvSpPr txBox="1"/>
          <p:nvPr/>
        </p:nvSpPr>
        <p:spPr>
          <a:xfrm>
            <a:off x="272613" y="2041660"/>
            <a:ext cx="4415550" cy="460759"/>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System Diagram/Schematic</a:t>
            </a:r>
            <a:endParaRPr lang="en-US"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13" name="Rectangle 12"/>
          <p:cNvSpPr/>
          <p:nvPr/>
        </p:nvSpPr>
        <p:spPr>
          <a:xfrm>
            <a:off x="5600364" y="3544803"/>
            <a:ext cx="3186334"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z</a:t>
            </a:r>
          </a:p>
        </p:txBody>
      </p:sp>
      <p:sp>
        <p:nvSpPr>
          <p:cNvPr id="14" name="Rectangle 13"/>
          <p:cNvSpPr/>
          <p:nvPr/>
        </p:nvSpPr>
        <p:spPr>
          <a:xfrm>
            <a:off x="4731363" y="4519710"/>
            <a:ext cx="4066476" cy="438019"/>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355261" y="5126989"/>
            <a:ext cx="3442577"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hape 62"/>
          <p:cNvSpPr txBox="1"/>
          <p:nvPr/>
        </p:nvSpPr>
        <p:spPr>
          <a:xfrm>
            <a:off x="315813" y="980208"/>
            <a:ext cx="8470260" cy="1122262"/>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Copy the image you inserted into Slide 6 here. Then highlight or circle the different entities in your system and indicate them along with their respective form and function in the fields at right.</a:t>
            </a:r>
          </a:p>
          <a:p>
            <a:pPr>
              <a:buClr>
                <a:schemeClr val="dk1"/>
              </a:buClr>
              <a:buSzPct val="25000"/>
            </a:pPr>
            <a:endParaRPr lang="en-US" sz="800" i="1" dirty="0">
              <a:solidFill>
                <a:srgbClr val="3F3F3F"/>
              </a:solidFill>
              <a:ea typeface="Source Sans Pro"/>
              <a:sym typeface="Source Sans Pro"/>
            </a:endParaRPr>
          </a:p>
          <a:p>
            <a:pPr>
              <a:buClr>
                <a:schemeClr val="dk1"/>
              </a:buClr>
              <a:buSzPct val="25000"/>
            </a:pPr>
            <a:r>
              <a:rPr lang="en-US" sz="1200" b="1" dirty="0">
                <a:solidFill>
                  <a:schemeClr val="dk1"/>
                </a:solidFill>
                <a:ea typeface="Source Sans Pro"/>
                <a:sym typeface="Source Sans Pro"/>
              </a:rPr>
              <a:t>Note: </a:t>
            </a:r>
            <a:r>
              <a:rPr lang="en-US" sz="1200" b="1" dirty="0" err="1">
                <a:solidFill>
                  <a:schemeClr val="dk1"/>
                </a:solidFill>
                <a:ea typeface="Source Sans Pro"/>
                <a:sym typeface="Source Sans Pro"/>
              </a:rPr>
              <a:t>edX</a:t>
            </a:r>
            <a:r>
              <a:rPr lang="en-US" sz="1200" b="1" dirty="0">
                <a:solidFill>
                  <a:schemeClr val="dk1"/>
                </a:solidFill>
                <a:ea typeface="Source Sans Pro"/>
                <a:sym typeface="Source Sans Pro"/>
              </a:rPr>
              <a:t> has a 10MB file size limit for document submission. </a:t>
            </a:r>
            <a:r>
              <a:rPr lang="en-US" sz="1200" dirty="0">
                <a:solidFill>
                  <a:schemeClr val="dk1"/>
                </a:solidFill>
                <a:ea typeface="Source Sans Pro"/>
                <a:sym typeface="Source Sans Pro"/>
              </a:rPr>
              <a:t>If you have selected large image(s), you may need to </a:t>
            </a:r>
            <a:r>
              <a:rPr lang="en-US" sz="1200" dirty="0">
                <a:solidFill>
                  <a:schemeClr val="dk1"/>
                </a:solidFill>
                <a:ea typeface="Source Sans Pro"/>
                <a:sym typeface="Source Sans Pro"/>
                <a:hlinkClick r:id="rId3"/>
              </a:rPr>
              <a:t>resize</a:t>
            </a:r>
            <a:r>
              <a:rPr lang="en-US" sz="1200" dirty="0">
                <a:solidFill>
                  <a:schemeClr val="dk1"/>
                </a:solidFill>
                <a:ea typeface="Source Sans Pro"/>
                <a:sym typeface="Source Sans Pro"/>
              </a:rPr>
              <a:t> before submitting, OR you may simply include a web URL for the image in the image location. </a:t>
            </a:r>
            <a:endParaRPr lang="en-US" sz="1200" i="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p:txBody>
      </p:sp>
      <p:pic>
        <p:nvPicPr>
          <p:cNvPr id="22" name="Picture 21"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1844263" y="3468719"/>
            <a:ext cx="1024904" cy="1024902"/>
          </a:xfrm>
          <a:prstGeom prst="rect">
            <a:avLst/>
          </a:prstGeom>
        </p:spPr>
      </p:pic>
      <p:sp>
        <p:nvSpPr>
          <p:cNvPr id="23" name="Shape 62"/>
          <p:cNvSpPr txBox="1"/>
          <p:nvPr/>
        </p:nvSpPr>
        <p:spPr>
          <a:xfrm>
            <a:off x="4613773" y="3042739"/>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Form:</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5" name="Shape 62"/>
          <p:cNvSpPr txBox="1"/>
          <p:nvPr/>
        </p:nvSpPr>
        <p:spPr>
          <a:xfrm>
            <a:off x="4613773" y="3544803"/>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Function:</a:t>
            </a:r>
            <a:endParaRPr sz="1200" dirty="0">
              <a:solidFill>
                <a:schemeClr val="dk1"/>
              </a:solidFill>
              <a:ea typeface="Times New Roman"/>
              <a:sym typeface="Times New Roman"/>
            </a:endParaRPr>
          </a:p>
        </p:txBody>
      </p:sp>
      <p:sp>
        <p:nvSpPr>
          <p:cNvPr id="26" name="Shape 62"/>
          <p:cNvSpPr txBox="1"/>
          <p:nvPr/>
        </p:nvSpPr>
        <p:spPr>
          <a:xfrm>
            <a:off x="4651851" y="4154415"/>
            <a:ext cx="4227550" cy="334201"/>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System Entity 2:</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br>
              <a:rPr lang="en-US" b="1" dirty="0">
                <a:solidFill>
                  <a:srgbClr val="3F3F3F"/>
                </a:solidFill>
                <a:ea typeface="Source Sans Pro"/>
                <a:sym typeface="Source Sans Pro"/>
              </a:rPr>
            </a:b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7" name="Shape 62"/>
          <p:cNvSpPr txBox="1"/>
          <p:nvPr/>
        </p:nvSpPr>
        <p:spPr>
          <a:xfrm>
            <a:off x="4613773" y="5103473"/>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Form:</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8" name="Shape 62"/>
          <p:cNvSpPr txBox="1"/>
          <p:nvPr/>
        </p:nvSpPr>
        <p:spPr>
          <a:xfrm>
            <a:off x="4613773" y="5605537"/>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Function:</a:t>
            </a:r>
            <a:endParaRPr sz="1200" dirty="0">
              <a:solidFill>
                <a:schemeClr val="dk1"/>
              </a:solidFill>
              <a:ea typeface="Times New Roman"/>
              <a:sym typeface="Times New Roman"/>
            </a:endParaRPr>
          </a:p>
        </p:txBody>
      </p:sp>
      <p:sp>
        <p:nvSpPr>
          <p:cNvPr id="2" name="Text Placeholder 1"/>
          <p:cNvSpPr>
            <a:spLocks noGrp="1"/>
          </p:cNvSpPr>
          <p:nvPr>
            <p:ph type="body" idx="1"/>
          </p:nvPr>
        </p:nvSpPr>
        <p:spPr>
          <a:xfrm>
            <a:off x="4731364" y="2459092"/>
            <a:ext cx="4054710" cy="371830"/>
          </a:xfrm>
        </p:spPr>
        <p:txBody>
          <a:bodyPr/>
          <a:lstStyle/>
          <a:p>
            <a:r>
              <a:rPr lang="en-US" dirty="0"/>
              <a:t>Fuselage</a:t>
            </a:r>
          </a:p>
        </p:txBody>
      </p:sp>
      <p:sp>
        <p:nvSpPr>
          <p:cNvPr id="3" name="Text Placeholder 2"/>
          <p:cNvSpPr>
            <a:spLocks noGrp="1"/>
          </p:cNvSpPr>
          <p:nvPr>
            <p:ph type="body" idx="2"/>
          </p:nvPr>
        </p:nvSpPr>
        <p:spPr>
          <a:xfrm>
            <a:off x="5355262" y="3062410"/>
            <a:ext cx="3430812" cy="305343"/>
          </a:xfrm>
        </p:spPr>
        <p:txBody>
          <a:bodyPr anchor="ctr"/>
          <a:lstStyle/>
          <a:p>
            <a:r>
              <a:rPr lang="en-US" dirty="0"/>
              <a:t>Balsa Wood Stick</a:t>
            </a:r>
          </a:p>
        </p:txBody>
      </p:sp>
      <p:sp>
        <p:nvSpPr>
          <p:cNvPr id="4" name="Text Placeholder 3"/>
          <p:cNvSpPr>
            <a:spLocks noGrp="1"/>
          </p:cNvSpPr>
          <p:nvPr>
            <p:ph type="body" idx="13"/>
          </p:nvPr>
        </p:nvSpPr>
        <p:spPr>
          <a:xfrm>
            <a:off x="5600364" y="3557704"/>
            <a:ext cx="3185709" cy="305343"/>
          </a:xfrm>
        </p:spPr>
        <p:txBody>
          <a:bodyPr anchor="ctr"/>
          <a:lstStyle/>
          <a:p>
            <a:r>
              <a:rPr lang="en-US" dirty="0"/>
              <a:t>Support all components</a:t>
            </a:r>
          </a:p>
        </p:txBody>
      </p:sp>
      <p:sp>
        <p:nvSpPr>
          <p:cNvPr id="11" name="Text Placeholder 10"/>
          <p:cNvSpPr>
            <a:spLocks noGrp="1"/>
          </p:cNvSpPr>
          <p:nvPr>
            <p:ph type="body" idx="14"/>
          </p:nvPr>
        </p:nvSpPr>
        <p:spPr>
          <a:xfrm>
            <a:off x="4731364" y="4548795"/>
            <a:ext cx="4054709" cy="374011"/>
          </a:xfrm>
        </p:spPr>
        <p:txBody>
          <a:bodyPr/>
          <a:lstStyle/>
          <a:p>
            <a:r>
              <a:rPr lang="en-US" dirty="0"/>
              <a:t>Wings</a:t>
            </a:r>
          </a:p>
        </p:txBody>
      </p:sp>
      <p:sp>
        <p:nvSpPr>
          <p:cNvPr id="16" name="Text Placeholder 15"/>
          <p:cNvSpPr>
            <a:spLocks noGrp="1"/>
          </p:cNvSpPr>
          <p:nvPr>
            <p:ph type="body" idx="15"/>
          </p:nvPr>
        </p:nvSpPr>
        <p:spPr>
          <a:xfrm>
            <a:off x="5355262" y="5149884"/>
            <a:ext cx="3430812" cy="305343"/>
          </a:xfrm>
        </p:spPr>
        <p:txBody>
          <a:bodyPr anchor="ctr"/>
          <a:lstStyle/>
          <a:p>
            <a:r>
              <a:rPr lang="en-US" dirty="0"/>
              <a:t>Balsa Wood Wing</a:t>
            </a:r>
          </a:p>
        </p:txBody>
      </p:sp>
      <p:sp>
        <p:nvSpPr>
          <p:cNvPr id="19" name="Text Placeholder 18"/>
          <p:cNvSpPr>
            <a:spLocks noGrp="1"/>
          </p:cNvSpPr>
          <p:nvPr>
            <p:ph type="body" idx="16"/>
          </p:nvPr>
        </p:nvSpPr>
        <p:spPr>
          <a:xfrm>
            <a:off x="5600364" y="5611556"/>
            <a:ext cx="3185709" cy="305343"/>
          </a:xfrm>
        </p:spPr>
        <p:txBody>
          <a:bodyPr anchor="ctr"/>
          <a:lstStyle/>
          <a:p>
            <a:r>
              <a:rPr lang="en-US" dirty="0"/>
              <a:t>Provide lift</a:t>
            </a:r>
          </a:p>
        </p:txBody>
      </p:sp>
      <p:sp>
        <p:nvSpPr>
          <p:cNvPr id="47" name="Rectangle 46"/>
          <p:cNvSpPr/>
          <p:nvPr/>
        </p:nvSpPr>
        <p:spPr>
          <a:xfrm>
            <a:off x="5599740" y="5609544"/>
            <a:ext cx="3186334"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z</a:t>
            </a:r>
          </a:p>
        </p:txBody>
      </p:sp>
      <p:sp>
        <p:nvSpPr>
          <p:cNvPr id="21" name="Slide Number Placeholder 2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pic>
        <p:nvPicPr>
          <p:cNvPr id="29" name="Picture 28">
            <a:extLst>
              <a:ext uri="{FF2B5EF4-FFF2-40B4-BE49-F238E27FC236}">
                <a16:creationId xmlns:a16="http://schemas.microsoft.com/office/drawing/2014/main" id="{B8216575-29A2-47DE-87CE-BC7EA64E52C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1199" y="2992684"/>
            <a:ext cx="3899385" cy="2511075"/>
          </a:xfrm>
          <a:prstGeom prst="rect">
            <a:avLst/>
          </a:prstGeom>
          <a:ln w="19050" cmpd="sng">
            <a:solidFill>
              <a:schemeClr val="tx1"/>
            </a:solidFill>
          </a:ln>
        </p:spPr>
      </p:pic>
      <p:sp>
        <p:nvSpPr>
          <p:cNvPr id="18" name="Oval 17">
            <a:extLst>
              <a:ext uri="{FF2B5EF4-FFF2-40B4-BE49-F238E27FC236}">
                <a16:creationId xmlns:a16="http://schemas.microsoft.com/office/drawing/2014/main" id="{59B3DE1F-96FD-4407-A204-D02087073A9A}"/>
              </a:ext>
            </a:extLst>
          </p:cNvPr>
          <p:cNvSpPr/>
          <p:nvPr/>
        </p:nvSpPr>
        <p:spPr>
          <a:xfrm>
            <a:off x="3991429" y="3062410"/>
            <a:ext cx="309007" cy="204106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1</a:t>
            </a:r>
          </a:p>
        </p:txBody>
      </p:sp>
      <p:sp>
        <p:nvSpPr>
          <p:cNvPr id="30" name="Oval 29">
            <a:extLst>
              <a:ext uri="{FF2B5EF4-FFF2-40B4-BE49-F238E27FC236}">
                <a16:creationId xmlns:a16="http://schemas.microsoft.com/office/drawing/2014/main" id="{344A03FA-488C-44FF-83EC-F9DE82FF0FD5}"/>
              </a:ext>
            </a:extLst>
          </p:cNvPr>
          <p:cNvSpPr/>
          <p:nvPr/>
        </p:nvSpPr>
        <p:spPr>
          <a:xfrm flipH="1">
            <a:off x="482786" y="3729274"/>
            <a:ext cx="3254610" cy="476039"/>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2</a:t>
            </a:r>
          </a:p>
        </p:txBody>
      </p:sp>
    </p:spTree>
    <p:extLst>
      <p:ext uri="{BB962C8B-B14F-4D97-AF65-F5344CB8AC3E}">
        <p14:creationId xmlns:p14="http://schemas.microsoft.com/office/powerpoint/2010/main" val="170505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86522" y="469395"/>
            <a:ext cx="7779583" cy="660905"/>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Step 3: IDENTIFY SYSTEM ENTITIES</a:t>
            </a:r>
          </a:p>
        </p:txBody>
      </p:sp>
      <p:sp>
        <p:nvSpPr>
          <p:cNvPr id="6" name="Rectangle 5"/>
          <p:cNvSpPr/>
          <p:nvPr/>
        </p:nvSpPr>
        <p:spPr>
          <a:xfrm>
            <a:off x="367654" y="2439640"/>
            <a:ext cx="4066476" cy="3531349"/>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hape 62"/>
          <p:cNvSpPr txBox="1"/>
          <p:nvPr/>
        </p:nvSpPr>
        <p:spPr>
          <a:xfrm>
            <a:off x="456781" y="4517444"/>
            <a:ext cx="3843655" cy="772066"/>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a:solidFill>
                  <a:srgbClr val="BFBFBF"/>
                </a:solidFill>
                <a:latin typeface="Source Sans Pro"/>
                <a:ea typeface="Source Sans Pro"/>
                <a:cs typeface="Source Sans Pro"/>
                <a:sym typeface="Source Sans Pro"/>
              </a:rPr>
              <a:t>Copy the image you inserted into Slide 6 here.</a:t>
            </a:r>
          </a:p>
          <a:p>
            <a:pPr algn="ctr">
              <a:buClr>
                <a:schemeClr val="dk1"/>
              </a:buClr>
              <a:buSzPct val="25000"/>
            </a:pPr>
            <a:endParaRPr lang="en-US" sz="1200" dirty="0">
              <a:solidFill>
                <a:srgbClr val="BFBFBF"/>
              </a:solidFill>
              <a:latin typeface="Source Sans Pro"/>
              <a:ea typeface="Source Sans Pro"/>
              <a:cs typeface="Source Sans Pro"/>
              <a:sym typeface="Source Sans Pro"/>
            </a:endParaRPr>
          </a:p>
          <a:p>
            <a:pPr algn="ctr">
              <a:buClr>
                <a:schemeClr val="dk1"/>
              </a:buClr>
              <a:buSzPct val="25000"/>
            </a:pPr>
            <a:endParaRPr lang="en-US" sz="1200" dirty="0">
              <a:solidFill>
                <a:srgbClr val="BFBFBF"/>
              </a:solidFill>
              <a:latin typeface="Souce Sans Pro"/>
              <a:ea typeface="Souce Sans Pro"/>
              <a:cs typeface="Souce Sans Pro"/>
              <a:sym typeface="Souce Sans Pro"/>
            </a:endParaRPr>
          </a:p>
          <a:p>
            <a:pPr algn="ctr">
              <a:buClr>
                <a:schemeClr val="dk1"/>
              </a:buClr>
              <a:buSzPct val="25000"/>
            </a:pPr>
            <a:endParaRPr lang="en-US" sz="1200" i="1" dirty="0">
              <a:solidFill>
                <a:srgbClr val="BFBFBF"/>
              </a:solidFill>
              <a:latin typeface="Souce Sans Pro"/>
              <a:ea typeface="Souce Sans Pro"/>
              <a:cs typeface="Souce Sans Pro"/>
              <a:sym typeface="Souce Sans Pro"/>
            </a:endParaRPr>
          </a:p>
          <a:p>
            <a:pPr algn="ctr">
              <a:buClr>
                <a:schemeClr val="dk1"/>
              </a:buClr>
            </a:pPr>
            <a:endParaRPr sz="1200" dirty="0">
              <a:solidFill>
                <a:srgbClr val="BFBFBF"/>
              </a:solidFill>
              <a:latin typeface="Times New Roman"/>
              <a:ea typeface="Times New Roman"/>
              <a:cs typeface="Times New Roman"/>
              <a:sym typeface="Times New Roman"/>
            </a:endParaRPr>
          </a:p>
          <a:p>
            <a:pPr algn="ctr">
              <a:buClr>
                <a:srgbClr val="000000"/>
              </a:buClr>
            </a:pPr>
            <a:endParaRPr sz="1200" dirty="0">
              <a:solidFill>
                <a:srgbClr val="BFBFBF"/>
              </a:solidFill>
              <a:latin typeface="Times New Roman"/>
              <a:ea typeface="Times New Roman"/>
              <a:cs typeface="Times New Roman"/>
              <a:sym typeface="Times New Roman"/>
            </a:endParaRPr>
          </a:p>
        </p:txBody>
      </p:sp>
      <p:sp>
        <p:nvSpPr>
          <p:cNvPr id="8" name="Shape 62"/>
          <p:cNvSpPr txBox="1"/>
          <p:nvPr/>
        </p:nvSpPr>
        <p:spPr>
          <a:xfrm>
            <a:off x="4616574" y="2102469"/>
            <a:ext cx="4227550" cy="334201"/>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System Entity 3:</a:t>
            </a:r>
          </a:p>
        </p:txBody>
      </p:sp>
      <p:sp>
        <p:nvSpPr>
          <p:cNvPr id="9" name="Rectangle 8"/>
          <p:cNvSpPr/>
          <p:nvPr/>
        </p:nvSpPr>
        <p:spPr>
          <a:xfrm>
            <a:off x="4720222" y="2447218"/>
            <a:ext cx="4066476" cy="410587"/>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44120" y="3054497"/>
            <a:ext cx="3442577"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hape 62"/>
          <p:cNvSpPr txBox="1"/>
          <p:nvPr/>
        </p:nvSpPr>
        <p:spPr>
          <a:xfrm>
            <a:off x="272613" y="2041660"/>
            <a:ext cx="4415550" cy="460759"/>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System Diagram/Schematic</a:t>
            </a:r>
            <a:endParaRPr lang="en-US"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13" name="Rectangle 12"/>
          <p:cNvSpPr/>
          <p:nvPr/>
        </p:nvSpPr>
        <p:spPr>
          <a:xfrm>
            <a:off x="5600364" y="3544803"/>
            <a:ext cx="3186334"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z</a:t>
            </a:r>
          </a:p>
        </p:txBody>
      </p:sp>
      <p:sp>
        <p:nvSpPr>
          <p:cNvPr id="14" name="Rectangle 13"/>
          <p:cNvSpPr/>
          <p:nvPr/>
        </p:nvSpPr>
        <p:spPr>
          <a:xfrm>
            <a:off x="4731363" y="4519710"/>
            <a:ext cx="4066476" cy="438019"/>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355261" y="5126989"/>
            <a:ext cx="3442577"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hape 62"/>
          <p:cNvSpPr txBox="1"/>
          <p:nvPr/>
        </p:nvSpPr>
        <p:spPr>
          <a:xfrm>
            <a:off x="315813" y="980208"/>
            <a:ext cx="8470260" cy="1122262"/>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Copy the image you inserted into Slide 6 here. Then highlight or circle the different entities in your system and indicate them along with their respective form and function in the fields at right.</a:t>
            </a:r>
          </a:p>
          <a:p>
            <a:pPr>
              <a:buClr>
                <a:schemeClr val="dk1"/>
              </a:buClr>
              <a:buSzPct val="25000"/>
            </a:pPr>
            <a:endParaRPr lang="en-US" sz="800" i="1" dirty="0">
              <a:solidFill>
                <a:srgbClr val="3F3F3F"/>
              </a:solidFill>
              <a:ea typeface="Source Sans Pro"/>
              <a:sym typeface="Source Sans Pro"/>
            </a:endParaRPr>
          </a:p>
          <a:p>
            <a:pPr>
              <a:buClr>
                <a:schemeClr val="dk1"/>
              </a:buClr>
              <a:buSzPct val="25000"/>
            </a:pPr>
            <a:r>
              <a:rPr lang="en-US" sz="1200" b="1" dirty="0">
                <a:solidFill>
                  <a:schemeClr val="dk1"/>
                </a:solidFill>
                <a:ea typeface="Source Sans Pro"/>
                <a:sym typeface="Source Sans Pro"/>
              </a:rPr>
              <a:t>Note: </a:t>
            </a:r>
            <a:r>
              <a:rPr lang="en-US" sz="1200" b="1" dirty="0" err="1">
                <a:solidFill>
                  <a:schemeClr val="dk1"/>
                </a:solidFill>
                <a:ea typeface="Source Sans Pro"/>
                <a:sym typeface="Source Sans Pro"/>
              </a:rPr>
              <a:t>edX</a:t>
            </a:r>
            <a:r>
              <a:rPr lang="en-US" sz="1200" b="1" dirty="0">
                <a:solidFill>
                  <a:schemeClr val="dk1"/>
                </a:solidFill>
                <a:ea typeface="Source Sans Pro"/>
                <a:sym typeface="Source Sans Pro"/>
              </a:rPr>
              <a:t> has a 10MB file size limit for document submission. </a:t>
            </a:r>
            <a:r>
              <a:rPr lang="en-US" sz="1200" dirty="0">
                <a:solidFill>
                  <a:schemeClr val="dk1"/>
                </a:solidFill>
                <a:ea typeface="Source Sans Pro"/>
                <a:sym typeface="Source Sans Pro"/>
              </a:rPr>
              <a:t>If you have selected large image(s), you may need to </a:t>
            </a:r>
            <a:r>
              <a:rPr lang="en-US" sz="1200" dirty="0">
                <a:solidFill>
                  <a:schemeClr val="dk1"/>
                </a:solidFill>
                <a:ea typeface="Source Sans Pro"/>
                <a:sym typeface="Source Sans Pro"/>
                <a:hlinkClick r:id="rId3"/>
              </a:rPr>
              <a:t>resize</a:t>
            </a:r>
            <a:r>
              <a:rPr lang="en-US" sz="1200" dirty="0">
                <a:solidFill>
                  <a:schemeClr val="dk1"/>
                </a:solidFill>
                <a:ea typeface="Source Sans Pro"/>
                <a:sym typeface="Source Sans Pro"/>
              </a:rPr>
              <a:t> before submitting, OR you may simply include a web URL for the image in the image location. </a:t>
            </a:r>
            <a:endParaRPr lang="en-US" sz="1200" i="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p:txBody>
      </p:sp>
      <p:pic>
        <p:nvPicPr>
          <p:cNvPr id="22" name="Picture 21"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1844263" y="3468719"/>
            <a:ext cx="1024904" cy="1024902"/>
          </a:xfrm>
          <a:prstGeom prst="rect">
            <a:avLst/>
          </a:prstGeom>
        </p:spPr>
      </p:pic>
      <p:sp>
        <p:nvSpPr>
          <p:cNvPr id="23" name="Shape 62"/>
          <p:cNvSpPr txBox="1"/>
          <p:nvPr/>
        </p:nvSpPr>
        <p:spPr>
          <a:xfrm>
            <a:off x="4613773" y="3042739"/>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Form:</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5" name="Shape 62"/>
          <p:cNvSpPr txBox="1"/>
          <p:nvPr/>
        </p:nvSpPr>
        <p:spPr>
          <a:xfrm>
            <a:off x="4613773" y="3544803"/>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Function:</a:t>
            </a:r>
            <a:endParaRPr sz="1200" dirty="0">
              <a:solidFill>
                <a:schemeClr val="dk1"/>
              </a:solidFill>
              <a:ea typeface="Times New Roman"/>
              <a:sym typeface="Times New Roman"/>
            </a:endParaRPr>
          </a:p>
        </p:txBody>
      </p:sp>
      <p:sp>
        <p:nvSpPr>
          <p:cNvPr id="26" name="Shape 62"/>
          <p:cNvSpPr txBox="1"/>
          <p:nvPr/>
        </p:nvSpPr>
        <p:spPr>
          <a:xfrm>
            <a:off x="4651851" y="4154415"/>
            <a:ext cx="4227550" cy="334201"/>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System Entity 4:</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br>
              <a:rPr lang="en-US" b="1" dirty="0">
                <a:solidFill>
                  <a:srgbClr val="3F3F3F"/>
                </a:solidFill>
                <a:ea typeface="Source Sans Pro"/>
                <a:sym typeface="Source Sans Pro"/>
              </a:rPr>
            </a:b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7" name="Shape 62"/>
          <p:cNvSpPr txBox="1"/>
          <p:nvPr/>
        </p:nvSpPr>
        <p:spPr>
          <a:xfrm>
            <a:off x="4613773" y="5103473"/>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Form:</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8" name="Shape 62"/>
          <p:cNvSpPr txBox="1"/>
          <p:nvPr/>
        </p:nvSpPr>
        <p:spPr>
          <a:xfrm>
            <a:off x="4613773" y="5605537"/>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Function:</a:t>
            </a:r>
            <a:endParaRPr sz="1200" dirty="0">
              <a:solidFill>
                <a:schemeClr val="dk1"/>
              </a:solidFill>
              <a:ea typeface="Times New Roman"/>
              <a:sym typeface="Times New Roman"/>
            </a:endParaRPr>
          </a:p>
        </p:txBody>
      </p:sp>
      <p:sp>
        <p:nvSpPr>
          <p:cNvPr id="2" name="Text Placeholder 1"/>
          <p:cNvSpPr>
            <a:spLocks noGrp="1"/>
          </p:cNvSpPr>
          <p:nvPr>
            <p:ph type="body" idx="1"/>
          </p:nvPr>
        </p:nvSpPr>
        <p:spPr>
          <a:xfrm>
            <a:off x="4731364" y="2459092"/>
            <a:ext cx="4054710" cy="371830"/>
          </a:xfrm>
        </p:spPr>
        <p:txBody>
          <a:bodyPr/>
          <a:lstStyle/>
          <a:p>
            <a:r>
              <a:rPr lang="en-US" dirty="0"/>
              <a:t>Rear Stabilizer</a:t>
            </a:r>
          </a:p>
        </p:txBody>
      </p:sp>
      <p:sp>
        <p:nvSpPr>
          <p:cNvPr id="3" name="Text Placeholder 2"/>
          <p:cNvSpPr>
            <a:spLocks noGrp="1"/>
          </p:cNvSpPr>
          <p:nvPr>
            <p:ph type="body" idx="2"/>
          </p:nvPr>
        </p:nvSpPr>
        <p:spPr>
          <a:xfrm>
            <a:off x="5355262" y="3062410"/>
            <a:ext cx="3430812" cy="305343"/>
          </a:xfrm>
        </p:spPr>
        <p:txBody>
          <a:bodyPr anchor="ctr"/>
          <a:lstStyle/>
          <a:p>
            <a:r>
              <a:rPr lang="en-US" dirty="0"/>
              <a:t>Balsa Wood Stabilizer</a:t>
            </a:r>
          </a:p>
        </p:txBody>
      </p:sp>
      <p:sp>
        <p:nvSpPr>
          <p:cNvPr id="4" name="Text Placeholder 3"/>
          <p:cNvSpPr>
            <a:spLocks noGrp="1"/>
          </p:cNvSpPr>
          <p:nvPr>
            <p:ph type="body" idx="13"/>
          </p:nvPr>
        </p:nvSpPr>
        <p:spPr>
          <a:xfrm>
            <a:off x="5600364" y="3557704"/>
            <a:ext cx="3185709" cy="305343"/>
          </a:xfrm>
        </p:spPr>
        <p:txBody>
          <a:bodyPr anchor="ctr"/>
          <a:lstStyle/>
          <a:p>
            <a:r>
              <a:rPr lang="en-US" dirty="0"/>
              <a:t>Provides stability and control</a:t>
            </a:r>
          </a:p>
        </p:txBody>
      </p:sp>
      <p:sp>
        <p:nvSpPr>
          <p:cNvPr id="11" name="Text Placeholder 10"/>
          <p:cNvSpPr>
            <a:spLocks noGrp="1"/>
          </p:cNvSpPr>
          <p:nvPr>
            <p:ph type="body" idx="14"/>
          </p:nvPr>
        </p:nvSpPr>
        <p:spPr>
          <a:xfrm>
            <a:off x="4731364" y="4548795"/>
            <a:ext cx="4054709" cy="374011"/>
          </a:xfrm>
        </p:spPr>
        <p:txBody>
          <a:bodyPr/>
          <a:lstStyle/>
          <a:p>
            <a:r>
              <a:rPr lang="en-US" dirty="0"/>
              <a:t>Fin</a:t>
            </a:r>
          </a:p>
        </p:txBody>
      </p:sp>
      <p:sp>
        <p:nvSpPr>
          <p:cNvPr id="16" name="Text Placeholder 15"/>
          <p:cNvSpPr>
            <a:spLocks noGrp="1"/>
          </p:cNvSpPr>
          <p:nvPr>
            <p:ph type="body" idx="15"/>
          </p:nvPr>
        </p:nvSpPr>
        <p:spPr>
          <a:xfrm>
            <a:off x="5355262" y="5149884"/>
            <a:ext cx="3430812" cy="305343"/>
          </a:xfrm>
        </p:spPr>
        <p:txBody>
          <a:bodyPr anchor="ctr"/>
          <a:lstStyle/>
          <a:p>
            <a:r>
              <a:rPr lang="en-US" dirty="0"/>
              <a:t>Balsa Wood Fin</a:t>
            </a:r>
          </a:p>
        </p:txBody>
      </p:sp>
      <p:sp>
        <p:nvSpPr>
          <p:cNvPr id="19" name="Text Placeholder 18"/>
          <p:cNvSpPr>
            <a:spLocks noGrp="1"/>
          </p:cNvSpPr>
          <p:nvPr>
            <p:ph type="body" idx="16"/>
          </p:nvPr>
        </p:nvSpPr>
        <p:spPr>
          <a:xfrm>
            <a:off x="5600364" y="5611556"/>
            <a:ext cx="3185709" cy="305343"/>
          </a:xfrm>
        </p:spPr>
        <p:txBody>
          <a:bodyPr anchor="ctr"/>
          <a:lstStyle/>
          <a:p>
            <a:r>
              <a:rPr lang="en-US" dirty="0"/>
              <a:t>Provide stability and control</a:t>
            </a:r>
          </a:p>
        </p:txBody>
      </p:sp>
      <p:sp>
        <p:nvSpPr>
          <p:cNvPr id="47" name="Rectangle 46"/>
          <p:cNvSpPr/>
          <p:nvPr/>
        </p:nvSpPr>
        <p:spPr>
          <a:xfrm>
            <a:off x="5599740" y="5609544"/>
            <a:ext cx="3186334"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z</a:t>
            </a:r>
          </a:p>
        </p:txBody>
      </p:sp>
      <p:sp>
        <p:nvSpPr>
          <p:cNvPr id="21" name="Slide Number Placeholder 2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pic>
        <p:nvPicPr>
          <p:cNvPr id="29" name="Picture 28">
            <a:extLst>
              <a:ext uri="{FF2B5EF4-FFF2-40B4-BE49-F238E27FC236}">
                <a16:creationId xmlns:a16="http://schemas.microsoft.com/office/drawing/2014/main" id="{B8216575-29A2-47DE-87CE-BC7EA64E52C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1199" y="2992684"/>
            <a:ext cx="3899385" cy="2511075"/>
          </a:xfrm>
          <a:prstGeom prst="rect">
            <a:avLst/>
          </a:prstGeom>
          <a:ln w="19050" cmpd="sng">
            <a:solidFill>
              <a:schemeClr val="tx1"/>
            </a:solidFill>
          </a:ln>
        </p:spPr>
      </p:pic>
      <p:sp>
        <p:nvSpPr>
          <p:cNvPr id="18" name="Oval 17">
            <a:extLst>
              <a:ext uri="{FF2B5EF4-FFF2-40B4-BE49-F238E27FC236}">
                <a16:creationId xmlns:a16="http://schemas.microsoft.com/office/drawing/2014/main" id="{59B3DE1F-96FD-4407-A204-D02087073A9A}"/>
              </a:ext>
            </a:extLst>
          </p:cNvPr>
          <p:cNvSpPr/>
          <p:nvPr/>
        </p:nvSpPr>
        <p:spPr>
          <a:xfrm>
            <a:off x="1408828" y="4830791"/>
            <a:ext cx="1334372" cy="31909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3</a:t>
            </a:r>
          </a:p>
        </p:txBody>
      </p:sp>
      <p:sp>
        <p:nvSpPr>
          <p:cNvPr id="30" name="Oval 29">
            <a:extLst>
              <a:ext uri="{FF2B5EF4-FFF2-40B4-BE49-F238E27FC236}">
                <a16:creationId xmlns:a16="http://schemas.microsoft.com/office/drawing/2014/main" id="{4D2EC93E-0643-4752-BE39-DEF57D279872}"/>
              </a:ext>
            </a:extLst>
          </p:cNvPr>
          <p:cNvSpPr/>
          <p:nvPr/>
        </p:nvSpPr>
        <p:spPr>
          <a:xfrm flipH="1">
            <a:off x="2324374" y="3042739"/>
            <a:ext cx="418825" cy="476039"/>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4</a:t>
            </a:r>
          </a:p>
        </p:txBody>
      </p:sp>
    </p:spTree>
    <p:extLst>
      <p:ext uri="{BB962C8B-B14F-4D97-AF65-F5344CB8AC3E}">
        <p14:creationId xmlns:p14="http://schemas.microsoft.com/office/powerpoint/2010/main" val="67074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286522" y="469395"/>
            <a:ext cx="7779583" cy="660905"/>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Step 3: IDENTIFY SYSTEM ENTITIES</a:t>
            </a:r>
          </a:p>
        </p:txBody>
      </p:sp>
      <p:sp>
        <p:nvSpPr>
          <p:cNvPr id="6" name="Rectangle 5"/>
          <p:cNvSpPr/>
          <p:nvPr/>
        </p:nvSpPr>
        <p:spPr>
          <a:xfrm>
            <a:off x="367654" y="2439640"/>
            <a:ext cx="4066476" cy="3531349"/>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hape 62"/>
          <p:cNvSpPr txBox="1"/>
          <p:nvPr/>
        </p:nvSpPr>
        <p:spPr>
          <a:xfrm>
            <a:off x="456781" y="4517444"/>
            <a:ext cx="3843655" cy="772066"/>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a:solidFill>
                  <a:srgbClr val="BFBFBF"/>
                </a:solidFill>
                <a:latin typeface="Source Sans Pro"/>
                <a:ea typeface="Source Sans Pro"/>
                <a:cs typeface="Source Sans Pro"/>
                <a:sym typeface="Source Sans Pro"/>
              </a:rPr>
              <a:t>Copy the image you inserted into Slide 6 here.</a:t>
            </a:r>
          </a:p>
          <a:p>
            <a:pPr algn="ctr">
              <a:buClr>
                <a:schemeClr val="dk1"/>
              </a:buClr>
              <a:buSzPct val="25000"/>
            </a:pPr>
            <a:endParaRPr lang="en-US" sz="1200" dirty="0">
              <a:solidFill>
                <a:srgbClr val="BFBFBF"/>
              </a:solidFill>
              <a:latin typeface="Source Sans Pro"/>
              <a:ea typeface="Source Sans Pro"/>
              <a:cs typeface="Source Sans Pro"/>
              <a:sym typeface="Source Sans Pro"/>
            </a:endParaRPr>
          </a:p>
          <a:p>
            <a:pPr algn="ctr">
              <a:buClr>
                <a:schemeClr val="dk1"/>
              </a:buClr>
              <a:buSzPct val="25000"/>
            </a:pPr>
            <a:endParaRPr lang="en-US" sz="1200" dirty="0">
              <a:solidFill>
                <a:srgbClr val="BFBFBF"/>
              </a:solidFill>
              <a:latin typeface="Souce Sans Pro"/>
              <a:ea typeface="Souce Sans Pro"/>
              <a:cs typeface="Souce Sans Pro"/>
              <a:sym typeface="Souce Sans Pro"/>
            </a:endParaRPr>
          </a:p>
          <a:p>
            <a:pPr algn="ctr">
              <a:buClr>
                <a:schemeClr val="dk1"/>
              </a:buClr>
              <a:buSzPct val="25000"/>
            </a:pPr>
            <a:endParaRPr lang="en-US" sz="1200" i="1" dirty="0">
              <a:solidFill>
                <a:srgbClr val="BFBFBF"/>
              </a:solidFill>
              <a:latin typeface="Souce Sans Pro"/>
              <a:ea typeface="Souce Sans Pro"/>
              <a:cs typeface="Souce Sans Pro"/>
              <a:sym typeface="Souce Sans Pro"/>
            </a:endParaRPr>
          </a:p>
          <a:p>
            <a:pPr algn="ctr">
              <a:buClr>
                <a:schemeClr val="dk1"/>
              </a:buClr>
            </a:pPr>
            <a:endParaRPr sz="1200" dirty="0">
              <a:solidFill>
                <a:srgbClr val="BFBFBF"/>
              </a:solidFill>
              <a:latin typeface="Times New Roman"/>
              <a:ea typeface="Times New Roman"/>
              <a:cs typeface="Times New Roman"/>
              <a:sym typeface="Times New Roman"/>
            </a:endParaRPr>
          </a:p>
          <a:p>
            <a:pPr algn="ctr">
              <a:buClr>
                <a:srgbClr val="000000"/>
              </a:buClr>
            </a:pPr>
            <a:endParaRPr sz="1200" dirty="0">
              <a:solidFill>
                <a:srgbClr val="BFBFBF"/>
              </a:solidFill>
              <a:latin typeface="Times New Roman"/>
              <a:ea typeface="Times New Roman"/>
              <a:cs typeface="Times New Roman"/>
              <a:sym typeface="Times New Roman"/>
            </a:endParaRPr>
          </a:p>
        </p:txBody>
      </p:sp>
      <p:sp>
        <p:nvSpPr>
          <p:cNvPr id="8" name="Shape 62"/>
          <p:cNvSpPr txBox="1"/>
          <p:nvPr/>
        </p:nvSpPr>
        <p:spPr>
          <a:xfrm>
            <a:off x="4616574" y="2102469"/>
            <a:ext cx="4227550" cy="334201"/>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System Entity 5:</a:t>
            </a:r>
          </a:p>
        </p:txBody>
      </p:sp>
      <p:sp>
        <p:nvSpPr>
          <p:cNvPr id="9" name="Rectangle 8"/>
          <p:cNvSpPr/>
          <p:nvPr/>
        </p:nvSpPr>
        <p:spPr>
          <a:xfrm>
            <a:off x="4720222" y="2447218"/>
            <a:ext cx="4066476" cy="410587"/>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44120" y="3054497"/>
            <a:ext cx="3442577"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hape 62"/>
          <p:cNvSpPr txBox="1"/>
          <p:nvPr/>
        </p:nvSpPr>
        <p:spPr>
          <a:xfrm>
            <a:off x="272613" y="2041660"/>
            <a:ext cx="4415550" cy="460759"/>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System Diagram/Schematic</a:t>
            </a:r>
            <a:endParaRPr lang="en-US"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13" name="Rectangle 12"/>
          <p:cNvSpPr/>
          <p:nvPr/>
        </p:nvSpPr>
        <p:spPr>
          <a:xfrm>
            <a:off x="5600364" y="3544803"/>
            <a:ext cx="3186334"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z</a:t>
            </a:r>
          </a:p>
        </p:txBody>
      </p:sp>
      <p:sp>
        <p:nvSpPr>
          <p:cNvPr id="14" name="Rectangle 13"/>
          <p:cNvSpPr/>
          <p:nvPr/>
        </p:nvSpPr>
        <p:spPr>
          <a:xfrm>
            <a:off x="4731363" y="4519710"/>
            <a:ext cx="4066476" cy="438019"/>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355261" y="5126989"/>
            <a:ext cx="3442577"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hape 62"/>
          <p:cNvSpPr txBox="1"/>
          <p:nvPr/>
        </p:nvSpPr>
        <p:spPr>
          <a:xfrm>
            <a:off x="315813" y="980208"/>
            <a:ext cx="8470260" cy="1122262"/>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Copy the image you inserted into Slide 6 here. Then highlight or circle the different entities in your system and indicate them along with their respective form and function in the fields at right.</a:t>
            </a:r>
          </a:p>
          <a:p>
            <a:pPr>
              <a:buClr>
                <a:schemeClr val="dk1"/>
              </a:buClr>
              <a:buSzPct val="25000"/>
            </a:pPr>
            <a:endParaRPr lang="en-US" sz="800" i="1" dirty="0">
              <a:solidFill>
                <a:srgbClr val="3F3F3F"/>
              </a:solidFill>
              <a:ea typeface="Source Sans Pro"/>
              <a:sym typeface="Source Sans Pro"/>
            </a:endParaRPr>
          </a:p>
          <a:p>
            <a:pPr>
              <a:buClr>
                <a:schemeClr val="dk1"/>
              </a:buClr>
              <a:buSzPct val="25000"/>
            </a:pPr>
            <a:r>
              <a:rPr lang="en-US" sz="1200" b="1" dirty="0">
                <a:solidFill>
                  <a:schemeClr val="dk1"/>
                </a:solidFill>
                <a:ea typeface="Source Sans Pro"/>
                <a:sym typeface="Source Sans Pro"/>
              </a:rPr>
              <a:t>Note: </a:t>
            </a:r>
            <a:r>
              <a:rPr lang="en-US" sz="1200" b="1" dirty="0" err="1">
                <a:solidFill>
                  <a:schemeClr val="dk1"/>
                </a:solidFill>
                <a:ea typeface="Source Sans Pro"/>
                <a:sym typeface="Source Sans Pro"/>
              </a:rPr>
              <a:t>edX</a:t>
            </a:r>
            <a:r>
              <a:rPr lang="en-US" sz="1200" b="1" dirty="0">
                <a:solidFill>
                  <a:schemeClr val="dk1"/>
                </a:solidFill>
                <a:ea typeface="Source Sans Pro"/>
                <a:sym typeface="Source Sans Pro"/>
              </a:rPr>
              <a:t> has a 10MB file size limit for document submission. </a:t>
            </a:r>
            <a:r>
              <a:rPr lang="en-US" sz="1200" dirty="0">
                <a:solidFill>
                  <a:schemeClr val="dk1"/>
                </a:solidFill>
                <a:ea typeface="Source Sans Pro"/>
                <a:sym typeface="Source Sans Pro"/>
              </a:rPr>
              <a:t>If you have selected large image(s), you may need to </a:t>
            </a:r>
            <a:r>
              <a:rPr lang="en-US" sz="1200" dirty="0">
                <a:solidFill>
                  <a:schemeClr val="dk1"/>
                </a:solidFill>
                <a:ea typeface="Source Sans Pro"/>
                <a:sym typeface="Source Sans Pro"/>
                <a:hlinkClick r:id="rId3"/>
              </a:rPr>
              <a:t>resize</a:t>
            </a:r>
            <a:r>
              <a:rPr lang="en-US" sz="1200" dirty="0">
                <a:solidFill>
                  <a:schemeClr val="dk1"/>
                </a:solidFill>
                <a:ea typeface="Source Sans Pro"/>
                <a:sym typeface="Source Sans Pro"/>
              </a:rPr>
              <a:t> before submitting, OR you may simply include a web URL for the image in the image location. </a:t>
            </a:r>
            <a:endParaRPr lang="en-US" sz="1200" i="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p:txBody>
      </p:sp>
      <p:pic>
        <p:nvPicPr>
          <p:cNvPr id="22" name="Picture 21"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1844263" y="3468719"/>
            <a:ext cx="1024904" cy="1024902"/>
          </a:xfrm>
          <a:prstGeom prst="rect">
            <a:avLst/>
          </a:prstGeom>
        </p:spPr>
      </p:pic>
      <p:sp>
        <p:nvSpPr>
          <p:cNvPr id="23" name="Shape 62"/>
          <p:cNvSpPr txBox="1"/>
          <p:nvPr/>
        </p:nvSpPr>
        <p:spPr>
          <a:xfrm>
            <a:off x="4613773" y="3042739"/>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Form:</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5" name="Shape 62"/>
          <p:cNvSpPr txBox="1"/>
          <p:nvPr/>
        </p:nvSpPr>
        <p:spPr>
          <a:xfrm>
            <a:off x="4613773" y="3544803"/>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Function:</a:t>
            </a:r>
            <a:endParaRPr sz="1200" dirty="0">
              <a:solidFill>
                <a:schemeClr val="dk1"/>
              </a:solidFill>
              <a:ea typeface="Times New Roman"/>
              <a:sym typeface="Times New Roman"/>
            </a:endParaRPr>
          </a:p>
        </p:txBody>
      </p:sp>
      <p:sp>
        <p:nvSpPr>
          <p:cNvPr id="26" name="Shape 62"/>
          <p:cNvSpPr txBox="1"/>
          <p:nvPr/>
        </p:nvSpPr>
        <p:spPr>
          <a:xfrm>
            <a:off x="4651851" y="4154415"/>
            <a:ext cx="4227550" cy="334201"/>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System Entity 6:</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br>
              <a:rPr lang="en-US" b="1" dirty="0">
                <a:solidFill>
                  <a:srgbClr val="3F3F3F"/>
                </a:solidFill>
                <a:ea typeface="Source Sans Pro"/>
                <a:sym typeface="Source Sans Pro"/>
              </a:rPr>
            </a:b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7" name="Shape 62"/>
          <p:cNvSpPr txBox="1"/>
          <p:nvPr/>
        </p:nvSpPr>
        <p:spPr>
          <a:xfrm>
            <a:off x="4613773" y="5103473"/>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Form:</a:t>
            </a: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b="1"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rgbClr val="3F3F3F"/>
              </a:solidFill>
              <a:ea typeface="Source Sans Pro"/>
              <a:sym typeface="Source Sans Pro"/>
            </a:endParaRPr>
          </a:p>
          <a:p>
            <a:pPr>
              <a:buClr>
                <a:schemeClr val="dk1"/>
              </a:buClr>
              <a:buSzPct val="25000"/>
            </a:pPr>
            <a:endParaRPr lang="en-US" sz="1200" dirty="0">
              <a:solidFill>
                <a:schemeClr val="dk1"/>
              </a:solidFill>
              <a:ea typeface="Souce Sans Pro"/>
              <a:sym typeface="Souce Sans Pro"/>
            </a:endParaRPr>
          </a:p>
          <a:p>
            <a:pPr algn="ctr">
              <a:buClr>
                <a:schemeClr val="dk1"/>
              </a:buClr>
              <a:buSzPct val="25000"/>
            </a:pPr>
            <a:endParaRPr lang="en-US" sz="1200" i="1" dirty="0">
              <a:solidFill>
                <a:schemeClr val="dk1"/>
              </a:solidFill>
              <a:ea typeface="Souce Sans Pro"/>
              <a:sym typeface="Souce Sans Pro"/>
            </a:endParaRPr>
          </a:p>
          <a:p>
            <a:pPr>
              <a:buClr>
                <a:schemeClr val="dk1"/>
              </a:buClr>
            </a:pPr>
            <a:endParaRPr sz="1200" dirty="0">
              <a:solidFill>
                <a:schemeClr val="dk1"/>
              </a:solidFill>
              <a:ea typeface="Times New Roman"/>
              <a:sym typeface="Times New Roman"/>
            </a:endParaRPr>
          </a:p>
          <a:p>
            <a:pPr>
              <a:buClr>
                <a:srgbClr val="000000"/>
              </a:buClr>
            </a:pPr>
            <a:endParaRPr sz="1200" dirty="0">
              <a:solidFill>
                <a:schemeClr val="dk1"/>
              </a:solidFill>
              <a:ea typeface="Times New Roman"/>
              <a:sym typeface="Times New Roman"/>
            </a:endParaRPr>
          </a:p>
        </p:txBody>
      </p:sp>
      <p:sp>
        <p:nvSpPr>
          <p:cNvPr id="28" name="Shape 62"/>
          <p:cNvSpPr txBox="1"/>
          <p:nvPr/>
        </p:nvSpPr>
        <p:spPr>
          <a:xfrm>
            <a:off x="4613773" y="5605537"/>
            <a:ext cx="1070091" cy="344848"/>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ea typeface="Source Sans Pro"/>
                <a:sym typeface="Source Sans Pro"/>
              </a:rPr>
              <a:t>Function:</a:t>
            </a:r>
            <a:endParaRPr sz="1200" dirty="0">
              <a:solidFill>
                <a:schemeClr val="dk1"/>
              </a:solidFill>
              <a:ea typeface="Times New Roman"/>
              <a:sym typeface="Times New Roman"/>
            </a:endParaRPr>
          </a:p>
        </p:txBody>
      </p:sp>
      <p:sp>
        <p:nvSpPr>
          <p:cNvPr id="2" name="Text Placeholder 1"/>
          <p:cNvSpPr>
            <a:spLocks noGrp="1"/>
          </p:cNvSpPr>
          <p:nvPr>
            <p:ph type="body" idx="1"/>
          </p:nvPr>
        </p:nvSpPr>
        <p:spPr>
          <a:xfrm>
            <a:off x="4731364" y="2459092"/>
            <a:ext cx="4054710" cy="371830"/>
          </a:xfrm>
        </p:spPr>
        <p:txBody>
          <a:bodyPr/>
          <a:lstStyle/>
          <a:p>
            <a:r>
              <a:rPr lang="en-US" dirty="0"/>
              <a:t>Counterbalance weight</a:t>
            </a:r>
          </a:p>
        </p:txBody>
      </p:sp>
      <p:sp>
        <p:nvSpPr>
          <p:cNvPr id="3" name="Text Placeholder 2"/>
          <p:cNvSpPr>
            <a:spLocks noGrp="1"/>
          </p:cNvSpPr>
          <p:nvPr>
            <p:ph type="body" idx="2"/>
          </p:nvPr>
        </p:nvSpPr>
        <p:spPr>
          <a:xfrm>
            <a:off x="5355262" y="3062410"/>
            <a:ext cx="3430812" cy="305343"/>
          </a:xfrm>
        </p:spPr>
        <p:txBody>
          <a:bodyPr anchor="ctr"/>
          <a:lstStyle/>
          <a:p>
            <a:r>
              <a:rPr lang="en-US" dirty="0"/>
              <a:t>Weight</a:t>
            </a:r>
          </a:p>
        </p:txBody>
      </p:sp>
      <p:sp>
        <p:nvSpPr>
          <p:cNvPr id="4" name="Text Placeholder 3"/>
          <p:cNvSpPr>
            <a:spLocks noGrp="1"/>
          </p:cNvSpPr>
          <p:nvPr>
            <p:ph type="body" idx="13"/>
          </p:nvPr>
        </p:nvSpPr>
        <p:spPr>
          <a:xfrm>
            <a:off x="5600364" y="3557704"/>
            <a:ext cx="3185709" cy="305343"/>
          </a:xfrm>
        </p:spPr>
        <p:txBody>
          <a:bodyPr anchor="ctr"/>
          <a:lstStyle/>
          <a:p>
            <a:r>
              <a:rPr lang="en-US" dirty="0"/>
              <a:t>Provides balance</a:t>
            </a:r>
          </a:p>
        </p:txBody>
      </p:sp>
      <p:sp>
        <p:nvSpPr>
          <p:cNvPr id="11" name="Text Placeholder 10"/>
          <p:cNvSpPr>
            <a:spLocks noGrp="1"/>
          </p:cNvSpPr>
          <p:nvPr>
            <p:ph type="body" idx="14"/>
          </p:nvPr>
        </p:nvSpPr>
        <p:spPr>
          <a:xfrm>
            <a:off x="4731364" y="4548795"/>
            <a:ext cx="4054709" cy="374011"/>
          </a:xfrm>
        </p:spPr>
        <p:txBody>
          <a:bodyPr/>
          <a:lstStyle/>
          <a:p>
            <a:r>
              <a:rPr lang="en-US" dirty="0"/>
              <a:t>N/A</a:t>
            </a:r>
          </a:p>
        </p:txBody>
      </p:sp>
      <p:sp>
        <p:nvSpPr>
          <p:cNvPr id="16" name="Text Placeholder 15"/>
          <p:cNvSpPr>
            <a:spLocks noGrp="1"/>
          </p:cNvSpPr>
          <p:nvPr>
            <p:ph type="body" idx="15"/>
          </p:nvPr>
        </p:nvSpPr>
        <p:spPr>
          <a:xfrm>
            <a:off x="5355262" y="5149884"/>
            <a:ext cx="3430812" cy="305343"/>
          </a:xfrm>
        </p:spPr>
        <p:txBody>
          <a:bodyPr anchor="ctr"/>
          <a:lstStyle/>
          <a:p>
            <a:r>
              <a:rPr lang="en-US" dirty="0"/>
              <a:t>N/A</a:t>
            </a:r>
          </a:p>
        </p:txBody>
      </p:sp>
      <p:sp>
        <p:nvSpPr>
          <p:cNvPr id="19" name="Text Placeholder 18"/>
          <p:cNvSpPr>
            <a:spLocks noGrp="1"/>
          </p:cNvSpPr>
          <p:nvPr>
            <p:ph type="body" idx="16"/>
          </p:nvPr>
        </p:nvSpPr>
        <p:spPr>
          <a:xfrm>
            <a:off x="5600364" y="5611556"/>
            <a:ext cx="3185709" cy="305343"/>
          </a:xfrm>
        </p:spPr>
        <p:txBody>
          <a:bodyPr anchor="ctr"/>
          <a:lstStyle/>
          <a:p>
            <a:r>
              <a:rPr lang="en-US" dirty="0"/>
              <a:t>N/A</a:t>
            </a:r>
          </a:p>
        </p:txBody>
      </p:sp>
      <p:sp>
        <p:nvSpPr>
          <p:cNvPr id="47" name="Rectangle 46"/>
          <p:cNvSpPr/>
          <p:nvPr/>
        </p:nvSpPr>
        <p:spPr>
          <a:xfrm>
            <a:off x="5599740" y="5609544"/>
            <a:ext cx="3186334" cy="330178"/>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z</a:t>
            </a:r>
          </a:p>
        </p:txBody>
      </p:sp>
      <p:sp>
        <p:nvSpPr>
          <p:cNvPr id="21" name="Slide Number Placeholder 2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pic>
        <p:nvPicPr>
          <p:cNvPr id="29" name="Picture 28">
            <a:extLst>
              <a:ext uri="{FF2B5EF4-FFF2-40B4-BE49-F238E27FC236}">
                <a16:creationId xmlns:a16="http://schemas.microsoft.com/office/drawing/2014/main" id="{B8216575-29A2-47DE-87CE-BC7EA64E52C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1199" y="2992684"/>
            <a:ext cx="3899385" cy="2511075"/>
          </a:xfrm>
          <a:prstGeom prst="rect">
            <a:avLst/>
          </a:prstGeom>
          <a:ln w="19050" cmpd="sng">
            <a:solidFill>
              <a:schemeClr val="tx1"/>
            </a:solidFill>
          </a:ln>
        </p:spPr>
      </p:pic>
      <p:sp>
        <p:nvSpPr>
          <p:cNvPr id="18" name="Oval 17">
            <a:extLst>
              <a:ext uri="{FF2B5EF4-FFF2-40B4-BE49-F238E27FC236}">
                <a16:creationId xmlns:a16="http://schemas.microsoft.com/office/drawing/2014/main" id="{59B3DE1F-96FD-4407-A204-D02087073A9A}"/>
              </a:ext>
            </a:extLst>
          </p:cNvPr>
          <p:cNvSpPr/>
          <p:nvPr/>
        </p:nvSpPr>
        <p:spPr>
          <a:xfrm flipH="1">
            <a:off x="456776" y="3151190"/>
            <a:ext cx="701359" cy="47604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5</a:t>
            </a:r>
          </a:p>
        </p:txBody>
      </p:sp>
    </p:spTree>
    <p:extLst>
      <p:ext uri="{BB962C8B-B14F-4D97-AF65-F5344CB8AC3E}">
        <p14:creationId xmlns:p14="http://schemas.microsoft.com/office/powerpoint/2010/main" val="758665968"/>
      </p:ext>
    </p:extLst>
  </p:cSld>
  <p:clrMapOvr>
    <a:masterClrMapping/>
  </p:clrMapOvr>
</p:sld>
</file>

<file path=ppt/theme/theme1.xml><?xml version="1.0" encoding="utf-8"?>
<a:theme xmlns:a="http://schemas.openxmlformats.org/drawingml/2006/main" name="2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4280</TotalTime>
  <Words>1507</Words>
  <Application>Microsoft Office PowerPoint</Application>
  <PresentationFormat>On-screen Show (4:3)</PresentationFormat>
  <Paragraphs>317</Paragraphs>
  <Slides>13</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Souce Sans Pro</vt:lpstr>
      <vt:lpstr>Source Sans Pro</vt:lpstr>
      <vt:lpstr>Times New Roman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7: REVIEW &amp; SUBMIT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Temes</dc:creator>
  <cp:lastModifiedBy>Mawyin, Tomas (T.)</cp:lastModifiedBy>
  <cp:revision>230</cp:revision>
  <cp:lastPrinted>2016-09-07T18:31:36Z</cp:lastPrinted>
  <dcterms:modified xsi:type="dcterms:W3CDTF">2019-10-04T22:20:43Z</dcterms:modified>
</cp:coreProperties>
</file>