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8" r:id="rId2"/>
  </p:sldMasterIdLst>
  <p:notesMasterIdLst>
    <p:notesMasterId r:id="rId14"/>
  </p:notesMasterIdLst>
  <p:handoutMasterIdLst>
    <p:handoutMasterId r:id="rId15"/>
  </p:handoutMasterIdLst>
  <p:sldIdLst>
    <p:sldId id="256" r:id="rId3"/>
    <p:sldId id="258" r:id="rId4"/>
    <p:sldId id="260" r:id="rId5"/>
    <p:sldId id="269" r:id="rId6"/>
    <p:sldId id="261" r:id="rId7"/>
    <p:sldId id="262" r:id="rId8"/>
    <p:sldId id="263" r:id="rId9"/>
    <p:sldId id="264" r:id="rId10"/>
    <p:sldId id="265" r:id="rId11"/>
    <p:sldId id="268" r:id="rId12"/>
    <p:sldId id="270" r:id="rId1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810">
          <p15:clr>
            <a:srgbClr val="A4A3A4"/>
          </p15:clr>
        </p15:guide>
        <p15:guide id="4" orient="horz" pos="2074">
          <p15:clr>
            <a:srgbClr val="A4A3A4"/>
          </p15:clr>
        </p15:guide>
        <p15:guide id="5" pos="242">
          <p15:clr>
            <a:srgbClr val="A4A3A4"/>
          </p15:clr>
        </p15:guide>
        <p15:guide id="6" pos="273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3624" autoAdjust="0"/>
    <p:restoredTop sz="91632" autoAdjust="0"/>
  </p:normalViewPr>
  <p:slideViewPr>
    <p:cSldViewPr snapToGrid="0" snapToObjects="1">
      <p:cViewPr varScale="1">
        <p:scale>
          <a:sx n="64" d="100"/>
          <a:sy n="64" d="100"/>
        </p:scale>
        <p:origin x="1416" y="52"/>
      </p:cViewPr>
      <p:guideLst>
        <p:guide orient="horz" pos="2160"/>
        <p:guide pos="2880"/>
        <p:guide orient="horz" pos="810"/>
        <p:guide orient="horz" pos="2074"/>
        <p:guide pos="242"/>
        <p:guide pos="27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9F73B5-387A-C742-AD00-0B78638F0CFA}" type="datetimeFigureOut">
              <a:rPr lang="en-US" smtClean="0"/>
              <a:t>10/27/2017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45DA0-0143-AE46-B8D5-0F276D40718A}" type="slidenum">
              <a:rPr lang="en-US" smtClean="0"/>
              <a:t>‹#›</a:t>
            </a:fld>
            <a:endParaRPr lang="en-US"/>
          </a:p>
        </p:txBody>
      </p:sp>
    </p:spTree>
    <p:extLst>
      <p:ext uri="{BB962C8B-B14F-4D97-AF65-F5344CB8AC3E}">
        <p14:creationId xmlns:p14="http://schemas.microsoft.com/office/powerpoint/2010/main" val="5186656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56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303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US" sz="1200" dirty="0" smtClean="0"/>
          </a:p>
        </p:txBody>
      </p:sp>
    </p:spTree>
    <p:extLst>
      <p:ext uri="{BB962C8B-B14F-4D97-AF65-F5344CB8AC3E}">
        <p14:creationId xmlns:p14="http://schemas.microsoft.com/office/powerpoint/2010/main" val="249217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60479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3758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87419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09783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2185725562"/>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145082553"/>
      </p:ext>
    </p:extLst>
  </p:cSld>
  <p:clrMap bg1="lt1" tx1="dk1" bg2="dk2" tx2="lt2" accent1="accent1" accent2="accent2" accent3="accent3" accent4="accent4" accent5="accent5" accent6="accent6" hlink="hlink" folHlink="folHlink"/>
  <p:sldLayoutIdLst>
    <p:sldLayoutId id="2147483689"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Architecture of Complex Systems</a:t>
            </a:r>
          </a:p>
          <a:p>
            <a:pPr>
              <a:buClr>
                <a:schemeClr val="lt1"/>
              </a:buClr>
              <a:buSzPct val="25000"/>
            </a:pPr>
            <a:r>
              <a:rPr lang="en-US" i="1" dirty="0" smtClean="0">
                <a:solidFill>
                  <a:srgbClr val="565656"/>
                </a:solidFill>
                <a:ea typeface="Source Sans Pro"/>
                <a:sym typeface="Source Sans Pro"/>
              </a:rPr>
              <a:t>Week 1: Systems Thinking</a:t>
            </a:r>
          </a:p>
          <a:p>
            <a:pPr>
              <a:buClr>
                <a:schemeClr val="lt1"/>
              </a:buClr>
              <a:buSzPct val="25000"/>
            </a:pPr>
            <a:endParaRPr lang="en-US" sz="3000" b="1" dirty="0" smtClean="0">
              <a:ea typeface="Source Sans Pro"/>
              <a:sym typeface="Source Sans Pr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4"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6" name="Rectangle 15"/>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7" name="Text Placeholder 2"/>
          <p:cNvSpPr>
            <a:spLocks noGrp="1"/>
          </p:cNvSpPr>
          <p:nvPr>
            <p:ph type="body" idx="1"/>
          </p:nvPr>
        </p:nvSpPr>
        <p:spPr>
          <a:xfrm>
            <a:off x="2509490" y="3678085"/>
            <a:ext cx="4352544" cy="448056"/>
          </a:xfrm>
        </p:spPr>
        <p:txBody>
          <a:bodyPr/>
          <a:lstStyle/>
          <a:p>
            <a:endParaRPr lang="en-US" dirty="0"/>
          </a:p>
        </p:txBody>
      </p:sp>
      <p:sp>
        <p:nvSpPr>
          <p:cNvPr id="18" name="Rectangle 17"/>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r>
              <a:rPr lang="en-US" sz="2800" dirty="0" smtClean="0">
                <a:solidFill>
                  <a:schemeClr val="bg1"/>
                </a:solidFill>
                <a:ea typeface="Source Sans Pro"/>
                <a:sym typeface="Source Sans Pro"/>
              </a:rPr>
              <a:t>Portfolio</a:t>
            </a:r>
            <a:endParaRPr lang="en-US" sz="2800" dirty="0">
              <a:solidFill>
                <a:schemeClr val="bg1"/>
              </a:solidFill>
              <a:ea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2948" y="746879"/>
            <a:ext cx="848381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Step 6: DEVELOP SYSTEM DECOMPOSITION</a:t>
            </a:r>
            <a:endParaRPr lang="en-US" sz="3000" b="1" dirty="0">
              <a:ea typeface="Source Sans Pro"/>
              <a:sym typeface="Source Sans Pro"/>
            </a:endParaRPr>
          </a:p>
        </p:txBody>
      </p:sp>
      <p:sp>
        <p:nvSpPr>
          <p:cNvPr id="23" name="Rectangle 22"/>
          <p:cNvSpPr/>
          <p:nvPr/>
        </p:nvSpPr>
        <p:spPr>
          <a:xfrm>
            <a:off x="377236" y="1960007"/>
            <a:ext cx="8389528" cy="4099367"/>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Shape 62"/>
          <p:cNvSpPr txBox="1"/>
          <p:nvPr/>
        </p:nvSpPr>
        <p:spPr>
          <a:xfrm>
            <a:off x="315812" y="1315647"/>
            <a:ext cx="8081441" cy="611556"/>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For your last step, develop a Level One system decomposition. Draw a </a:t>
            </a:r>
            <a:r>
              <a:rPr lang="en-US" sz="1200" i="1" dirty="0" err="1" smtClean="0">
                <a:solidFill>
                  <a:srgbClr val="3F3F3F"/>
                </a:solidFill>
                <a:ea typeface="Source Sans Pro"/>
                <a:sym typeface="Source Sans Pro"/>
              </a:rPr>
              <a:t>decompositional</a:t>
            </a:r>
            <a:r>
              <a:rPr lang="en-US" sz="1200" i="1" dirty="0" smtClean="0">
                <a:solidFill>
                  <a:srgbClr val="3F3F3F"/>
                </a:solidFill>
                <a:ea typeface="Source Sans Pro"/>
                <a:sym typeface="Source Sans Pro"/>
              </a:rPr>
              <a:t> view of your system that includes Level </a:t>
            </a:r>
            <a:r>
              <a:rPr lang="en-US" sz="1200" i="1" dirty="0">
                <a:solidFill>
                  <a:srgbClr val="3F3F3F"/>
                </a:solidFill>
                <a:ea typeface="Source Sans Pro"/>
                <a:sym typeface="Source Sans Pro"/>
              </a:rPr>
              <a:t>Z</a:t>
            </a:r>
            <a:r>
              <a:rPr lang="en-US" sz="1200" i="1" dirty="0" smtClean="0">
                <a:solidFill>
                  <a:srgbClr val="3F3F3F"/>
                </a:solidFill>
                <a:ea typeface="Source Sans Pro"/>
                <a:sym typeface="Source Sans Pro"/>
              </a:rPr>
              <a:t>ero and Level </a:t>
            </a:r>
            <a:r>
              <a:rPr lang="en-US" sz="1200" i="1" dirty="0">
                <a:solidFill>
                  <a:srgbClr val="3F3F3F"/>
                </a:solidFill>
                <a:ea typeface="Source Sans Pro"/>
                <a:sym typeface="Source Sans Pro"/>
              </a:rPr>
              <a:t>O</a:t>
            </a:r>
            <a:r>
              <a:rPr lang="en-US" sz="1200" i="1" dirty="0" smtClean="0">
                <a:solidFill>
                  <a:srgbClr val="3F3F3F"/>
                </a:solidFill>
                <a:ea typeface="Source Sans Pro"/>
                <a:sym typeface="Source Sans Pro"/>
              </a:rPr>
              <a:t>ne.  </a:t>
            </a:r>
            <a:endParaRPr lang="en-US" sz="1200" dirty="0">
              <a:solidFill>
                <a:srgbClr val="3F3F3F"/>
              </a:solidFill>
              <a:ea typeface="Source Sans Pro"/>
              <a:sym typeface="Source Sans Pro"/>
            </a:endParaRPr>
          </a:p>
        </p:txBody>
      </p:sp>
      <p:grpSp>
        <p:nvGrpSpPr>
          <p:cNvPr id="3" name="Group 2"/>
          <p:cNvGrpSpPr/>
          <p:nvPr/>
        </p:nvGrpSpPr>
        <p:grpSpPr>
          <a:xfrm>
            <a:off x="3751026" y="3439167"/>
            <a:ext cx="1641948" cy="1141046"/>
            <a:chOff x="3352819" y="3692828"/>
            <a:chExt cx="1641948" cy="1141046"/>
          </a:xfrm>
        </p:grpSpPr>
        <p:sp>
          <p:nvSpPr>
            <p:cNvPr id="29" name="Shape 62"/>
            <p:cNvSpPr txBox="1"/>
            <p:nvPr/>
          </p:nvSpPr>
          <p:spPr>
            <a:xfrm>
              <a:off x="3352819" y="450430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diagram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30" name="Picture 29" descr="picIcon.png"/>
            <p:cNvPicPr>
              <a:picLocks noChangeAspect="1"/>
            </p:cNvPicPr>
            <p:nvPr/>
          </p:nvPicPr>
          <p:blipFill>
            <a:blip r:embed="rId2"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351648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smtClean="0">
                <a:ea typeface="Source Sans Pro"/>
                <a:sym typeface="Source Sans Pro"/>
              </a:rPr>
              <a:t>STEP </a:t>
            </a:r>
            <a:r>
              <a:rPr lang="en-US" sz="3000" b="1" dirty="0" smtClean="0">
                <a:ea typeface="Source Sans Pro"/>
                <a:sym typeface="Source Sans Pro"/>
              </a:rPr>
              <a:t>7: REVIEW &amp; SUBMIT PROJECT</a:t>
            </a:r>
            <a:endParaRPr lang="en-US" sz="3000" dirty="0"/>
          </a:p>
        </p:txBody>
      </p:sp>
      <p:sp>
        <p:nvSpPr>
          <p:cNvPr id="3" name="Subtitle 2"/>
          <p:cNvSpPr>
            <a:spLocks noGrp="1"/>
          </p:cNvSpPr>
          <p:nvPr>
            <p:ph type="subTitle" idx="1"/>
          </p:nvPr>
        </p:nvSpPr>
        <p:spPr>
          <a:xfrm>
            <a:off x="759148" y="1408380"/>
            <a:ext cx="7108989" cy="4230419"/>
          </a:xfrm>
        </p:spPr>
        <p:txBody>
          <a:bodyPr/>
          <a:lstStyle/>
          <a:p>
            <a:pPr marL="285750" indent="-285750" algn="l">
              <a:buFont typeface="Arial"/>
              <a:buChar char="•"/>
            </a:pPr>
            <a:r>
              <a:rPr lang="en-US" dirty="0" smtClean="0"/>
              <a:t>Submit and self assess </a:t>
            </a:r>
            <a:r>
              <a:rPr lang="en-US" dirty="0"/>
              <a:t>your completed Week 1 Project Portfolio </a:t>
            </a:r>
            <a:r>
              <a:rPr lang="en-US" dirty="0" smtClean="0"/>
              <a:t>file Note</a:t>
            </a:r>
            <a:r>
              <a:rPr lang="en-US" dirty="0"/>
              <a:t>: The maximum file size that can be submitted is </a:t>
            </a:r>
            <a:r>
              <a:rPr lang="en-US" dirty="0" smtClean="0"/>
              <a:t>10MB</a:t>
            </a:r>
            <a:r>
              <a:rPr lang="en-US" dirty="0"/>
              <a:t>. </a:t>
            </a:r>
          </a:p>
          <a:p>
            <a:pPr marL="742917" lvl="1" indent="-285750" algn="l">
              <a:buFont typeface="Arial"/>
              <a:buChar char="•"/>
            </a:pPr>
            <a:r>
              <a:rPr lang="en-US" dirty="0" smtClean="0"/>
              <a:t>A sample project submission and scoring rubric can be downloaded </a:t>
            </a:r>
            <a:r>
              <a:rPr lang="en-US" dirty="0">
                <a:solidFill>
                  <a:schemeClr val="dk1"/>
                </a:solidFill>
                <a:ea typeface="Source Sans Pro"/>
                <a:sym typeface="Source Sans Pro"/>
              </a:rPr>
              <a:t>from the course in the </a:t>
            </a:r>
            <a:r>
              <a:rPr lang="en-US" dirty="0" smtClean="0">
                <a:solidFill>
                  <a:schemeClr val="dk1"/>
                </a:solidFill>
                <a:ea typeface="Source Sans Pro"/>
                <a:sym typeface="Source Sans Pro"/>
              </a:rPr>
              <a:t>Resources/Downloads </a:t>
            </a:r>
            <a:r>
              <a:rPr lang="en-US" dirty="0">
                <a:solidFill>
                  <a:schemeClr val="dk1"/>
                </a:solidFill>
                <a:ea typeface="Source Sans Pro"/>
                <a:sym typeface="Source Sans Pro"/>
              </a:rPr>
              <a:t>tab on the top </a:t>
            </a:r>
            <a:r>
              <a:rPr lang="en-US" dirty="0" smtClean="0">
                <a:solidFill>
                  <a:schemeClr val="dk1"/>
                </a:solidFill>
                <a:ea typeface="Source Sans Pro"/>
                <a:sym typeface="Source Sans Pro"/>
              </a:rPr>
              <a:t>navigation.</a:t>
            </a:r>
          </a:p>
          <a:p>
            <a:pPr marL="742917" lvl="1" indent="-285750" algn="l">
              <a:buFont typeface="Arial"/>
              <a:buChar char="•"/>
            </a:pPr>
            <a:r>
              <a:rPr lang="en-US" dirty="0" smtClean="0">
                <a:solidFill>
                  <a:schemeClr val="dk1"/>
                </a:solidFill>
                <a:ea typeface="Source Sans Pro"/>
                <a:sym typeface="Source Sans Pro"/>
              </a:rPr>
              <a:t>Please remember that there are two steps to this assignment: Submission and self assessment. Please be sure to provide enough time to complete both steps.</a:t>
            </a:r>
            <a:endParaRPr lang="en-US" dirty="0" smtClean="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Tree>
    <p:extLst>
      <p:ext uri="{BB962C8B-B14F-4D97-AF65-F5344CB8AC3E}">
        <p14:creationId xmlns:p14="http://schemas.microsoft.com/office/powerpoint/2010/main" val="95495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9" name="Shape 63"/>
          <p:cNvSpPr txBox="1"/>
          <p:nvPr/>
        </p:nvSpPr>
        <p:spPr>
          <a:xfrm>
            <a:off x="232245" y="1446106"/>
            <a:ext cx="4564386"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Portfolio on your local drive. We recommend the following format:</a:t>
            </a:r>
            <a:endParaRPr lang="en-US" dirty="0"/>
          </a:p>
          <a:p>
            <a:endParaRPr lang="en-US" sz="800" dirty="0"/>
          </a:p>
          <a:p>
            <a:pPr algn="ctr"/>
            <a:r>
              <a:rPr lang="en-US" i="1" dirty="0">
                <a:ea typeface="Souce Sans Pro"/>
              </a:rPr>
              <a:t> </a:t>
            </a:r>
            <a:r>
              <a:rPr lang="en-US" i="1" dirty="0" smtClean="0">
                <a:ea typeface="Souce Sans Pro"/>
              </a:rPr>
              <a:t>Lastname_Firstname_Course1_Week1</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may be working with a group, the project deliverable is an </a:t>
            </a:r>
            <a:r>
              <a:rPr lang="en-US" b="1" dirty="0">
                <a:solidFill>
                  <a:schemeClr val="dk1"/>
                </a:solidFill>
                <a:ea typeface="Source Sans Pro"/>
                <a:sym typeface="Source Sans Pro"/>
              </a:rPr>
              <a:t>individual submission</a:t>
            </a:r>
            <a:r>
              <a:rPr lang="en-US" dirty="0">
                <a:solidFill>
                  <a:schemeClr val="dk1"/>
                </a:solidFill>
                <a:ea typeface="Source Sans Pro"/>
                <a:sym typeface="Source Sans Pro"/>
              </a:rPr>
              <a:t>. A scoring rubric can be downloaded from the course in the Resources/Downloads tab on the top navigation.</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You will be self-assessing your </a:t>
            </a:r>
            <a:r>
              <a:rPr lang="en-US" dirty="0" smtClean="0">
                <a:solidFill>
                  <a:schemeClr val="dk1"/>
                </a:solidFill>
                <a:ea typeface="Source Sans Pro"/>
                <a:sym typeface="Source Sans Pro"/>
              </a:rPr>
              <a:t>work. </a:t>
            </a:r>
            <a:r>
              <a:rPr lang="en-US" dirty="0">
                <a:solidFill>
                  <a:schemeClr val="dk1"/>
                </a:solidFill>
                <a:ea typeface="Source Sans Pro"/>
                <a:sym typeface="Source Sans Pro"/>
              </a:rPr>
              <a:t>If you have any questions, feel free to start a thread in </a:t>
            </a:r>
            <a:r>
              <a:rPr lang="en-US" dirty="0" smtClean="0">
                <a:solidFill>
                  <a:schemeClr val="dk1"/>
                </a:solidFill>
                <a:ea typeface="Source Sans Pro"/>
                <a:sym typeface="Source Sans Pro"/>
              </a:rPr>
              <a:t>the Discussion Forum. </a:t>
            </a:r>
            <a:r>
              <a:rPr lang="en-US" dirty="0">
                <a:solidFill>
                  <a:schemeClr val="dk1"/>
                </a:solidFill>
                <a:ea typeface="Source Sans Pro"/>
                <a:sym typeface="Source Sans Pro"/>
              </a:rPr>
              <a:t>Although work is strictly individual, sharing ideas and concepts with other </a:t>
            </a:r>
            <a:r>
              <a:rPr lang="en-US" dirty="0" smtClean="0">
                <a:solidFill>
                  <a:schemeClr val="dk1"/>
                </a:solidFill>
                <a:ea typeface="Source Sans Pro"/>
                <a:sym typeface="Source Sans Pro"/>
              </a:rPr>
              <a:t>students or your team </a:t>
            </a:r>
            <a:r>
              <a:rPr lang="en-US" dirty="0">
                <a:solidFill>
                  <a:schemeClr val="dk1"/>
                </a:solidFill>
                <a:ea typeface="Source Sans Pro"/>
                <a:sym typeface="Source Sans Pro"/>
              </a:rPr>
              <a:t>is encouraged. </a:t>
            </a:r>
          </a:p>
          <a:p>
            <a:pPr>
              <a:buClr>
                <a:schemeClr val="dk1"/>
              </a:buClr>
              <a:buSzPct val="25000"/>
            </a:pPr>
            <a:endParaRPr lang="en-US" sz="1300"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Instructions</a:t>
            </a:r>
            <a:endParaRPr lang="en-US" sz="3000" b="1" dirty="0">
              <a:ea typeface="Source Sans Pro"/>
              <a:sym typeface="Source Sans Pro"/>
            </a:endParaRPr>
          </a:p>
        </p:txBody>
      </p:sp>
      <p:sp>
        <p:nvSpPr>
          <p:cNvPr id="11" name="TextBox 10"/>
          <p:cNvSpPr txBox="1"/>
          <p:nvPr/>
        </p:nvSpPr>
        <p:spPr>
          <a:xfrm>
            <a:off x="4883252" y="1340774"/>
            <a:ext cx="4248727" cy="2462213"/>
          </a:xfrm>
          <a:prstGeom prst="rect">
            <a:avLst/>
          </a:prstGeom>
          <a:noFill/>
        </p:spPr>
        <p:txBody>
          <a:bodyPr wrap="square" rtlCol="0">
            <a:spAutoFit/>
          </a:bodyPr>
          <a:lstStyle/>
          <a:p>
            <a:r>
              <a:rPr lang="en-US" b="1" dirty="0" smtClean="0">
                <a:solidFill>
                  <a:schemeClr val="dk1"/>
                </a:solidFill>
                <a:ea typeface="Source Sans Pro"/>
                <a:sym typeface="Source Sans Pro"/>
              </a:rPr>
              <a:t>Note</a:t>
            </a:r>
            <a:r>
              <a:rPr lang="en-US" b="1" dirty="0">
                <a:solidFill>
                  <a:schemeClr val="dk1"/>
                </a:solidFill>
                <a:ea typeface="Source Sans Pro"/>
                <a:sym typeface="Source Sans Pro"/>
              </a:rPr>
              <a:t>: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a:t>
            </a:r>
            <a:r>
              <a:rPr lang="en-US" b="1" dirty="0" smtClean="0">
                <a:solidFill>
                  <a:schemeClr val="dk1"/>
                </a:solidFill>
                <a:ea typeface="Source Sans Pro"/>
                <a:sym typeface="Source Sans Pro"/>
              </a:rPr>
              <a:t>10MB </a:t>
            </a:r>
            <a:r>
              <a:rPr lang="en-US" b="1" dirty="0">
                <a:solidFill>
                  <a:schemeClr val="dk1"/>
                </a:solidFill>
                <a:ea typeface="Source Sans Pro"/>
                <a:sym typeface="Source Sans Pro"/>
              </a:rPr>
              <a:t>file size limit for document submission. </a:t>
            </a:r>
            <a:r>
              <a:rPr lang="en-US" dirty="0">
                <a:solidFill>
                  <a:schemeClr val="dk1"/>
                </a:solidFill>
                <a:ea typeface="Source Sans Pro"/>
                <a:sym typeface="Source Sans Pro"/>
              </a:rPr>
              <a:t>If you have selected large image(s), you may need to </a:t>
            </a:r>
            <a:r>
              <a:rPr lang="en-US" dirty="0" smtClean="0">
                <a:solidFill>
                  <a:schemeClr val="dk1"/>
                </a:solidFill>
                <a:ea typeface="Source Sans Pro"/>
                <a:sym typeface="Source Sans Pro"/>
                <a:hlinkClick r:id="rId3"/>
              </a:rPr>
              <a:t>resize</a:t>
            </a:r>
            <a:r>
              <a:rPr lang="en-US" dirty="0" smtClean="0">
                <a:solidFill>
                  <a:schemeClr val="dk1"/>
                </a:solidFill>
                <a:ea typeface="Source Sans Pro"/>
                <a:sym typeface="Source Sans Pro"/>
              </a:rPr>
              <a:t> </a:t>
            </a:r>
            <a:r>
              <a:rPr lang="en-US"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endParaRPr lang="en-US" dirty="0" smtClean="0">
              <a:solidFill>
                <a:schemeClr val="dk1"/>
              </a:solidFill>
              <a:ea typeface="Source Sans Pro"/>
              <a:sym typeface="Source Sans Pro"/>
            </a:endParaRPr>
          </a:p>
          <a:p>
            <a:endParaRPr lang="en-US" b="1" dirty="0">
              <a:solidFill>
                <a:schemeClr val="dk1"/>
              </a:solidFill>
              <a:ea typeface="Source Sans Pro"/>
              <a:sym typeface="Source Sans Pro"/>
            </a:endParaRPr>
          </a:p>
          <a:p>
            <a:r>
              <a:rPr lang="en-US" b="1" dirty="0" smtClean="0">
                <a:solidFill>
                  <a:schemeClr val="dk1"/>
                </a:solidFill>
                <a:ea typeface="Source Sans Pro"/>
                <a:sym typeface="Source Sans Pro"/>
              </a:rPr>
              <a:t>Once </a:t>
            </a:r>
            <a:r>
              <a:rPr lang="en-US" b="1" dirty="0">
                <a:solidFill>
                  <a:schemeClr val="dk1"/>
                </a:solidFill>
                <a:ea typeface="Source Sans Pro"/>
                <a:sym typeface="Source Sans Pro"/>
              </a:rPr>
              <a:t>the deadline passes, you will not be able to upload the document and therefore will not be able to submit and complete the assignment</a:t>
            </a:r>
            <a:r>
              <a:rPr lang="en-US" b="1" dirty="0" smtClean="0">
                <a:solidFill>
                  <a:schemeClr val="dk1"/>
                </a:solidFill>
                <a:ea typeface="Source Sans Pro"/>
                <a:sym typeface="Source Sans Pro"/>
              </a:rPr>
              <a:t>.</a:t>
            </a:r>
            <a:endParaRPr lang="en-US" b="1" u="sng"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3" y="2544822"/>
            <a:ext cx="3805213" cy="3089360"/>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0"/>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1 Project</a:t>
            </a:r>
            <a:endParaRPr lang="en-US" sz="3000" b="1" dirty="0">
              <a:ea typeface="Source Sans Pro"/>
              <a:sym typeface="Source Sans Pro"/>
            </a:endParaRP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78" y="2413944"/>
            <a:ext cx="3625585" cy="339805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dirty="0" smtClean="0">
                <a:solidFill>
                  <a:srgbClr val="3F3F3F"/>
                </a:solidFill>
                <a:ea typeface="Source Sans Pro"/>
                <a:sym typeface="Source Sans Pro"/>
              </a:rPr>
              <a:t>In this first project activity, you will apply the four tasks of systems thinking to a real-life “system.” You will have the option to choose from five different system types, which are shown on the next slide. </a:t>
            </a:r>
          </a:p>
          <a:p>
            <a:pPr>
              <a:lnSpc>
                <a:spcPct val="110000"/>
              </a:lnSpc>
              <a:buClr>
                <a:schemeClr val="dk1"/>
              </a:buClr>
              <a:buSzPct val="25000"/>
            </a:pPr>
            <a:endParaRPr lang="en-US" dirty="0">
              <a:solidFill>
                <a:srgbClr val="3F3F3F"/>
              </a:solidFill>
              <a:ea typeface="Source Sans Pro"/>
              <a:sym typeface="Source Sans Pro"/>
            </a:endParaRPr>
          </a:p>
          <a:p>
            <a:pPr>
              <a:lnSpc>
                <a:spcPct val="110000"/>
              </a:lnSpc>
              <a:buClr>
                <a:schemeClr val="dk1"/>
              </a:buClr>
              <a:buSzPct val="25000"/>
            </a:pPr>
            <a:r>
              <a:rPr lang="en-US" dirty="0" smtClean="0">
                <a:solidFill>
                  <a:srgbClr val="3F3F3F"/>
                </a:solidFill>
                <a:ea typeface="Source Sans Pro"/>
                <a:sym typeface="Source Sans Pro"/>
              </a:rPr>
              <a:t>We recommend that you do some brief research on each one before choosing; however, if one is particularly relevant to your occupation, feel free to simply select that. You will then follow the steps which appear in the text box to the right to complete this activity.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smtClean="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62453" y="2544822"/>
            <a:ext cx="4241900" cy="2961635"/>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smtClean="0">
                <a:solidFill>
                  <a:schemeClr val="bg1"/>
                </a:solidFill>
                <a:ea typeface="Source Sans Pro"/>
                <a:sym typeface="Source Sans Pro"/>
              </a:rPr>
              <a:t>REQUIRED STEPS:</a:t>
            </a:r>
          </a:p>
          <a:p>
            <a:pPr>
              <a:lnSpc>
                <a:spcPct val="60000"/>
              </a:lnSpc>
              <a:buClr>
                <a:schemeClr val="dk1"/>
              </a:buClr>
              <a:buSzPct val="25000"/>
            </a:pPr>
            <a:endParaRPr lang="en-US" sz="1200" dirty="0" smtClean="0">
              <a:solidFill>
                <a:schemeClr val="bg1"/>
              </a:solidFill>
              <a:ea typeface="Source Sans Pro"/>
              <a:sym typeface="Source Sans Pro"/>
            </a:endParaRPr>
          </a:p>
          <a:p>
            <a:pPr>
              <a:lnSpc>
                <a:spcPct val="150000"/>
              </a:lnSpc>
              <a:buClr>
                <a:schemeClr val="dk1"/>
              </a:buClr>
              <a:buSzPct val="25000"/>
            </a:pPr>
            <a:r>
              <a:rPr lang="en-US" sz="1200" b="1" dirty="0" smtClean="0">
                <a:solidFill>
                  <a:schemeClr val="bg1"/>
                </a:solidFill>
                <a:ea typeface="Source Sans Pro"/>
                <a:sym typeface="Source Sans Pro"/>
              </a:rPr>
              <a:t>Step 1:</a:t>
            </a:r>
            <a:r>
              <a:rPr lang="en-US" sz="1200" dirty="0" smtClean="0">
                <a:solidFill>
                  <a:schemeClr val="bg1"/>
                </a:solidFill>
                <a:ea typeface="Source Sans Pro"/>
                <a:sym typeface="Source Sans Pro"/>
              </a:rPr>
              <a:t> Research and select your project “system.”</a:t>
            </a:r>
          </a:p>
          <a:p>
            <a:pPr>
              <a:lnSpc>
                <a:spcPct val="200000"/>
              </a:lnSpc>
              <a:buClr>
                <a:schemeClr val="dk1"/>
              </a:buClr>
              <a:buSzPct val="25000"/>
            </a:pPr>
            <a:r>
              <a:rPr lang="en-US" sz="1200" b="1" dirty="0" smtClean="0">
                <a:solidFill>
                  <a:schemeClr val="bg1"/>
                </a:solidFill>
                <a:ea typeface="Source Sans Pro"/>
                <a:sym typeface="Source Sans Pro"/>
              </a:rPr>
              <a:t>Step 2:</a:t>
            </a:r>
            <a:r>
              <a:rPr lang="en-US" sz="1200" dirty="0" smtClean="0">
                <a:solidFill>
                  <a:schemeClr val="bg1"/>
                </a:solidFill>
                <a:ea typeface="Source Sans Pro"/>
                <a:sym typeface="Source Sans Pro"/>
              </a:rPr>
              <a:t> Identify the primary ENTITIES in your system.</a:t>
            </a:r>
          </a:p>
          <a:p>
            <a:pPr>
              <a:lnSpc>
                <a:spcPct val="200000"/>
              </a:lnSpc>
              <a:buClr>
                <a:schemeClr val="dk1"/>
              </a:buClr>
              <a:buSzPct val="25000"/>
            </a:pPr>
            <a:r>
              <a:rPr lang="en-US" sz="1200" b="1" dirty="0">
                <a:solidFill>
                  <a:schemeClr val="bg1"/>
                </a:solidFill>
                <a:ea typeface="Source Sans Pro"/>
                <a:sym typeface="Source Sans Pro"/>
              </a:rPr>
              <a:t>Step 3: </a:t>
            </a:r>
            <a:r>
              <a:rPr lang="en-US" sz="1200" dirty="0" smtClean="0">
                <a:solidFill>
                  <a:schemeClr val="bg1"/>
                </a:solidFill>
                <a:ea typeface="Source Sans Pro"/>
                <a:sym typeface="Source Sans Pro"/>
              </a:rPr>
              <a:t>Identify your system’s FORM and FUNCTION.</a:t>
            </a:r>
          </a:p>
          <a:p>
            <a:pPr>
              <a:lnSpc>
                <a:spcPct val="20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Identify RELATIONSHIPS in your system.</a:t>
            </a:r>
          </a:p>
          <a:p>
            <a:pPr>
              <a:lnSpc>
                <a:spcPct val="200000"/>
              </a:lnSpc>
              <a:buClr>
                <a:schemeClr val="dk1"/>
              </a:buClr>
              <a:buSzPct val="25000"/>
            </a:pPr>
            <a:r>
              <a:rPr lang="en-US" sz="1200" b="1" dirty="0">
                <a:solidFill>
                  <a:schemeClr val="bg1"/>
                </a:solidFill>
                <a:ea typeface="Source Sans Pro"/>
                <a:sym typeface="Source Sans Pro"/>
              </a:rPr>
              <a:t>Step </a:t>
            </a:r>
            <a:r>
              <a:rPr lang="en-US" sz="1200" b="1" dirty="0" smtClean="0">
                <a:solidFill>
                  <a:schemeClr val="bg1"/>
                </a:solidFill>
                <a:ea typeface="Source Sans Pro"/>
                <a:sym typeface="Source Sans Pro"/>
              </a:rPr>
              <a:t>5:</a:t>
            </a:r>
            <a:r>
              <a:rPr lang="en-US" sz="1200" dirty="0" smtClean="0">
                <a:solidFill>
                  <a:schemeClr val="bg1"/>
                </a:solidFill>
                <a:ea typeface="Source Sans Pro"/>
                <a:sym typeface="Source Sans Pro"/>
              </a:rPr>
              <a:t> Predict your system’s EMERGENCE.</a:t>
            </a:r>
          </a:p>
          <a:p>
            <a:pPr>
              <a:lnSpc>
                <a:spcPct val="200000"/>
              </a:lnSpc>
              <a:buClr>
                <a:schemeClr val="dk1"/>
              </a:buClr>
              <a:buSzPct val="25000"/>
            </a:pPr>
            <a:r>
              <a:rPr lang="en-US" sz="1200" b="1" dirty="0" smtClean="0">
                <a:solidFill>
                  <a:schemeClr val="bg1"/>
                </a:solidFill>
                <a:ea typeface="Source Sans Pro"/>
                <a:sym typeface="Source Sans Pro"/>
              </a:rPr>
              <a:t>Step 6:</a:t>
            </a:r>
            <a:r>
              <a:rPr lang="en-US" sz="1200" dirty="0" smtClean="0">
                <a:solidFill>
                  <a:schemeClr val="bg1"/>
                </a:solidFill>
                <a:ea typeface="Source Sans Pro"/>
                <a:sym typeface="Source Sans Pro"/>
              </a:rPr>
              <a:t> Develop system DECOMPOSITION.</a:t>
            </a:r>
          </a:p>
          <a:p>
            <a:pPr>
              <a:lnSpc>
                <a:spcPct val="200000"/>
              </a:lnSpc>
              <a:buClr>
                <a:schemeClr val="dk1"/>
              </a:buClr>
              <a:buSzPct val="25000"/>
            </a:pPr>
            <a:r>
              <a:rPr lang="en-US" sz="1200" b="1" dirty="0" smtClean="0">
                <a:solidFill>
                  <a:schemeClr val="bg1"/>
                </a:solidFill>
                <a:ea typeface="Source Sans Pro"/>
                <a:sym typeface="Source Sans Pro"/>
              </a:rPr>
              <a:t>Step 7: </a:t>
            </a:r>
            <a:r>
              <a:rPr lang="en-US" sz="1200" dirty="0" smtClean="0">
                <a:solidFill>
                  <a:schemeClr val="bg1"/>
                </a:solidFill>
                <a:ea typeface="Source Sans Pro"/>
                <a:sym typeface="Source Sans Pro"/>
              </a:rPr>
              <a:t>Review and submit </a:t>
            </a:r>
            <a:r>
              <a:rPr lang="en-US" sz="1200" smtClean="0">
                <a:solidFill>
                  <a:schemeClr val="bg1"/>
                </a:solidFill>
                <a:ea typeface="Source Sans Pro"/>
                <a:sym typeface="Source Sans Pro"/>
              </a:rPr>
              <a:t>your project</a:t>
            </a:r>
            <a:r>
              <a:rPr lang="en-US" sz="1200" dirty="0" smtClean="0">
                <a:solidFill>
                  <a:schemeClr val="bg1"/>
                </a:solidFill>
                <a:ea typeface="Source Sans Pro"/>
                <a:sym typeface="Source Sans Pro"/>
              </a:rPr>
              <a:t>.</a:t>
            </a:r>
            <a:endParaRPr lang="en-US" sz="11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74820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92745" y="85827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latin typeface="+mj-lt"/>
                <a:ea typeface="Source Sans Pro"/>
                <a:cs typeface="Source Sans Pro"/>
                <a:sym typeface="Source Sans Pro"/>
              </a:rPr>
              <a:t>Step 1: SYSTEM DETAILS</a:t>
            </a:r>
            <a:endParaRPr lang="en-US" sz="3000" b="1" dirty="0">
              <a:latin typeface="+mj-lt"/>
              <a:ea typeface="Source Sans Pro"/>
              <a:cs typeface="Source Sans Pro"/>
              <a:sym typeface="Source Sans Pro"/>
            </a:endParaRPr>
          </a:p>
        </p:txBody>
      </p:sp>
      <p:sp>
        <p:nvSpPr>
          <p:cNvPr id="7" name="Shape 64"/>
          <p:cNvSpPr txBox="1"/>
          <p:nvPr/>
        </p:nvSpPr>
        <p:spPr>
          <a:xfrm>
            <a:off x="292745" y="1371535"/>
            <a:ext cx="8122341" cy="1163739"/>
          </a:xfrm>
          <a:prstGeom prst="rect">
            <a:avLst/>
          </a:prstGeom>
          <a:noFill/>
          <a:ln>
            <a:noFill/>
          </a:ln>
        </p:spPr>
        <p:txBody>
          <a:bodyPr lIns="91425" tIns="45700" rIns="91425" bIns="45700" anchor="t" anchorCtr="0">
            <a:noAutofit/>
          </a:bodyPr>
          <a:lstStyle/>
          <a:p>
            <a:pPr>
              <a:buClr>
                <a:schemeClr val="lt1"/>
              </a:buClr>
              <a:buSzPct val="25000"/>
            </a:pPr>
            <a:r>
              <a:rPr lang="en-US" dirty="0" smtClean="0">
                <a:latin typeface="+mj-lt"/>
                <a:ea typeface="Source Sans Pro"/>
                <a:cs typeface="Source Sans Pro"/>
                <a:sym typeface="Source Sans Pro"/>
              </a:rPr>
              <a:t>The following details pertain to the systems described in the previous slide and provide general guidance. You may find a specific diagram and/or schematic of the system that has a different representation. However, you are expected to work with one of the five systems described while maintaining the same level of complexity as below. For instance, you may </a:t>
            </a:r>
            <a:r>
              <a:rPr lang="en-US" i="1" dirty="0" smtClean="0">
                <a:latin typeface="+mj-lt"/>
                <a:ea typeface="Source Sans Pro"/>
                <a:cs typeface="Source Sans Pro"/>
                <a:sym typeface="Source Sans Pro"/>
              </a:rPr>
              <a:t>not</a:t>
            </a:r>
            <a:r>
              <a:rPr lang="en-US" dirty="0" smtClean="0">
                <a:latin typeface="+mj-lt"/>
                <a:ea typeface="Source Sans Pro"/>
                <a:cs typeface="Source Sans Pro"/>
                <a:sym typeface="Source Sans Pro"/>
              </a:rPr>
              <a:t> choose a half bit adder instead of a full bit adder.</a:t>
            </a:r>
          </a:p>
        </p:txBody>
      </p:sp>
      <p:sp>
        <p:nvSpPr>
          <p:cNvPr id="4" name="TextBox 3"/>
          <p:cNvSpPr txBox="1"/>
          <p:nvPr/>
        </p:nvSpPr>
        <p:spPr>
          <a:xfrm>
            <a:off x="455626" y="2545962"/>
            <a:ext cx="7959460" cy="397031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Balsa </a:t>
            </a:r>
            <a:r>
              <a:rPr lang="en-US" dirty="0">
                <a:ea typeface="Source Sans Pro"/>
                <a:cs typeface="Source Sans Pro"/>
                <a:sym typeface="Source Sans Pro"/>
              </a:rPr>
              <a:t>wood </a:t>
            </a:r>
            <a:r>
              <a:rPr lang="en-US" dirty="0" smtClean="0">
                <a:ea typeface="Source Sans Pro"/>
                <a:cs typeface="Source Sans Pro"/>
                <a:sym typeface="Source Sans Pro"/>
              </a:rPr>
              <a:t>glider: A beginner-level </a:t>
            </a:r>
            <a:r>
              <a:rPr lang="en-US" dirty="0">
                <a:ea typeface="Source Sans Pro"/>
                <a:cs typeface="Source Sans Pro"/>
                <a:sym typeface="Source Sans Pro"/>
              </a:rPr>
              <a:t>model </a:t>
            </a:r>
            <a:r>
              <a:rPr lang="en-US" dirty="0" smtClean="0">
                <a:ea typeface="Source Sans Pro"/>
                <a:cs typeface="Source Sans Pro"/>
                <a:sym typeface="Source Sans Pro"/>
              </a:rPr>
              <a:t>hand-launched </a:t>
            </a:r>
            <a:r>
              <a:rPr lang="en-US" dirty="0">
                <a:ea typeface="Source Sans Pro"/>
                <a:cs typeface="Source Sans Pro"/>
                <a:sym typeface="Source Sans Pro"/>
              </a:rPr>
              <a:t>glider airplane composed of the following: fuselage, rear stabilizer, fin, </a:t>
            </a:r>
            <a:r>
              <a:rPr lang="en-US" dirty="0" smtClean="0">
                <a:ea typeface="Source Sans Pro"/>
                <a:cs typeface="Source Sans Pro"/>
                <a:sym typeface="Source Sans Pro"/>
              </a:rPr>
              <a:t>wings, </a:t>
            </a:r>
            <a:r>
              <a:rPr lang="en-US" dirty="0">
                <a:ea typeface="Source Sans Pro"/>
                <a:cs typeface="Source Sans Pro"/>
                <a:sym typeface="Source Sans Pro"/>
              </a:rPr>
              <a:t>and front counterbalance </a:t>
            </a:r>
            <a:r>
              <a:rPr lang="en-US" dirty="0" smtClean="0">
                <a:ea typeface="Source Sans Pro"/>
                <a:cs typeface="Source Sans Pro"/>
                <a:sym typeface="Source Sans Pro"/>
              </a:rPr>
              <a:t>weight.</a:t>
            </a:r>
            <a:br>
              <a:rPr lang="en-US" dirty="0" smtClean="0">
                <a:ea typeface="Source Sans Pro"/>
                <a:cs typeface="Source Sans Pro"/>
                <a:sym typeface="Source Sans Pro"/>
              </a:rPr>
            </a:br>
            <a:endParaRPr lang="en-US" dirty="0" smtClean="0">
              <a:ea typeface="Source Sans Pro"/>
              <a:cs typeface="Source Sans Pro"/>
              <a:sym typeface="Source Sans Pro"/>
            </a:endParaRPr>
          </a:p>
          <a:p>
            <a:pPr marL="342900" indent="-342900">
              <a:buFont typeface="Arial" panose="020B0604020202020204" pitchFamily="34" charset="0"/>
              <a:buChar char="•"/>
            </a:pPr>
            <a:r>
              <a:rPr lang="en-US" dirty="0" smtClean="0">
                <a:ea typeface="Source Sans Pro"/>
                <a:cs typeface="Source Sans Pro"/>
                <a:sym typeface="Source Sans Pro"/>
              </a:rPr>
              <a:t>Crystal radio: Simple </a:t>
            </a:r>
            <a:r>
              <a:rPr lang="en-US" dirty="0">
                <a:ea typeface="Source Sans Pro"/>
                <a:cs typeface="Source Sans Pro"/>
                <a:sym typeface="Source Sans Pro"/>
              </a:rPr>
              <a:t>early form of a radio receiver circuit composed of the following: variable capacitor, aerial terminal, inductor coil, diode, resistor, earplug </a:t>
            </a:r>
            <a:r>
              <a:rPr lang="en-US" dirty="0" smtClean="0">
                <a:ea typeface="Source Sans Pro"/>
                <a:cs typeface="Source Sans Pro"/>
                <a:sym typeface="Source Sans Pro"/>
              </a:rPr>
              <a:t>output, </a:t>
            </a:r>
            <a:r>
              <a:rPr lang="en-US" dirty="0">
                <a:ea typeface="Source Sans Pro"/>
                <a:cs typeface="Source Sans Pro"/>
                <a:sym typeface="Source Sans Pro"/>
              </a:rPr>
              <a:t>and a ground </a:t>
            </a:r>
            <a:r>
              <a:rPr lang="en-US" dirty="0" smtClean="0">
                <a:ea typeface="Source Sans Pro"/>
                <a:cs typeface="Source Sans Pro"/>
                <a:sym typeface="Source Sans Pro"/>
              </a:rPr>
              <a:t>terminal.</a:t>
            </a:r>
            <a:br>
              <a:rPr lang="en-US" dirty="0" smtClean="0">
                <a:ea typeface="Source Sans Pro"/>
                <a:cs typeface="Source Sans Pro"/>
                <a:sym typeface="Source Sans Pro"/>
              </a:rPr>
            </a:br>
            <a:endParaRPr lang="en-US" dirty="0" smtClean="0">
              <a:ea typeface="Source Sans Pro"/>
              <a:cs typeface="Source Sans Pro"/>
              <a:sym typeface="Source Sans Pro"/>
            </a:endParaRPr>
          </a:p>
          <a:p>
            <a:pPr marL="342900" indent="-342900">
              <a:buFont typeface="Arial" panose="020B0604020202020204" pitchFamily="34" charset="0"/>
              <a:buChar char="•"/>
            </a:pPr>
            <a:r>
              <a:rPr lang="en-US" dirty="0" smtClean="0">
                <a:ea typeface="Source Sans Pro"/>
                <a:cs typeface="Source Sans Pro"/>
                <a:sym typeface="Source Sans Pro"/>
              </a:rPr>
              <a:t>Prime </a:t>
            </a:r>
            <a:r>
              <a:rPr lang="en-US" dirty="0">
                <a:ea typeface="Source Sans Pro"/>
                <a:cs typeface="Source Sans Pro"/>
                <a:sym typeface="Source Sans Pro"/>
              </a:rPr>
              <a:t>number search </a:t>
            </a:r>
            <a:r>
              <a:rPr lang="en-US" dirty="0" smtClean="0">
                <a:ea typeface="Source Sans Pro"/>
                <a:cs typeface="Source Sans Pro"/>
                <a:sym typeface="Source Sans Pro"/>
              </a:rPr>
              <a:t>code: C </a:t>
            </a:r>
            <a:r>
              <a:rPr lang="en-US" dirty="0">
                <a:ea typeface="Source Sans Pro"/>
                <a:cs typeface="Source Sans Pro"/>
                <a:sym typeface="Source Sans Pro"/>
              </a:rPr>
              <a:t>void function that prints all the prime numbers less than or equal to the number given in variable </a:t>
            </a:r>
            <a:r>
              <a:rPr lang="en-US" i="1" dirty="0">
                <a:ea typeface="Source Sans Pro"/>
                <a:cs typeface="Source Sans Pro"/>
                <a:sym typeface="Source Sans Pro"/>
              </a:rPr>
              <a:t>n</a:t>
            </a:r>
            <a:r>
              <a:rPr lang="en-US" dirty="0">
                <a:ea typeface="Source Sans Pro"/>
                <a:cs typeface="Source Sans Pro"/>
                <a:sym typeface="Source Sans Pro"/>
              </a:rPr>
              <a:t>. The function is composed of: variable</a:t>
            </a:r>
            <a:r>
              <a:rPr lang="en-US" i="1" dirty="0">
                <a:ea typeface="Source Sans Pro"/>
                <a:cs typeface="Source Sans Pro"/>
                <a:sym typeface="Source Sans Pro"/>
              </a:rPr>
              <a:t> n</a:t>
            </a:r>
            <a:r>
              <a:rPr lang="en-US" dirty="0">
                <a:ea typeface="Source Sans Pro"/>
                <a:cs typeface="Source Sans Pro"/>
                <a:sym typeface="Source Sans Pro"/>
              </a:rPr>
              <a:t>, array of length </a:t>
            </a:r>
            <a:r>
              <a:rPr lang="en-US" i="1" dirty="0">
                <a:ea typeface="Source Sans Pro"/>
                <a:cs typeface="Source Sans Pro"/>
                <a:sym typeface="Source Sans Pro"/>
              </a:rPr>
              <a:t>n</a:t>
            </a:r>
            <a:r>
              <a:rPr lang="en-US" dirty="0">
                <a:ea typeface="Source Sans Pro"/>
                <a:cs typeface="Source Sans Pro"/>
                <a:sym typeface="Source Sans Pro"/>
              </a:rPr>
              <a:t> named “</a:t>
            </a:r>
            <a:r>
              <a:rPr lang="en-US" dirty="0" smtClean="0">
                <a:ea typeface="Source Sans Pro"/>
                <a:cs typeface="Source Sans Pro"/>
                <a:sym typeface="Source Sans Pro"/>
              </a:rPr>
              <a:t>primes,” </a:t>
            </a:r>
            <a:r>
              <a:rPr lang="en-US" dirty="0">
                <a:ea typeface="Source Sans Pro"/>
                <a:cs typeface="Source Sans Pro"/>
                <a:sym typeface="Source Sans Pro"/>
              </a:rPr>
              <a:t>for loop that flags all items in the array as prime numbers, for loop that computes for the prime numbers in the array, for loop that prints out to the prime numbers of the </a:t>
            </a:r>
            <a:r>
              <a:rPr lang="en-US" dirty="0" smtClean="0">
                <a:ea typeface="Source Sans Pro"/>
                <a:cs typeface="Source Sans Pro"/>
                <a:sym typeface="Source Sans Pro"/>
              </a:rPr>
              <a:t>array.</a:t>
            </a:r>
            <a:br>
              <a:rPr lang="en-US" dirty="0" smtClean="0">
                <a:ea typeface="Source Sans Pro"/>
                <a:cs typeface="Source Sans Pro"/>
                <a:sym typeface="Source Sans Pro"/>
              </a:rPr>
            </a:br>
            <a:endParaRPr lang="en-US" dirty="0" smtClean="0">
              <a:ea typeface="Source Sans Pro"/>
              <a:cs typeface="Source Sans Pro"/>
              <a:sym typeface="Source Sans Pro"/>
            </a:endParaRPr>
          </a:p>
          <a:p>
            <a:pPr marL="342900" indent="-342900">
              <a:buFont typeface="Arial" panose="020B0604020202020204" pitchFamily="34" charset="0"/>
              <a:buChar char="•"/>
            </a:pPr>
            <a:r>
              <a:rPr lang="en-US" dirty="0" smtClean="0">
                <a:ea typeface="Source Sans Pro"/>
                <a:cs typeface="Source Sans Pro"/>
                <a:sym typeface="Source Sans Pro"/>
              </a:rPr>
              <a:t>Simple </a:t>
            </a:r>
            <a:r>
              <a:rPr lang="en-US" dirty="0">
                <a:ea typeface="Source Sans Pro"/>
                <a:cs typeface="Source Sans Pro"/>
                <a:sym typeface="Source Sans Pro"/>
              </a:rPr>
              <a:t>refracting </a:t>
            </a:r>
            <a:r>
              <a:rPr lang="en-US" dirty="0" smtClean="0">
                <a:ea typeface="Source Sans Pro"/>
                <a:cs typeface="Source Sans Pro"/>
                <a:sym typeface="Source Sans Pro"/>
              </a:rPr>
              <a:t>telescope: Optical </a:t>
            </a:r>
            <a:r>
              <a:rPr lang="en-US" dirty="0">
                <a:ea typeface="Source Sans Pro"/>
                <a:cs typeface="Source Sans Pro"/>
                <a:sym typeface="Source Sans Pro"/>
              </a:rPr>
              <a:t>telescope based on two lenses. The system is composed of a focal tube, objective lens, eyepiece, eye lens, focus knob, three tripod legs, focal tube mount</a:t>
            </a:r>
            <a:r>
              <a:rPr lang="en-US" dirty="0" smtClean="0">
                <a:ea typeface="Source Sans Pro"/>
                <a:cs typeface="Source Sans Pro"/>
                <a:sym typeface="Source Sans Pro"/>
              </a:rPr>
              <a:t>, and </a:t>
            </a:r>
            <a:r>
              <a:rPr lang="en-US" dirty="0">
                <a:ea typeface="Source Sans Pro"/>
                <a:cs typeface="Source Sans Pro"/>
                <a:sym typeface="Source Sans Pro"/>
              </a:rPr>
              <a:t>tripod </a:t>
            </a:r>
            <a:r>
              <a:rPr lang="en-US" dirty="0" smtClean="0">
                <a:ea typeface="Source Sans Pro"/>
                <a:cs typeface="Source Sans Pro"/>
                <a:sym typeface="Source Sans Pro"/>
              </a:rPr>
              <a:t>flange.</a:t>
            </a:r>
            <a:br>
              <a:rPr lang="en-US" dirty="0" smtClean="0">
                <a:ea typeface="Source Sans Pro"/>
                <a:cs typeface="Source Sans Pro"/>
                <a:sym typeface="Source Sans Pro"/>
              </a:rPr>
            </a:br>
            <a:endParaRPr lang="en-US" dirty="0" smtClean="0">
              <a:ea typeface="Source Sans Pro"/>
              <a:cs typeface="Source Sans Pro"/>
              <a:sym typeface="Source Sans Pro"/>
            </a:endParaRPr>
          </a:p>
          <a:p>
            <a:pPr marL="342900" indent="-342900">
              <a:buFont typeface="Arial" panose="020B0604020202020204" pitchFamily="34" charset="0"/>
              <a:buChar char="•"/>
            </a:pPr>
            <a:r>
              <a:rPr lang="en-US" dirty="0" smtClean="0">
                <a:ea typeface="Source Sans Pro"/>
                <a:cs typeface="Source Sans Pro"/>
                <a:sym typeface="Source Sans Pro"/>
              </a:rPr>
              <a:t>One-bit </a:t>
            </a:r>
            <a:r>
              <a:rPr lang="en-US" dirty="0">
                <a:ea typeface="Source Sans Pro"/>
                <a:cs typeface="Source Sans Pro"/>
                <a:sym typeface="Source Sans Pro"/>
              </a:rPr>
              <a:t>full </a:t>
            </a:r>
            <a:r>
              <a:rPr lang="en-US" dirty="0" smtClean="0">
                <a:ea typeface="Source Sans Pro"/>
                <a:cs typeface="Source Sans Pro"/>
                <a:sym typeface="Source Sans Pro"/>
              </a:rPr>
              <a:t>adder: Digital </a:t>
            </a:r>
            <a:r>
              <a:rPr lang="en-US" dirty="0">
                <a:ea typeface="Source Sans Pro"/>
                <a:cs typeface="Source Sans Pro"/>
                <a:sym typeface="Source Sans Pro"/>
              </a:rPr>
              <a:t>circuit that adds three one-bit numbers. This system is composed of two XOR gates, two AND </a:t>
            </a:r>
            <a:r>
              <a:rPr lang="en-US" dirty="0" smtClean="0">
                <a:ea typeface="Source Sans Pro"/>
                <a:cs typeface="Source Sans Pro"/>
                <a:sym typeface="Source Sans Pro"/>
              </a:rPr>
              <a:t>gates, </a:t>
            </a:r>
            <a:r>
              <a:rPr lang="en-US" dirty="0">
                <a:ea typeface="Source Sans Pro"/>
                <a:cs typeface="Source Sans Pro"/>
                <a:sym typeface="Source Sans Pro"/>
              </a:rPr>
              <a:t>and one OR gate. </a:t>
            </a:r>
          </a:p>
        </p:txBody>
      </p:sp>
      <p:sp>
        <p:nvSpPr>
          <p:cNvPr id="6" name="Slide Number Placeholder 5"/>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210144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409073" y="85827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latin typeface="+mj-lt"/>
                <a:ea typeface="Source Sans Pro"/>
                <a:cs typeface="Source Sans Pro"/>
                <a:sym typeface="Source Sans Pro"/>
              </a:rPr>
              <a:t>Step 1: SELECT YOUR SYSTEM</a:t>
            </a:r>
            <a:endParaRPr lang="en-US" sz="3000" b="1" dirty="0">
              <a:latin typeface="+mj-lt"/>
              <a:ea typeface="Source Sans Pro"/>
              <a:cs typeface="Source Sans Pro"/>
              <a:sym typeface="Source Sans Pro"/>
            </a:endParaRPr>
          </a:p>
        </p:txBody>
      </p:sp>
      <p:sp>
        <p:nvSpPr>
          <p:cNvPr id="7" name="Shape 64"/>
          <p:cNvSpPr txBox="1"/>
          <p:nvPr/>
        </p:nvSpPr>
        <p:spPr>
          <a:xfrm>
            <a:off x="409074" y="1684408"/>
            <a:ext cx="629782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000" dirty="0" smtClean="0">
                <a:latin typeface="+mj-lt"/>
                <a:ea typeface="Source Sans Pro"/>
                <a:cs typeface="Source Sans Pro"/>
                <a:sym typeface="Source Sans Pro"/>
              </a:rPr>
              <a:t>My system choice: </a:t>
            </a:r>
            <a:endParaRPr lang="en-US" sz="2000" dirty="0">
              <a:latin typeface="+mj-lt"/>
              <a:ea typeface="Source Sans Pro"/>
              <a:cs typeface="Source Sans Pro"/>
              <a:sym typeface="Source Sans Pro"/>
            </a:endParaRPr>
          </a:p>
        </p:txBody>
      </p:sp>
      <p:sp>
        <p:nvSpPr>
          <p:cNvPr id="2" name="Rectangle 1"/>
          <p:cNvSpPr/>
          <p:nvPr/>
        </p:nvSpPr>
        <p:spPr>
          <a:xfrm>
            <a:off x="3041501" y="1684408"/>
            <a:ext cx="4289296" cy="409892"/>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idx="1"/>
          </p:nvPr>
        </p:nvSpPr>
        <p:spPr>
          <a:xfrm>
            <a:off x="3050338" y="1713492"/>
            <a:ext cx="4280460" cy="360205"/>
          </a:xfrm>
        </p:spPr>
        <p:txBody>
          <a:bodyPr/>
          <a:lstStyle/>
          <a:p>
            <a:endParaRPr lang="en-US"/>
          </a:p>
        </p:txBody>
      </p:sp>
      <p:sp>
        <p:nvSpPr>
          <p:cNvPr id="9" name="Shape 64"/>
          <p:cNvSpPr txBox="1"/>
          <p:nvPr/>
        </p:nvSpPr>
        <p:spPr>
          <a:xfrm>
            <a:off x="788775" y="3737704"/>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smtClean="0">
                <a:latin typeface="+mj-lt"/>
                <a:ea typeface="Source Sans Pro"/>
                <a:cs typeface="Source Sans Pro"/>
                <a:sym typeface="Source Sans Pro"/>
              </a:rPr>
              <a:t>Balsa Wood Glider</a:t>
            </a:r>
            <a:endParaRPr lang="en-US" b="1" dirty="0">
              <a:latin typeface="+mj-lt"/>
              <a:ea typeface="Source Sans Pro"/>
              <a:cs typeface="Source Sans Pro"/>
              <a:sym typeface="Source Sans Pro"/>
            </a:endParaRPr>
          </a:p>
        </p:txBody>
      </p:sp>
      <p:sp>
        <p:nvSpPr>
          <p:cNvPr id="10" name="Shape 64"/>
          <p:cNvSpPr txBox="1"/>
          <p:nvPr/>
        </p:nvSpPr>
        <p:spPr>
          <a:xfrm>
            <a:off x="3492471" y="3738917"/>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smtClean="0">
                <a:latin typeface="+mj-lt"/>
                <a:ea typeface="Source Sans Pro"/>
                <a:cs typeface="Source Sans Pro"/>
                <a:sym typeface="Source Sans Pro"/>
              </a:rPr>
              <a:t>Crystal Radio</a:t>
            </a:r>
            <a:endParaRPr lang="en-US" b="1" dirty="0">
              <a:latin typeface="+mj-lt"/>
              <a:ea typeface="Source Sans Pro"/>
              <a:cs typeface="Source Sans Pro"/>
              <a:sym typeface="Source Sans Pro"/>
            </a:endParaRPr>
          </a:p>
        </p:txBody>
      </p:sp>
      <p:sp>
        <p:nvSpPr>
          <p:cNvPr id="11" name="Shape 64"/>
          <p:cNvSpPr txBox="1"/>
          <p:nvPr/>
        </p:nvSpPr>
        <p:spPr>
          <a:xfrm>
            <a:off x="6162744" y="3722959"/>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smtClean="0">
                <a:latin typeface="+mj-lt"/>
                <a:ea typeface="Source Sans Pro"/>
                <a:cs typeface="Source Sans Pro"/>
                <a:sym typeface="Source Sans Pro"/>
              </a:rPr>
              <a:t>Prime Number Search Code</a:t>
            </a:r>
            <a:endParaRPr lang="en-US" b="1" dirty="0">
              <a:latin typeface="+mj-lt"/>
              <a:ea typeface="Source Sans Pro"/>
              <a:cs typeface="Source Sans Pro"/>
              <a:sym typeface="Source Sans Pro"/>
            </a:endParaRPr>
          </a:p>
        </p:txBody>
      </p:sp>
      <p:sp>
        <p:nvSpPr>
          <p:cNvPr id="12" name="Shape 64"/>
          <p:cNvSpPr txBox="1"/>
          <p:nvPr/>
        </p:nvSpPr>
        <p:spPr>
          <a:xfrm>
            <a:off x="788775" y="5709217"/>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smtClean="0">
                <a:latin typeface="+mj-lt"/>
                <a:ea typeface="Source Sans Pro"/>
                <a:cs typeface="Source Sans Pro"/>
                <a:sym typeface="Source Sans Pro"/>
              </a:rPr>
              <a:t>Simple Refracting Telescope</a:t>
            </a:r>
            <a:endParaRPr lang="en-US" b="1" dirty="0">
              <a:latin typeface="+mj-lt"/>
              <a:ea typeface="Source Sans Pro"/>
              <a:cs typeface="Source Sans Pro"/>
              <a:sym typeface="Source Sans Pro"/>
            </a:endParaRPr>
          </a:p>
        </p:txBody>
      </p:sp>
      <p:sp>
        <p:nvSpPr>
          <p:cNvPr id="14" name="Shape 64"/>
          <p:cNvSpPr txBox="1"/>
          <p:nvPr/>
        </p:nvSpPr>
        <p:spPr>
          <a:xfrm>
            <a:off x="6162744" y="5706230"/>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smtClean="0">
                <a:latin typeface="+mj-lt"/>
                <a:ea typeface="Source Sans Pro"/>
                <a:cs typeface="Source Sans Pro"/>
                <a:sym typeface="Source Sans Pro"/>
              </a:rPr>
              <a:t>1-bit Adder</a:t>
            </a:r>
            <a:endParaRPr lang="en-US" b="1" dirty="0">
              <a:latin typeface="+mj-lt"/>
              <a:ea typeface="Source Sans Pro"/>
              <a:cs typeface="Source Sans Pro"/>
              <a:sym typeface="Source Sans Pro"/>
            </a:endParaRPr>
          </a:p>
        </p:txBody>
      </p:sp>
      <p:pic>
        <p:nvPicPr>
          <p:cNvPr id="15" name="Picture 14"/>
          <p:cNvPicPr>
            <a:picLocks noChangeAspect="1"/>
          </p:cNvPicPr>
          <p:nvPr/>
        </p:nvPicPr>
        <p:blipFill>
          <a:blip r:embed="rId2"/>
          <a:stretch>
            <a:fillRect/>
          </a:stretch>
        </p:blipFill>
        <p:spPr>
          <a:xfrm>
            <a:off x="6153537" y="4458589"/>
            <a:ext cx="1914264" cy="1212367"/>
          </a:xfrm>
          <a:prstGeom prst="rect">
            <a:avLst/>
          </a:prstGeom>
          <a:ln w="19050" cmpd="sng">
            <a:solidFill>
              <a:schemeClr val="tx1"/>
            </a:solidFill>
          </a:ln>
        </p:spPr>
      </p:pic>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6649" y="4492181"/>
            <a:ext cx="1891915" cy="1178776"/>
          </a:xfrm>
          <a:prstGeom prst="rect">
            <a:avLst/>
          </a:prstGeom>
          <a:ln w="19050" cmpd="sng">
            <a:solidFill>
              <a:srgbClr val="000000"/>
            </a:solidFill>
          </a:ln>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8807" y="2496120"/>
            <a:ext cx="1918959" cy="1235746"/>
          </a:xfrm>
          <a:prstGeom prst="rect">
            <a:avLst/>
          </a:prstGeom>
          <a:ln w="19050" cmpd="sng">
            <a:solidFill>
              <a:schemeClr val="tx1"/>
            </a:solidFill>
          </a:ln>
        </p:spPr>
      </p:pic>
      <p:pic>
        <p:nvPicPr>
          <p:cNvPr id="19" name="Picture 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80018" y="2476183"/>
            <a:ext cx="1783893" cy="1243580"/>
          </a:xfrm>
          <a:prstGeom prst="rect">
            <a:avLst/>
          </a:prstGeom>
          <a:ln w="19050" cmpd="sng">
            <a:solidFill>
              <a:srgbClr val="000000"/>
            </a:solidFill>
          </a:ln>
        </p:spPr>
      </p:pic>
      <p:sp>
        <p:nvSpPr>
          <p:cNvPr id="25" name="Slide Number Placeholder 2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071" y="2451422"/>
            <a:ext cx="1995523" cy="1286282"/>
          </a:xfrm>
          <a:prstGeom prst="rect">
            <a:avLst/>
          </a:prstGeom>
        </p:spPr>
      </p:pic>
    </p:spTree>
    <p:extLst>
      <p:ext uri="{BB962C8B-B14F-4D97-AF65-F5344CB8AC3E}">
        <p14:creationId xmlns:p14="http://schemas.microsoft.com/office/powerpoint/2010/main" val="1072270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94768" y="508001"/>
            <a:ext cx="8960534" cy="647700"/>
          </a:xfrm>
          <a:prstGeom prst="rect">
            <a:avLst/>
          </a:prstGeom>
          <a:no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Step 2: IDENTIFY SYSTEM FORM &amp; FUNCTION</a:t>
            </a:r>
            <a:endParaRPr lang="en-US" sz="3000" b="1" dirty="0">
              <a:ea typeface="Source Sans Pro"/>
              <a:sym typeface="Source Sans Pro"/>
            </a:endParaRPr>
          </a:p>
        </p:txBody>
      </p:sp>
      <p:sp>
        <p:nvSpPr>
          <p:cNvPr id="6" name="Rectangle 5"/>
          <p:cNvSpPr/>
          <p:nvPr/>
        </p:nvSpPr>
        <p:spPr>
          <a:xfrm>
            <a:off x="367654" y="2350520"/>
            <a:ext cx="4066476" cy="3776426"/>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hape 62"/>
          <p:cNvSpPr txBox="1"/>
          <p:nvPr/>
        </p:nvSpPr>
        <p:spPr>
          <a:xfrm>
            <a:off x="4610988" y="2015179"/>
            <a:ext cx="4227550" cy="33534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Primary System FORM</a:t>
            </a:r>
            <a:r>
              <a:rPr lang="en-US" b="1" dirty="0" smtClean="0">
                <a:solidFill>
                  <a:srgbClr val="3F3F3F"/>
                </a:solidFill>
                <a:ea typeface="Source Sans Pro"/>
                <a:sym typeface="Source Sans Pro"/>
              </a:rPr>
              <a:t>:</a:t>
            </a:r>
            <a:endParaRPr lang="en-US" b="1" dirty="0">
              <a:solidFill>
                <a:srgbClr val="3F3F3F"/>
              </a:solidFill>
              <a:ea typeface="Source Sans Pro"/>
              <a:sym typeface="Source Sans Pro"/>
            </a:endParaRPr>
          </a:p>
        </p:txBody>
      </p:sp>
      <p:sp>
        <p:nvSpPr>
          <p:cNvPr id="24" name="Rectangle 23"/>
          <p:cNvSpPr/>
          <p:nvPr/>
        </p:nvSpPr>
        <p:spPr>
          <a:xfrm>
            <a:off x="4720222" y="2358098"/>
            <a:ext cx="4066475" cy="593973"/>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720222" y="3412830"/>
            <a:ext cx="4066476" cy="593973"/>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720222" y="4942556"/>
            <a:ext cx="4066476" cy="1184390"/>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Shape 62"/>
          <p:cNvSpPr txBox="1"/>
          <p:nvPr/>
        </p:nvSpPr>
        <p:spPr>
          <a:xfrm>
            <a:off x="270127" y="2007296"/>
            <a:ext cx="4415550" cy="46075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System Diagram/Schematic</a:t>
            </a:r>
            <a:endParaRPr lang="en-US"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8" name="Shape 62"/>
          <p:cNvSpPr txBox="1"/>
          <p:nvPr/>
        </p:nvSpPr>
        <p:spPr>
          <a:xfrm>
            <a:off x="292001" y="1041400"/>
            <a:ext cx="8502324" cy="953915"/>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Insert image you sourced representing your selected system in the box on the left side of the slide below. Then indicate the examples of FORM and FUNCTION that you’ve identified in the field on the right below.</a:t>
            </a:r>
          </a:p>
          <a:p>
            <a:pPr>
              <a:buClr>
                <a:schemeClr val="dk1"/>
              </a:buClr>
              <a:buSzPct val="25000"/>
            </a:pPr>
            <a:endParaRPr lang="en-US" sz="600" i="1" dirty="0" smtClean="0">
              <a:solidFill>
                <a:srgbClr val="3F3F3F"/>
              </a:solidFill>
              <a:ea typeface="Source Sans Pro"/>
              <a:sym typeface="Source Sans Pro"/>
            </a:endParaRPr>
          </a:p>
          <a:p>
            <a:pPr>
              <a:buClr>
                <a:schemeClr val="dk1"/>
              </a:buClr>
              <a:buSzPct val="25000"/>
            </a:pPr>
            <a:r>
              <a:rPr lang="en-US" sz="1200" b="1" dirty="0" smtClean="0">
                <a:solidFill>
                  <a:schemeClr val="dk1"/>
                </a:solidFill>
                <a:ea typeface="Source Sans Pro"/>
                <a:sym typeface="Source Sans Pro"/>
              </a:rPr>
              <a:t>Note</a:t>
            </a:r>
            <a:r>
              <a:rPr lang="en-US" sz="1200" b="1" dirty="0">
                <a:solidFill>
                  <a:schemeClr val="dk1"/>
                </a:solidFill>
                <a:ea typeface="Source Sans Pro"/>
                <a:sym typeface="Source Sans Pro"/>
              </a:rPr>
              <a:t>: </a:t>
            </a:r>
            <a:r>
              <a:rPr lang="en-US" sz="1200" b="1" dirty="0" err="1">
                <a:solidFill>
                  <a:schemeClr val="dk1"/>
                </a:solidFill>
                <a:ea typeface="Source Sans Pro"/>
                <a:sym typeface="Source Sans Pro"/>
              </a:rPr>
              <a:t>edX</a:t>
            </a:r>
            <a:r>
              <a:rPr lang="en-US" sz="1200" b="1" dirty="0">
                <a:solidFill>
                  <a:schemeClr val="dk1"/>
                </a:solidFill>
                <a:ea typeface="Source Sans Pro"/>
                <a:sym typeface="Source Sans Pro"/>
              </a:rPr>
              <a:t> has a </a:t>
            </a:r>
            <a:r>
              <a:rPr lang="en-US" sz="1200" b="1" dirty="0" smtClean="0">
                <a:solidFill>
                  <a:schemeClr val="dk1"/>
                </a:solidFill>
                <a:ea typeface="Source Sans Pro"/>
                <a:sym typeface="Source Sans Pro"/>
              </a:rPr>
              <a:t>10MB </a:t>
            </a:r>
            <a:r>
              <a:rPr lang="en-US" sz="1200" b="1" dirty="0">
                <a:solidFill>
                  <a:schemeClr val="dk1"/>
                </a:solidFill>
                <a:ea typeface="Source Sans Pro"/>
                <a:sym typeface="Source Sans Pro"/>
              </a:rPr>
              <a:t>file size limit for document submission. </a:t>
            </a:r>
            <a:r>
              <a:rPr lang="en-US" sz="1200" dirty="0">
                <a:solidFill>
                  <a:schemeClr val="dk1"/>
                </a:solidFill>
                <a:ea typeface="Source Sans Pro"/>
                <a:sym typeface="Source Sans Pro"/>
              </a:rPr>
              <a:t>If you have selected large image(s), you may need to </a:t>
            </a:r>
            <a:r>
              <a:rPr lang="en-US" sz="1200" dirty="0" smtClean="0">
                <a:solidFill>
                  <a:schemeClr val="dk1"/>
                </a:solidFill>
                <a:ea typeface="Source Sans Pro"/>
                <a:sym typeface="Source Sans Pro"/>
                <a:hlinkClick r:id="rId3"/>
              </a:rPr>
              <a:t>resize</a:t>
            </a:r>
            <a:r>
              <a:rPr lang="en-US" sz="1200" dirty="0" smtClean="0">
                <a:solidFill>
                  <a:schemeClr val="dk1"/>
                </a:solidFill>
                <a:ea typeface="Source Sans Pro"/>
                <a:sym typeface="Source Sans Pro"/>
              </a:rPr>
              <a:t> </a:t>
            </a:r>
            <a:r>
              <a:rPr lang="en-US" sz="1200" dirty="0">
                <a:solidFill>
                  <a:schemeClr val="dk1"/>
                </a:solidFill>
                <a:ea typeface="Source Sans Pro"/>
                <a:sym typeface="Source Sans Pro"/>
              </a:rPr>
              <a:t>before submitting, OR you may simply include a web URL for the image in the image location. </a:t>
            </a:r>
            <a:endParaRPr lang="en-US" sz="1200" i="1" dirty="0" smtClean="0">
              <a:solidFill>
                <a:srgbClr val="3F3F3F"/>
              </a:solidFill>
              <a:ea typeface="Source Sans Pro"/>
              <a:sym typeface="Source Sans Pro"/>
            </a:endParaRPr>
          </a:p>
        </p:txBody>
      </p:sp>
      <p:sp>
        <p:nvSpPr>
          <p:cNvPr id="21" name="Shape 62"/>
          <p:cNvSpPr txBox="1"/>
          <p:nvPr/>
        </p:nvSpPr>
        <p:spPr>
          <a:xfrm>
            <a:off x="468540" y="4573694"/>
            <a:ext cx="3843655" cy="467726"/>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sp>
        <p:nvSpPr>
          <p:cNvPr id="15" name="Shape 62"/>
          <p:cNvSpPr txBox="1"/>
          <p:nvPr/>
        </p:nvSpPr>
        <p:spPr>
          <a:xfrm>
            <a:off x="4610988" y="3061664"/>
            <a:ext cx="4227550" cy="475454"/>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Primary </a:t>
            </a:r>
            <a:r>
              <a:rPr lang="en-US" b="1" dirty="0">
                <a:solidFill>
                  <a:srgbClr val="3F3F3F"/>
                </a:solidFill>
                <a:ea typeface="Source Sans Pro"/>
                <a:sym typeface="Source Sans Pro"/>
              </a:rPr>
              <a:t>System FUNCTION:</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p:txBody>
      </p:sp>
      <p:sp>
        <p:nvSpPr>
          <p:cNvPr id="16" name="Shape 62"/>
          <p:cNvSpPr txBox="1"/>
          <p:nvPr/>
        </p:nvSpPr>
        <p:spPr>
          <a:xfrm>
            <a:off x="4610988" y="4155182"/>
            <a:ext cx="4227550" cy="475454"/>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Please </a:t>
            </a:r>
            <a:r>
              <a:rPr lang="en-US" b="1" dirty="0">
                <a:solidFill>
                  <a:srgbClr val="3F3F3F"/>
                </a:solidFill>
                <a:ea typeface="Source Sans Pro"/>
                <a:sym typeface="Source Sans Pro"/>
              </a:rPr>
              <a:t>describe why these elements of your system represent form and function and contextual interrelationship.</a:t>
            </a:r>
            <a:endParaRPr lang="en-US" dirty="0">
              <a:solidFill>
                <a:srgbClr val="3F3F3F"/>
              </a:solidFill>
              <a:ea typeface="Source Sans Pro"/>
              <a:sym typeface="Source Sans Pro"/>
            </a:endParaRPr>
          </a:p>
        </p:txBody>
      </p:sp>
      <p:pic>
        <p:nvPicPr>
          <p:cNvPr id="17" name="Picture 16"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844263" y="3563487"/>
            <a:ext cx="1024904" cy="1024902"/>
          </a:xfrm>
          <a:prstGeom prst="rect">
            <a:avLst/>
          </a:prstGeom>
        </p:spPr>
      </p:pic>
      <p:sp>
        <p:nvSpPr>
          <p:cNvPr id="2" name="Text Placeholder 1"/>
          <p:cNvSpPr>
            <a:spLocks noGrp="1"/>
          </p:cNvSpPr>
          <p:nvPr>
            <p:ph type="body" idx="1"/>
          </p:nvPr>
        </p:nvSpPr>
        <p:spPr>
          <a:xfrm>
            <a:off x="4720222" y="2387183"/>
            <a:ext cx="4054715" cy="547151"/>
          </a:xfrm>
        </p:spPr>
        <p:txBody>
          <a:bodyPr/>
          <a:lstStyle/>
          <a:p>
            <a:endParaRPr lang="en-US"/>
          </a:p>
        </p:txBody>
      </p:sp>
      <p:sp>
        <p:nvSpPr>
          <p:cNvPr id="3" name="Text Placeholder 2"/>
          <p:cNvSpPr>
            <a:spLocks noGrp="1"/>
          </p:cNvSpPr>
          <p:nvPr>
            <p:ph type="body" idx="2"/>
          </p:nvPr>
        </p:nvSpPr>
        <p:spPr>
          <a:xfrm>
            <a:off x="4720222" y="3439939"/>
            <a:ext cx="4054715" cy="543079"/>
          </a:xfrm>
        </p:spPr>
        <p:txBody>
          <a:bodyPr/>
          <a:lstStyle/>
          <a:p>
            <a:endParaRPr lang="en-US"/>
          </a:p>
        </p:txBody>
      </p:sp>
      <p:sp>
        <p:nvSpPr>
          <p:cNvPr id="4" name="Text Placeholder 3"/>
          <p:cNvSpPr>
            <a:spLocks noGrp="1"/>
          </p:cNvSpPr>
          <p:nvPr>
            <p:ph type="body" idx="13"/>
          </p:nvPr>
        </p:nvSpPr>
        <p:spPr>
          <a:xfrm>
            <a:off x="4720222" y="4949622"/>
            <a:ext cx="4054715" cy="1177324"/>
          </a:xfrm>
        </p:spPr>
        <p:txBody>
          <a:bodyPr/>
          <a:lstStyle/>
          <a:p>
            <a:endParaRPr lang="en-US" dirty="0"/>
          </a:p>
        </p:txBody>
      </p:sp>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Tree>
    <p:extLst>
      <p:ext uri="{BB962C8B-B14F-4D97-AF65-F5344CB8AC3E}">
        <p14:creationId xmlns:p14="http://schemas.microsoft.com/office/powerpoint/2010/main" val="1472391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6522" y="469395"/>
            <a:ext cx="7779583" cy="660905"/>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Step 3: IDENTIFY SYSTEM ENTITIES</a:t>
            </a:r>
            <a:endParaRPr lang="en-US" sz="3000" b="1" dirty="0">
              <a:ea typeface="Source Sans Pro"/>
              <a:sym typeface="Source Sans Pro"/>
            </a:endParaRPr>
          </a:p>
        </p:txBody>
      </p:sp>
      <p:sp>
        <p:nvSpPr>
          <p:cNvPr id="6" name="Rectangle 5"/>
          <p:cNvSpPr/>
          <p:nvPr/>
        </p:nvSpPr>
        <p:spPr>
          <a:xfrm>
            <a:off x="367654" y="2439640"/>
            <a:ext cx="4066476" cy="353134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hape 62"/>
          <p:cNvSpPr txBox="1"/>
          <p:nvPr/>
        </p:nvSpPr>
        <p:spPr>
          <a:xfrm>
            <a:off x="456781" y="4517444"/>
            <a:ext cx="3843655" cy="772066"/>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rgbClr val="BFBFBF"/>
                </a:solidFill>
                <a:latin typeface="Source Sans Pro"/>
                <a:ea typeface="Source Sans Pro"/>
                <a:cs typeface="Source Sans Pro"/>
                <a:sym typeface="Source Sans Pro"/>
              </a:rPr>
              <a:t>Copy the image you inserted into Slide 6 here.</a:t>
            </a:r>
          </a:p>
          <a:p>
            <a:pPr algn="ctr">
              <a:buClr>
                <a:schemeClr val="dk1"/>
              </a:buClr>
              <a:buSzPct val="25000"/>
            </a:pPr>
            <a:endParaRPr lang="en-US" sz="1200" dirty="0">
              <a:solidFill>
                <a:srgbClr val="BFBFBF"/>
              </a:solidFill>
              <a:latin typeface="Source Sans Pro"/>
              <a:ea typeface="Source Sans Pro"/>
              <a:cs typeface="Source Sans Pro"/>
              <a:sym typeface="Source Sans Pro"/>
            </a:endParaRPr>
          </a:p>
          <a:p>
            <a:pPr algn="ctr">
              <a:buClr>
                <a:schemeClr val="dk1"/>
              </a:buClr>
              <a:buSzPct val="25000"/>
            </a:pPr>
            <a:endParaRPr lang="en-US" sz="1200" dirty="0" smtClean="0">
              <a:solidFill>
                <a:srgbClr val="BFBFBF"/>
              </a:solidFill>
              <a:latin typeface="Souce Sans Pro"/>
              <a:ea typeface="Souce Sans Pro"/>
              <a:cs typeface="Souce Sans Pro"/>
              <a:sym typeface="Souce Sans Pro"/>
            </a:endParaRPr>
          </a:p>
          <a:p>
            <a:pPr algn="ctr">
              <a:buClr>
                <a:schemeClr val="dk1"/>
              </a:buClr>
              <a:buSzPct val="25000"/>
            </a:pPr>
            <a:endParaRPr lang="en-US" sz="1200" i="1" dirty="0">
              <a:solidFill>
                <a:srgbClr val="BFBFBF"/>
              </a:solidFill>
              <a:latin typeface="Souce Sans Pro"/>
              <a:ea typeface="Souce Sans Pro"/>
              <a:cs typeface="Souce Sans Pro"/>
              <a:sym typeface="Souce Sans Pro"/>
            </a:endParaRPr>
          </a:p>
          <a:p>
            <a:pPr algn="ctr">
              <a:buClr>
                <a:schemeClr val="dk1"/>
              </a:buClr>
            </a:pPr>
            <a:endParaRPr sz="1200" dirty="0">
              <a:solidFill>
                <a:srgbClr val="BFBFBF"/>
              </a:solidFill>
              <a:latin typeface="Times New Roman"/>
              <a:ea typeface="Times New Roman"/>
              <a:cs typeface="Times New Roman"/>
              <a:sym typeface="Times New Roman"/>
            </a:endParaRPr>
          </a:p>
          <a:p>
            <a:pPr algn="ctr">
              <a:buClr>
                <a:srgbClr val="000000"/>
              </a:buClr>
            </a:pPr>
            <a:endParaRPr sz="1200" dirty="0">
              <a:solidFill>
                <a:srgbClr val="BFBFBF"/>
              </a:solidFill>
              <a:latin typeface="Times New Roman"/>
              <a:ea typeface="Times New Roman"/>
              <a:cs typeface="Times New Roman"/>
              <a:sym typeface="Times New Roman"/>
            </a:endParaRPr>
          </a:p>
        </p:txBody>
      </p:sp>
      <p:sp>
        <p:nvSpPr>
          <p:cNvPr id="8" name="Shape 62"/>
          <p:cNvSpPr txBox="1"/>
          <p:nvPr/>
        </p:nvSpPr>
        <p:spPr>
          <a:xfrm>
            <a:off x="4616574" y="2102469"/>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System Entity 1</a:t>
            </a:r>
            <a:r>
              <a:rPr lang="en-US" b="1" dirty="0">
                <a:solidFill>
                  <a:srgbClr val="3F3F3F"/>
                </a:solidFill>
                <a:ea typeface="Source Sans Pro"/>
                <a:sym typeface="Source Sans Pro"/>
              </a:rPr>
              <a:t>:</a:t>
            </a:r>
          </a:p>
        </p:txBody>
      </p:sp>
      <p:sp>
        <p:nvSpPr>
          <p:cNvPr id="9" name="Rectangle 8"/>
          <p:cNvSpPr/>
          <p:nvPr/>
        </p:nvSpPr>
        <p:spPr>
          <a:xfrm>
            <a:off x="4720222" y="2447218"/>
            <a:ext cx="4066476" cy="410587"/>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44120" y="3054497"/>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hape 62"/>
          <p:cNvSpPr txBox="1"/>
          <p:nvPr/>
        </p:nvSpPr>
        <p:spPr>
          <a:xfrm>
            <a:off x="272613" y="2041660"/>
            <a:ext cx="4415550" cy="46075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System Diagram/Schematic</a:t>
            </a:r>
            <a:endParaRPr lang="en-US"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3" name="Rectangle 12"/>
          <p:cNvSpPr/>
          <p:nvPr/>
        </p:nvSpPr>
        <p:spPr>
          <a:xfrm>
            <a:off x="5600364" y="3544803"/>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14" name="Rectangle 13"/>
          <p:cNvSpPr/>
          <p:nvPr/>
        </p:nvSpPr>
        <p:spPr>
          <a:xfrm>
            <a:off x="4731363" y="4519710"/>
            <a:ext cx="4066476" cy="43801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355261" y="5126989"/>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hape 62"/>
          <p:cNvSpPr txBox="1"/>
          <p:nvPr/>
        </p:nvSpPr>
        <p:spPr>
          <a:xfrm>
            <a:off x="315813" y="980208"/>
            <a:ext cx="8470260" cy="1122262"/>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Copy the image you inserted into Slide 6 here. Then highlight or circle the different entities in your system and indicate them along with their respective form and function in the fields at right.</a:t>
            </a:r>
          </a:p>
          <a:p>
            <a:pPr>
              <a:buClr>
                <a:schemeClr val="dk1"/>
              </a:buClr>
              <a:buSzPct val="25000"/>
            </a:pPr>
            <a:endParaRPr lang="en-US" sz="800" i="1" dirty="0" smtClean="0">
              <a:solidFill>
                <a:srgbClr val="3F3F3F"/>
              </a:solidFill>
              <a:ea typeface="Source Sans Pro"/>
              <a:sym typeface="Source Sans Pro"/>
            </a:endParaRPr>
          </a:p>
          <a:p>
            <a:pPr>
              <a:buClr>
                <a:schemeClr val="dk1"/>
              </a:buClr>
              <a:buSzPct val="25000"/>
            </a:pPr>
            <a:r>
              <a:rPr lang="en-US" sz="1200" b="1" dirty="0" smtClean="0">
                <a:solidFill>
                  <a:schemeClr val="dk1"/>
                </a:solidFill>
                <a:ea typeface="Source Sans Pro"/>
                <a:sym typeface="Source Sans Pro"/>
              </a:rPr>
              <a:t>Note</a:t>
            </a:r>
            <a:r>
              <a:rPr lang="en-US" sz="1200" b="1" dirty="0">
                <a:solidFill>
                  <a:schemeClr val="dk1"/>
                </a:solidFill>
                <a:ea typeface="Source Sans Pro"/>
                <a:sym typeface="Source Sans Pro"/>
              </a:rPr>
              <a:t>: </a:t>
            </a:r>
            <a:r>
              <a:rPr lang="en-US" sz="1200" b="1" dirty="0" err="1">
                <a:solidFill>
                  <a:schemeClr val="dk1"/>
                </a:solidFill>
                <a:ea typeface="Source Sans Pro"/>
                <a:sym typeface="Source Sans Pro"/>
              </a:rPr>
              <a:t>edX</a:t>
            </a:r>
            <a:r>
              <a:rPr lang="en-US" sz="1200" b="1" dirty="0">
                <a:solidFill>
                  <a:schemeClr val="dk1"/>
                </a:solidFill>
                <a:ea typeface="Source Sans Pro"/>
                <a:sym typeface="Source Sans Pro"/>
              </a:rPr>
              <a:t> has a </a:t>
            </a:r>
            <a:r>
              <a:rPr lang="en-US" sz="1200" b="1" dirty="0" smtClean="0">
                <a:solidFill>
                  <a:schemeClr val="dk1"/>
                </a:solidFill>
                <a:ea typeface="Source Sans Pro"/>
                <a:sym typeface="Source Sans Pro"/>
              </a:rPr>
              <a:t>10MB </a:t>
            </a:r>
            <a:r>
              <a:rPr lang="en-US" sz="1200" b="1" dirty="0">
                <a:solidFill>
                  <a:schemeClr val="dk1"/>
                </a:solidFill>
                <a:ea typeface="Source Sans Pro"/>
                <a:sym typeface="Source Sans Pro"/>
              </a:rPr>
              <a:t>file size limit for document submission. </a:t>
            </a:r>
            <a:r>
              <a:rPr lang="en-US" sz="1200" dirty="0">
                <a:solidFill>
                  <a:schemeClr val="dk1"/>
                </a:solidFill>
                <a:ea typeface="Source Sans Pro"/>
                <a:sym typeface="Source Sans Pro"/>
              </a:rPr>
              <a:t>If you have selected large image(s), you may need to </a:t>
            </a:r>
            <a:r>
              <a:rPr lang="en-US" sz="1200" dirty="0" smtClean="0">
                <a:solidFill>
                  <a:schemeClr val="dk1"/>
                </a:solidFill>
                <a:ea typeface="Source Sans Pro"/>
                <a:sym typeface="Source Sans Pro"/>
                <a:hlinkClick r:id="rId3"/>
              </a:rPr>
              <a:t>resize</a:t>
            </a:r>
            <a:r>
              <a:rPr lang="en-US" sz="1200" dirty="0" smtClean="0">
                <a:solidFill>
                  <a:schemeClr val="dk1"/>
                </a:solidFill>
                <a:ea typeface="Source Sans Pro"/>
                <a:sym typeface="Source Sans Pro"/>
              </a:rPr>
              <a:t> </a:t>
            </a:r>
            <a:r>
              <a:rPr lang="en-US" sz="1200" dirty="0">
                <a:solidFill>
                  <a:schemeClr val="dk1"/>
                </a:solidFill>
                <a:ea typeface="Source Sans Pro"/>
                <a:sym typeface="Source Sans Pro"/>
              </a:rPr>
              <a:t>before submitting, OR you may simply include a web URL for the image in the image location. </a:t>
            </a:r>
            <a:endParaRPr lang="en-US" sz="1200" i="1"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p:txBody>
      </p:sp>
      <p:pic>
        <p:nvPicPr>
          <p:cNvPr id="22" name="Picture 21"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844263" y="3468719"/>
            <a:ext cx="1024904" cy="1024902"/>
          </a:xfrm>
          <a:prstGeom prst="rect">
            <a:avLst/>
          </a:prstGeom>
        </p:spPr>
      </p:pic>
      <p:sp>
        <p:nvSpPr>
          <p:cNvPr id="23" name="Shape 62"/>
          <p:cNvSpPr txBox="1"/>
          <p:nvPr/>
        </p:nvSpPr>
        <p:spPr>
          <a:xfrm>
            <a:off x="4613773" y="3042739"/>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5" name="Shape 62"/>
          <p:cNvSpPr txBox="1"/>
          <p:nvPr/>
        </p:nvSpPr>
        <p:spPr>
          <a:xfrm>
            <a:off x="4613773" y="354480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6" name="Shape 62"/>
          <p:cNvSpPr txBox="1"/>
          <p:nvPr/>
        </p:nvSpPr>
        <p:spPr>
          <a:xfrm>
            <a:off x="4651851" y="4154415"/>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System Entity </a:t>
            </a:r>
            <a:r>
              <a:rPr lang="en-US" b="1" dirty="0">
                <a:solidFill>
                  <a:srgbClr val="3F3F3F"/>
                </a:solidFill>
                <a:ea typeface="Source Sans Pro"/>
                <a:sym typeface="Source Sans Pro"/>
              </a:rPr>
              <a:t>2</a:t>
            </a:r>
            <a:r>
              <a:rPr lang="en-US" b="1" dirty="0" smtClean="0">
                <a:solidFill>
                  <a:srgbClr val="3F3F3F"/>
                </a:solidFill>
                <a:ea typeface="Source Sans Pro"/>
                <a:sym typeface="Source Sans Pro"/>
              </a:rPr>
              <a:t>:</a:t>
            </a: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smtClean="0">
              <a:solidFill>
                <a:srgbClr val="3F3F3F"/>
              </a:solidFill>
              <a:ea typeface="Source Sans Pro"/>
              <a:sym typeface="Source Sans Pro"/>
            </a:endParaRPr>
          </a:p>
          <a:p>
            <a:pPr>
              <a:buClr>
                <a:schemeClr val="dk1"/>
              </a:buClr>
              <a:buSzPct val="25000"/>
            </a:pPr>
            <a:r>
              <a:rPr lang="en-US" b="1" dirty="0">
                <a:solidFill>
                  <a:srgbClr val="3F3F3F"/>
                </a:solidFill>
                <a:ea typeface="Source Sans Pro"/>
                <a:sym typeface="Source Sans Pro"/>
              </a:rPr>
              <a:t/>
            </a:r>
            <a:br>
              <a:rPr lang="en-US" b="1" dirty="0">
                <a:solidFill>
                  <a:srgbClr val="3F3F3F"/>
                </a:solidFill>
                <a:ea typeface="Source Sans Pro"/>
                <a:sym typeface="Source Sans Pro"/>
              </a:rPr>
            </a:b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7" name="Shape 62"/>
          <p:cNvSpPr txBox="1"/>
          <p:nvPr/>
        </p:nvSpPr>
        <p:spPr>
          <a:xfrm>
            <a:off x="4613773" y="510347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8" name="Shape 62"/>
          <p:cNvSpPr txBox="1"/>
          <p:nvPr/>
        </p:nvSpPr>
        <p:spPr>
          <a:xfrm>
            <a:off x="4613773" y="5605537"/>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 name="Text Placeholder 1"/>
          <p:cNvSpPr>
            <a:spLocks noGrp="1"/>
          </p:cNvSpPr>
          <p:nvPr>
            <p:ph type="body" idx="1"/>
          </p:nvPr>
        </p:nvSpPr>
        <p:spPr>
          <a:xfrm>
            <a:off x="4731364" y="2459092"/>
            <a:ext cx="4054710" cy="371830"/>
          </a:xfrm>
        </p:spPr>
        <p:txBody>
          <a:bodyPr/>
          <a:lstStyle/>
          <a:p>
            <a:endParaRPr lang="en-US" dirty="0"/>
          </a:p>
        </p:txBody>
      </p:sp>
      <p:sp>
        <p:nvSpPr>
          <p:cNvPr id="3" name="Text Placeholder 2"/>
          <p:cNvSpPr>
            <a:spLocks noGrp="1"/>
          </p:cNvSpPr>
          <p:nvPr>
            <p:ph type="body" idx="2"/>
          </p:nvPr>
        </p:nvSpPr>
        <p:spPr>
          <a:xfrm>
            <a:off x="5355262" y="3062410"/>
            <a:ext cx="3430812" cy="305343"/>
          </a:xfrm>
        </p:spPr>
        <p:txBody>
          <a:bodyPr anchor="ctr"/>
          <a:lstStyle/>
          <a:p>
            <a:endParaRPr lang="en-US" dirty="0"/>
          </a:p>
        </p:txBody>
      </p:sp>
      <p:sp>
        <p:nvSpPr>
          <p:cNvPr id="4" name="Text Placeholder 3"/>
          <p:cNvSpPr>
            <a:spLocks noGrp="1"/>
          </p:cNvSpPr>
          <p:nvPr>
            <p:ph type="body" idx="13"/>
          </p:nvPr>
        </p:nvSpPr>
        <p:spPr>
          <a:xfrm>
            <a:off x="5600364" y="3557704"/>
            <a:ext cx="3185709" cy="305343"/>
          </a:xfrm>
        </p:spPr>
        <p:txBody>
          <a:bodyPr anchor="ctr"/>
          <a:lstStyle/>
          <a:p>
            <a:endParaRPr lang="en-US" dirty="0"/>
          </a:p>
        </p:txBody>
      </p:sp>
      <p:sp>
        <p:nvSpPr>
          <p:cNvPr id="11" name="Text Placeholder 10"/>
          <p:cNvSpPr>
            <a:spLocks noGrp="1"/>
          </p:cNvSpPr>
          <p:nvPr>
            <p:ph type="body" idx="14"/>
          </p:nvPr>
        </p:nvSpPr>
        <p:spPr>
          <a:xfrm>
            <a:off x="4731364" y="4548795"/>
            <a:ext cx="4054709" cy="374011"/>
          </a:xfrm>
        </p:spPr>
        <p:txBody>
          <a:bodyPr/>
          <a:lstStyle/>
          <a:p>
            <a:endParaRPr lang="en-US" dirty="0"/>
          </a:p>
        </p:txBody>
      </p:sp>
      <p:sp>
        <p:nvSpPr>
          <p:cNvPr id="16" name="Text Placeholder 15"/>
          <p:cNvSpPr>
            <a:spLocks noGrp="1"/>
          </p:cNvSpPr>
          <p:nvPr>
            <p:ph type="body" idx="15"/>
          </p:nvPr>
        </p:nvSpPr>
        <p:spPr>
          <a:xfrm>
            <a:off x="5355262" y="5149884"/>
            <a:ext cx="3430812" cy="305343"/>
          </a:xfrm>
        </p:spPr>
        <p:txBody>
          <a:bodyPr anchor="ctr"/>
          <a:lstStyle/>
          <a:p>
            <a:endParaRPr lang="en-US" dirty="0"/>
          </a:p>
        </p:txBody>
      </p:sp>
      <p:sp>
        <p:nvSpPr>
          <p:cNvPr id="19" name="Text Placeholder 18"/>
          <p:cNvSpPr>
            <a:spLocks noGrp="1"/>
          </p:cNvSpPr>
          <p:nvPr>
            <p:ph type="body" idx="16"/>
          </p:nvPr>
        </p:nvSpPr>
        <p:spPr>
          <a:xfrm>
            <a:off x="5600364" y="5611556"/>
            <a:ext cx="3185709" cy="305343"/>
          </a:xfrm>
        </p:spPr>
        <p:txBody>
          <a:bodyPr anchor="ctr"/>
          <a:lstStyle/>
          <a:p>
            <a:endParaRPr lang="en-US" dirty="0"/>
          </a:p>
        </p:txBody>
      </p:sp>
      <p:sp>
        <p:nvSpPr>
          <p:cNvPr id="47" name="Rectangle 46"/>
          <p:cNvSpPr/>
          <p:nvPr/>
        </p:nvSpPr>
        <p:spPr>
          <a:xfrm>
            <a:off x="5599740" y="5609544"/>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21" name="Slide Number Placeholder 2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1705056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6707" y="717319"/>
            <a:ext cx="867086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Step 4: IDENTIFY SYSTEM RELATIONSHIPS</a:t>
            </a:r>
            <a:endParaRPr lang="en-US" sz="3000" b="1" dirty="0">
              <a:ea typeface="Source Sans Pro"/>
              <a:sym typeface="Source Sans Pro"/>
            </a:endParaRPr>
          </a:p>
        </p:txBody>
      </p:sp>
      <p:sp>
        <p:nvSpPr>
          <p:cNvPr id="6" name="Rectangle 5"/>
          <p:cNvSpPr/>
          <p:nvPr/>
        </p:nvSpPr>
        <p:spPr>
          <a:xfrm>
            <a:off x="555659" y="2094300"/>
            <a:ext cx="8032682" cy="3999224"/>
          </a:xfrm>
          <a:prstGeom prst="rect">
            <a:avLst/>
          </a:prstGeom>
          <a:noFill/>
          <a:ln w="2857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08059" y="2246700"/>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Entity 1</a:t>
            </a:r>
            <a:endParaRPr lang="en-US" dirty="0"/>
          </a:p>
        </p:txBody>
      </p:sp>
      <p:sp>
        <p:nvSpPr>
          <p:cNvPr id="14" name="Rectangle 13"/>
          <p:cNvSpPr/>
          <p:nvPr/>
        </p:nvSpPr>
        <p:spPr>
          <a:xfrm>
            <a:off x="2512906" y="2246700"/>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 </a:t>
            </a:r>
            <a:r>
              <a:rPr lang="en-US" dirty="0" smtClean="0">
                <a:solidFill>
                  <a:schemeClr val="tx1"/>
                </a:solidFill>
              </a:rPr>
              <a:t>2</a:t>
            </a:r>
            <a:endParaRPr lang="en-US" dirty="0"/>
          </a:p>
        </p:txBody>
      </p:sp>
      <p:sp>
        <p:nvSpPr>
          <p:cNvPr id="15" name="Rectangle 14"/>
          <p:cNvSpPr/>
          <p:nvPr/>
        </p:nvSpPr>
        <p:spPr>
          <a:xfrm>
            <a:off x="708059" y="2959654"/>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 </a:t>
            </a:r>
            <a:r>
              <a:rPr lang="en-US" dirty="0" smtClean="0">
                <a:solidFill>
                  <a:schemeClr val="tx1"/>
                </a:solidFill>
              </a:rPr>
              <a:t>3</a:t>
            </a:r>
            <a:endParaRPr lang="en-US" dirty="0"/>
          </a:p>
        </p:txBody>
      </p:sp>
      <p:sp>
        <p:nvSpPr>
          <p:cNvPr id="16" name="Rectangle 15"/>
          <p:cNvSpPr/>
          <p:nvPr/>
        </p:nvSpPr>
        <p:spPr>
          <a:xfrm>
            <a:off x="2512906" y="2959654"/>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 </a:t>
            </a:r>
            <a:r>
              <a:rPr lang="en-US" dirty="0" smtClean="0">
                <a:solidFill>
                  <a:schemeClr val="tx1"/>
                </a:solidFill>
              </a:rPr>
              <a:t>4</a:t>
            </a:r>
            <a:endParaRPr lang="en-US" dirty="0"/>
          </a:p>
        </p:txBody>
      </p:sp>
      <p:cxnSp>
        <p:nvCxnSpPr>
          <p:cNvPr id="3" name="Elbow Connector 2"/>
          <p:cNvCxnSpPr/>
          <p:nvPr/>
        </p:nvCxnSpPr>
        <p:spPr>
          <a:xfrm rot="16200000" flipH="1">
            <a:off x="4844996" y="2495304"/>
            <a:ext cx="824354" cy="623897"/>
          </a:xfrm>
          <a:prstGeom prst="bentConnector3">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8" name="Elbow Connector 17"/>
          <p:cNvCxnSpPr/>
          <p:nvPr/>
        </p:nvCxnSpPr>
        <p:spPr>
          <a:xfrm rot="16200000" flipH="1">
            <a:off x="5892251" y="2495304"/>
            <a:ext cx="824356" cy="623899"/>
          </a:xfrm>
          <a:prstGeom prst="bentConnector3">
            <a:avLst/>
          </a:prstGeom>
          <a:ln w="952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rot="16200000" flipH="1">
            <a:off x="7085688" y="2507791"/>
            <a:ext cx="824357" cy="598923"/>
          </a:xfrm>
          <a:prstGeom prst="bentConnector3">
            <a:avLst/>
          </a:prstGeom>
          <a:ln w="9525" cmpd="sng">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708059" y="3672608"/>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 </a:t>
            </a:r>
            <a:r>
              <a:rPr lang="en-US" dirty="0" smtClean="0">
                <a:solidFill>
                  <a:schemeClr val="tx1"/>
                </a:solidFill>
              </a:rPr>
              <a:t>5</a:t>
            </a:r>
            <a:endParaRPr lang="en-US" dirty="0"/>
          </a:p>
        </p:txBody>
      </p:sp>
      <p:sp>
        <p:nvSpPr>
          <p:cNvPr id="25" name="Rectangle 24"/>
          <p:cNvSpPr/>
          <p:nvPr/>
        </p:nvSpPr>
        <p:spPr>
          <a:xfrm>
            <a:off x="2512906" y="3672608"/>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 </a:t>
            </a:r>
            <a:r>
              <a:rPr lang="en-US" dirty="0" smtClean="0">
                <a:solidFill>
                  <a:schemeClr val="tx1"/>
                </a:solidFill>
              </a:rPr>
              <a:t>6</a:t>
            </a:r>
            <a:endParaRPr lang="en-US" dirty="0"/>
          </a:p>
        </p:txBody>
      </p:sp>
      <p:sp>
        <p:nvSpPr>
          <p:cNvPr id="29" name="Shape 62"/>
          <p:cNvSpPr txBox="1"/>
          <p:nvPr/>
        </p:nvSpPr>
        <p:spPr>
          <a:xfrm>
            <a:off x="304858" y="1263807"/>
            <a:ext cx="7865468" cy="611556"/>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Replace the names of Entities 1 and 2 in the diagram below with the first two entities you identified on the previous step. Identify at least 4 more entities in your system. Then, use the connectors to define the relationships between your entities. You may copy the objects you use more than once and delete any you don’t use.</a:t>
            </a: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extLst>
      <p:ext uri="{BB962C8B-B14F-4D97-AF65-F5344CB8AC3E}">
        <p14:creationId xmlns:p14="http://schemas.microsoft.com/office/powerpoint/2010/main" val="344419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2948" y="558801"/>
            <a:ext cx="7779583" cy="71584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Step 5: PREDICT SYSTEM EMERGENCE</a:t>
            </a:r>
            <a:endParaRPr lang="en-US" sz="3000" b="1" dirty="0">
              <a:ea typeface="Source Sans Pro"/>
              <a:sym typeface="Source Sans Pro"/>
            </a:endParaRPr>
          </a:p>
        </p:txBody>
      </p:sp>
      <p:sp>
        <p:nvSpPr>
          <p:cNvPr id="6" name="Rectangle 5"/>
          <p:cNvSpPr/>
          <p:nvPr/>
        </p:nvSpPr>
        <p:spPr>
          <a:xfrm>
            <a:off x="367653" y="4781297"/>
            <a:ext cx="2662707" cy="1465935"/>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hape 62"/>
          <p:cNvSpPr txBox="1"/>
          <p:nvPr/>
        </p:nvSpPr>
        <p:spPr>
          <a:xfrm>
            <a:off x="272613" y="2111334"/>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Intended Emergence</a:t>
            </a:r>
            <a:endParaRPr lang="en-US"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4" name="Shape 62"/>
          <p:cNvSpPr txBox="1"/>
          <p:nvPr/>
        </p:nvSpPr>
        <p:spPr>
          <a:xfrm>
            <a:off x="4640686" y="2111334"/>
            <a:ext cx="3389786" cy="46075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Unintended Emergence</a:t>
            </a:r>
            <a:endParaRPr lang="en-US"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6" name="Rectangle 15"/>
          <p:cNvSpPr/>
          <p:nvPr/>
        </p:nvSpPr>
        <p:spPr>
          <a:xfrm>
            <a:off x="367653" y="2405963"/>
            <a:ext cx="3531707" cy="560554"/>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hape 62"/>
          <p:cNvSpPr txBox="1"/>
          <p:nvPr/>
        </p:nvSpPr>
        <p:spPr>
          <a:xfrm>
            <a:off x="272613" y="3057275"/>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Functional Interaction</a:t>
            </a:r>
            <a:endParaRPr lang="en-US"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8" name="Rectangle 17"/>
          <p:cNvSpPr/>
          <p:nvPr/>
        </p:nvSpPr>
        <p:spPr>
          <a:xfrm>
            <a:off x="367653" y="3347546"/>
            <a:ext cx="3531707" cy="1069432"/>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Shape 62"/>
          <p:cNvSpPr txBox="1"/>
          <p:nvPr/>
        </p:nvSpPr>
        <p:spPr>
          <a:xfrm>
            <a:off x="254463" y="4483066"/>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i="1" dirty="0" smtClean="0">
                <a:solidFill>
                  <a:srgbClr val="A6A6A6"/>
                </a:solidFill>
                <a:ea typeface="Source Sans Pro"/>
                <a:sym typeface="Source Sans Pro"/>
              </a:rPr>
              <a:t>(optional) </a:t>
            </a:r>
            <a:r>
              <a:rPr lang="en-US" b="1" dirty="0" smtClean="0">
                <a:solidFill>
                  <a:srgbClr val="3F3F3F"/>
                </a:solidFill>
                <a:ea typeface="Source Sans Pro"/>
                <a:sym typeface="Source Sans Pro"/>
              </a:rPr>
              <a:t>Image</a:t>
            </a:r>
            <a:endParaRPr lang="en-US" dirty="0" smtClean="0">
              <a:solidFill>
                <a:srgbClr val="3F3F3F"/>
              </a:solidFill>
              <a:ea typeface="Source Sans Pro"/>
              <a:sym typeface="Source Sans Pro"/>
            </a:endParaRPr>
          </a:p>
        </p:txBody>
      </p:sp>
      <p:sp>
        <p:nvSpPr>
          <p:cNvPr id="20" name="Rectangle 19"/>
          <p:cNvSpPr/>
          <p:nvPr/>
        </p:nvSpPr>
        <p:spPr>
          <a:xfrm>
            <a:off x="4753644" y="2405963"/>
            <a:ext cx="3531707" cy="560554"/>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hape 62"/>
          <p:cNvSpPr txBox="1"/>
          <p:nvPr/>
        </p:nvSpPr>
        <p:spPr>
          <a:xfrm>
            <a:off x="4647464" y="3057275"/>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ea typeface="Source Sans Pro"/>
                <a:sym typeface="Source Sans Pro"/>
              </a:rPr>
              <a:t>Functional Interaction</a:t>
            </a:r>
            <a:endParaRPr lang="en-US" dirty="0" smtClean="0">
              <a:solidFill>
                <a:srgbClr val="3F3F3F"/>
              </a:solidFill>
              <a:ea typeface="Source Sans Pro"/>
              <a:sym typeface="Source Sans Pro"/>
            </a:endParaRPr>
          </a:p>
          <a:p>
            <a:pPr>
              <a:buClr>
                <a:schemeClr val="dk1"/>
              </a:buClr>
              <a:buSzPct val="25000"/>
            </a:pPr>
            <a:endParaRPr lang="en-US" sz="1200" dirty="0" smtClean="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smtClean="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2" name="Rectangle 21"/>
          <p:cNvSpPr/>
          <p:nvPr/>
        </p:nvSpPr>
        <p:spPr>
          <a:xfrm>
            <a:off x="4753644" y="3347546"/>
            <a:ext cx="3531707" cy="1069432"/>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760655" y="4781297"/>
            <a:ext cx="2748400" cy="1465935"/>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hape 62"/>
          <p:cNvSpPr txBox="1"/>
          <p:nvPr/>
        </p:nvSpPr>
        <p:spPr>
          <a:xfrm>
            <a:off x="4647464" y="4521846"/>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i="1" dirty="0">
                <a:solidFill>
                  <a:srgbClr val="A6A6A6"/>
                </a:solidFill>
                <a:ea typeface="Source Sans Pro"/>
                <a:sym typeface="Source Sans Pro"/>
              </a:rPr>
              <a:t>(optional) </a:t>
            </a:r>
            <a:r>
              <a:rPr lang="en-US" b="1" dirty="0" smtClean="0">
                <a:solidFill>
                  <a:srgbClr val="3F3F3F"/>
                </a:solidFill>
                <a:ea typeface="Source Sans Pro"/>
                <a:sym typeface="Source Sans Pro"/>
              </a:rPr>
              <a:t>Image</a:t>
            </a:r>
            <a:endParaRPr lang="en-US" dirty="0">
              <a:solidFill>
                <a:srgbClr val="3F3F3F"/>
              </a:solidFill>
              <a:ea typeface="Source Sans Pro"/>
              <a:sym typeface="Source Sans Pro"/>
            </a:endParaRPr>
          </a:p>
        </p:txBody>
      </p:sp>
      <p:sp>
        <p:nvSpPr>
          <p:cNvPr id="25" name="Shape 62"/>
          <p:cNvSpPr txBox="1"/>
          <p:nvPr/>
        </p:nvSpPr>
        <p:spPr>
          <a:xfrm>
            <a:off x="315812" y="1063042"/>
            <a:ext cx="8081441" cy="1067682"/>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For this step, you will predict two types of emergence in your system: intended and unintended, including emergence failures. Write a brief description of each emergent behavior of your system, and then explain how it occurred by describing it functional emergence. </a:t>
            </a:r>
          </a:p>
          <a:p>
            <a:pPr>
              <a:buClr>
                <a:schemeClr val="dk1"/>
              </a:buClr>
              <a:buSzPct val="25000"/>
            </a:pPr>
            <a:r>
              <a:rPr lang="en-US" sz="1200" i="1" dirty="0" smtClean="0">
                <a:solidFill>
                  <a:srgbClr val="3F3F3F"/>
                </a:solidFill>
                <a:ea typeface="Source Sans Pro"/>
                <a:sym typeface="Source Sans Pro"/>
              </a:rPr>
              <a:t>You may also upload an image for each emergence type if you prefer. </a:t>
            </a: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i="1" dirty="0">
              <a:solidFill>
                <a:srgbClr val="3F3F3F"/>
              </a:solidFill>
              <a:latin typeface="Source Sans Pro"/>
              <a:ea typeface="Source Sans Pro"/>
              <a:cs typeface="Source Sans Pro"/>
              <a:sym typeface="Source Sans Pro"/>
            </a:endParaRPr>
          </a:p>
        </p:txBody>
      </p:sp>
      <p:sp>
        <p:nvSpPr>
          <p:cNvPr id="27" name="Shape 62"/>
          <p:cNvSpPr txBox="1"/>
          <p:nvPr/>
        </p:nvSpPr>
        <p:spPr>
          <a:xfrm>
            <a:off x="933248" y="579195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28" name="Picture 27"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312781" y="4980478"/>
            <a:ext cx="815576" cy="815574"/>
          </a:xfrm>
          <a:prstGeom prst="rect">
            <a:avLst/>
          </a:prstGeom>
        </p:spPr>
      </p:pic>
      <p:sp>
        <p:nvSpPr>
          <p:cNvPr id="29" name="Shape 62"/>
          <p:cNvSpPr txBox="1"/>
          <p:nvPr/>
        </p:nvSpPr>
        <p:spPr>
          <a:xfrm>
            <a:off x="5366346" y="579195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30" name="Picture 29"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5745879" y="4980478"/>
            <a:ext cx="815576" cy="815574"/>
          </a:xfrm>
          <a:prstGeom prst="rect">
            <a:avLst/>
          </a:prstGeom>
        </p:spPr>
      </p:pic>
      <p:sp>
        <p:nvSpPr>
          <p:cNvPr id="2" name="Text Placeholder 1"/>
          <p:cNvSpPr>
            <a:spLocks noGrp="1"/>
          </p:cNvSpPr>
          <p:nvPr>
            <p:ph type="body" idx="1"/>
          </p:nvPr>
        </p:nvSpPr>
        <p:spPr>
          <a:xfrm>
            <a:off x="367653" y="2425416"/>
            <a:ext cx="3531707" cy="541101"/>
          </a:xfrm>
        </p:spPr>
        <p:txBody>
          <a:bodyPr/>
          <a:lstStyle/>
          <a:p>
            <a:endParaRPr lang="en-US"/>
          </a:p>
        </p:txBody>
      </p:sp>
      <p:sp>
        <p:nvSpPr>
          <p:cNvPr id="3" name="Text Placeholder 2"/>
          <p:cNvSpPr>
            <a:spLocks noGrp="1"/>
          </p:cNvSpPr>
          <p:nvPr>
            <p:ph type="body" idx="2"/>
          </p:nvPr>
        </p:nvSpPr>
        <p:spPr>
          <a:xfrm>
            <a:off x="4760656" y="2423634"/>
            <a:ext cx="3524696" cy="542883"/>
          </a:xfrm>
        </p:spPr>
        <p:txBody>
          <a:bodyPr/>
          <a:lstStyle/>
          <a:p>
            <a:endParaRPr lang="en-US" dirty="0"/>
          </a:p>
        </p:txBody>
      </p:sp>
      <p:sp>
        <p:nvSpPr>
          <p:cNvPr id="4" name="Text Placeholder 3"/>
          <p:cNvSpPr>
            <a:spLocks noGrp="1"/>
          </p:cNvSpPr>
          <p:nvPr>
            <p:ph type="body" idx="13"/>
          </p:nvPr>
        </p:nvSpPr>
        <p:spPr>
          <a:xfrm>
            <a:off x="367653" y="3371914"/>
            <a:ext cx="3531707" cy="1020697"/>
          </a:xfrm>
        </p:spPr>
        <p:txBody>
          <a:bodyPr/>
          <a:lstStyle/>
          <a:p>
            <a:endParaRPr lang="en-US" dirty="0"/>
          </a:p>
        </p:txBody>
      </p:sp>
      <p:sp>
        <p:nvSpPr>
          <p:cNvPr id="7" name="Text Placeholder 6"/>
          <p:cNvSpPr>
            <a:spLocks noGrp="1"/>
          </p:cNvSpPr>
          <p:nvPr>
            <p:ph type="body" idx="14"/>
          </p:nvPr>
        </p:nvSpPr>
        <p:spPr>
          <a:xfrm>
            <a:off x="4760657" y="3362041"/>
            <a:ext cx="3524696" cy="1040442"/>
          </a:xfrm>
        </p:spPr>
        <p:txBody>
          <a:bodyPr/>
          <a:lstStyle/>
          <a:p>
            <a:endParaRPr lang="en-US" dirty="0"/>
          </a:p>
        </p:txBody>
      </p:sp>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444199505"/>
      </p:ext>
    </p:extLst>
  </p:cSld>
  <p:clrMapOvr>
    <a:masterClrMapping/>
  </p:clrMapOvr>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4135</TotalTime>
  <Words>1090</Words>
  <Application>Microsoft Office PowerPoint</Application>
  <PresentationFormat>On-screen Show (4:3)</PresentationFormat>
  <Paragraphs>174</Paragraphs>
  <Slides>11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7: REVIEW &amp; SUBMIT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Temes</dc:creator>
  <cp:lastModifiedBy>James Stanton</cp:lastModifiedBy>
  <cp:revision>212</cp:revision>
  <cp:lastPrinted>2016-09-07T18:31:36Z</cp:lastPrinted>
  <dcterms:modified xsi:type="dcterms:W3CDTF">2017-10-27T13:37:51Z</dcterms:modified>
</cp:coreProperties>
</file>