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1" r:id="rId2"/>
  </p:sldMasterIdLst>
  <p:notesMasterIdLst>
    <p:notesMasterId r:id="rId8"/>
  </p:notesMasterIdLst>
  <p:handoutMasterIdLst>
    <p:handoutMasterId r:id="rId9"/>
  </p:handoutMasterIdLst>
  <p:sldIdLst>
    <p:sldId id="256" r:id="rId3"/>
    <p:sldId id="287" r:id="rId4"/>
    <p:sldId id="281" r:id="rId5"/>
    <p:sldId id="282" r:id="rId6"/>
    <p:sldId id="286" r:id="rId7"/>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174">
          <p15:clr>
            <a:srgbClr val="A4A3A4"/>
          </p15:clr>
        </p15:guide>
        <p15:guide id="4" orient="horz" pos="113">
          <p15:clr>
            <a:srgbClr val="A4A3A4"/>
          </p15:clr>
        </p15:guide>
        <p15:guide id="5" orient="horz" pos="2214">
          <p15:clr>
            <a:srgbClr val="A4A3A4"/>
          </p15:clr>
        </p15:guide>
        <p15:guide id="6" pos="5574">
          <p15:clr>
            <a:srgbClr val="A4A3A4"/>
          </p15:clr>
        </p15:guide>
        <p15:guide id="7" pos="279">
          <p15:clr>
            <a:srgbClr val="A4A3A4"/>
          </p15:clr>
        </p15:guide>
        <p15:guide id="8" pos="1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8B8C"/>
    <a:srgbClr val="3489C7"/>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1" autoAdjust="0"/>
    <p:restoredTop sz="94643"/>
  </p:normalViewPr>
  <p:slideViewPr>
    <p:cSldViewPr snapToGrid="0" snapToObjects="1">
      <p:cViewPr varScale="1">
        <p:scale>
          <a:sx n="66" d="100"/>
          <a:sy n="66" d="100"/>
        </p:scale>
        <p:origin x="1188" y="44"/>
      </p:cViewPr>
      <p:guideLst>
        <p:guide orient="horz" pos="2160"/>
        <p:guide pos="2880"/>
        <p:guide orient="horz" pos="4174"/>
        <p:guide orient="horz" pos="113"/>
        <p:guide orient="horz" pos="2214"/>
        <p:guide pos="5574"/>
        <p:guide pos="279"/>
        <p:guide pos="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60BF01-E03B-0740-9C8E-3153BAA4A970}" type="datetimeFigureOut">
              <a:rPr lang="en-US" smtClean="0"/>
              <a:t>9/7/2017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9A6A1BB-E0F7-A54B-8A92-AD65D4FAC85E}" type="slidenum">
              <a:rPr lang="en-US" smtClean="0"/>
              <a:t>‹#›</a:t>
            </a:fld>
            <a:endParaRPr lang="en-US"/>
          </a:p>
        </p:txBody>
      </p:sp>
    </p:spTree>
    <p:extLst>
      <p:ext uri="{BB962C8B-B14F-4D97-AF65-F5344CB8AC3E}">
        <p14:creationId xmlns:p14="http://schemas.microsoft.com/office/powerpoint/2010/main" val="15685373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19191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50905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558318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29950083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smtClean="0">
                <a:solidFill>
                  <a:srgbClr val="FFFFFF"/>
                </a:solidFill>
                <a:latin typeface="Arial"/>
                <a:ea typeface="Source Sans Pro"/>
                <a:cs typeface="Arial"/>
                <a:sym typeface="Source Sans Pro"/>
              </a:rPr>
              <a:t>Architecture of Complex</a:t>
            </a:r>
            <a:r>
              <a:rPr lang="en-US" sz="1100" b="1" i="0" baseline="0" dirty="0" smtClean="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cSld>
  <p:clrMap bg1="lt1" tx1="dk1" bg2="dk2" tx2="lt2" accent1="accent1" accent2="accent2" accent3="accent3" accent4="accent4" accent5="accent5" accent6="accent6" hlink="hlink" folHlink="folHlink"/>
  <p:sldLayoutIdLst>
    <p:sldLayoutId id="2147483656" r:id="rId1"/>
    <p:sldLayoutId id="2147483661" r:id="rId2"/>
    <p:sldLayoutId id="2147483670"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smtClean="0">
                <a:solidFill>
                  <a:srgbClr val="8A8B8C"/>
                </a:solidFill>
              </a:rPr>
              <a:t>Copyright © 2017. Massachusetts Institute of Technology. All rights reserved.</a:t>
            </a:r>
          </a:p>
        </p:txBody>
      </p:sp>
    </p:spTree>
    <p:extLst>
      <p:ext uri="{BB962C8B-B14F-4D97-AF65-F5344CB8AC3E}">
        <p14:creationId xmlns:p14="http://schemas.microsoft.com/office/powerpoint/2010/main" val="2098062171"/>
      </p:ext>
    </p:extLst>
  </p:cSld>
  <p:clrMap bg1="lt1" tx1="dk1" bg2="dk2" tx2="lt2" accent1="accent1" accent2="accent2" accent3="accent3" accent4="accent4" accent5="accent5" accent6="accent6" hlink="hlink" folHlink="folHlink"/>
  <p:sldLayoutIdLst>
    <p:sldLayoutId id="2147483674"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4" name="Shape 64"/>
          <p:cNvSpPr txBox="1"/>
          <p:nvPr/>
        </p:nvSpPr>
        <p:spPr>
          <a:xfrm>
            <a:off x="154984"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smtClean="0">
                <a:solidFill>
                  <a:schemeClr val="tx1"/>
                </a:solidFill>
                <a:ea typeface="Source Sans Pro"/>
                <a:sym typeface="Source Sans Pro"/>
              </a:rPr>
              <a:t>Architecture of Complex Systems</a:t>
            </a:r>
          </a:p>
        </p:txBody>
      </p:sp>
      <p:sp>
        <p:nvSpPr>
          <p:cNvPr id="5" name="Shape 64"/>
          <p:cNvSpPr txBox="1"/>
          <p:nvPr/>
        </p:nvSpPr>
        <p:spPr>
          <a:xfrm>
            <a:off x="2409761" y="3132087"/>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smtClean="0">
                <a:solidFill>
                  <a:schemeClr val="bg1"/>
                </a:solidFill>
                <a:latin typeface="+mj-lt"/>
                <a:ea typeface="Source Sans Pro"/>
                <a:cs typeface="Source Sans Pro"/>
                <a:sym typeface="Source Sans Pro"/>
              </a:rPr>
              <a:t>Name</a:t>
            </a:r>
          </a:p>
        </p:txBody>
      </p:sp>
      <p:sp>
        <p:nvSpPr>
          <p:cNvPr id="10" name="Rectangle 9"/>
          <p:cNvSpPr/>
          <p:nvPr/>
        </p:nvSpPr>
        <p:spPr>
          <a:xfrm>
            <a:off x="2509490" y="3657540"/>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1" name="Text Placeholder 10"/>
          <p:cNvSpPr>
            <a:spLocks noGrp="1"/>
          </p:cNvSpPr>
          <p:nvPr>
            <p:ph type="body" idx="1"/>
          </p:nvPr>
        </p:nvSpPr>
        <p:spPr>
          <a:xfrm>
            <a:off x="2509490" y="3684147"/>
            <a:ext cx="4352544" cy="448056"/>
          </a:xfrm>
        </p:spPr>
        <p:txBody>
          <a:bodyPr/>
          <a:lstStyle/>
          <a:p>
            <a:endParaRPr lang="en-US"/>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
        <p:nvSpPr>
          <p:cNvPr id="7" name="Rectangle 6"/>
          <p:cNvSpPr/>
          <p:nvPr/>
        </p:nvSpPr>
        <p:spPr>
          <a:xfrm>
            <a:off x="2400965" y="2738678"/>
            <a:ext cx="2001069" cy="523220"/>
          </a:xfrm>
          <a:prstGeom prst="rect">
            <a:avLst/>
          </a:prstGeom>
        </p:spPr>
        <p:txBody>
          <a:bodyPr wrap="none">
            <a:spAutoFit/>
          </a:bodyPr>
          <a:lstStyle/>
          <a:p>
            <a:pPr>
              <a:buClr>
                <a:schemeClr val="lt1"/>
              </a:buClr>
              <a:buSzPct val="25000"/>
            </a:pPr>
            <a:r>
              <a:rPr lang="en-US" sz="2800" dirty="0" smtClean="0">
                <a:solidFill>
                  <a:schemeClr val="bg1"/>
                </a:solidFill>
                <a:ea typeface="Source Sans Pro"/>
                <a:sym typeface="Source Sans Pro"/>
              </a:rPr>
              <a:t>Action Plan</a:t>
            </a:r>
            <a:endParaRPr lang="en-US" sz="2800" dirty="0">
              <a:solidFill>
                <a:schemeClr val="bg1"/>
              </a:solidFill>
              <a:ea typeface="Source Sans Pro"/>
              <a:sym typeface="Source Sans Pro"/>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62037" y="877541"/>
            <a:ext cx="7799829" cy="72266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Week 2 Action Plan</a:t>
            </a:r>
            <a:endParaRPr lang="en-US" sz="3000" b="1" dirty="0">
              <a:ea typeface="Source Sans Pro"/>
              <a:sym typeface="Source Sans Pro"/>
            </a:endParaRPr>
          </a:p>
        </p:txBody>
      </p:sp>
      <p:sp>
        <p:nvSpPr>
          <p:cNvPr id="6" name="Shape 64"/>
          <p:cNvSpPr txBox="1"/>
          <p:nvPr/>
        </p:nvSpPr>
        <p:spPr>
          <a:xfrm>
            <a:off x="383154" y="1954098"/>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dirty="0" smtClean="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78" y="2413945"/>
            <a:ext cx="3625585" cy="3468828"/>
          </a:xfrm>
          <a:prstGeom prst="rect">
            <a:avLst/>
          </a:prstGeom>
          <a:noFill/>
          <a:ln>
            <a:noFill/>
          </a:ln>
        </p:spPr>
        <p:txBody>
          <a:bodyPr lIns="91425" tIns="45700" rIns="91425" bIns="45700" anchor="t" anchorCtr="0">
            <a:noAutofit/>
          </a:bodyPr>
          <a:lstStyle/>
          <a:p>
            <a:pPr>
              <a:lnSpc>
                <a:spcPct val="110000"/>
              </a:lnSpc>
              <a:buClr>
                <a:schemeClr val="dk1"/>
              </a:buClr>
              <a:buSzPct val="25000"/>
            </a:pPr>
            <a:r>
              <a:rPr lang="en-US" sz="1200" dirty="0" smtClean="0">
                <a:solidFill>
                  <a:srgbClr val="3F3F3F"/>
                </a:solidFill>
                <a:ea typeface="Source Sans Pro"/>
                <a:sym typeface="Source Sans Pro"/>
              </a:rPr>
              <a:t>In developing an action plan, you have the opportunity to get clarity on how this course will be beneficial to </a:t>
            </a:r>
            <a:r>
              <a:rPr lang="en-US" sz="1200" b="1" dirty="0" smtClean="0">
                <a:solidFill>
                  <a:srgbClr val="3F3F3F"/>
                </a:solidFill>
                <a:ea typeface="Source Sans Pro"/>
                <a:sym typeface="Source Sans Pro"/>
              </a:rPr>
              <a:t>you</a:t>
            </a:r>
            <a:r>
              <a:rPr lang="en-US" sz="1200" dirty="0" smtClean="0">
                <a:solidFill>
                  <a:srgbClr val="3F3F3F"/>
                </a:solidFill>
                <a:ea typeface="Source Sans Pro"/>
                <a:sym typeface="Source Sans Pro"/>
              </a:rPr>
              <a:t>. You can define precisely for yourself why you are taking this course in terms that will benefit your work. Based on your goals, you can then decide on actions and resources to help you progress toward your goals. </a:t>
            </a:r>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smtClean="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9" name="Slide Number Placeholder 8"/>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3560473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4859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smtClean="0">
                <a:latin typeface="+mj-lt"/>
                <a:ea typeface="Source Sans Pro"/>
                <a:cs typeface="Source Sans Pro"/>
                <a:sym typeface="Source Sans Pro"/>
              </a:rPr>
              <a:t>Set Short-Term Goals</a:t>
            </a:r>
            <a:endParaRPr lang="en-US" sz="2700" b="1" dirty="0">
              <a:latin typeface="+mj-lt"/>
              <a:ea typeface="Source Sans Pro"/>
              <a:cs typeface="Source Sans Pro"/>
              <a:sym typeface="Source Sans Pro"/>
            </a:endParaRPr>
          </a:p>
        </p:txBody>
      </p:sp>
      <p:graphicFrame>
        <p:nvGraphicFramePr>
          <p:cNvPr id="4" name="Table 3"/>
          <p:cNvGraphicFramePr>
            <a:graphicFrameLocks noGrp="1"/>
          </p:cNvGraphicFramePr>
          <p:nvPr>
            <p:extLst>
              <p:ext uri="{D42A27DB-BD31-4B8C-83A1-F6EECF244321}">
                <p14:modId xmlns:p14="http://schemas.microsoft.com/office/powerpoint/2010/main" val="2462072812"/>
              </p:ext>
            </p:extLst>
          </p:nvPr>
        </p:nvGraphicFramePr>
        <p:xfrm>
          <a:off x="449147" y="2176973"/>
          <a:ext cx="8176133" cy="2054127"/>
        </p:xfrm>
        <a:graphic>
          <a:graphicData uri="http://schemas.openxmlformats.org/drawingml/2006/table">
            <a:tbl>
              <a:tblPr firstRow="1" bandRow="1">
                <a:tableStyleId>{9D7B26C5-4107-4FEC-AEDC-1716B250A1EF}</a:tableStyleId>
              </a:tblPr>
              <a:tblGrid>
                <a:gridCol w="1899916"/>
                <a:gridCol w="1979181"/>
                <a:gridCol w="2984703"/>
                <a:gridCol w="1312333"/>
              </a:tblGrid>
              <a:tr h="440869">
                <a:tc>
                  <a:txBody>
                    <a:bodyPr/>
                    <a:lstStyle/>
                    <a:p>
                      <a:r>
                        <a:rPr lang="en-US" sz="1400" dirty="0" smtClean="0"/>
                        <a:t>Three things I will do differently in the next 90 days?</a:t>
                      </a:r>
                      <a:endParaRPr lang="en-US" sz="1400" b="1" i="0" dirty="0">
                        <a:latin typeface="Arial Narrow"/>
                        <a:cs typeface="Arial Narrow"/>
                      </a:endParaRPr>
                    </a:p>
                  </a:txBody>
                  <a:tcPr/>
                </a:tc>
                <a:tc>
                  <a:txBody>
                    <a:bodyPr/>
                    <a:lstStyle/>
                    <a:p>
                      <a:r>
                        <a:rPr lang="en-US" sz="1400" dirty="0" smtClean="0"/>
                        <a:t>Who do</a:t>
                      </a:r>
                      <a:r>
                        <a:rPr lang="en-US" sz="1400" baseline="0" dirty="0" smtClean="0"/>
                        <a:t> I need to involve</a:t>
                      </a:r>
                      <a:r>
                        <a:rPr lang="en-US" sz="1400" dirty="0" smtClean="0"/>
                        <a:t>?* </a:t>
                      </a:r>
                      <a:endParaRPr lang="en-US" sz="1400" b="1" i="0" dirty="0">
                        <a:latin typeface="Arial Narrow"/>
                        <a:cs typeface="Arial Narrow"/>
                      </a:endParaRPr>
                    </a:p>
                  </a:txBody>
                  <a:tcPr/>
                </a:tc>
                <a:tc>
                  <a:txBody>
                    <a:bodyPr/>
                    <a:lstStyle/>
                    <a:p>
                      <a:r>
                        <a:rPr lang="en-US" sz="1400" dirty="0" smtClean="0"/>
                        <a:t>How will</a:t>
                      </a:r>
                      <a:r>
                        <a:rPr lang="en-US" sz="1400" baseline="0" dirty="0" smtClean="0"/>
                        <a:t> I measure success? </a:t>
                      </a:r>
                      <a:endParaRPr lang="en-US" sz="1400" b="1" i="0" dirty="0">
                        <a:latin typeface="Arial Narrow"/>
                        <a:cs typeface="Arial Narrow"/>
                      </a:endParaRPr>
                    </a:p>
                  </a:txBody>
                  <a:tcPr/>
                </a:tc>
                <a:tc>
                  <a:txBody>
                    <a:bodyPr/>
                    <a:lstStyle/>
                    <a:p>
                      <a:r>
                        <a:rPr lang="en-US" sz="1400" dirty="0" smtClean="0"/>
                        <a:t>Target date for review</a:t>
                      </a:r>
                      <a:endParaRPr lang="en-US" sz="1400" b="1"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bl>
          </a:graphicData>
        </a:graphic>
      </p:graphicFrame>
      <p:sp>
        <p:nvSpPr>
          <p:cNvPr id="32" name="Shape 62"/>
          <p:cNvSpPr txBox="1"/>
          <p:nvPr/>
        </p:nvSpPr>
        <p:spPr>
          <a:xfrm>
            <a:off x="382337" y="1409822"/>
            <a:ext cx="8440677"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Complete the following table below. Enter your own examples of </a:t>
            </a:r>
            <a:r>
              <a:rPr lang="en-US" sz="1200" b="1" i="1" dirty="0" smtClean="0">
                <a:solidFill>
                  <a:srgbClr val="3F3F3F"/>
                </a:solidFill>
                <a:ea typeface="Source Sans Pro"/>
                <a:sym typeface="Source Sans Pro"/>
              </a:rPr>
              <a:t>what you want to learn, what you need to do, how you’ll measure success, and target dates for review. </a:t>
            </a:r>
            <a:endParaRPr lang="en-US" sz="1200" dirty="0">
              <a:solidFill>
                <a:srgbClr val="3F3F3F"/>
              </a:solidFill>
              <a:ea typeface="Source Sans Pro"/>
              <a:sym typeface="Source Sans Pro"/>
            </a:endParaRPr>
          </a:p>
        </p:txBody>
      </p:sp>
      <p:graphicFrame>
        <p:nvGraphicFramePr>
          <p:cNvPr id="6" name="Table 5"/>
          <p:cNvGraphicFramePr>
            <a:graphicFrameLocks noGrp="1"/>
          </p:cNvGraphicFramePr>
          <p:nvPr>
            <p:extLst>
              <p:ext uri="{D42A27DB-BD31-4B8C-83A1-F6EECF244321}">
                <p14:modId xmlns:p14="http://schemas.microsoft.com/office/powerpoint/2010/main" val="3717427361"/>
              </p:ext>
            </p:extLst>
          </p:nvPr>
        </p:nvGraphicFramePr>
        <p:xfrm>
          <a:off x="449146" y="4694168"/>
          <a:ext cx="8176133" cy="440869"/>
        </p:xfrm>
        <a:graphic>
          <a:graphicData uri="http://schemas.openxmlformats.org/drawingml/2006/table">
            <a:tbl>
              <a:tblPr firstRow="1" bandRow="1">
                <a:tableStyleId>{9D7B26C5-4107-4FEC-AEDC-1716B250A1EF}</a:tableStyleId>
              </a:tblPr>
              <a:tblGrid>
                <a:gridCol w="8176133"/>
              </a:tblGrid>
              <a:tr h="440869">
                <a:tc>
                  <a:txBody>
                    <a:bodyPr/>
                    <a:lstStyle/>
                    <a:p>
                      <a:r>
                        <a:rPr lang="en-US" sz="1200" b="0" i="0" dirty="0" smtClean="0">
                          <a:latin typeface="Arial Narrow"/>
                          <a:cs typeface="Arial Narrow"/>
                        </a:rPr>
                        <a:t>*</a:t>
                      </a:r>
                      <a:r>
                        <a:rPr lang="en-US" sz="1200" b="0" i="0" baseline="0" dirty="0" smtClean="0">
                          <a:latin typeface="Arial Narrow"/>
                          <a:cs typeface="Arial Narrow"/>
                        </a:rPr>
                        <a:t> </a:t>
                      </a:r>
                      <a:r>
                        <a:rPr lang="en-US" sz="1200" b="1" i="0" baseline="0" dirty="0" smtClean="0">
                          <a:latin typeface="Arial Narrow"/>
                          <a:cs typeface="Arial Narrow"/>
                        </a:rPr>
                        <a:t>Have you identified a mentor? This would be a great opportunity to do so. </a:t>
                      </a:r>
                      <a:endParaRPr lang="en-US" sz="1200" b="0" i="0" dirty="0">
                        <a:latin typeface="Arial Narrow"/>
                        <a:cs typeface="Arial Narrow"/>
                      </a:endParaRPr>
                    </a:p>
                  </a:txBody>
                  <a:tcPr/>
                </a:tc>
              </a:tr>
            </a:tbl>
          </a:graphicData>
        </a:graphic>
      </p:graphicFrame>
      <p:sp>
        <p:nvSpPr>
          <p:cNvPr id="11" name="Slide Number Placeholder 10"/>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1619700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64"/>
          <p:cNvSpPr txBox="1"/>
          <p:nvPr/>
        </p:nvSpPr>
        <p:spPr>
          <a:xfrm>
            <a:off x="339953" y="910119"/>
            <a:ext cx="7779583"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2700" b="1" dirty="0" smtClean="0">
                <a:latin typeface="+mj-lt"/>
                <a:ea typeface="Source Sans Pro"/>
                <a:cs typeface="Source Sans Pro"/>
                <a:sym typeface="Source Sans Pro"/>
              </a:rPr>
              <a:t>Set Medium-Term Goals</a:t>
            </a:r>
            <a:endParaRPr lang="en-US" sz="2700" b="1" dirty="0">
              <a:latin typeface="+mj-lt"/>
              <a:ea typeface="Source Sans Pro"/>
              <a:cs typeface="Source Sans Pro"/>
              <a:sym typeface="Source Sans Pro"/>
            </a:endParaRPr>
          </a:p>
        </p:txBody>
      </p:sp>
      <p:graphicFrame>
        <p:nvGraphicFramePr>
          <p:cNvPr id="4" name="Table 3"/>
          <p:cNvGraphicFramePr>
            <a:graphicFrameLocks noGrp="1"/>
          </p:cNvGraphicFramePr>
          <p:nvPr>
            <p:extLst>
              <p:ext uri="{D42A27DB-BD31-4B8C-83A1-F6EECF244321}">
                <p14:modId xmlns:p14="http://schemas.microsoft.com/office/powerpoint/2010/main" val="3598242210"/>
              </p:ext>
            </p:extLst>
          </p:nvPr>
        </p:nvGraphicFramePr>
        <p:xfrm>
          <a:off x="450361" y="2177320"/>
          <a:ext cx="8125332" cy="1975030"/>
        </p:xfrm>
        <a:graphic>
          <a:graphicData uri="http://schemas.openxmlformats.org/drawingml/2006/table">
            <a:tbl>
              <a:tblPr firstRow="1" bandRow="1">
                <a:tableStyleId>{9D7B26C5-4107-4FEC-AEDC-1716B250A1EF}</a:tableStyleId>
              </a:tblPr>
              <a:tblGrid>
                <a:gridCol w="3866599"/>
                <a:gridCol w="4258733"/>
              </a:tblGrid>
              <a:tr h="440869">
                <a:tc>
                  <a:txBody>
                    <a:bodyPr/>
                    <a:lstStyle/>
                    <a:p>
                      <a:r>
                        <a:rPr lang="en-US" sz="1400" dirty="0" smtClean="0"/>
                        <a:t>Short-Term Goals </a:t>
                      </a:r>
                      <a:br>
                        <a:rPr lang="en-US" sz="1400" dirty="0" smtClean="0"/>
                      </a:br>
                      <a:r>
                        <a:rPr lang="en-US" sz="1400" dirty="0" smtClean="0"/>
                        <a:t>( 90 days ) </a:t>
                      </a:r>
                      <a:endParaRPr lang="en-US" sz="1400" b="1" i="0" dirty="0">
                        <a:latin typeface="Arial Narrow"/>
                        <a:cs typeface="Arial Narrow"/>
                      </a:endParaRPr>
                    </a:p>
                  </a:txBody>
                  <a:tcPr/>
                </a:tc>
                <a:tc>
                  <a:txBody>
                    <a:bodyPr/>
                    <a:lstStyle/>
                    <a:p>
                      <a:r>
                        <a:rPr lang="en-US" sz="1400" dirty="0" smtClean="0"/>
                        <a:t>Medium-Term Goals </a:t>
                      </a:r>
                      <a:br>
                        <a:rPr lang="en-US" sz="1400" dirty="0" smtClean="0"/>
                      </a:br>
                      <a:r>
                        <a:rPr lang="en-US" sz="1400" dirty="0" smtClean="0"/>
                        <a:t>( 12-15 months ) </a:t>
                      </a:r>
                      <a:endParaRPr lang="en-US" sz="1400" b="1" i="0" dirty="0">
                        <a:latin typeface="Arial Narrow"/>
                        <a:cs typeface="Arial Narrow"/>
                      </a:endParaRPr>
                    </a:p>
                  </a:txBody>
                  <a:tcPr/>
                </a:tc>
              </a:tr>
              <a:tr h="575132">
                <a:tc>
                  <a:txBody>
                    <a:bodyPr/>
                    <a:lstStyle/>
                    <a:p>
                      <a:endParaRPr lang="en-US" sz="1200" b="0" i="0" dirty="0">
                        <a:latin typeface="Arial Narrow"/>
                        <a:cs typeface="Arial Narrow"/>
                      </a:endParaRPr>
                    </a:p>
                  </a:txBody>
                  <a:tcPr/>
                </a:tc>
                <a:tc>
                  <a:txBody>
                    <a:bodyPr/>
                    <a:lstStyle/>
                    <a:p>
                      <a:endParaRPr lang="en-US" sz="1200" b="0" i="0" dirty="0">
                        <a:latin typeface="Arial Narrow"/>
                        <a:cs typeface="Arial Narrow"/>
                      </a:endParaRPr>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r h="440869">
                <a:tc>
                  <a:txBody>
                    <a:bodyPr/>
                    <a:lstStyle/>
                    <a:p>
                      <a:endParaRPr lang="en-US" sz="1200" b="0" i="0" dirty="0">
                        <a:latin typeface="Arial Narrow"/>
                        <a:cs typeface="Arial Narrow"/>
                      </a:endParaRPr>
                    </a:p>
                  </a:txBody>
                  <a:tcPr/>
                </a:tc>
                <a:tc>
                  <a:txBody>
                    <a:bodyPr/>
                    <a:lstStyle/>
                    <a:p>
                      <a:endParaRPr lang="en-US" dirty="0"/>
                    </a:p>
                  </a:txBody>
                  <a:tcPr/>
                </a:tc>
              </a:tr>
            </a:tbl>
          </a:graphicData>
        </a:graphic>
      </p:graphicFrame>
      <p:sp>
        <p:nvSpPr>
          <p:cNvPr id="32" name="Shape 62"/>
          <p:cNvSpPr txBox="1"/>
          <p:nvPr/>
        </p:nvSpPr>
        <p:spPr>
          <a:xfrm>
            <a:off x="373698" y="1409822"/>
            <a:ext cx="8440676" cy="446913"/>
          </a:xfrm>
          <a:prstGeom prst="rect">
            <a:avLst/>
          </a:prstGeom>
          <a:noFill/>
          <a:ln>
            <a:noFill/>
          </a:ln>
        </p:spPr>
        <p:txBody>
          <a:bodyPr lIns="91425" tIns="45700" rIns="91425" bIns="45700" anchor="t" anchorCtr="0">
            <a:noAutofit/>
          </a:bodyPr>
          <a:lstStyle/>
          <a:p>
            <a:pPr>
              <a:buClr>
                <a:schemeClr val="dk1"/>
              </a:buClr>
              <a:buSzPct val="25000"/>
            </a:pPr>
            <a:r>
              <a:rPr lang="en-US" sz="1200" i="1" dirty="0" smtClean="0">
                <a:solidFill>
                  <a:srgbClr val="3F3F3F"/>
                </a:solidFill>
                <a:ea typeface="Source Sans Pro"/>
                <a:sym typeface="Source Sans Pro"/>
              </a:rPr>
              <a:t>Complete the following table below. Enter your own examples of </a:t>
            </a:r>
            <a:r>
              <a:rPr lang="en-US" sz="1200" b="1" i="1" dirty="0" smtClean="0">
                <a:solidFill>
                  <a:srgbClr val="3F3F3F"/>
                </a:solidFill>
                <a:ea typeface="Source Sans Pro"/>
                <a:sym typeface="Source Sans Pro"/>
              </a:rPr>
              <a:t>short- and medium-term goals.</a:t>
            </a:r>
            <a:endParaRPr lang="en-US" sz="1200" dirty="0">
              <a:solidFill>
                <a:srgbClr val="3F3F3F"/>
              </a:solidFill>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Tree>
    <p:extLst>
      <p:ext uri="{BB962C8B-B14F-4D97-AF65-F5344CB8AC3E}">
        <p14:creationId xmlns:p14="http://schemas.microsoft.com/office/powerpoint/2010/main" val="1936383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3" name="Shape 63"/>
          <p:cNvSpPr txBox="1"/>
          <p:nvPr/>
        </p:nvSpPr>
        <p:spPr>
          <a:xfrm>
            <a:off x="370485" y="1608147"/>
            <a:ext cx="4338135" cy="4278300"/>
          </a:xfrm>
          <a:prstGeom prst="rect">
            <a:avLst/>
          </a:prstGeom>
          <a:noFill/>
          <a:ln>
            <a:noFill/>
          </a:ln>
        </p:spPr>
        <p:txBody>
          <a:bodyPr lIns="91425" tIns="45700" rIns="91425" bIns="45700" anchor="t" anchorCtr="0">
            <a:noAutofit/>
          </a:bodyPr>
          <a:lstStyle/>
          <a:p>
            <a:pPr>
              <a:buClr>
                <a:schemeClr val="dk1"/>
              </a:buClr>
              <a:buSzPct val="25000"/>
            </a:pPr>
            <a:r>
              <a:rPr lang="en-US" sz="1200" dirty="0" smtClean="0">
                <a:solidFill>
                  <a:schemeClr val="dk1"/>
                </a:solidFill>
                <a:ea typeface="Source Sans Pro"/>
                <a:sym typeface="Source Sans Pro"/>
              </a:rPr>
              <a:t>Save this document in a place where you can easily find it.</a:t>
            </a:r>
          </a:p>
          <a:p>
            <a:pPr>
              <a:buClr>
                <a:schemeClr val="dk1"/>
              </a:buClr>
            </a:pPr>
            <a:endParaRPr lang="en-US" sz="1200" dirty="0" smtClean="0">
              <a:solidFill>
                <a:schemeClr val="dk1"/>
              </a:solidFill>
              <a:ea typeface="Source Sans Pro"/>
              <a:sym typeface="Source Sans Pro"/>
            </a:endParaRPr>
          </a:p>
          <a:p>
            <a:pPr>
              <a:buClr>
                <a:schemeClr val="dk1"/>
              </a:buClr>
            </a:pPr>
            <a:r>
              <a:rPr lang="en-US" sz="1200" dirty="0">
                <a:solidFill>
                  <a:schemeClr val="dk1"/>
                </a:solidFill>
                <a:ea typeface="Source Sans Pro"/>
                <a:sym typeface="Source Sans Pro"/>
              </a:rPr>
              <a:t>In </a:t>
            </a:r>
            <a:r>
              <a:rPr lang="en-US" sz="1200" dirty="0">
                <a:solidFill>
                  <a:schemeClr val="dk1"/>
                </a:solidFill>
                <a:ea typeface="Source Sans Pro"/>
                <a:sym typeface="Source Sans Pro"/>
              </a:rPr>
              <a:t>W</a:t>
            </a:r>
            <a:r>
              <a:rPr lang="en-US" sz="1200" dirty="0" smtClean="0">
                <a:solidFill>
                  <a:schemeClr val="dk1"/>
                </a:solidFill>
                <a:ea typeface="Source Sans Pro"/>
                <a:sym typeface="Source Sans Pro"/>
              </a:rPr>
              <a:t>eek </a:t>
            </a:r>
            <a:r>
              <a:rPr lang="en-US" sz="1200" dirty="0">
                <a:solidFill>
                  <a:schemeClr val="dk1"/>
                </a:solidFill>
                <a:ea typeface="Source Sans Pro"/>
                <a:sym typeface="Source Sans Pro"/>
              </a:rPr>
              <a:t>4, </a:t>
            </a:r>
            <a:r>
              <a:rPr lang="en-US" sz="1200" dirty="0" smtClean="0">
                <a:solidFill>
                  <a:schemeClr val="dk1"/>
                </a:solidFill>
                <a:ea typeface="Source Sans Pro"/>
                <a:sym typeface="Source Sans Pro"/>
              </a:rPr>
              <a:t>you will revisit your goals and update your action plan. </a:t>
            </a:r>
            <a:endParaRPr lang="en-US" sz="1200" dirty="0">
              <a:solidFill>
                <a:schemeClr val="dk1"/>
              </a:solidFill>
              <a:ea typeface="Source Sans Pro"/>
              <a:sym typeface="Source Sans Pro"/>
            </a:endParaRPr>
          </a:p>
          <a:p>
            <a:pPr>
              <a:buClr>
                <a:schemeClr val="dk1"/>
              </a:buClr>
            </a:pPr>
            <a:endParaRPr lang="en-US" sz="1200" dirty="0" smtClean="0">
              <a:solidFill>
                <a:schemeClr val="dk1"/>
              </a:solidFill>
              <a:ea typeface="Source Sans Pro"/>
              <a:sym typeface="Source Sans Pro"/>
            </a:endParaRPr>
          </a:p>
          <a:p>
            <a:pPr>
              <a:buClr>
                <a:schemeClr val="dk1"/>
              </a:buClr>
            </a:pPr>
            <a:r>
              <a:rPr lang="en-US" sz="1200" dirty="0" smtClean="0">
                <a:solidFill>
                  <a:schemeClr val="dk1"/>
                </a:solidFill>
                <a:ea typeface="Source Sans Pro"/>
                <a:sym typeface="Source Sans Pro"/>
              </a:rPr>
              <a:t>Return to the course and click “I completed my Week 2 Action Plan.”</a:t>
            </a:r>
            <a:endParaRPr lang="en-US" sz="1200" dirty="0">
              <a:solidFill>
                <a:schemeClr val="dk1"/>
              </a:solidFill>
              <a:ea typeface="Source Sans Pro"/>
              <a:sym typeface="Source Sans Pro"/>
            </a:endParaRPr>
          </a:p>
          <a:p>
            <a:pPr>
              <a:buClr>
                <a:schemeClr val="dk1"/>
              </a:buClr>
            </a:pPr>
            <a:r>
              <a:rPr lang="en-US" sz="1200" dirty="0" smtClean="0">
                <a:solidFill>
                  <a:schemeClr val="dk1"/>
                </a:solidFill>
                <a:ea typeface="Source Sans Pro"/>
                <a:sym typeface="Source Sans Pro"/>
              </a:rPr>
              <a:t> </a:t>
            </a:r>
            <a:endParaRPr sz="1200" dirty="0">
              <a:solidFill>
                <a:schemeClr val="dk1"/>
              </a:solidFill>
              <a:ea typeface="Source Sans Pro"/>
              <a:sym typeface="Source Sans Pro"/>
            </a:endParaRPr>
          </a:p>
        </p:txBody>
      </p:sp>
      <p:sp>
        <p:nvSpPr>
          <p:cNvPr id="64" name="Shape 64"/>
          <p:cNvSpPr txBox="1"/>
          <p:nvPr/>
        </p:nvSpPr>
        <p:spPr>
          <a:xfrm>
            <a:off x="359053" y="873447"/>
            <a:ext cx="5993720"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smtClean="0">
                <a:ea typeface="Source Sans Pro"/>
                <a:sym typeface="Source Sans Pro"/>
              </a:rPr>
              <a:t>Next Steps</a:t>
            </a:r>
            <a:endParaRPr lang="en-US" sz="3000" b="1" dirty="0">
              <a:ea typeface="Source Sans Pro"/>
              <a:sym typeface="Source Sans Pro"/>
            </a:endParaRPr>
          </a:p>
        </p:txBody>
      </p:sp>
      <p:sp>
        <p:nvSpPr>
          <p:cNvPr id="2" name="Slide Number Placeholder 1"/>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spTree>
    <p:extLst>
      <p:ext uri="{BB962C8B-B14F-4D97-AF65-F5344CB8AC3E}">
        <p14:creationId xmlns:p14="http://schemas.microsoft.com/office/powerpoint/2010/main" val="3286820023"/>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6078</TotalTime>
  <Words>233</Words>
  <Application>Microsoft Office PowerPoint</Application>
  <PresentationFormat>On-screen Show (4:3)</PresentationFormat>
  <Paragraphs>32</Paragraphs>
  <Slides>5</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Arial Narrow</vt:lpstr>
      <vt:lpstr>Calibri</vt:lpstr>
      <vt:lpstr>Souce Sans Pro</vt:lpstr>
      <vt:lpstr>Source Sans Pro</vt:lpstr>
      <vt:lpstr>Times New Roman</vt:lpstr>
      <vt:lpstr>Custom Design</vt:lpstr>
      <vt:lpstr>1_Custom Design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Christina Temes</dc:creator>
  <cp:keywords/>
  <dc:description/>
  <cp:lastModifiedBy>James Stanton</cp:lastModifiedBy>
  <cp:revision>164</cp:revision>
  <dcterms:modified xsi:type="dcterms:W3CDTF">2017-09-07T21:28:07Z</dcterms:modified>
  <cp:category/>
</cp:coreProperties>
</file>