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B8C"/>
    <a:srgbClr val="3489C7"/>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4643"/>
  </p:normalViewPr>
  <p:slideViewPr>
    <p:cSldViewPr snapToGrid="0" snapToObjects="1">
      <p:cViewPr varScale="1">
        <p:scale>
          <a:sx n="68" d="100"/>
          <a:sy n="68" d="100"/>
        </p:scale>
        <p:origin x="1344" y="6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10/12/2019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of Complex Systems</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dirty="0"/>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Action Plan</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2 Action Plan</a:t>
            </a: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a:solidFill>
                  <a:srgbClr val="3F3F3F"/>
                </a:solidFill>
                <a:ea typeface="Source Sans Pro"/>
                <a:sym typeface="Source Sans Pro"/>
              </a:rPr>
              <a:t>In developing an action plan, you have the opportunity to get clarity on how this course will be beneficial to </a:t>
            </a:r>
            <a:r>
              <a:rPr lang="en-US" sz="1200" b="1" dirty="0">
                <a:solidFill>
                  <a:srgbClr val="3F3F3F"/>
                </a:solidFill>
                <a:ea typeface="Source Sans Pro"/>
                <a:sym typeface="Source Sans Pro"/>
              </a:rPr>
              <a:t>you</a:t>
            </a:r>
            <a:r>
              <a:rPr lang="en-US" sz="1200" dirty="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latin typeface="+mj-lt"/>
                <a:ea typeface="Source Sans Pro"/>
                <a:cs typeface="Source Sans Pro"/>
                <a:sym typeface="Source Sans Pro"/>
              </a:rPr>
              <a:t>Set Short-Term Goals</a:t>
            </a:r>
          </a:p>
        </p:txBody>
      </p:sp>
      <p:graphicFrame>
        <p:nvGraphicFramePr>
          <p:cNvPr id="4" name="Table 3"/>
          <p:cNvGraphicFramePr>
            <a:graphicFrameLocks noGrp="1"/>
          </p:cNvGraphicFramePr>
          <p:nvPr>
            <p:extLst>
              <p:ext uri="{D42A27DB-BD31-4B8C-83A1-F6EECF244321}">
                <p14:modId xmlns:p14="http://schemas.microsoft.com/office/powerpoint/2010/main" val="1139510875"/>
              </p:ext>
            </p:extLst>
          </p:nvPr>
        </p:nvGraphicFramePr>
        <p:xfrm>
          <a:off x="449147" y="1999385"/>
          <a:ext cx="8176133" cy="3200400"/>
        </p:xfrm>
        <a:graphic>
          <a:graphicData uri="http://schemas.openxmlformats.org/drawingml/2006/table">
            <a:tbl>
              <a:tblPr firstRow="1" bandRow="1">
                <a:tableStyleId>{9D7B26C5-4107-4FEC-AEDC-1716B250A1EF}</a:tableStyleId>
              </a:tblPr>
              <a:tblGrid>
                <a:gridCol w="1899916">
                  <a:extLst>
                    <a:ext uri="{9D8B030D-6E8A-4147-A177-3AD203B41FA5}">
                      <a16:colId xmlns:a16="http://schemas.microsoft.com/office/drawing/2014/main" val="20000"/>
                    </a:ext>
                  </a:extLst>
                </a:gridCol>
                <a:gridCol w="1979181">
                  <a:extLst>
                    <a:ext uri="{9D8B030D-6E8A-4147-A177-3AD203B41FA5}">
                      <a16:colId xmlns:a16="http://schemas.microsoft.com/office/drawing/2014/main" val="20001"/>
                    </a:ext>
                  </a:extLst>
                </a:gridCol>
                <a:gridCol w="2984703">
                  <a:extLst>
                    <a:ext uri="{9D8B030D-6E8A-4147-A177-3AD203B41FA5}">
                      <a16:colId xmlns:a16="http://schemas.microsoft.com/office/drawing/2014/main" val="20002"/>
                    </a:ext>
                  </a:extLst>
                </a:gridCol>
                <a:gridCol w="1312333">
                  <a:extLst>
                    <a:ext uri="{9D8B030D-6E8A-4147-A177-3AD203B41FA5}">
                      <a16:colId xmlns:a16="http://schemas.microsoft.com/office/drawing/2014/main" val="20003"/>
                    </a:ext>
                  </a:extLst>
                </a:gridCol>
              </a:tblGrid>
              <a:tr h="440869">
                <a:tc>
                  <a:txBody>
                    <a:bodyPr/>
                    <a:lstStyle/>
                    <a:p>
                      <a:r>
                        <a:rPr lang="en-US" sz="1400" dirty="0"/>
                        <a:t>Three things I will do differently in the next 90 days?</a:t>
                      </a:r>
                      <a:endParaRPr lang="en-US" sz="1400" b="1" i="0" dirty="0">
                        <a:latin typeface="Arial Narrow"/>
                        <a:cs typeface="Arial Narrow"/>
                      </a:endParaRPr>
                    </a:p>
                  </a:txBody>
                  <a:tcPr/>
                </a:tc>
                <a:tc>
                  <a:txBody>
                    <a:bodyPr/>
                    <a:lstStyle/>
                    <a:p>
                      <a:r>
                        <a:rPr lang="en-US" sz="1400" dirty="0"/>
                        <a:t>Who do</a:t>
                      </a:r>
                      <a:r>
                        <a:rPr lang="en-US" sz="1400" baseline="0" dirty="0"/>
                        <a:t> I need to involve</a:t>
                      </a:r>
                      <a:r>
                        <a:rPr lang="en-US" sz="1400" dirty="0"/>
                        <a:t>?* </a:t>
                      </a:r>
                      <a:endParaRPr lang="en-US" sz="1400" b="1" i="0" dirty="0">
                        <a:latin typeface="Arial Narrow"/>
                        <a:cs typeface="Arial Narrow"/>
                      </a:endParaRPr>
                    </a:p>
                  </a:txBody>
                  <a:tcPr/>
                </a:tc>
                <a:tc>
                  <a:txBody>
                    <a:bodyPr/>
                    <a:lstStyle/>
                    <a:p>
                      <a:r>
                        <a:rPr lang="en-US" sz="1400" dirty="0"/>
                        <a:t>How will</a:t>
                      </a:r>
                      <a:r>
                        <a:rPr lang="en-US" sz="1400" baseline="0" dirty="0"/>
                        <a:t> I measure success? </a:t>
                      </a:r>
                      <a:endParaRPr lang="en-US" sz="1400" b="1" i="0" dirty="0">
                        <a:latin typeface="Arial Narrow"/>
                        <a:cs typeface="Arial Narrow"/>
                      </a:endParaRPr>
                    </a:p>
                  </a:txBody>
                  <a:tcPr/>
                </a:tc>
                <a:tc>
                  <a:txBody>
                    <a:bodyPr/>
                    <a:lstStyle/>
                    <a:p>
                      <a:r>
                        <a:rPr lang="en-US" sz="1400" dirty="0"/>
                        <a:t>Target date for review</a:t>
                      </a:r>
                      <a:endParaRPr lang="en-US" sz="1400" b="1" i="0" dirty="0">
                        <a:latin typeface="Arial Narrow"/>
                        <a:cs typeface="Arial Narrow"/>
                      </a:endParaRPr>
                    </a:p>
                  </a:txBody>
                  <a:tcPr/>
                </a:tc>
                <a:extLst>
                  <a:ext uri="{0D108BD9-81ED-4DB2-BD59-A6C34878D82A}">
                    <a16:rowId xmlns:a16="http://schemas.microsoft.com/office/drawing/2014/main" val="10000"/>
                  </a:ext>
                </a:extLst>
              </a:tr>
              <a:tr h="440869">
                <a:tc>
                  <a:txBody>
                    <a:bodyPr/>
                    <a:lstStyle/>
                    <a:p>
                      <a:r>
                        <a:rPr lang="en-US" sz="1200" b="0" i="0" dirty="0">
                          <a:latin typeface="Arial Narrow"/>
                          <a:cs typeface="Arial Narrow"/>
                        </a:rPr>
                        <a:t>Think about different ways to represent systems and showcase the importance to other cross-functional teams</a:t>
                      </a:r>
                    </a:p>
                  </a:txBody>
                  <a:tcPr/>
                </a:tc>
                <a:tc>
                  <a:txBody>
                    <a:bodyPr/>
                    <a:lstStyle/>
                    <a:p>
                      <a:r>
                        <a:rPr lang="en-US" sz="1200" b="0" i="0" dirty="0">
                          <a:latin typeface="Arial Narrow"/>
                          <a:cs typeface="Arial Narrow"/>
                        </a:rPr>
                        <a:t>Engineering development teams</a:t>
                      </a:r>
                    </a:p>
                  </a:txBody>
                  <a:tcPr/>
                </a:tc>
                <a:tc>
                  <a:txBody>
                    <a:bodyPr/>
                    <a:lstStyle/>
                    <a:p>
                      <a:r>
                        <a:rPr lang="en-US" sz="1200" b="0" i="0" dirty="0">
                          <a:latin typeface="Arial Narrow"/>
                          <a:cs typeface="Arial Narrow"/>
                        </a:rPr>
                        <a:t>Gathering information from cross-functional engineering development teams and obtaining a common definition and representation of systems</a:t>
                      </a:r>
                    </a:p>
                  </a:txBody>
                  <a:tcPr/>
                </a:tc>
                <a:tc>
                  <a:txBody>
                    <a:bodyPr/>
                    <a:lstStyle/>
                    <a:p>
                      <a:r>
                        <a:rPr lang="en-US" sz="1200" b="0" i="0" dirty="0">
                          <a:latin typeface="Arial Narrow"/>
                          <a:cs typeface="Arial Narrow"/>
                        </a:rPr>
                        <a:t>60 days</a:t>
                      </a:r>
                    </a:p>
                  </a:txBody>
                  <a:tcPr/>
                </a:tc>
                <a:extLst>
                  <a:ext uri="{0D108BD9-81ED-4DB2-BD59-A6C34878D82A}">
                    <a16:rowId xmlns:a16="http://schemas.microsoft.com/office/drawing/2014/main" val="10001"/>
                  </a:ext>
                </a:extLst>
              </a:tr>
              <a:tr h="440869">
                <a:tc>
                  <a:txBody>
                    <a:bodyPr/>
                    <a:lstStyle/>
                    <a:p>
                      <a:r>
                        <a:rPr lang="en-US" sz="1200" b="0" i="0" dirty="0">
                          <a:latin typeface="Arial Narrow"/>
                          <a:cs typeface="Arial Narrow"/>
                        </a:rPr>
                        <a:t>Utilize DMS, OPM, or </a:t>
                      </a:r>
                      <a:r>
                        <a:rPr lang="en-US" sz="1200" b="0" i="0" dirty="0" err="1">
                          <a:latin typeface="Arial Narrow"/>
                          <a:cs typeface="Arial Narrow"/>
                        </a:rPr>
                        <a:t>SysML</a:t>
                      </a:r>
                      <a:r>
                        <a:rPr lang="en-US" sz="1200" b="0" i="0" dirty="0">
                          <a:latin typeface="Arial Narrow"/>
                          <a:cs typeface="Arial Narrow"/>
                        </a:rPr>
                        <a:t> representations to improve how systems and requirements are documented</a:t>
                      </a:r>
                    </a:p>
                  </a:txBody>
                  <a:tcPr/>
                </a:tc>
                <a:tc>
                  <a:txBody>
                    <a:bodyPr/>
                    <a:lstStyle/>
                    <a:p>
                      <a:r>
                        <a:rPr lang="en-US" sz="1200" b="0" i="0" dirty="0">
                          <a:latin typeface="Arial Narrow"/>
                          <a:cs typeface="Arial Narrow"/>
                        </a:rPr>
                        <a:t>Engineering teams</a:t>
                      </a:r>
                    </a:p>
                  </a:txBody>
                  <a:tcPr/>
                </a:tc>
                <a:tc>
                  <a:txBody>
                    <a:bodyPr/>
                    <a:lstStyle/>
                    <a:p>
                      <a:r>
                        <a:rPr lang="en-US" sz="1200" b="0" i="0" dirty="0">
                          <a:latin typeface="Arial Narrow"/>
                          <a:cs typeface="Arial Narrow"/>
                        </a:rPr>
                        <a:t>Signed documentation from relevant stakeholders</a:t>
                      </a:r>
                    </a:p>
                  </a:txBody>
                  <a:tcPr/>
                </a:tc>
                <a:tc>
                  <a:txBody>
                    <a:bodyPr/>
                    <a:lstStyle/>
                    <a:p>
                      <a:r>
                        <a:rPr lang="en-US" sz="1200" b="0" i="0" dirty="0">
                          <a:latin typeface="Arial Narrow"/>
                          <a:cs typeface="Arial Narrow"/>
                        </a:rPr>
                        <a:t>90 days</a:t>
                      </a:r>
                    </a:p>
                  </a:txBody>
                  <a:tcPr/>
                </a:tc>
                <a:extLst>
                  <a:ext uri="{0D108BD9-81ED-4DB2-BD59-A6C34878D82A}">
                    <a16:rowId xmlns:a16="http://schemas.microsoft.com/office/drawing/2014/main" val="10002"/>
                  </a:ext>
                </a:extLst>
              </a:tr>
              <a:tr h="440869">
                <a:tc>
                  <a:txBody>
                    <a:bodyPr/>
                    <a:lstStyle/>
                    <a:p>
                      <a:r>
                        <a:rPr lang="en-US" sz="1200" b="0" i="0" dirty="0">
                          <a:latin typeface="Arial Narrow"/>
                          <a:cs typeface="Arial Narrow"/>
                        </a:rPr>
                        <a:t>Complete in-depth analysis of my current systems with a holistic view and improve on function and/or design</a:t>
                      </a:r>
                    </a:p>
                  </a:txBody>
                  <a:tcPr/>
                </a:tc>
                <a:tc>
                  <a:txBody>
                    <a:bodyPr/>
                    <a:lstStyle/>
                    <a:p>
                      <a:r>
                        <a:rPr lang="en-US" sz="1200" b="0" i="0" dirty="0">
                          <a:latin typeface="Arial Narrow"/>
                          <a:cs typeface="Arial Narrow"/>
                        </a:rPr>
                        <a:t>My product development team</a:t>
                      </a:r>
                    </a:p>
                  </a:txBody>
                  <a:tcPr/>
                </a:tc>
                <a:tc>
                  <a:txBody>
                    <a:bodyPr/>
                    <a:lstStyle/>
                    <a:p>
                      <a:r>
                        <a:rPr lang="en-US" sz="1200" b="0" i="0" dirty="0">
                          <a:latin typeface="Arial Narrow"/>
                          <a:cs typeface="Arial Narrow"/>
                        </a:rPr>
                        <a:t>Improving the system by understanding additional emergencies and re-defining the product design if needed</a:t>
                      </a:r>
                    </a:p>
                  </a:txBody>
                  <a:tcPr/>
                </a:tc>
                <a:tc>
                  <a:txBody>
                    <a:bodyPr/>
                    <a:lstStyle/>
                    <a:p>
                      <a:r>
                        <a:rPr lang="en-US" sz="1200" b="0" i="0" dirty="0">
                          <a:latin typeface="Arial Narrow"/>
                          <a:cs typeface="Arial Narrow"/>
                        </a:rPr>
                        <a:t>90 days</a:t>
                      </a:r>
                    </a:p>
                  </a:txBody>
                  <a:tcPr/>
                </a:tc>
                <a:extLst>
                  <a:ext uri="{0D108BD9-81ED-4DB2-BD59-A6C34878D82A}">
                    <a16:rowId xmlns:a16="http://schemas.microsoft.com/office/drawing/2014/main" val="10003"/>
                  </a:ext>
                </a:extLst>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Complete the following table below. Enter your own examples of </a:t>
            </a:r>
            <a:r>
              <a:rPr lang="en-US" sz="1200" b="1" i="1" dirty="0">
                <a:solidFill>
                  <a:srgbClr val="3F3F3F"/>
                </a:solidFill>
                <a:ea typeface="Source Sans Pro"/>
                <a:sym typeface="Source Sans Pro"/>
              </a:rPr>
              <a:t>what you want to learn, what you need to do,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764562742"/>
              </p:ext>
            </p:extLst>
          </p:nvPr>
        </p:nvGraphicFramePr>
        <p:xfrm>
          <a:off x="449146" y="5576555"/>
          <a:ext cx="8176133" cy="440869"/>
        </p:xfrm>
        <a:graphic>
          <a:graphicData uri="http://schemas.openxmlformats.org/drawingml/2006/table">
            <a:tbl>
              <a:tblPr firstRow="1" bandRow="1">
                <a:tableStyleId>{9D7B26C5-4107-4FEC-AEDC-1716B250A1EF}</a:tableStyleId>
              </a:tblPr>
              <a:tblGrid>
                <a:gridCol w="8176133">
                  <a:extLst>
                    <a:ext uri="{9D8B030D-6E8A-4147-A177-3AD203B41FA5}">
                      <a16:colId xmlns:a16="http://schemas.microsoft.com/office/drawing/2014/main" val="20000"/>
                    </a:ext>
                  </a:extLst>
                </a:gridCol>
              </a:tblGrid>
              <a:tr h="440869">
                <a:tc>
                  <a:txBody>
                    <a:bodyPr/>
                    <a:lstStyle/>
                    <a:p>
                      <a:r>
                        <a:rPr lang="en-US" sz="1200" b="0" i="0" dirty="0">
                          <a:latin typeface="Arial Narrow"/>
                          <a:cs typeface="Arial Narrow"/>
                        </a:rPr>
                        <a:t>*</a:t>
                      </a:r>
                      <a:r>
                        <a:rPr lang="en-US" sz="1200" b="0" i="0" baseline="0" dirty="0">
                          <a:latin typeface="Arial Narrow"/>
                          <a:cs typeface="Arial Narrow"/>
                        </a:rPr>
                        <a:t> </a:t>
                      </a:r>
                      <a:r>
                        <a:rPr lang="en-US" sz="1200" b="1" i="0" baseline="0" dirty="0">
                          <a:latin typeface="Arial Narrow"/>
                          <a:cs typeface="Arial Narrow"/>
                        </a:rPr>
                        <a:t>Have you identified a mentor? This would be a great opportunity to do so. </a:t>
                      </a:r>
                      <a:endParaRPr lang="en-US" sz="1200" b="0" i="0" dirty="0">
                        <a:latin typeface="Arial Narrow"/>
                        <a:cs typeface="Arial Narrow"/>
                      </a:endParaRPr>
                    </a:p>
                  </a:txBody>
                  <a:tcPr/>
                </a:tc>
                <a:extLst>
                  <a:ext uri="{0D108BD9-81ED-4DB2-BD59-A6C34878D82A}">
                    <a16:rowId xmlns:a16="http://schemas.microsoft.com/office/drawing/2014/main" val="10000"/>
                  </a:ext>
                </a:extLst>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latin typeface="+mj-lt"/>
                <a:ea typeface="Source Sans Pro"/>
                <a:cs typeface="Source Sans Pro"/>
                <a:sym typeface="Source Sans Pro"/>
              </a:rPr>
              <a:t>Set Medium-Term Goals</a:t>
            </a:r>
          </a:p>
        </p:txBody>
      </p:sp>
      <p:graphicFrame>
        <p:nvGraphicFramePr>
          <p:cNvPr id="4" name="Table 3"/>
          <p:cNvGraphicFramePr>
            <a:graphicFrameLocks noGrp="1"/>
          </p:cNvGraphicFramePr>
          <p:nvPr>
            <p:extLst>
              <p:ext uri="{D42A27DB-BD31-4B8C-83A1-F6EECF244321}">
                <p14:modId xmlns:p14="http://schemas.microsoft.com/office/powerpoint/2010/main" val="1824366653"/>
              </p:ext>
            </p:extLst>
          </p:nvPr>
        </p:nvGraphicFramePr>
        <p:xfrm>
          <a:off x="450361" y="2177320"/>
          <a:ext cx="8125332" cy="2056309"/>
        </p:xfrm>
        <a:graphic>
          <a:graphicData uri="http://schemas.openxmlformats.org/drawingml/2006/table">
            <a:tbl>
              <a:tblPr firstRow="1" bandRow="1">
                <a:tableStyleId>{9D7B26C5-4107-4FEC-AEDC-1716B250A1EF}</a:tableStyleId>
              </a:tblPr>
              <a:tblGrid>
                <a:gridCol w="3866599">
                  <a:extLst>
                    <a:ext uri="{9D8B030D-6E8A-4147-A177-3AD203B41FA5}">
                      <a16:colId xmlns:a16="http://schemas.microsoft.com/office/drawing/2014/main" val="20000"/>
                    </a:ext>
                  </a:extLst>
                </a:gridCol>
                <a:gridCol w="4258733">
                  <a:extLst>
                    <a:ext uri="{9D8B030D-6E8A-4147-A177-3AD203B41FA5}">
                      <a16:colId xmlns:a16="http://schemas.microsoft.com/office/drawing/2014/main" val="20001"/>
                    </a:ext>
                  </a:extLst>
                </a:gridCol>
              </a:tblGrid>
              <a:tr h="440869">
                <a:tc>
                  <a:txBody>
                    <a:bodyPr/>
                    <a:lstStyle/>
                    <a:p>
                      <a:r>
                        <a:rPr lang="en-US" sz="1400" dirty="0"/>
                        <a:t>Short-Term Goals </a:t>
                      </a:r>
                      <a:br>
                        <a:rPr lang="en-US" sz="1400" dirty="0"/>
                      </a:br>
                      <a:r>
                        <a:rPr lang="en-US" sz="1400" dirty="0"/>
                        <a:t>( 90 days ) </a:t>
                      </a:r>
                      <a:endParaRPr lang="en-US" sz="1400" b="1" i="0" dirty="0">
                        <a:latin typeface="Arial Narrow"/>
                        <a:cs typeface="Arial Narrow"/>
                      </a:endParaRPr>
                    </a:p>
                  </a:txBody>
                  <a:tcPr/>
                </a:tc>
                <a:tc>
                  <a:txBody>
                    <a:bodyPr/>
                    <a:lstStyle/>
                    <a:p>
                      <a:r>
                        <a:rPr lang="en-US" sz="1400" dirty="0"/>
                        <a:t>Medium-Term Goals </a:t>
                      </a:r>
                      <a:br>
                        <a:rPr lang="en-US" sz="1400" dirty="0"/>
                      </a:br>
                      <a:r>
                        <a:rPr lang="en-US" sz="1400" dirty="0"/>
                        <a:t>( 12-15 months ) </a:t>
                      </a:r>
                      <a:endParaRPr lang="en-US" sz="1400" b="1" i="0" dirty="0">
                        <a:latin typeface="Arial Narrow"/>
                        <a:cs typeface="Arial Narrow"/>
                      </a:endParaRPr>
                    </a:p>
                  </a:txBody>
                  <a:tcPr/>
                </a:tc>
                <a:extLst>
                  <a:ext uri="{0D108BD9-81ED-4DB2-BD59-A6C34878D82A}">
                    <a16:rowId xmlns:a16="http://schemas.microsoft.com/office/drawing/2014/main" val="10000"/>
                  </a:ext>
                </a:extLst>
              </a:tr>
              <a:tr h="575132">
                <a:tc>
                  <a:txBody>
                    <a:bodyPr/>
                    <a:lstStyle/>
                    <a:p>
                      <a:r>
                        <a:rPr lang="en-US" sz="1200" b="0" i="0" dirty="0">
                          <a:latin typeface="Arial Narrow"/>
                          <a:cs typeface="Arial Narrow"/>
                        </a:rPr>
                        <a:t>Integrate all the development process into one of the tools for delivering systems and architecture</a:t>
                      </a:r>
                    </a:p>
                  </a:txBody>
                  <a:tcPr/>
                </a:tc>
                <a:tc>
                  <a:txBody>
                    <a:bodyPr/>
                    <a:lstStyle/>
                    <a:p>
                      <a:pPr marL="171450" indent="-171450">
                        <a:buFontTx/>
                        <a:buChar char="-"/>
                      </a:pPr>
                      <a:r>
                        <a:rPr lang="en-US" sz="1200" b="0" i="0" dirty="0">
                          <a:latin typeface="Arial Narrow"/>
                          <a:cs typeface="Arial Narrow"/>
                        </a:rPr>
                        <a:t>Using </a:t>
                      </a:r>
                      <a:r>
                        <a:rPr lang="en-US" sz="1200" b="0" i="0" dirty="0" err="1">
                          <a:latin typeface="Arial Narrow"/>
                          <a:cs typeface="Arial Narrow"/>
                        </a:rPr>
                        <a:t>SysML</a:t>
                      </a:r>
                      <a:r>
                        <a:rPr lang="en-US" sz="1200" b="0" i="0" dirty="0">
                          <a:latin typeface="Arial Narrow"/>
                          <a:cs typeface="Arial Narrow"/>
                        </a:rPr>
                        <a:t> to represent the entire system I currently work on</a:t>
                      </a:r>
                    </a:p>
                    <a:p>
                      <a:pPr marL="171450" indent="-171450">
                        <a:buFontTx/>
                        <a:buChar char="-"/>
                      </a:pPr>
                      <a:r>
                        <a:rPr lang="en-US" sz="1200" b="0" i="0" dirty="0">
                          <a:latin typeface="Arial Narrow"/>
                          <a:cs typeface="Arial Narrow"/>
                        </a:rPr>
                        <a:t>Use DMS or </a:t>
                      </a:r>
                      <a:r>
                        <a:rPr lang="en-US" sz="1200" b="0" i="0" dirty="0" err="1">
                          <a:latin typeface="Arial Narrow"/>
                          <a:cs typeface="Arial Narrow"/>
                        </a:rPr>
                        <a:t>SysML</a:t>
                      </a:r>
                      <a:r>
                        <a:rPr lang="en-US" sz="1200" b="0" i="0" dirty="0">
                          <a:latin typeface="Arial Narrow"/>
                          <a:cs typeface="Arial Narrow"/>
                        </a:rPr>
                        <a:t> to present a better documentation for requirements</a:t>
                      </a:r>
                    </a:p>
                  </a:txBody>
                  <a:tcPr/>
                </a:tc>
                <a:extLst>
                  <a:ext uri="{0D108BD9-81ED-4DB2-BD59-A6C34878D82A}">
                    <a16:rowId xmlns:a16="http://schemas.microsoft.com/office/drawing/2014/main" val="10001"/>
                  </a:ext>
                </a:extLst>
              </a:tr>
              <a:tr h="440869">
                <a:tc>
                  <a:txBody>
                    <a:bodyPr/>
                    <a:lstStyle/>
                    <a:p>
                      <a:r>
                        <a:rPr lang="en-US" sz="1200" b="0" i="0" dirty="0">
                          <a:latin typeface="Arial Narrow"/>
                          <a:cs typeface="Arial Narrow"/>
                        </a:rPr>
                        <a:t>Understand how the methodologies presented apply to process architectures for product development</a:t>
                      </a:r>
                    </a:p>
                  </a:txBody>
                  <a:tcPr/>
                </a:tc>
                <a:tc>
                  <a:txBody>
                    <a:bodyPr/>
                    <a:lstStyle/>
                    <a:p>
                      <a:pPr marL="171450" indent="-171450">
                        <a:buFontTx/>
                        <a:buChar char="-"/>
                      </a:pPr>
                      <a:r>
                        <a:rPr lang="en-US" sz="1200" b="0" i="0" dirty="0">
                          <a:latin typeface="Arial Narrow" panose="020B0606020202030204" pitchFamily="34" charset="0"/>
                          <a:cs typeface="Arial Narrow"/>
                        </a:rPr>
                        <a:t>Gather data on how to represent process flows for any product</a:t>
                      </a:r>
                    </a:p>
                    <a:p>
                      <a:pPr marL="171450" indent="-171450">
                        <a:buFontTx/>
                        <a:buChar char="-"/>
                      </a:pPr>
                      <a:r>
                        <a:rPr lang="en-US" sz="1200" b="0" i="0" dirty="0">
                          <a:latin typeface="Arial Narrow" panose="020B0606020202030204" pitchFamily="34" charset="0"/>
                          <a:cs typeface="Arial Narrow"/>
                        </a:rPr>
                        <a:t>Use provided tools to improve on the product </a:t>
                      </a:r>
                      <a:r>
                        <a:rPr lang="en-US" sz="1200" b="0" i="0">
                          <a:latin typeface="Arial Narrow" panose="020B0606020202030204" pitchFamily="34" charset="0"/>
                          <a:cs typeface="Arial Narrow"/>
                        </a:rPr>
                        <a:t>development process</a:t>
                      </a:r>
                      <a:endParaRPr lang="en-US" sz="1200" b="0" i="0" dirty="0">
                        <a:latin typeface="Arial Narrow" panose="020B0606020202030204" pitchFamily="34" charset="0"/>
                        <a:cs typeface="Arial Narrow"/>
                      </a:endParaRPr>
                    </a:p>
                  </a:txBody>
                  <a:tcPr/>
                </a:tc>
                <a:extLst>
                  <a:ext uri="{0D108BD9-81ED-4DB2-BD59-A6C34878D82A}">
                    <a16:rowId xmlns:a16="http://schemas.microsoft.com/office/drawing/2014/main" val="10002"/>
                  </a:ext>
                </a:extLst>
              </a:tr>
              <a:tr h="440869">
                <a:tc>
                  <a:txBody>
                    <a:bodyPr/>
                    <a:lstStyle/>
                    <a:p>
                      <a:endParaRPr lang="en-US" sz="1200" b="0" i="0" dirty="0">
                        <a:latin typeface="Arial Narrow"/>
                        <a:cs typeface="Arial Narrow"/>
                      </a:endParaRP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Complete the following table below. Enter your own examples of </a:t>
            </a:r>
            <a:r>
              <a:rPr lang="en-US" sz="1200" b="1" i="1" dirty="0">
                <a:solidFill>
                  <a:srgbClr val="3F3F3F"/>
                </a:solidFill>
                <a:ea typeface="Source Sans Pro"/>
                <a:sym typeface="Source Sans Pro"/>
              </a:rPr>
              <a:t>short- and medium-term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a:solidFill>
                  <a:schemeClr val="dk1"/>
                </a:solidFill>
                <a:ea typeface="Source Sans Pro"/>
                <a:sym typeface="Source Sans Pro"/>
              </a:rPr>
              <a:t>Save this document in a place where you can easily find it.</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 will revisit your goals and update your action plan.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r>
              <a:rPr lang="en-US" sz="1200" dirty="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Next Steps</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spd="slow">
    <p:cut/>
  </p:transition>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6094</TotalTime>
  <Words>405</Words>
  <Application>Microsoft Office PowerPoint</Application>
  <PresentationFormat>On-screen Show (4:3)</PresentationFormat>
  <Paragraphs>51</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Arial Narrow</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Mawyin, Tomas (T.)</cp:lastModifiedBy>
  <cp:revision>168</cp:revision>
  <dcterms:modified xsi:type="dcterms:W3CDTF">2019-10-12T15:57:56Z</dcterms:modified>
  <cp:category/>
</cp:coreProperties>
</file>