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8"/>
  </p:notesMasterIdLst>
  <p:handoutMasterIdLst>
    <p:handoutMasterId r:id="rId9"/>
  </p:handoutMasterIdLst>
  <p:sldIdLst>
    <p:sldId id="256" r:id="rId3"/>
    <p:sldId id="287" r:id="rId4"/>
    <p:sldId id="281" r:id="rId5"/>
    <p:sldId id="282" r:id="rId6"/>
    <p:sldId id="286" r:id="rId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3E90"/>
    <a:srgbClr val="00A94F"/>
    <a:srgbClr val="A11B30"/>
    <a:srgbClr val="3489C7"/>
    <a:srgbClr val="8A8B8C"/>
    <a:srgbClr val="343434"/>
    <a:srgbClr val="565656"/>
    <a:srgbClr val="ACACAC"/>
    <a:srgbClr val="6D6D6D"/>
    <a:srgbClr val="57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43"/>
  </p:normalViewPr>
  <p:slideViewPr>
    <p:cSldViewPr snapToGrid="0" snapToObjects="1">
      <p:cViewPr varScale="1">
        <p:scale>
          <a:sx n="61" d="100"/>
          <a:sy n="61" d="100"/>
        </p:scale>
        <p:origin x="852" y="56"/>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9/19/2019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191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300395"/>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50905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55831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3520440" cy="357337"/>
          </a:xfrm>
          <a:prstGeom prst="rect">
            <a:avLst/>
          </a:prstGeom>
          <a:solidFill>
            <a:srgbClr val="433E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135609" y="31314"/>
            <a:ext cx="3315930" cy="213385"/>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a:solidFill>
                  <a:srgbClr val="FFFFFF"/>
                </a:solidFill>
                <a:latin typeface="Arial"/>
                <a:ea typeface="Source Sans Pro"/>
                <a:cs typeface="Arial"/>
                <a:sym typeface="Source Sans Pro"/>
              </a:rPr>
              <a:t>Quantitative Methods in </a:t>
            </a:r>
            <a:r>
              <a:rPr lang="en-US" sz="1100" b="1" i="0" baseline="0">
                <a:solidFill>
                  <a:srgbClr val="FFFFFF"/>
                </a:solidFill>
                <a:latin typeface="Arial"/>
                <a:ea typeface="Source Sans Pro"/>
                <a:cs typeface="Arial"/>
                <a:sym typeface="Source Sans Pro"/>
              </a:rPr>
              <a:t>Systems</a:t>
            </a:r>
            <a:r>
              <a:rPr lang="en-US" sz="1100" b="1" i="0">
                <a:solidFill>
                  <a:srgbClr val="FFFFFF"/>
                </a:solidFill>
                <a:latin typeface="Arial"/>
                <a:ea typeface="Source Sans Pro"/>
                <a:cs typeface="Arial"/>
                <a:sym typeface="Source Sans Pro"/>
              </a:rPr>
              <a:t> Engineering</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37707" cy="276999"/>
          </a:xfrm>
          <a:prstGeom prst="rect">
            <a:avLst/>
          </a:prstGeom>
          <a:noFill/>
        </p:spPr>
        <p:txBody>
          <a:bodyPr wrap="none" rtlCol="0">
            <a:spAutoFit/>
          </a:bodyPr>
          <a:lstStyle/>
          <a:p>
            <a:r>
              <a:rPr lang="en-US" sz="1200" dirty="0">
                <a:solidFill>
                  <a:srgbClr val="8A8B8C"/>
                </a:solidFill>
              </a:rPr>
              <a:t>Copyright © </a:t>
            </a:r>
            <a:r>
              <a:rPr lang="en-US" sz="1200" dirty="0" smtClean="0">
                <a:solidFill>
                  <a:srgbClr val="8A8B8C"/>
                </a:solidFill>
              </a:rPr>
              <a:t>2019. </a:t>
            </a:r>
            <a:r>
              <a:rPr lang="en-US" sz="1200" dirty="0">
                <a:solidFill>
                  <a:srgbClr val="8A8B8C"/>
                </a:solidFill>
              </a:rPr>
              <a:t>Massachusetts Institute of Technology. All rights reserved.</a:t>
            </a:r>
          </a:p>
        </p:txBody>
      </p:sp>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561780" y="153866"/>
            <a:ext cx="1318784" cy="406939"/>
          </a:xfrm>
          <a:prstGeom prst="rect">
            <a:avLst/>
          </a:prstGeom>
        </p:spPr>
      </p:pic>
    </p:spTree>
  </p:cSld>
  <p:clrMap bg1="lt1" tx1="dk1" bg2="dk2" tx2="lt2" accent1="accent1" accent2="accent2" accent3="accent3" accent4="accent4" accent5="accent5" accent6="accent6" hlink="hlink" folHlink="folHlink"/>
  <p:sldLayoutIdLst>
    <p:sldLayoutId id="2147483656" r:id="rId1"/>
    <p:sldLayoutId id="2147483661" r:id="rId2"/>
    <p:sldLayoutId id="2147483670"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 y="1805426"/>
            <a:ext cx="9148061" cy="3425764"/>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Quantitative Methods in Systems Engineering</a:t>
            </a: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pPr algn="ctr"/>
            <a:r>
              <a:rPr lang="en-US" sz="1200" dirty="0"/>
              <a:t>Upgrade the Company’s Enterprise Resource Planning (ERP) Software Solution</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200106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Action Plan</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306" y="174324"/>
            <a:ext cx="1673447" cy="516378"/>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62037" y="877541"/>
            <a:ext cx="7799829" cy="72266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Week 2 Action Plan</a:t>
            </a:r>
          </a:p>
        </p:txBody>
      </p:sp>
      <p:sp>
        <p:nvSpPr>
          <p:cNvPr id="6" name="Shape 64"/>
          <p:cNvSpPr txBox="1"/>
          <p:nvPr/>
        </p:nvSpPr>
        <p:spPr>
          <a:xfrm>
            <a:off x="383154" y="1954098"/>
            <a:ext cx="2770321" cy="527767"/>
          </a:xfrm>
          <a:prstGeom prst="rect">
            <a:avLst/>
          </a:prstGeom>
          <a:noFill/>
          <a:ln>
            <a:noFill/>
          </a:ln>
        </p:spPr>
        <p:txBody>
          <a:bodyPr lIns="91425" tIns="45700" rIns="91425" bIns="45700" anchor="t" anchorCtr="0">
            <a:noAutofit/>
          </a:bodyPr>
          <a:lstStyle/>
          <a:p>
            <a:pPr>
              <a:buClr>
                <a:schemeClr val="lt1"/>
              </a:buClr>
              <a:buSzPct val="25000"/>
            </a:pPr>
            <a:r>
              <a:rPr lang="en-US" sz="2000" dirty="0">
                <a:solidFill>
                  <a:srgbClr val="6D6D6D"/>
                </a:solidFill>
                <a:ea typeface="Source Sans Pro"/>
                <a:sym typeface="Source Sans Pro"/>
              </a:rPr>
              <a:t>Overview</a:t>
            </a:r>
          </a:p>
        </p:txBody>
      </p:sp>
      <p:sp>
        <p:nvSpPr>
          <p:cNvPr id="8" name="Shape 62"/>
          <p:cNvSpPr txBox="1"/>
          <p:nvPr/>
        </p:nvSpPr>
        <p:spPr>
          <a:xfrm>
            <a:off x="374578" y="2413945"/>
            <a:ext cx="3625585" cy="3468828"/>
          </a:xfrm>
          <a:prstGeom prst="rect">
            <a:avLst/>
          </a:prstGeom>
          <a:noFill/>
          <a:ln>
            <a:noFill/>
          </a:ln>
        </p:spPr>
        <p:txBody>
          <a:bodyPr lIns="91425" tIns="45700" rIns="91425" bIns="45700" anchor="t" anchorCtr="0">
            <a:noAutofit/>
          </a:bodyPr>
          <a:lstStyle/>
          <a:p>
            <a:pPr>
              <a:lnSpc>
                <a:spcPct val="110000"/>
              </a:lnSpc>
              <a:buClr>
                <a:schemeClr val="dk1"/>
              </a:buClr>
              <a:buSzPct val="25000"/>
            </a:pPr>
            <a:r>
              <a:rPr lang="en-US" sz="1200" dirty="0">
                <a:solidFill>
                  <a:srgbClr val="3F3F3F"/>
                </a:solidFill>
                <a:ea typeface="Source Sans Pro"/>
                <a:sym typeface="Source Sans Pro"/>
              </a:rPr>
              <a:t>In developing an action plan, you have the opportunity to get clarity on how this course will be beneficial to </a:t>
            </a:r>
            <a:r>
              <a:rPr lang="en-US" sz="1200" b="1" dirty="0">
                <a:solidFill>
                  <a:srgbClr val="3F3F3F"/>
                </a:solidFill>
                <a:ea typeface="Source Sans Pro"/>
                <a:sym typeface="Source Sans Pro"/>
              </a:rPr>
              <a:t>you</a:t>
            </a:r>
            <a:r>
              <a:rPr lang="en-US" sz="1200" dirty="0">
                <a:solidFill>
                  <a:srgbClr val="3F3F3F"/>
                </a:solidFill>
                <a:ea typeface="Source Sans Pro"/>
                <a:sym typeface="Source Sans Pro"/>
              </a:rPr>
              <a:t>. You can define precisely for yourself why you are taking this course in terms that will benefit your work. Based on your goals, you can then decide on actions and resources to help you progress toward your goals. </a:t>
            </a:r>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extLst>
      <p:ext uri="{BB962C8B-B14F-4D97-AF65-F5344CB8AC3E}">
        <p14:creationId xmlns:p14="http://schemas.microsoft.com/office/powerpoint/2010/main" val="356047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4859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a:latin typeface="+mj-lt"/>
                <a:ea typeface="Source Sans Pro"/>
                <a:cs typeface="Source Sans Pro"/>
                <a:sym typeface="Source Sans Pro"/>
              </a:rPr>
              <a:t>Set Short-Term Goals</a:t>
            </a:r>
          </a:p>
        </p:txBody>
      </p:sp>
      <p:graphicFrame>
        <p:nvGraphicFramePr>
          <p:cNvPr id="4" name="Table 3"/>
          <p:cNvGraphicFramePr>
            <a:graphicFrameLocks noGrp="1"/>
          </p:cNvGraphicFramePr>
          <p:nvPr>
            <p:extLst>
              <p:ext uri="{D42A27DB-BD31-4B8C-83A1-F6EECF244321}">
                <p14:modId xmlns:p14="http://schemas.microsoft.com/office/powerpoint/2010/main" val="1628471849"/>
              </p:ext>
            </p:extLst>
          </p:nvPr>
        </p:nvGraphicFramePr>
        <p:xfrm>
          <a:off x="449147" y="2176973"/>
          <a:ext cx="8176133" cy="3291840"/>
        </p:xfrm>
        <a:graphic>
          <a:graphicData uri="http://schemas.openxmlformats.org/drawingml/2006/table">
            <a:tbl>
              <a:tblPr firstRow="1" bandRow="1">
                <a:tableStyleId>{9D7B26C5-4107-4FEC-AEDC-1716B250A1EF}</a:tableStyleId>
              </a:tblPr>
              <a:tblGrid>
                <a:gridCol w="1899916">
                  <a:extLst>
                    <a:ext uri="{9D8B030D-6E8A-4147-A177-3AD203B41FA5}">
                      <a16:colId xmlns:a16="http://schemas.microsoft.com/office/drawing/2014/main" xmlns="" val="20000"/>
                    </a:ext>
                  </a:extLst>
                </a:gridCol>
                <a:gridCol w="1979181">
                  <a:extLst>
                    <a:ext uri="{9D8B030D-6E8A-4147-A177-3AD203B41FA5}">
                      <a16:colId xmlns:a16="http://schemas.microsoft.com/office/drawing/2014/main" xmlns="" val="20001"/>
                    </a:ext>
                  </a:extLst>
                </a:gridCol>
                <a:gridCol w="2984703">
                  <a:extLst>
                    <a:ext uri="{9D8B030D-6E8A-4147-A177-3AD203B41FA5}">
                      <a16:colId xmlns:a16="http://schemas.microsoft.com/office/drawing/2014/main" xmlns="" val="20002"/>
                    </a:ext>
                  </a:extLst>
                </a:gridCol>
                <a:gridCol w="1312333">
                  <a:extLst>
                    <a:ext uri="{9D8B030D-6E8A-4147-A177-3AD203B41FA5}">
                      <a16:colId xmlns:a16="http://schemas.microsoft.com/office/drawing/2014/main" xmlns="" val="20003"/>
                    </a:ext>
                  </a:extLst>
                </a:gridCol>
              </a:tblGrid>
              <a:tr h="440869">
                <a:tc>
                  <a:txBody>
                    <a:bodyPr/>
                    <a:lstStyle/>
                    <a:p>
                      <a:r>
                        <a:rPr lang="en-US" sz="1400" dirty="0"/>
                        <a:t>Three things I will do differently in the next 90 days?</a:t>
                      </a:r>
                      <a:endParaRPr lang="en-US" sz="1400" b="1" i="0" dirty="0">
                        <a:latin typeface="Arial Narrow"/>
                        <a:cs typeface="Arial Narrow"/>
                      </a:endParaRPr>
                    </a:p>
                  </a:txBody>
                  <a:tcPr/>
                </a:tc>
                <a:tc>
                  <a:txBody>
                    <a:bodyPr/>
                    <a:lstStyle/>
                    <a:p>
                      <a:r>
                        <a:rPr lang="en-US" sz="1400" dirty="0"/>
                        <a:t>Who do</a:t>
                      </a:r>
                      <a:r>
                        <a:rPr lang="en-US" sz="1400" baseline="0" dirty="0"/>
                        <a:t> I need to involve</a:t>
                      </a:r>
                      <a:r>
                        <a:rPr lang="en-US" sz="1400" dirty="0"/>
                        <a:t>?* </a:t>
                      </a:r>
                      <a:endParaRPr lang="en-US" sz="1400" b="1" i="0" dirty="0">
                        <a:latin typeface="Arial Narrow"/>
                        <a:cs typeface="Arial Narrow"/>
                      </a:endParaRPr>
                    </a:p>
                  </a:txBody>
                  <a:tcPr/>
                </a:tc>
                <a:tc>
                  <a:txBody>
                    <a:bodyPr/>
                    <a:lstStyle/>
                    <a:p>
                      <a:r>
                        <a:rPr lang="en-US" sz="1400" dirty="0"/>
                        <a:t>How will</a:t>
                      </a:r>
                      <a:r>
                        <a:rPr lang="en-US" sz="1400" baseline="0" dirty="0"/>
                        <a:t> I measure success? </a:t>
                      </a:r>
                      <a:endParaRPr lang="en-US" sz="1400" b="1" i="0" dirty="0">
                        <a:latin typeface="Arial Narrow"/>
                        <a:cs typeface="Arial Narrow"/>
                      </a:endParaRPr>
                    </a:p>
                  </a:txBody>
                  <a:tcPr/>
                </a:tc>
                <a:tc>
                  <a:txBody>
                    <a:bodyPr/>
                    <a:lstStyle/>
                    <a:p>
                      <a:r>
                        <a:rPr lang="en-US" sz="1400" dirty="0"/>
                        <a:t>Target date for review</a:t>
                      </a:r>
                      <a:endParaRPr lang="en-US" sz="1400" b="1" i="0" dirty="0">
                        <a:latin typeface="Arial Narrow"/>
                        <a:cs typeface="Arial Narrow"/>
                      </a:endParaRPr>
                    </a:p>
                  </a:txBody>
                  <a:tcPr/>
                </a:tc>
                <a:extLst>
                  <a:ext uri="{0D108BD9-81ED-4DB2-BD59-A6C34878D82A}">
                    <a16:rowId xmlns:a16="http://schemas.microsoft.com/office/drawing/2014/main" xmlns="" val="10000"/>
                  </a:ext>
                </a:extLst>
              </a:tr>
              <a:tr h="440869">
                <a:tc>
                  <a:txBody>
                    <a:bodyPr/>
                    <a:lstStyle/>
                    <a:p>
                      <a:r>
                        <a:rPr lang="en-US" sz="1200" b="0" i="0" dirty="0">
                          <a:latin typeface="Arial Narrow"/>
                          <a:cs typeface="Arial Narrow"/>
                        </a:rPr>
                        <a:t>Generate business case analysis</a:t>
                      </a:r>
                    </a:p>
                  </a:txBody>
                  <a:tcPr/>
                </a:tc>
                <a:tc>
                  <a:txBody>
                    <a:bodyPr/>
                    <a:lstStyle/>
                    <a:p>
                      <a:r>
                        <a:rPr lang="en-US" sz="1200" b="0" i="0" dirty="0">
                          <a:latin typeface="Arial Narrow"/>
                          <a:cs typeface="Arial Narrow"/>
                        </a:rPr>
                        <a:t>Accounting, Finance, Buisness Operations</a:t>
                      </a:r>
                    </a:p>
                  </a:txBody>
                  <a:tcPr/>
                </a:tc>
                <a:tc>
                  <a:txBody>
                    <a:bodyPr/>
                    <a:lstStyle/>
                    <a:p>
                      <a:r>
                        <a:rPr lang="en-US" sz="1200" b="0" i="0" dirty="0">
                          <a:latin typeface="Arial Narrow"/>
                          <a:cs typeface="Arial Narrow"/>
                        </a:rPr>
                        <a:t>Comprehensive analysis of alternatives.</a:t>
                      </a:r>
                    </a:p>
                  </a:txBody>
                  <a:tcPr/>
                </a:tc>
                <a:tc>
                  <a:txBody>
                    <a:bodyPr/>
                    <a:lstStyle/>
                    <a:p>
                      <a:r>
                        <a:rPr lang="en-US" sz="1200" b="0" i="0" dirty="0">
                          <a:latin typeface="Arial Narrow"/>
                          <a:cs typeface="Arial Narrow"/>
                        </a:rPr>
                        <a:t>45 Days</a:t>
                      </a:r>
                    </a:p>
                  </a:txBody>
                  <a:tcPr/>
                </a:tc>
                <a:extLst>
                  <a:ext uri="{0D108BD9-81ED-4DB2-BD59-A6C34878D82A}">
                    <a16:rowId xmlns:a16="http://schemas.microsoft.com/office/drawing/2014/main" xmlns="" val="10001"/>
                  </a:ext>
                </a:extLst>
              </a:tr>
              <a:tr h="440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latin typeface="Arial Narrow"/>
                          <a:cs typeface="Arial Narrow"/>
                        </a:rPr>
                        <a:t>Present high level informational briefs to senior leadership outlining the urgency and strategic imperative</a:t>
                      </a:r>
                    </a:p>
                  </a:txBody>
                  <a:tcPr/>
                </a:tc>
                <a:tc>
                  <a:txBody>
                    <a:bodyPr/>
                    <a:lstStyle/>
                    <a:p>
                      <a:r>
                        <a:rPr lang="en-US" sz="1200" b="0" i="0" dirty="0">
                          <a:latin typeface="Arial Narrow"/>
                          <a:cs typeface="Arial Narrow"/>
                        </a:rPr>
                        <a:t>Executive Board</a:t>
                      </a:r>
                    </a:p>
                  </a:txBody>
                  <a:tcPr/>
                </a:tc>
                <a:tc>
                  <a:txBody>
                    <a:bodyPr/>
                    <a:lstStyle/>
                    <a:p>
                      <a:r>
                        <a:rPr lang="en-US" sz="1200" b="0" i="0" dirty="0">
                          <a:latin typeface="Arial Narrow"/>
                          <a:cs typeface="Arial Narrow"/>
                        </a:rPr>
                        <a:t>Understanding and support for the ERP upgrade </a:t>
                      </a:r>
                    </a:p>
                  </a:txBody>
                  <a:tcPr/>
                </a:tc>
                <a:tc>
                  <a:txBody>
                    <a:bodyPr/>
                    <a:lstStyle/>
                    <a:p>
                      <a:r>
                        <a:rPr lang="en-US" sz="1200" b="0" i="0" dirty="0">
                          <a:latin typeface="Arial Narrow"/>
                          <a:cs typeface="Arial Narrow"/>
                        </a:rPr>
                        <a:t>60 Days</a:t>
                      </a:r>
                    </a:p>
                  </a:txBody>
                  <a:tcPr/>
                </a:tc>
                <a:extLst>
                  <a:ext uri="{0D108BD9-81ED-4DB2-BD59-A6C34878D82A}">
                    <a16:rowId xmlns:a16="http://schemas.microsoft.com/office/drawing/2014/main" xmlns="" val="10002"/>
                  </a:ext>
                </a:extLst>
              </a:tr>
              <a:tr h="440869">
                <a:tc>
                  <a:txBody>
                    <a:bodyPr/>
                    <a:lstStyle/>
                    <a:p>
                      <a:r>
                        <a:rPr lang="en-US" sz="1200" b="0" i="0" dirty="0">
                          <a:latin typeface="Arial Narrow"/>
                          <a:cs typeface="Arial Narrow"/>
                        </a:rPr>
                        <a:t>Publish article in company newsletter describing the need for change</a:t>
                      </a:r>
                    </a:p>
                  </a:txBody>
                  <a:tcPr/>
                </a:tc>
                <a:tc>
                  <a:txBody>
                    <a:bodyPr/>
                    <a:lstStyle/>
                    <a:p>
                      <a:r>
                        <a:rPr lang="en-US" sz="1200" b="0" i="0" dirty="0">
                          <a:latin typeface="Arial Narrow"/>
                          <a:cs typeface="Arial Narrow"/>
                        </a:rPr>
                        <a:t>Communications Department</a:t>
                      </a:r>
                    </a:p>
                  </a:txBody>
                  <a:tcPr/>
                </a:tc>
                <a:tc>
                  <a:txBody>
                    <a:bodyPr/>
                    <a:lstStyle/>
                    <a:p>
                      <a:r>
                        <a:rPr lang="en-US" sz="1200" b="0" i="0" dirty="0">
                          <a:latin typeface="Arial Narrow"/>
                          <a:cs typeface="Arial Narrow"/>
                        </a:rPr>
                        <a:t>Company-wide understanding of the reason for change</a:t>
                      </a:r>
                    </a:p>
                  </a:txBody>
                  <a:tcPr/>
                </a:tc>
                <a:tc>
                  <a:txBody>
                    <a:bodyPr/>
                    <a:lstStyle/>
                    <a:p>
                      <a:r>
                        <a:rPr lang="en-US" sz="1200" b="0" i="0" dirty="0">
                          <a:latin typeface="Arial Narrow"/>
                          <a:cs typeface="Arial Narrow"/>
                        </a:rPr>
                        <a:t>60 Days</a:t>
                      </a:r>
                    </a:p>
                  </a:txBody>
                  <a:tcPr/>
                </a:tc>
                <a:extLst>
                  <a:ext uri="{0D108BD9-81ED-4DB2-BD59-A6C34878D82A}">
                    <a16:rowId xmlns:a16="http://schemas.microsoft.com/office/drawing/2014/main" xmlns="" val="10003"/>
                  </a:ext>
                </a:extLst>
              </a:tr>
              <a:tr h="440869">
                <a:tc>
                  <a:txBody>
                    <a:bodyPr/>
                    <a:lstStyle/>
                    <a:p>
                      <a:r>
                        <a:rPr lang="en-US" sz="1200" b="0" i="0" dirty="0">
                          <a:latin typeface="Arial Narrow"/>
                          <a:cs typeface="Arial Narrow"/>
                        </a:rPr>
                        <a:t>Perform market research for make vs buy determination</a:t>
                      </a:r>
                    </a:p>
                  </a:txBody>
                  <a:tcPr/>
                </a:tc>
                <a:tc>
                  <a:txBody>
                    <a:bodyPr/>
                    <a:lstStyle/>
                    <a:p>
                      <a:r>
                        <a:rPr lang="en-US" sz="1200" b="0" i="0" dirty="0">
                          <a:latin typeface="Arial Narrow"/>
                          <a:cs typeface="Arial Narrow"/>
                        </a:rPr>
                        <a:t>IT Development, Buisness Operations</a:t>
                      </a:r>
                    </a:p>
                  </a:txBody>
                  <a:tcPr/>
                </a:tc>
                <a:tc>
                  <a:txBody>
                    <a:bodyPr/>
                    <a:lstStyle/>
                    <a:p>
                      <a:r>
                        <a:rPr lang="en-US" sz="1200" b="0" i="0" dirty="0">
                          <a:latin typeface="Arial Narrow"/>
                          <a:cs typeface="Arial Narrow"/>
                        </a:rPr>
                        <a:t>Complete analysis of the costs, risks, and opportunities of both make and buy options</a:t>
                      </a:r>
                    </a:p>
                  </a:txBody>
                  <a:tcPr/>
                </a:tc>
                <a:tc>
                  <a:txBody>
                    <a:bodyPr/>
                    <a:lstStyle/>
                    <a:p>
                      <a:r>
                        <a:rPr lang="en-US" sz="1200" b="0" i="0" dirty="0">
                          <a:latin typeface="Arial Narrow"/>
                          <a:cs typeface="Arial Narrow"/>
                        </a:rPr>
                        <a:t>90 Days</a:t>
                      </a:r>
                    </a:p>
                  </a:txBody>
                  <a:tcPr/>
                </a:tc>
                <a:extLst>
                  <a:ext uri="{0D108BD9-81ED-4DB2-BD59-A6C34878D82A}">
                    <a16:rowId xmlns:a16="http://schemas.microsoft.com/office/drawing/2014/main" xmlns="" val="4245249715"/>
                  </a:ext>
                </a:extLst>
              </a:tr>
            </a:tbl>
          </a:graphicData>
        </a:graphic>
      </p:graphicFrame>
      <p:sp>
        <p:nvSpPr>
          <p:cNvPr id="32" name="Shape 62"/>
          <p:cNvSpPr txBox="1"/>
          <p:nvPr/>
        </p:nvSpPr>
        <p:spPr>
          <a:xfrm>
            <a:off x="382337" y="1409822"/>
            <a:ext cx="8440677"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Evaluate the following table below. Enter your own examples from your work of </a:t>
            </a:r>
            <a:r>
              <a:rPr lang="en-US" sz="1200" b="1" i="1" dirty="0">
                <a:solidFill>
                  <a:srgbClr val="3F3F3F"/>
                </a:solidFill>
                <a:ea typeface="Source Sans Pro"/>
                <a:sym typeface="Source Sans Pro"/>
              </a:rPr>
              <a:t>what you’ll do differently, who you will involve, how you’ll measure success, and target dates for review. </a:t>
            </a:r>
            <a:endParaRPr lang="en-US" sz="1200" dirty="0">
              <a:solidFill>
                <a:srgbClr val="3F3F3F"/>
              </a:solidFill>
              <a:ea typeface="Source Sans Pro"/>
              <a:sym typeface="Source Sans Pro"/>
            </a:endParaRPr>
          </a:p>
        </p:txBody>
      </p:sp>
      <p:graphicFrame>
        <p:nvGraphicFramePr>
          <p:cNvPr id="6" name="Table 5"/>
          <p:cNvGraphicFramePr>
            <a:graphicFrameLocks noGrp="1"/>
          </p:cNvGraphicFramePr>
          <p:nvPr>
            <p:extLst>
              <p:ext uri="{D42A27DB-BD31-4B8C-83A1-F6EECF244321}">
                <p14:modId xmlns:p14="http://schemas.microsoft.com/office/powerpoint/2010/main" val="1355926373"/>
              </p:ext>
            </p:extLst>
          </p:nvPr>
        </p:nvGraphicFramePr>
        <p:xfrm>
          <a:off x="449146" y="5513146"/>
          <a:ext cx="8176133" cy="440869"/>
        </p:xfrm>
        <a:graphic>
          <a:graphicData uri="http://schemas.openxmlformats.org/drawingml/2006/table">
            <a:tbl>
              <a:tblPr firstRow="1" bandRow="1">
                <a:tableStyleId>{9D7B26C5-4107-4FEC-AEDC-1716B250A1EF}</a:tableStyleId>
              </a:tblPr>
              <a:tblGrid>
                <a:gridCol w="8176133">
                  <a:extLst>
                    <a:ext uri="{9D8B030D-6E8A-4147-A177-3AD203B41FA5}">
                      <a16:colId xmlns:a16="http://schemas.microsoft.com/office/drawing/2014/main" xmlns="" val="20000"/>
                    </a:ext>
                  </a:extLst>
                </a:gridCol>
              </a:tblGrid>
              <a:tr h="440869">
                <a:tc>
                  <a:txBody>
                    <a:bodyPr/>
                    <a:lstStyle/>
                    <a:p>
                      <a:r>
                        <a:rPr lang="en-US" sz="1200" b="0" i="0" dirty="0">
                          <a:latin typeface="Arial Narrow"/>
                          <a:cs typeface="Arial Narrow"/>
                        </a:rPr>
                        <a:t>*</a:t>
                      </a:r>
                      <a:r>
                        <a:rPr lang="en-US" sz="1200" b="0" i="0" baseline="0" dirty="0">
                          <a:latin typeface="Arial Narrow"/>
                          <a:cs typeface="Arial Narrow"/>
                        </a:rPr>
                        <a:t> </a:t>
                      </a:r>
                      <a:r>
                        <a:rPr lang="en-US" sz="1200" b="1" i="0" baseline="0" dirty="0">
                          <a:latin typeface="Arial Narrow"/>
                          <a:cs typeface="Arial Narrow"/>
                        </a:rPr>
                        <a:t>Have you identified a mentor? This would be a great opportunity to do so. </a:t>
                      </a:r>
                      <a:endParaRPr lang="en-US" sz="1200" b="0" i="0" dirty="0">
                        <a:latin typeface="Arial Narrow"/>
                        <a:cs typeface="Arial Narrow"/>
                      </a:endParaRPr>
                    </a:p>
                  </a:txBody>
                  <a:tcPr/>
                </a:tc>
                <a:extLst>
                  <a:ext uri="{0D108BD9-81ED-4DB2-BD59-A6C34878D82A}">
                    <a16:rowId xmlns:a16="http://schemas.microsoft.com/office/drawing/2014/main" xmlns="" val="10000"/>
                  </a:ext>
                </a:extLst>
              </a:tr>
            </a:tbl>
          </a:graphicData>
        </a:graphic>
      </p:graphicFrame>
      <p:sp>
        <p:nvSpPr>
          <p:cNvPr id="11" name="Slide Number Placeholder 1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161970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3995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a:ea typeface="Source Sans Pro"/>
                <a:cs typeface="Source Sans Pro"/>
                <a:sym typeface="Source Sans Pro"/>
              </a:rPr>
              <a:t>Set Medium-Term Goals</a:t>
            </a:r>
          </a:p>
        </p:txBody>
      </p:sp>
      <p:graphicFrame>
        <p:nvGraphicFramePr>
          <p:cNvPr id="4" name="Table 3"/>
          <p:cNvGraphicFramePr>
            <a:graphicFrameLocks noGrp="1"/>
          </p:cNvGraphicFramePr>
          <p:nvPr>
            <p:extLst>
              <p:ext uri="{D42A27DB-BD31-4B8C-83A1-F6EECF244321}">
                <p14:modId xmlns:p14="http://schemas.microsoft.com/office/powerpoint/2010/main" val="1856431082"/>
              </p:ext>
            </p:extLst>
          </p:nvPr>
        </p:nvGraphicFramePr>
        <p:xfrm>
          <a:off x="450361" y="2177320"/>
          <a:ext cx="8125332" cy="2072640"/>
        </p:xfrm>
        <a:graphic>
          <a:graphicData uri="http://schemas.openxmlformats.org/drawingml/2006/table">
            <a:tbl>
              <a:tblPr firstRow="1" bandRow="1">
                <a:tableStyleId>{9D7B26C5-4107-4FEC-AEDC-1716B250A1EF}</a:tableStyleId>
              </a:tblPr>
              <a:tblGrid>
                <a:gridCol w="3866599">
                  <a:extLst>
                    <a:ext uri="{9D8B030D-6E8A-4147-A177-3AD203B41FA5}">
                      <a16:colId xmlns:a16="http://schemas.microsoft.com/office/drawing/2014/main" xmlns="" val="20000"/>
                    </a:ext>
                  </a:extLst>
                </a:gridCol>
                <a:gridCol w="4258733">
                  <a:extLst>
                    <a:ext uri="{9D8B030D-6E8A-4147-A177-3AD203B41FA5}">
                      <a16:colId xmlns:a16="http://schemas.microsoft.com/office/drawing/2014/main" xmlns="" val="20001"/>
                    </a:ext>
                  </a:extLst>
                </a:gridCol>
              </a:tblGrid>
              <a:tr h="440869">
                <a:tc>
                  <a:txBody>
                    <a:bodyPr/>
                    <a:lstStyle/>
                    <a:p>
                      <a:r>
                        <a:rPr lang="en-US" sz="1400" dirty="0"/>
                        <a:t>Short-Term Goals </a:t>
                      </a:r>
                      <a:br>
                        <a:rPr lang="en-US" sz="1400" dirty="0"/>
                      </a:br>
                      <a:r>
                        <a:rPr lang="en-US" sz="1400" dirty="0"/>
                        <a:t>( 90 days ) </a:t>
                      </a:r>
                      <a:endParaRPr lang="en-US" sz="1400" b="1" i="0" dirty="0">
                        <a:latin typeface="Arial Narrow"/>
                        <a:cs typeface="Arial Narrow"/>
                      </a:endParaRPr>
                    </a:p>
                  </a:txBody>
                  <a:tcPr/>
                </a:tc>
                <a:tc>
                  <a:txBody>
                    <a:bodyPr/>
                    <a:lstStyle/>
                    <a:p>
                      <a:r>
                        <a:rPr lang="en-US" sz="1400" dirty="0"/>
                        <a:t>Medium-Term Goals </a:t>
                      </a:r>
                      <a:br>
                        <a:rPr lang="en-US" sz="1400" dirty="0"/>
                      </a:br>
                      <a:r>
                        <a:rPr lang="en-US" sz="1400" dirty="0"/>
                        <a:t>( 12-15 months ) </a:t>
                      </a:r>
                      <a:endParaRPr lang="en-US" sz="1400" b="1" i="0" dirty="0">
                        <a:latin typeface="Arial Narrow"/>
                        <a:cs typeface="Arial Narrow"/>
                      </a:endParaRPr>
                    </a:p>
                  </a:txBody>
                  <a:tcPr/>
                </a:tc>
                <a:extLst>
                  <a:ext uri="{0D108BD9-81ED-4DB2-BD59-A6C34878D82A}">
                    <a16:rowId xmlns:a16="http://schemas.microsoft.com/office/drawing/2014/main" xmlns="" val="10000"/>
                  </a:ext>
                </a:extLst>
              </a:tr>
              <a:tr h="575132">
                <a:tc>
                  <a:txBody>
                    <a:bodyPr/>
                    <a:lstStyle/>
                    <a:p>
                      <a:r>
                        <a:rPr lang="en-US" sz="1200" b="0" i="0" dirty="0">
                          <a:latin typeface="Arial Narrow"/>
                          <a:cs typeface="Arial Narrow"/>
                        </a:rPr>
                        <a:t>Gain executive level support for the upgrade of the companies Enterprise Resource Planning (ERP) software solution.</a:t>
                      </a:r>
                    </a:p>
                    <a:p>
                      <a:endParaRPr lang="en-US" sz="1200" b="0" i="0" dirty="0">
                        <a:latin typeface="Arial Narrow"/>
                        <a:cs typeface="Arial Narrow"/>
                      </a:endParaRPr>
                    </a:p>
                  </a:txBody>
                  <a:tcPr/>
                </a:tc>
                <a:tc>
                  <a:txBody>
                    <a:bodyPr/>
                    <a:lstStyle/>
                    <a:p>
                      <a:r>
                        <a:rPr lang="en-US" sz="1200" b="0" i="0" dirty="0">
                          <a:latin typeface="Arial Narrow"/>
                          <a:cs typeface="Arial Narrow"/>
                        </a:rPr>
                        <a:t>Obtain funding in next fiscal year budget for Buisness Process Re-engineering and software requirements development.</a:t>
                      </a:r>
                    </a:p>
                  </a:txBody>
                  <a:tcPr/>
                </a:tc>
                <a:extLst>
                  <a:ext uri="{0D108BD9-81ED-4DB2-BD59-A6C34878D82A}">
                    <a16:rowId xmlns:a16="http://schemas.microsoft.com/office/drawing/2014/main" xmlns="" val="10001"/>
                  </a:ext>
                </a:extLst>
              </a:tr>
              <a:tr h="440869">
                <a:tc>
                  <a:txBody>
                    <a:bodyPr/>
                    <a:lstStyle/>
                    <a:p>
                      <a:r>
                        <a:rPr lang="en-US" sz="1200" b="0" i="0" dirty="0">
                          <a:latin typeface="Arial Narrow"/>
                          <a:cs typeface="Arial Narrow"/>
                        </a:rPr>
                        <a:t>Foster company-wide awareness of the potential benefits of the new ERP solution.</a:t>
                      </a:r>
                    </a:p>
                  </a:txBody>
                  <a:tcPr/>
                </a:tc>
                <a:tc>
                  <a:txBody>
                    <a:bodyPr/>
                    <a:lstStyle/>
                    <a:p>
                      <a:r>
                        <a:rPr lang="en-US" sz="1200" dirty="0">
                          <a:latin typeface="Arial Narrow" panose="020B0606020202030204" pitchFamily="34" charset="0"/>
                        </a:rPr>
                        <a:t>Stand-up change management team to facilitate communications and training. </a:t>
                      </a:r>
                    </a:p>
                  </a:txBody>
                  <a:tcPr/>
                </a:tc>
                <a:extLst>
                  <a:ext uri="{0D108BD9-81ED-4DB2-BD59-A6C34878D82A}">
                    <a16:rowId xmlns:a16="http://schemas.microsoft.com/office/drawing/2014/main" xmlns="" val="10002"/>
                  </a:ext>
                </a:extLst>
              </a:tr>
              <a:tr h="440869">
                <a:tc>
                  <a:txBody>
                    <a:bodyPr/>
                    <a:lstStyle/>
                    <a:p>
                      <a:r>
                        <a:rPr lang="en-US" sz="1200" b="0" i="0" dirty="0">
                          <a:latin typeface="Arial Narrow"/>
                          <a:cs typeface="Arial Narrow"/>
                        </a:rPr>
                        <a:t>Perform make vs buy analysis</a:t>
                      </a:r>
                    </a:p>
                  </a:txBody>
                  <a:tcPr/>
                </a:tc>
                <a:tc>
                  <a:txBody>
                    <a:bodyPr/>
                    <a:lstStyle/>
                    <a:p>
                      <a:r>
                        <a:rPr lang="en-US" sz="1200" dirty="0">
                          <a:latin typeface="Arial Narrow" panose="020B0606020202030204" pitchFamily="34" charset="0"/>
                        </a:rPr>
                        <a:t>Award software development contract (make) or software licensing contract (buy).</a:t>
                      </a:r>
                    </a:p>
                  </a:txBody>
                  <a:tcPr/>
                </a:tc>
                <a:extLst>
                  <a:ext uri="{0D108BD9-81ED-4DB2-BD59-A6C34878D82A}">
                    <a16:rowId xmlns:a16="http://schemas.microsoft.com/office/drawing/2014/main" xmlns="" val="10003"/>
                  </a:ext>
                </a:extLst>
              </a:tr>
            </a:tbl>
          </a:graphicData>
        </a:graphic>
      </p:graphicFrame>
      <p:sp>
        <p:nvSpPr>
          <p:cNvPr id="32" name="Shape 62"/>
          <p:cNvSpPr txBox="1"/>
          <p:nvPr/>
        </p:nvSpPr>
        <p:spPr>
          <a:xfrm>
            <a:off x="373698" y="1409822"/>
            <a:ext cx="8440676"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Evaluate the following table below. Enter your own examples of </a:t>
            </a:r>
            <a:r>
              <a:rPr lang="en-US" sz="1200" b="1" i="1" dirty="0">
                <a:solidFill>
                  <a:srgbClr val="3F3F3F"/>
                </a:solidFill>
                <a:ea typeface="Source Sans Pro"/>
                <a:sym typeface="Source Sans Pro"/>
              </a:rPr>
              <a:t>short and medium term goals</a:t>
            </a:r>
            <a:endParaRPr lang="en-US" sz="1200" dirty="0">
              <a:solidFill>
                <a:srgbClr val="3F3F3F"/>
              </a:solidFill>
              <a:ea typeface="Source Sans Pro"/>
              <a:sym typeface="Source Sans Pro"/>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Tree>
    <p:extLst>
      <p:ext uri="{BB962C8B-B14F-4D97-AF65-F5344CB8AC3E}">
        <p14:creationId xmlns:p14="http://schemas.microsoft.com/office/powerpoint/2010/main" val="193638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3" name="Shape 63"/>
          <p:cNvSpPr txBox="1"/>
          <p:nvPr/>
        </p:nvSpPr>
        <p:spPr>
          <a:xfrm>
            <a:off x="370485" y="1608147"/>
            <a:ext cx="4338135" cy="4278300"/>
          </a:xfrm>
          <a:prstGeom prst="rect">
            <a:avLst/>
          </a:prstGeom>
          <a:noFill/>
          <a:ln>
            <a:noFill/>
          </a:ln>
        </p:spPr>
        <p:txBody>
          <a:bodyPr lIns="91425" tIns="45700" rIns="91425" bIns="45700" anchor="t" anchorCtr="0">
            <a:noAutofit/>
          </a:bodyPr>
          <a:lstStyle/>
          <a:p>
            <a:pPr>
              <a:buClr>
                <a:schemeClr val="dk1"/>
              </a:buClr>
              <a:buSzPct val="25000"/>
            </a:pPr>
            <a:r>
              <a:rPr lang="en-US" sz="1200" dirty="0">
                <a:solidFill>
                  <a:schemeClr val="dk1"/>
                </a:solidFill>
                <a:ea typeface="Source Sans Pro"/>
                <a:sym typeface="Source Sans Pro"/>
              </a:rPr>
              <a:t>Be sure to revisit your goals so that you can actively be making progress. </a:t>
            </a:r>
          </a:p>
          <a:p>
            <a:pPr>
              <a:buClr>
                <a:schemeClr val="dk1"/>
              </a:buClr>
            </a:pPr>
            <a:endParaRPr lang="en-US" sz="1200" dirty="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In week 4, you’ll be prompted to revisit and assess your plan. You will upload your finished slides along with a self-assessment. </a:t>
            </a:r>
          </a:p>
          <a:p>
            <a:pPr>
              <a:buClr>
                <a:schemeClr val="dk1"/>
              </a:buClr>
            </a:pPr>
            <a:endParaRPr lang="en-US" sz="1200" dirty="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Return to the course and click “I completed my Week 2 Action Plan.”</a:t>
            </a:r>
          </a:p>
          <a:p>
            <a:pPr>
              <a:buClr>
                <a:schemeClr val="dk1"/>
              </a:buClr>
            </a:pPr>
            <a:endParaRPr lang="en-US" sz="1200" dirty="0">
              <a:solidFill>
                <a:schemeClr val="dk1"/>
              </a:solidFill>
              <a:ea typeface="Source Sans Pro"/>
              <a:sym typeface="Source Sans Pro"/>
            </a:endParaRPr>
          </a:p>
          <a:p>
            <a:pPr>
              <a:buClr>
                <a:schemeClr val="dk1"/>
              </a:buClr>
            </a:pPr>
            <a:endParaRPr lang="en-US" sz="1200" dirty="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 </a:t>
            </a:r>
            <a:endParaRPr sz="1200" dirty="0">
              <a:solidFill>
                <a:schemeClr val="dk1"/>
              </a:solidFill>
              <a:ea typeface="Source Sans Pro"/>
              <a:sym typeface="Source Sans Pro"/>
            </a:endParaRPr>
          </a:p>
        </p:txBody>
      </p:sp>
      <p:sp>
        <p:nvSpPr>
          <p:cNvPr id="64" name="Shape 64"/>
          <p:cNvSpPr txBox="1"/>
          <p:nvPr/>
        </p:nvSpPr>
        <p:spPr>
          <a:xfrm>
            <a:off x="359053" y="873447"/>
            <a:ext cx="5993720"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a:ea typeface="Source Sans Pro"/>
                <a:sym typeface="Source Sans Pro"/>
              </a:rPr>
              <a:t>Next Steps</a:t>
            </a:r>
            <a:endParaRPr lang="en-US" sz="3000" b="1" dirty="0">
              <a:ea typeface="Source Sans Pro"/>
              <a:sym typeface="Source Sans Pro"/>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Tree>
    <p:extLst>
      <p:ext uri="{BB962C8B-B14F-4D97-AF65-F5344CB8AC3E}">
        <p14:creationId xmlns:p14="http://schemas.microsoft.com/office/powerpoint/2010/main" val="3286820023"/>
      </p:ext>
    </p:extLst>
  </p:cSld>
  <p:clrMapOvr>
    <a:masterClrMapping/>
  </p:clrMapOvr>
  <p:transition spd="slow">
    <p:cut/>
  </p:transition>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6201</TotalTime>
  <Words>429</Words>
  <Application>Microsoft Office PowerPoint</Application>
  <PresentationFormat>On-screen Show (4:3)</PresentationFormat>
  <Paragraphs>57</Paragraphs>
  <Slides>5</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Arial Narrow</vt:lpstr>
      <vt:lpstr>Calibri</vt:lpstr>
      <vt:lpstr>Souce Sans Pro</vt:lpstr>
      <vt:lpstr>Source Sans Pro</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James Stanton</cp:lastModifiedBy>
  <cp:revision>178</cp:revision>
  <dcterms:modified xsi:type="dcterms:W3CDTF">2019-09-19T20:22:11Z</dcterms:modified>
  <cp:category/>
</cp:coreProperties>
</file>