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E90"/>
    <a:srgbClr val="00A94F"/>
    <a:srgbClr val="A11B30"/>
    <a:srgbClr val="3489C7"/>
    <a:srgbClr val="8A8B8C"/>
    <a:srgbClr val="343434"/>
    <a:srgbClr val="565656"/>
    <a:srgbClr val="ACACAC"/>
    <a:srgbClr val="6D6D6D"/>
    <a:srgbClr val="57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43"/>
  </p:normalViewPr>
  <p:slideViewPr>
    <p:cSldViewPr snapToGrid="0" snapToObjects="1">
      <p:cViewPr varScale="1">
        <p:scale>
          <a:sx n="61" d="100"/>
          <a:sy n="61" d="100"/>
        </p:scale>
        <p:origin x="852" y="56"/>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9/19/2019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036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300395"/>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3520440" cy="357337"/>
          </a:xfrm>
          <a:prstGeom prst="rect">
            <a:avLst/>
          </a:prstGeom>
          <a:solidFill>
            <a:srgbClr val="433E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135609" y="31314"/>
            <a:ext cx="3315930" cy="213385"/>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Quantitative Methods in </a:t>
            </a:r>
            <a:r>
              <a:rPr lang="en-US" sz="1100" b="1" i="0" baseline="0">
                <a:solidFill>
                  <a:srgbClr val="FFFFFF"/>
                </a:solidFill>
                <a:latin typeface="Arial"/>
                <a:ea typeface="Source Sans Pro"/>
                <a:cs typeface="Arial"/>
                <a:sym typeface="Source Sans Pro"/>
              </a:rPr>
              <a:t>Systems</a:t>
            </a:r>
            <a:r>
              <a:rPr lang="en-US" sz="1100" b="1" i="0">
                <a:solidFill>
                  <a:srgbClr val="FFFFFF"/>
                </a:solidFill>
                <a:latin typeface="Arial"/>
                <a:ea typeface="Source Sans Pro"/>
                <a:cs typeface="Arial"/>
                <a:sym typeface="Source Sans Pro"/>
              </a:rPr>
              <a:t>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37707" cy="276999"/>
          </a:xfrm>
          <a:prstGeom prst="rect">
            <a:avLst/>
          </a:prstGeom>
          <a:noFill/>
        </p:spPr>
        <p:txBody>
          <a:bodyPr wrap="none" rtlCol="0">
            <a:spAutoFit/>
          </a:bodyPr>
          <a:lstStyle/>
          <a:p>
            <a:r>
              <a:rPr lang="en-US" sz="1200" dirty="0">
                <a:solidFill>
                  <a:srgbClr val="8A8B8C"/>
                </a:solidFill>
              </a:rPr>
              <a:t>Copyright © </a:t>
            </a:r>
            <a:r>
              <a:rPr lang="en-US" sz="1200" dirty="0" smtClean="0">
                <a:solidFill>
                  <a:srgbClr val="8A8B8C"/>
                </a:solidFill>
              </a:rPr>
              <a:t>2019. </a:t>
            </a:r>
            <a:r>
              <a:rPr lang="en-US" sz="1200" dirty="0">
                <a:solidFill>
                  <a:srgbClr val="8A8B8C"/>
                </a:solidFill>
              </a:rPr>
              <a:t>Massachusetts Institute of Technology. All rights reserved.</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95344" y="185592"/>
            <a:ext cx="1185220" cy="365725"/>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a:t>
            </a:r>
            <a:r>
              <a:rPr lang="en-US" sz="1200" dirty="0" smtClean="0">
                <a:solidFill>
                  <a:srgbClr val="8A8B8C"/>
                </a:solidFill>
              </a:rPr>
              <a:t>2019. </a:t>
            </a:r>
            <a:r>
              <a:rPr lang="en-US" sz="1200" dirty="0">
                <a:solidFill>
                  <a:srgbClr val="8A8B8C"/>
                </a:solidFill>
              </a:rPr>
              <a:t>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4"/>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Quantitative Methods in Systems Engineering</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sz="1200" dirty="0"/>
              <a:t>Improve the Specification Development Process</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Action Plan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10" y="200862"/>
            <a:ext cx="1616111" cy="498686"/>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2 Action Plan</a:t>
            </a: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a:solidFill>
                  <a:srgbClr val="3F3F3F"/>
                </a:solidFill>
                <a:ea typeface="Source Sans Pro"/>
                <a:sym typeface="Source Sans Pro"/>
              </a:rPr>
              <a:t>In developing an action plan, you have the opportunity to get clarity on how this course will be beneficial to </a:t>
            </a:r>
            <a:r>
              <a:rPr lang="en-US" sz="1200" b="1" dirty="0">
                <a:solidFill>
                  <a:srgbClr val="3F3F3F"/>
                </a:solidFill>
                <a:ea typeface="Source Sans Pro"/>
                <a:sym typeface="Source Sans Pro"/>
              </a:rPr>
              <a:t>you</a:t>
            </a:r>
            <a:r>
              <a:rPr lang="en-US" sz="1200" dirty="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latin typeface="+mj-lt"/>
                <a:ea typeface="Source Sans Pro"/>
                <a:cs typeface="Source Sans Pro"/>
                <a:sym typeface="Source Sans Pro"/>
              </a:rPr>
              <a:t>Set Short-Term Goals</a:t>
            </a:r>
          </a:p>
        </p:txBody>
      </p:sp>
      <p:graphicFrame>
        <p:nvGraphicFramePr>
          <p:cNvPr id="4" name="Table 3"/>
          <p:cNvGraphicFramePr>
            <a:graphicFrameLocks noGrp="1"/>
          </p:cNvGraphicFramePr>
          <p:nvPr>
            <p:extLst>
              <p:ext uri="{D42A27DB-BD31-4B8C-83A1-F6EECF244321}">
                <p14:modId xmlns:p14="http://schemas.microsoft.com/office/powerpoint/2010/main" val="141925380"/>
              </p:ext>
            </p:extLst>
          </p:nvPr>
        </p:nvGraphicFramePr>
        <p:xfrm>
          <a:off x="449147" y="2176973"/>
          <a:ext cx="8176133" cy="2651760"/>
        </p:xfrm>
        <a:graphic>
          <a:graphicData uri="http://schemas.openxmlformats.org/drawingml/2006/table">
            <a:tbl>
              <a:tblPr firstRow="1" bandRow="1">
                <a:tableStyleId>{9D7B26C5-4107-4FEC-AEDC-1716B250A1EF}</a:tableStyleId>
              </a:tblPr>
              <a:tblGrid>
                <a:gridCol w="1899916">
                  <a:extLst>
                    <a:ext uri="{9D8B030D-6E8A-4147-A177-3AD203B41FA5}">
                      <a16:colId xmlns:a16="http://schemas.microsoft.com/office/drawing/2014/main" xmlns="" val="20000"/>
                    </a:ext>
                  </a:extLst>
                </a:gridCol>
                <a:gridCol w="1979181">
                  <a:extLst>
                    <a:ext uri="{9D8B030D-6E8A-4147-A177-3AD203B41FA5}">
                      <a16:colId xmlns:a16="http://schemas.microsoft.com/office/drawing/2014/main" xmlns="" val="20001"/>
                    </a:ext>
                  </a:extLst>
                </a:gridCol>
                <a:gridCol w="2984703">
                  <a:extLst>
                    <a:ext uri="{9D8B030D-6E8A-4147-A177-3AD203B41FA5}">
                      <a16:colId xmlns:a16="http://schemas.microsoft.com/office/drawing/2014/main" xmlns="" val="20002"/>
                    </a:ext>
                  </a:extLst>
                </a:gridCol>
                <a:gridCol w="1312333">
                  <a:extLst>
                    <a:ext uri="{9D8B030D-6E8A-4147-A177-3AD203B41FA5}">
                      <a16:colId xmlns:a16="http://schemas.microsoft.com/office/drawing/2014/main" xmlns="" val="20003"/>
                    </a:ext>
                  </a:extLst>
                </a:gridCol>
              </a:tblGrid>
              <a:tr h="440869">
                <a:tc>
                  <a:txBody>
                    <a:bodyPr/>
                    <a:lstStyle/>
                    <a:p>
                      <a:r>
                        <a:rPr lang="en-US" sz="1400" dirty="0"/>
                        <a:t>Three things I will do differently in the next 90 days?</a:t>
                      </a:r>
                      <a:endParaRPr lang="en-US" sz="1400" b="1" i="0" dirty="0">
                        <a:latin typeface="Arial Narrow"/>
                        <a:cs typeface="Arial Narrow"/>
                      </a:endParaRPr>
                    </a:p>
                  </a:txBody>
                  <a:tcPr/>
                </a:tc>
                <a:tc>
                  <a:txBody>
                    <a:bodyPr/>
                    <a:lstStyle/>
                    <a:p>
                      <a:r>
                        <a:rPr lang="en-US" sz="1400" dirty="0"/>
                        <a:t>Who do</a:t>
                      </a:r>
                      <a:r>
                        <a:rPr lang="en-US" sz="1400" baseline="0" dirty="0"/>
                        <a:t> I need to involve</a:t>
                      </a:r>
                      <a:r>
                        <a:rPr lang="en-US" sz="1400" dirty="0"/>
                        <a:t>?* </a:t>
                      </a:r>
                      <a:endParaRPr lang="en-US" sz="1400" b="1" i="0" dirty="0">
                        <a:latin typeface="Arial Narrow"/>
                        <a:cs typeface="Arial Narrow"/>
                      </a:endParaRPr>
                    </a:p>
                  </a:txBody>
                  <a:tcPr/>
                </a:tc>
                <a:tc>
                  <a:txBody>
                    <a:bodyPr/>
                    <a:lstStyle/>
                    <a:p>
                      <a:r>
                        <a:rPr lang="en-US" sz="1400" dirty="0"/>
                        <a:t>How will</a:t>
                      </a:r>
                      <a:r>
                        <a:rPr lang="en-US" sz="1400" baseline="0" dirty="0"/>
                        <a:t> I measure success? </a:t>
                      </a:r>
                      <a:endParaRPr lang="en-US" sz="1400" b="1" i="0" dirty="0">
                        <a:latin typeface="Arial Narrow"/>
                        <a:cs typeface="Arial Narrow"/>
                      </a:endParaRPr>
                    </a:p>
                  </a:txBody>
                  <a:tcPr/>
                </a:tc>
                <a:tc>
                  <a:txBody>
                    <a:bodyPr/>
                    <a:lstStyle/>
                    <a:p>
                      <a:r>
                        <a:rPr lang="en-US" sz="1400" dirty="0"/>
                        <a:t>Target date for review</a:t>
                      </a:r>
                      <a:endParaRPr lang="en-US" sz="1400" b="1" i="0" dirty="0">
                        <a:latin typeface="Arial Narrow"/>
                        <a:cs typeface="Arial Narrow"/>
                      </a:endParaRPr>
                    </a:p>
                  </a:txBody>
                  <a:tcPr/>
                </a:tc>
                <a:extLst>
                  <a:ext uri="{0D108BD9-81ED-4DB2-BD59-A6C34878D82A}">
                    <a16:rowId xmlns:a16="http://schemas.microsoft.com/office/drawing/2014/main" xmlns="" val="10000"/>
                  </a:ext>
                </a:extLst>
              </a:tr>
              <a:tr h="440869">
                <a:tc>
                  <a:txBody>
                    <a:bodyPr/>
                    <a:lstStyle/>
                    <a:p>
                      <a:r>
                        <a:rPr lang="en-US" sz="1200" b="0" i="0" dirty="0" smtClean="0">
                          <a:latin typeface="Arial Narrow"/>
                          <a:cs typeface="Arial Narrow"/>
                        </a:rPr>
                        <a:t>Understand</a:t>
                      </a:r>
                      <a:r>
                        <a:rPr lang="en-US" sz="1200" b="0" i="0" baseline="0" dirty="0" smtClean="0">
                          <a:latin typeface="Arial Narrow"/>
                          <a:cs typeface="Arial Narrow"/>
                        </a:rPr>
                        <a:t> current steps and metrics for the Spec Development process</a:t>
                      </a:r>
                      <a:endParaRPr lang="en-US" sz="1200" b="0" i="0" dirty="0">
                        <a:latin typeface="Arial Narrow"/>
                        <a:cs typeface="Arial Narrow"/>
                      </a:endParaRPr>
                    </a:p>
                  </a:txBody>
                  <a:tcPr/>
                </a:tc>
                <a:tc>
                  <a:txBody>
                    <a:bodyPr/>
                    <a:lstStyle/>
                    <a:p>
                      <a:r>
                        <a:rPr lang="en-US" sz="1200" b="0" i="0" dirty="0" smtClean="0">
                          <a:latin typeface="Arial Narrow"/>
                          <a:cs typeface="Arial Narrow"/>
                        </a:rPr>
                        <a:t>Engineering Branch </a:t>
                      </a:r>
                    </a:p>
                    <a:p>
                      <a:r>
                        <a:rPr lang="en-US" sz="1200" b="0" i="0" dirty="0" smtClean="0">
                          <a:latin typeface="Arial Narrow"/>
                          <a:cs typeface="Arial Narrow"/>
                        </a:rPr>
                        <a:t>Spec</a:t>
                      </a:r>
                      <a:r>
                        <a:rPr lang="en-US" sz="1200" b="0" i="0" baseline="0" dirty="0" smtClean="0">
                          <a:latin typeface="Arial Narrow"/>
                          <a:cs typeface="Arial Narrow"/>
                        </a:rPr>
                        <a:t> Developers</a:t>
                      </a:r>
                    </a:p>
                  </a:txBody>
                  <a:tcPr/>
                </a:tc>
                <a:tc>
                  <a:txBody>
                    <a:bodyPr/>
                    <a:lstStyle/>
                    <a:p>
                      <a:r>
                        <a:rPr lang="en-US" sz="1200" b="0" i="0" dirty="0" smtClean="0">
                          <a:latin typeface="Arial Narrow"/>
                          <a:cs typeface="Arial Narrow"/>
                        </a:rPr>
                        <a:t>Exhaustive library of existing process guides, desk guides</a:t>
                      </a:r>
                      <a:r>
                        <a:rPr lang="en-US" sz="1200" b="0" i="0" baseline="0" dirty="0" smtClean="0">
                          <a:latin typeface="Arial Narrow"/>
                          <a:cs typeface="Arial Narrow"/>
                        </a:rPr>
                        <a:t> and approved metrics.</a:t>
                      </a:r>
                      <a:endParaRPr lang="en-US" sz="1200" b="0" i="0" dirty="0">
                        <a:latin typeface="Arial Narrow"/>
                        <a:cs typeface="Arial Narrow"/>
                      </a:endParaRPr>
                    </a:p>
                  </a:txBody>
                  <a:tcPr/>
                </a:tc>
                <a:tc>
                  <a:txBody>
                    <a:bodyPr/>
                    <a:lstStyle/>
                    <a:p>
                      <a:r>
                        <a:rPr lang="en-US" sz="1200" b="0" i="0" dirty="0" smtClean="0">
                          <a:latin typeface="Arial Narrow"/>
                          <a:cs typeface="Arial Narrow"/>
                        </a:rPr>
                        <a:t>21 Days</a:t>
                      </a:r>
                      <a:endParaRPr lang="en-US" sz="1200" b="0" i="0" dirty="0">
                        <a:latin typeface="Arial Narrow"/>
                        <a:cs typeface="Arial Narrow"/>
                      </a:endParaRPr>
                    </a:p>
                  </a:txBody>
                  <a:tcPr/>
                </a:tc>
                <a:extLst>
                  <a:ext uri="{0D108BD9-81ED-4DB2-BD59-A6C34878D82A}">
                    <a16:rowId xmlns:a16="http://schemas.microsoft.com/office/drawing/2014/main" xmlns="" val="10001"/>
                  </a:ext>
                </a:extLst>
              </a:tr>
              <a:tr h="440869">
                <a:tc>
                  <a:txBody>
                    <a:bodyPr/>
                    <a:lstStyle/>
                    <a:p>
                      <a:r>
                        <a:rPr lang="en-US" sz="1200" b="0" i="0" dirty="0" smtClean="0">
                          <a:latin typeface="Arial Narrow"/>
                          <a:cs typeface="Arial Narrow"/>
                        </a:rPr>
                        <a:t>Establish</a:t>
                      </a:r>
                      <a:r>
                        <a:rPr lang="en-US" sz="1200" b="0" i="0" baseline="0" dirty="0" smtClean="0">
                          <a:latin typeface="Arial Narrow"/>
                          <a:cs typeface="Arial Narrow"/>
                        </a:rPr>
                        <a:t> an Integrated Product Team (IPT)</a:t>
                      </a:r>
                      <a:endParaRPr lang="en-US" sz="1200" b="0" i="0" dirty="0">
                        <a:latin typeface="Arial Narrow"/>
                        <a:cs typeface="Arial Narrow"/>
                      </a:endParaRPr>
                    </a:p>
                  </a:txBody>
                  <a:tcPr/>
                </a:tc>
                <a:tc>
                  <a:txBody>
                    <a:bodyPr/>
                    <a:lstStyle/>
                    <a:p>
                      <a:r>
                        <a:rPr lang="en-US" sz="1200" b="0" i="0" dirty="0" smtClean="0">
                          <a:latin typeface="Arial Narrow"/>
                          <a:cs typeface="Arial Narrow"/>
                        </a:rPr>
                        <a:t>Engineering, Contracting</a:t>
                      </a:r>
                    </a:p>
                    <a:p>
                      <a:r>
                        <a:rPr lang="en-US" sz="1200" b="0" i="0" dirty="0" smtClean="0">
                          <a:latin typeface="Arial Narrow"/>
                          <a:cs typeface="Arial Narrow"/>
                        </a:rPr>
                        <a:t>Production, Vendor Reps, Customer Rep, QA</a:t>
                      </a:r>
                      <a:endParaRPr lang="en-US" sz="1200" b="0" i="0" dirty="0">
                        <a:latin typeface="Arial Narrow"/>
                        <a:cs typeface="Arial Narrow"/>
                      </a:endParaRPr>
                    </a:p>
                  </a:txBody>
                  <a:tcPr/>
                </a:tc>
                <a:tc>
                  <a:txBody>
                    <a:bodyPr/>
                    <a:lstStyle/>
                    <a:p>
                      <a:r>
                        <a:rPr lang="en-US" sz="1200" b="0" i="0" dirty="0" smtClean="0">
                          <a:latin typeface="Arial Narrow"/>
                          <a:cs typeface="Arial Narrow"/>
                        </a:rPr>
                        <a:t>Signed Charter.</a:t>
                      </a:r>
                      <a:r>
                        <a:rPr lang="en-US" sz="1200" b="0" i="0" baseline="0" dirty="0" smtClean="0">
                          <a:latin typeface="Arial Narrow"/>
                          <a:cs typeface="Arial Narrow"/>
                        </a:rPr>
                        <a:t> Kick-off meeting held.</a:t>
                      </a:r>
                      <a:endParaRPr lang="en-US" sz="1200" b="0" i="0" dirty="0">
                        <a:latin typeface="Arial Narrow"/>
                        <a:cs typeface="Arial Narrow"/>
                      </a:endParaRPr>
                    </a:p>
                  </a:txBody>
                  <a:tcPr/>
                </a:tc>
                <a:tc>
                  <a:txBody>
                    <a:bodyPr/>
                    <a:lstStyle/>
                    <a:p>
                      <a:r>
                        <a:rPr lang="en-US" sz="1200" b="0" i="0" dirty="0" smtClean="0">
                          <a:latin typeface="Arial Narrow"/>
                          <a:cs typeface="Arial Narrow"/>
                        </a:rPr>
                        <a:t>30 Days</a:t>
                      </a:r>
                      <a:endParaRPr lang="en-US" sz="1200" b="0" i="0" dirty="0">
                        <a:latin typeface="Arial Narrow"/>
                        <a:cs typeface="Arial Narrow"/>
                      </a:endParaRPr>
                    </a:p>
                  </a:txBody>
                  <a:tcPr/>
                </a:tc>
                <a:extLst>
                  <a:ext uri="{0D108BD9-81ED-4DB2-BD59-A6C34878D82A}">
                    <a16:rowId xmlns:a16="http://schemas.microsoft.com/office/drawing/2014/main" xmlns="" val="10002"/>
                  </a:ext>
                </a:extLst>
              </a:tr>
              <a:tr h="440869">
                <a:tc>
                  <a:txBody>
                    <a:bodyPr/>
                    <a:lstStyle/>
                    <a:p>
                      <a:r>
                        <a:rPr lang="en-US" sz="1200" b="0" i="0" dirty="0" smtClean="0">
                          <a:latin typeface="Arial Narrow"/>
                          <a:cs typeface="Arial Narrow"/>
                        </a:rPr>
                        <a:t>Document</a:t>
                      </a:r>
                      <a:r>
                        <a:rPr lang="en-US" sz="1200" b="0" i="0" baseline="0" dirty="0" smtClean="0">
                          <a:latin typeface="Arial Narrow"/>
                          <a:cs typeface="Arial Narrow"/>
                        </a:rPr>
                        <a:t> spec development tasks in a process architecture DSM model</a:t>
                      </a:r>
                      <a:endParaRPr lang="en-US" sz="1200" b="0" i="0" dirty="0">
                        <a:latin typeface="Arial Narrow"/>
                        <a:cs typeface="Arial Narrow"/>
                      </a:endParaRPr>
                    </a:p>
                  </a:txBody>
                  <a:tcPr/>
                </a:tc>
                <a:tc>
                  <a:txBody>
                    <a:bodyPr/>
                    <a:lstStyle/>
                    <a:p>
                      <a:r>
                        <a:rPr lang="en-US" sz="1200" b="0" i="0" dirty="0" smtClean="0">
                          <a:latin typeface="Arial Narrow"/>
                          <a:cs typeface="Arial Narrow"/>
                        </a:rPr>
                        <a:t>Engineering, Contracting</a:t>
                      </a:r>
                    </a:p>
                    <a:p>
                      <a:r>
                        <a:rPr lang="en-US" sz="1200" b="0" i="0" dirty="0" smtClean="0">
                          <a:latin typeface="Arial Narrow"/>
                          <a:cs typeface="Arial Narrow"/>
                        </a:rPr>
                        <a:t>Production, Vendor Reps, Customer Rep, QA</a:t>
                      </a:r>
                      <a:endParaRPr lang="en-US" sz="1200" b="0" i="0" dirty="0">
                        <a:latin typeface="Arial Narrow"/>
                        <a:cs typeface="Arial Narrow"/>
                      </a:endParaRPr>
                    </a:p>
                  </a:txBody>
                  <a:tcPr/>
                </a:tc>
                <a:tc>
                  <a:txBody>
                    <a:bodyPr/>
                    <a:lstStyle/>
                    <a:p>
                      <a:r>
                        <a:rPr lang="en-US" sz="1200" b="0" i="0" dirty="0" smtClean="0">
                          <a:latin typeface="Arial Narrow"/>
                          <a:cs typeface="Arial Narrow"/>
                        </a:rPr>
                        <a:t>Conduct a tabletop exercise to validate that tasks and process flows are accurate.</a:t>
                      </a:r>
                      <a:endParaRPr lang="en-US" sz="1200" b="0" i="0" dirty="0">
                        <a:latin typeface="Arial Narrow"/>
                        <a:cs typeface="Arial Narrow"/>
                      </a:endParaRPr>
                    </a:p>
                  </a:txBody>
                  <a:tcPr/>
                </a:tc>
                <a:tc>
                  <a:txBody>
                    <a:bodyPr/>
                    <a:lstStyle/>
                    <a:p>
                      <a:r>
                        <a:rPr lang="en-US" sz="1200" b="0" i="0" dirty="0" smtClean="0">
                          <a:latin typeface="Arial Narrow"/>
                          <a:cs typeface="Arial Narrow"/>
                        </a:rPr>
                        <a:t>60 Days</a:t>
                      </a:r>
                      <a:endParaRPr lang="en-US" sz="1200" b="0" i="0" dirty="0">
                        <a:latin typeface="Arial Narrow"/>
                        <a:cs typeface="Arial Narrow"/>
                      </a:endParaRPr>
                    </a:p>
                  </a:txBody>
                  <a:tcPr/>
                </a:tc>
                <a:extLst>
                  <a:ext uri="{0D108BD9-81ED-4DB2-BD59-A6C34878D82A}">
                    <a16:rowId xmlns:a16="http://schemas.microsoft.com/office/drawing/2014/main" xmlns="" val="10003"/>
                  </a:ext>
                </a:extLst>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from your work of </a:t>
            </a:r>
            <a:r>
              <a:rPr lang="en-US" sz="1200" b="1" i="1" dirty="0">
                <a:solidFill>
                  <a:srgbClr val="3F3F3F"/>
                </a:solidFill>
                <a:ea typeface="Source Sans Pro"/>
                <a:sym typeface="Source Sans Pro"/>
              </a:rPr>
              <a:t>what you’ll do differently, who you will involve,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1355926373"/>
              </p:ext>
            </p:extLst>
          </p:nvPr>
        </p:nvGraphicFramePr>
        <p:xfrm>
          <a:off x="449146" y="5513146"/>
          <a:ext cx="8176133" cy="440869"/>
        </p:xfrm>
        <a:graphic>
          <a:graphicData uri="http://schemas.openxmlformats.org/drawingml/2006/table">
            <a:tbl>
              <a:tblPr firstRow="1" bandRow="1">
                <a:tableStyleId>{9D7B26C5-4107-4FEC-AEDC-1716B250A1EF}</a:tableStyleId>
              </a:tblPr>
              <a:tblGrid>
                <a:gridCol w="8176133">
                  <a:extLst>
                    <a:ext uri="{9D8B030D-6E8A-4147-A177-3AD203B41FA5}">
                      <a16:colId xmlns:a16="http://schemas.microsoft.com/office/drawing/2014/main" xmlns="" val="20000"/>
                    </a:ext>
                  </a:extLst>
                </a:gridCol>
              </a:tblGrid>
              <a:tr h="440869">
                <a:tc>
                  <a:txBody>
                    <a:bodyPr/>
                    <a:lstStyle/>
                    <a:p>
                      <a:r>
                        <a:rPr lang="en-US" sz="1200" b="0" i="0" dirty="0">
                          <a:latin typeface="Arial Narrow"/>
                          <a:cs typeface="Arial Narrow"/>
                        </a:rPr>
                        <a:t>*</a:t>
                      </a:r>
                      <a:r>
                        <a:rPr lang="en-US" sz="1200" b="0" i="0" baseline="0" dirty="0">
                          <a:latin typeface="Arial Narrow"/>
                          <a:cs typeface="Arial Narrow"/>
                        </a:rPr>
                        <a:t> </a:t>
                      </a:r>
                      <a:r>
                        <a:rPr lang="en-US" sz="1200" b="1" i="0" baseline="0" dirty="0">
                          <a:latin typeface="Arial Narrow"/>
                          <a:cs typeface="Arial Narrow"/>
                        </a:rPr>
                        <a:t>Have you identified a mentor? This would be a great opportunity to do so. </a:t>
                      </a:r>
                      <a:endParaRPr lang="en-US" sz="1200" b="0" i="0" dirty="0">
                        <a:latin typeface="Arial Narrow"/>
                        <a:cs typeface="Arial Narrow"/>
                      </a:endParaRPr>
                    </a:p>
                  </a:txBody>
                  <a:tcPr/>
                </a:tc>
                <a:extLst>
                  <a:ext uri="{0D108BD9-81ED-4DB2-BD59-A6C34878D82A}">
                    <a16:rowId xmlns:a16="http://schemas.microsoft.com/office/drawing/2014/main" xmlns="" val="10000"/>
                  </a:ext>
                </a:extLst>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Medium-Term Goals</a:t>
            </a:r>
          </a:p>
        </p:txBody>
      </p:sp>
      <p:graphicFrame>
        <p:nvGraphicFramePr>
          <p:cNvPr id="4" name="Table 3"/>
          <p:cNvGraphicFramePr>
            <a:graphicFrameLocks noGrp="1"/>
          </p:cNvGraphicFramePr>
          <p:nvPr>
            <p:extLst>
              <p:ext uri="{D42A27DB-BD31-4B8C-83A1-F6EECF244321}">
                <p14:modId xmlns:p14="http://schemas.microsoft.com/office/powerpoint/2010/main" val="1149509867"/>
              </p:ext>
            </p:extLst>
          </p:nvPr>
        </p:nvGraphicFramePr>
        <p:xfrm>
          <a:off x="450361" y="2177320"/>
          <a:ext cx="8125332" cy="2239189"/>
        </p:xfrm>
        <a:graphic>
          <a:graphicData uri="http://schemas.openxmlformats.org/drawingml/2006/table">
            <a:tbl>
              <a:tblPr firstRow="1" bandRow="1">
                <a:tableStyleId>{9D7B26C5-4107-4FEC-AEDC-1716B250A1EF}</a:tableStyleId>
              </a:tblPr>
              <a:tblGrid>
                <a:gridCol w="3866599">
                  <a:extLst>
                    <a:ext uri="{9D8B030D-6E8A-4147-A177-3AD203B41FA5}">
                      <a16:colId xmlns:a16="http://schemas.microsoft.com/office/drawing/2014/main" xmlns="" val="20000"/>
                    </a:ext>
                  </a:extLst>
                </a:gridCol>
                <a:gridCol w="4258733">
                  <a:extLst>
                    <a:ext uri="{9D8B030D-6E8A-4147-A177-3AD203B41FA5}">
                      <a16:colId xmlns:a16="http://schemas.microsoft.com/office/drawing/2014/main" xmlns="" val="20001"/>
                    </a:ext>
                  </a:extLst>
                </a:gridCol>
              </a:tblGrid>
              <a:tr h="440869">
                <a:tc>
                  <a:txBody>
                    <a:bodyPr/>
                    <a:lstStyle/>
                    <a:p>
                      <a:r>
                        <a:rPr lang="en-US" sz="1400" dirty="0"/>
                        <a:t>Short-Term Goals </a:t>
                      </a:r>
                      <a:br>
                        <a:rPr lang="en-US" sz="1400" dirty="0"/>
                      </a:br>
                      <a:r>
                        <a:rPr lang="en-US" sz="1400" dirty="0"/>
                        <a:t>( 90 days ) </a:t>
                      </a:r>
                      <a:endParaRPr lang="en-US" sz="1400" b="1" i="0" dirty="0">
                        <a:latin typeface="Arial Narrow"/>
                        <a:cs typeface="Arial Narrow"/>
                      </a:endParaRPr>
                    </a:p>
                  </a:txBody>
                  <a:tcPr/>
                </a:tc>
                <a:tc>
                  <a:txBody>
                    <a:bodyPr/>
                    <a:lstStyle/>
                    <a:p>
                      <a:r>
                        <a:rPr lang="en-US" sz="1400" dirty="0"/>
                        <a:t>Medium-Term Goals </a:t>
                      </a:r>
                      <a:br>
                        <a:rPr lang="en-US" sz="1400" dirty="0"/>
                      </a:br>
                      <a:r>
                        <a:rPr lang="en-US" sz="1400" dirty="0"/>
                        <a:t>( 12-15 months ) </a:t>
                      </a:r>
                      <a:endParaRPr lang="en-US" sz="1400" b="1" i="0" dirty="0">
                        <a:latin typeface="Arial Narrow"/>
                        <a:cs typeface="Arial Narrow"/>
                      </a:endParaRPr>
                    </a:p>
                  </a:txBody>
                  <a:tcPr/>
                </a:tc>
                <a:extLst>
                  <a:ext uri="{0D108BD9-81ED-4DB2-BD59-A6C34878D82A}">
                    <a16:rowId xmlns:a16="http://schemas.microsoft.com/office/drawing/2014/main" xmlns="" val="10000"/>
                  </a:ext>
                </a:extLst>
              </a:tr>
              <a:tr h="575132">
                <a:tc>
                  <a:txBody>
                    <a:bodyPr/>
                    <a:lstStyle/>
                    <a:p>
                      <a:r>
                        <a:rPr lang="en-US" sz="1200" b="0" i="0" dirty="0" smtClean="0">
                          <a:latin typeface="Arial Narrow"/>
                          <a:cs typeface="Arial Narrow"/>
                        </a:rPr>
                        <a:t>Using</a:t>
                      </a:r>
                      <a:r>
                        <a:rPr lang="en-US" sz="1200" b="0" i="0" baseline="0" dirty="0" smtClean="0">
                          <a:latin typeface="Arial Narrow"/>
                          <a:cs typeface="Arial Narrow"/>
                        </a:rPr>
                        <a:t> the Process Architecture DSM Model, identify sequential, parallel and coupled tasks.</a:t>
                      </a:r>
                      <a:endParaRPr lang="en-US" sz="1200" b="0" i="0" dirty="0">
                        <a:latin typeface="Arial Narrow"/>
                        <a:cs typeface="Arial Narrow"/>
                      </a:endParaRPr>
                    </a:p>
                  </a:txBody>
                  <a:tcPr/>
                </a:tc>
                <a:tc>
                  <a:txBody>
                    <a:bodyPr/>
                    <a:lstStyle/>
                    <a:p>
                      <a:pPr marL="228600" indent="-228600">
                        <a:buAutoNum type="arabicParenR"/>
                      </a:pPr>
                      <a:r>
                        <a:rPr lang="en-US" sz="1200" b="0" i="0" dirty="0" smtClean="0">
                          <a:latin typeface="Arial Narrow"/>
                          <a:cs typeface="Arial Narrow"/>
                        </a:rPr>
                        <a:t>Use</a:t>
                      </a:r>
                      <a:r>
                        <a:rPr lang="en-US" sz="1200" b="0" i="0" baseline="0" dirty="0" smtClean="0">
                          <a:latin typeface="Arial Narrow"/>
                          <a:cs typeface="Arial Narrow"/>
                        </a:rPr>
                        <a:t> DSM Model to ensure all members of the spec development process have a consistent understanding of the sequence of tasks.</a:t>
                      </a:r>
                    </a:p>
                    <a:p>
                      <a:pPr marL="228600" indent="-228600">
                        <a:buAutoNum type="arabicParenR"/>
                      </a:pPr>
                      <a:r>
                        <a:rPr lang="en-US" sz="1200" b="0" i="0" baseline="0" dirty="0" smtClean="0">
                          <a:latin typeface="Arial Narrow"/>
                          <a:cs typeface="Arial Narrow"/>
                        </a:rPr>
                        <a:t>Update task groupings (using DSM sorting algorithm) to test alternative, more efficient process flows.</a:t>
                      </a:r>
                      <a:endParaRPr lang="en-US" sz="1200" b="0" i="0" dirty="0">
                        <a:latin typeface="Arial Narrow"/>
                        <a:cs typeface="Arial Narrow"/>
                      </a:endParaRPr>
                    </a:p>
                  </a:txBody>
                  <a:tcPr/>
                </a:tc>
                <a:extLst>
                  <a:ext uri="{0D108BD9-81ED-4DB2-BD59-A6C34878D82A}">
                    <a16:rowId xmlns:a16="http://schemas.microsoft.com/office/drawing/2014/main" xmlns="" val="10001"/>
                  </a:ext>
                </a:extLst>
              </a:tr>
              <a:tr h="440869">
                <a:tc>
                  <a:txBody>
                    <a:bodyPr/>
                    <a:lstStyle/>
                    <a:p>
                      <a:r>
                        <a:rPr lang="en-US" sz="1200" b="0" i="0" dirty="0" smtClean="0">
                          <a:latin typeface="Arial Narrow"/>
                          <a:cs typeface="Arial Narrow"/>
                        </a:rPr>
                        <a:t>Using</a:t>
                      </a:r>
                      <a:r>
                        <a:rPr lang="en-US" sz="1200" b="0" i="0" baseline="0" dirty="0" smtClean="0">
                          <a:latin typeface="Arial Narrow"/>
                          <a:cs typeface="Arial Narrow"/>
                        </a:rPr>
                        <a:t> the Process Architecture DSM Model, identify planned and unplanned iterations </a:t>
                      </a:r>
                      <a:endParaRPr lang="en-US" sz="1200" b="0" i="0" dirty="0" smtClean="0">
                        <a:latin typeface="Arial Narrow"/>
                        <a:cs typeface="Arial Narrow"/>
                      </a:endParaRPr>
                    </a:p>
                  </a:txBody>
                  <a:tcPr/>
                </a:tc>
                <a:tc>
                  <a:txBody>
                    <a:bodyPr/>
                    <a:lstStyle/>
                    <a:p>
                      <a:r>
                        <a:rPr lang="en-US" sz="1200" dirty="0" smtClean="0">
                          <a:latin typeface="Arial Narrow" panose="020B0606020202030204" pitchFamily="34" charset="0"/>
                        </a:rPr>
                        <a:t>Charter Process Improvement Team to develop targeted improvements to minimize</a:t>
                      </a:r>
                      <a:r>
                        <a:rPr lang="en-US" sz="1200" baseline="0" dirty="0" smtClean="0">
                          <a:latin typeface="Arial Narrow" panose="020B0606020202030204" pitchFamily="34" charset="0"/>
                        </a:rPr>
                        <a:t> unplanned iterations </a:t>
                      </a:r>
                      <a:endParaRPr lang="en-US" sz="1200" dirty="0">
                        <a:latin typeface="Arial Narrow" panose="020B0606020202030204" pitchFamily="34" charset="0"/>
                      </a:endParaRPr>
                    </a:p>
                  </a:txBody>
                  <a:tcPr/>
                </a:tc>
                <a:extLst>
                  <a:ext uri="{0D108BD9-81ED-4DB2-BD59-A6C34878D82A}">
                    <a16:rowId xmlns:a16="http://schemas.microsoft.com/office/drawing/2014/main" xmlns="" val="10002"/>
                  </a:ext>
                </a:extLst>
              </a:tr>
              <a:tr h="440869">
                <a:tc>
                  <a:txBody>
                    <a:bodyPr/>
                    <a:lstStyle/>
                    <a:p>
                      <a:endParaRPr lang="en-US" sz="1200" b="0" i="0" dirty="0">
                        <a:latin typeface="Arial Narrow"/>
                        <a:cs typeface="Arial Narrow"/>
                      </a:endParaRPr>
                    </a:p>
                  </a:txBody>
                  <a:tcPr/>
                </a:tc>
                <a:tc>
                  <a:txBody>
                    <a:bodyPr/>
                    <a:lstStyle/>
                    <a:p>
                      <a:pPr marL="228600" indent="-228600">
                        <a:buAutoNum type="arabicParenR"/>
                      </a:pPr>
                      <a:endParaRPr lang="en-US" sz="1200" b="0" i="0" dirty="0">
                        <a:latin typeface="Arial Narrow"/>
                        <a:cs typeface="Arial Narrow"/>
                      </a:endParaRPr>
                    </a:p>
                  </a:txBody>
                  <a:tcPr/>
                </a:tc>
                <a:extLst>
                  <a:ext uri="{0D108BD9-81ED-4DB2-BD59-A6C34878D82A}">
                    <a16:rowId xmlns:a16="http://schemas.microsoft.com/office/drawing/2014/main" xmlns="" val="10003"/>
                  </a:ext>
                </a:extLst>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of </a:t>
            </a:r>
            <a:r>
              <a:rPr lang="en-US" sz="1200" b="1" i="1" dirty="0">
                <a:solidFill>
                  <a:srgbClr val="3F3F3F"/>
                </a:solidFill>
                <a:ea typeface="Source Sans Pro"/>
                <a:sym typeface="Source Sans Pro"/>
              </a:rPr>
              <a:t>short and medium 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a:solidFill>
                  <a:schemeClr val="dk1"/>
                </a:solidFill>
                <a:ea typeface="Source Sans Pro"/>
                <a:sym typeface="Source Sans Pro"/>
              </a:rPr>
              <a:t>Be sure to revisit your goals so that you can actively be making progress.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you’ll be prompted to revisit and assess your plan. You will upload your finished slides along with a self-assessment.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endParaRPr lang="en-US" sz="1200" dirty="0">
              <a:solidFill>
                <a:schemeClr val="dk1"/>
              </a:solidFill>
              <a:ea typeface="Source Sans Pro"/>
              <a:sym typeface="Source Sans Pro"/>
            </a:endParaRP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a:ea typeface="Source Sans Pro"/>
                <a:sym typeface="Source Sans Pro"/>
              </a:rPr>
              <a:t>Next Steps</a:t>
            </a:r>
            <a:endParaRPr lang="en-US" sz="3000" b="1" dirty="0">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spd="slow">
    <p:cut/>
  </p:transition>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6204</TotalTime>
  <Words>427</Words>
  <Application>Microsoft Office PowerPoint</Application>
  <PresentationFormat>On-screen Show (4:3)</PresentationFormat>
  <Paragraphs>55</Paragraphs>
  <Slides>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Arial Narrow</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179</cp:revision>
  <dcterms:modified xsi:type="dcterms:W3CDTF">2019-09-19T20:21:12Z</dcterms:modified>
  <cp:category/>
</cp:coreProperties>
</file>