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 id="2147483688" r:id="rId2"/>
  </p:sldMasterIdLst>
  <p:notesMasterIdLst>
    <p:notesMasterId r:id="rId12"/>
  </p:notesMasterIdLst>
  <p:handoutMasterIdLst>
    <p:handoutMasterId r:id="rId13"/>
  </p:handoutMasterIdLst>
  <p:sldIdLst>
    <p:sldId id="256" r:id="rId3"/>
    <p:sldId id="258" r:id="rId4"/>
    <p:sldId id="268" r:id="rId5"/>
    <p:sldId id="276" r:id="rId6"/>
    <p:sldId id="277" r:id="rId7"/>
    <p:sldId id="278" r:id="rId8"/>
    <p:sldId id="279" r:id="rId9"/>
    <p:sldId id="280" r:id="rId10"/>
    <p:sldId id="281" r:id="rId11"/>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a Temes" initials="CT" lastIdx="2" clrIdx="0">
    <p:extLst/>
  </p:cmAuthor>
  <p:cmAuthor id="2" name="Nathan  Benjamin"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3434"/>
    <a:srgbClr val="565656"/>
    <a:srgbClr val="ACACAC"/>
    <a:srgbClr val="6D6D6D"/>
    <a:srgbClr val="570005"/>
    <a:srgbClr val="3DCDCF"/>
    <a:srgbClr val="FF6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26" autoAdjust="0"/>
    <p:restoredTop sz="94249" autoAdjust="0"/>
  </p:normalViewPr>
  <p:slideViewPr>
    <p:cSldViewPr snapToGrid="0" snapToObjects="1">
      <p:cViewPr varScale="1">
        <p:scale>
          <a:sx n="72" d="100"/>
          <a:sy n="72" d="100"/>
        </p:scale>
        <p:origin x="1560"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506AD66-0E29-0A40-9D07-9D79CD35DDF0}" type="datetimeFigureOut">
              <a:rPr lang="en-US" smtClean="0"/>
              <a:t>10/9/2019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0CA58D3-2C29-924C-AD23-2D7918CC9A64}" type="slidenum">
              <a:rPr lang="en-US" smtClean="0"/>
              <a:t>‹#›</a:t>
            </a:fld>
            <a:endParaRPr lang="en-US"/>
          </a:p>
        </p:txBody>
      </p:sp>
    </p:spTree>
    <p:extLst>
      <p:ext uri="{BB962C8B-B14F-4D97-AF65-F5344CB8AC3E}">
        <p14:creationId xmlns:p14="http://schemas.microsoft.com/office/powerpoint/2010/main" val="13993750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extLst>
      <p:ext uri="{BB962C8B-B14F-4D97-AF65-F5344CB8AC3E}">
        <p14:creationId xmlns:p14="http://schemas.microsoft.com/office/powerpoint/2010/main" val="1050775290"/>
      </p:ext>
    </p:extLst>
  </p:cSld>
  <p:clrMap bg1="lt1" tx1="dk1" bg2="dk2" tx2="lt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
        <p:nvSpPr>
          <p:cNvPr id="32" name="Shape 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22269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dirty="0">
              <a:solidFill>
                <a:schemeClr val="dk1"/>
              </a:solidFill>
              <a:latin typeface="Arial"/>
              <a:ea typeface="Arial"/>
              <a:cs typeface="Arial"/>
              <a:sym typeface="Arial"/>
            </a:endParaRPr>
          </a:p>
        </p:txBody>
      </p:sp>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91916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11" name="Shape 3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7637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24" name="Shape 3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4003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339" name="Shape 3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9872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39" name="Shape 3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2420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54" name="Shape 3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2838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7901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77"/>
        <p:cNvGrpSpPr/>
        <p:nvPr/>
      </p:nvGrpSpPr>
      <p:grpSpPr>
        <a:xfrm>
          <a:off x="0" y="0"/>
          <a:ext cx="0" cy="0"/>
          <a:chOff x="0" y="0"/>
          <a:chExt cx="0" cy="0"/>
        </a:xfrm>
      </p:grpSpPr>
      <p:sp>
        <p:nvSpPr>
          <p:cNvPr id="78" name="Shape 78"/>
          <p:cNvSpPr txBox="1">
            <a:spLocks noGrp="1"/>
          </p:cNvSpPr>
          <p:nvPr>
            <p:ph type="ctrTitle"/>
          </p:nvPr>
        </p:nvSpPr>
        <p:spPr>
          <a:xfrm>
            <a:off x="685800" y="2130425"/>
            <a:ext cx="7772400" cy="1470024"/>
          </a:xfrm>
          <a:prstGeom prst="rect">
            <a:avLst/>
          </a:prstGeom>
          <a:noFill/>
          <a:ln>
            <a:noFill/>
          </a:ln>
        </p:spPr>
        <p:txBody>
          <a:bodyPr lIns="91425" tIns="91425" rIns="91425" bIns="91425" anchor="t" anchorCtr="0"/>
          <a:lstStyle>
            <a:lvl1pPr marL="0" marR="0" indent="0" algn="ctr" rtl="0">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79" name="Shape 79"/>
          <p:cNvSpPr txBox="1">
            <a:spLocks noGrp="1"/>
          </p:cNvSpPr>
          <p:nvPr>
            <p:ph type="subTitle" idx="1"/>
          </p:nvPr>
        </p:nvSpPr>
        <p:spPr>
          <a:xfrm>
            <a:off x="1371605" y="3886200"/>
            <a:ext cx="6400799" cy="1752600"/>
          </a:xfrm>
          <a:prstGeom prst="rect">
            <a:avLst/>
          </a:prstGeom>
          <a:noFill/>
          <a:ln>
            <a:noFill/>
          </a:ln>
        </p:spPr>
        <p:txBody>
          <a:bodyPr lIns="91425" tIns="91425" rIns="91425" bIns="91425" anchor="t" anchorCtr="0"/>
          <a:lstStyle>
            <a:lvl1pPr marL="0" marR="0" indent="0" algn="ctr" rtl="0">
              <a:spcBef>
                <a:spcPts val="640"/>
              </a:spcBef>
              <a:buClr>
                <a:srgbClr val="888888"/>
              </a:buClr>
              <a:buFont typeface="Arial"/>
              <a:buNone/>
              <a:defRPr/>
            </a:lvl1pPr>
            <a:lvl2pPr marL="457167" marR="0" indent="0" algn="ctr" rtl="0">
              <a:spcBef>
                <a:spcPts val="560"/>
              </a:spcBef>
              <a:buClr>
                <a:srgbClr val="888888"/>
              </a:buClr>
              <a:buFont typeface="Arial"/>
              <a:buNone/>
              <a:defRPr/>
            </a:lvl2pPr>
            <a:lvl3pPr marL="914332" marR="0" indent="0" algn="ctr" rtl="0">
              <a:spcBef>
                <a:spcPts val="480"/>
              </a:spcBef>
              <a:buClr>
                <a:srgbClr val="888888"/>
              </a:buClr>
              <a:buFont typeface="Arial"/>
              <a:buNone/>
              <a:defRPr/>
            </a:lvl3pPr>
            <a:lvl4pPr marL="1371498" marR="0" indent="0" algn="ctr" rtl="0">
              <a:spcBef>
                <a:spcPts val="400"/>
              </a:spcBef>
              <a:buClr>
                <a:srgbClr val="888888"/>
              </a:buClr>
              <a:buFont typeface="Arial"/>
              <a:buNone/>
              <a:defRPr/>
            </a:lvl4pPr>
            <a:lvl5pPr marL="1828664" marR="0" indent="0" algn="ctr" rtl="0">
              <a:spcBef>
                <a:spcPts val="400"/>
              </a:spcBef>
              <a:buClr>
                <a:srgbClr val="888888"/>
              </a:buClr>
              <a:buFont typeface="Arial"/>
              <a:buNone/>
              <a:defRPr/>
            </a:lvl5pPr>
            <a:lvl6pPr marL="2285830" marR="0" indent="0" algn="ctr" rtl="0">
              <a:spcBef>
                <a:spcPts val="400"/>
              </a:spcBef>
              <a:buClr>
                <a:srgbClr val="888888"/>
              </a:buClr>
              <a:buFont typeface="Arial"/>
              <a:buNone/>
              <a:defRPr/>
            </a:lvl6pPr>
            <a:lvl7pPr marL="2742994" marR="0" indent="0" algn="ctr" rtl="0">
              <a:spcBef>
                <a:spcPts val="400"/>
              </a:spcBef>
              <a:buClr>
                <a:srgbClr val="888888"/>
              </a:buClr>
              <a:buFont typeface="Arial"/>
              <a:buNone/>
              <a:defRPr/>
            </a:lvl7pPr>
            <a:lvl8pPr marL="3200160" marR="0" indent="0" algn="ctr" rtl="0">
              <a:spcBef>
                <a:spcPts val="400"/>
              </a:spcBef>
              <a:buClr>
                <a:srgbClr val="888888"/>
              </a:buClr>
              <a:buFont typeface="Arial"/>
              <a:buNone/>
              <a:defRPr/>
            </a:lvl8pPr>
            <a:lvl9pPr marL="3657327" marR="0" indent="0" algn="ctr" rtl="0">
              <a:spcBef>
                <a:spcPts val="400"/>
              </a:spcBef>
              <a:buClr>
                <a:srgbClr val="888888"/>
              </a:buClr>
              <a:buFont typeface="Arial"/>
              <a:buNone/>
              <a:defRPr/>
            </a:lvl9pPr>
          </a:lstStyle>
          <a:p>
            <a:endParaRPr/>
          </a:p>
        </p:txBody>
      </p:sp>
      <p:sp>
        <p:nvSpPr>
          <p:cNvPr id="82"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extLst>
      <p:ext uri="{BB962C8B-B14F-4D97-AF65-F5344CB8AC3E}">
        <p14:creationId xmlns:p14="http://schemas.microsoft.com/office/powerpoint/2010/main" val="2059135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274637"/>
            <a:ext cx="8229600" cy="1143000"/>
          </a:xfrm>
          <a:prstGeom prst="rect">
            <a:avLst/>
          </a:prstGeom>
          <a:noFill/>
          <a:ln>
            <a:noFill/>
          </a:ln>
        </p:spPr>
        <p:txBody>
          <a:bodyPr lIns="91425" tIns="91425" rIns="91425" bIns="91425" anchor="t"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extLst>
      <p:ext uri="{BB962C8B-B14F-4D97-AF65-F5344CB8AC3E}">
        <p14:creationId xmlns:p14="http://schemas.microsoft.com/office/powerpoint/2010/main" val="1739235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ption">
    <p:spTree>
      <p:nvGrpSpPr>
        <p:cNvPr id="1" name="Shape 17"/>
        <p:cNvGrpSpPr/>
        <p:nvPr/>
      </p:nvGrpSpPr>
      <p:grpSpPr>
        <a:xfrm>
          <a:off x="0" y="0"/>
          <a:ext cx="0" cy="0"/>
          <a:chOff x="0" y="0"/>
          <a:chExt cx="0" cy="0"/>
        </a:xfrm>
      </p:grpSpPr>
      <p:sp>
        <p:nvSpPr>
          <p:cNvPr id="18" name="Shape 18"/>
          <p:cNvSpPr txBox="1">
            <a:spLocks noGrp="1"/>
          </p:cNvSpPr>
          <p:nvPr>
            <p:ph type="body" idx="1"/>
          </p:nvPr>
        </p:nvSpPr>
        <p:spPr>
          <a:xfrm>
            <a:off x="1031910" y="2927953"/>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9" name="Shape 19"/>
          <p:cNvSpPr txBox="1">
            <a:spLocks noGrp="1"/>
          </p:cNvSpPr>
          <p:nvPr>
            <p:ph type="body" idx="2"/>
          </p:nvPr>
        </p:nvSpPr>
        <p:spPr>
          <a:xfrm>
            <a:off x="1036890" y="3420553"/>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8"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5" name="Shape 19"/>
          <p:cNvSpPr txBox="1">
            <a:spLocks noGrp="1"/>
          </p:cNvSpPr>
          <p:nvPr>
            <p:ph type="body" idx="13"/>
          </p:nvPr>
        </p:nvSpPr>
        <p:spPr>
          <a:xfrm>
            <a:off x="1036890" y="3855981"/>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6" name="Shape 18"/>
          <p:cNvSpPr txBox="1">
            <a:spLocks noGrp="1"/>
          </p:cNvSpPr>
          <p:nvPr>
            <p:ph type="body" idx="14"/>
          </p:nvPr>
        </p:nvSpPr>
        <p:spPr>
          <a:xfrm>
            <a:off x="1031910" y="4256010"/>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 name="Shape 19"/>
          <p:cNvSpPr txBox="1">
            <a:spLocks noGrp="1"/>
          </p:cNvSpPr>
          <p:nvPr>
            <p:ph type="body" idx="15"/>
          </p:nvPr>
        </p:nvSpPr>
        <p:spPr>
          <a:xfrm>
            <a:off x="1036890" y="4748610"/>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9" name="Shape 19"/>
          <p:cNvSpPr txBox="1">
            <a:spLocks noGrp="1"/>
          </p:cNvSpPr>
          <p:nvPr>
            <p:ph type="body" idx="16"/>
          </p:nvPr>
        </p:nvSpPr>
        <p:spPr>
          <a:xfrm>
            <a:off x="1036890" y="5184038"/>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10" name="Shape 19"/>
          <p:cNvSpPr txBox="1">
            <a:spLocks noGrp="1"/>
          </p:cNvSpPr>
          <p:nvPr>
            <p:ph type="body" idx="17"/>
          </p:nvPr>
        </p:nvSpPr>
        <p:spPr>
          <a:xfrm>
            <a:off x="1036890" y="5604952"/>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Tree>
    <p:extLst>
      <p:ext uri="{BB962C8B-B14F-4D97-AF65-F5344CB8AC3E}">
        <p14:creationId xmlns:p14="http://schemas.microsoft.com/office/powerpoint/2010/main" val="3470608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aption">
    <p:spTree>
      <p:nvGrpSpPr>
        <p:cNvPr id="1" name="Shape 17"/>
        <p:cNvGrpSpPr/>
        <p:nvPr/>
      </p:nvGrpSpPr>
      <p:grpSpPr>
        <a:xfrm>
          <a:off x="0" y="0"/>
          <a:ext cx="0" cy="0"/>
          <a:chOff x="0" y="0"/>
          <a:chExt cx="0" cy="0"/>
        </a:xfrm>
      </p:grpSpPr>
      <p:sp>
        <p:nvSpPr>
          <p:cNvPr id="7" name="Rectangle 6"/>
          <p:cNvSpPr/>
          <p:nvPr userDrawn="1"/>
        </p:nvSpPr>
        <p:spPr>
          <a:xfrm>
            <a:off x="2509490" y="3154534"/>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8" name="Shape 18"/>
          <p:cNvSpPr txBox="1">
            <a:spLocks noGrp="1"/>
          </p:cNvSpPr>
          <p:nvPr>
            <p:ph type="body" idx="1"/>
          </p:nvPr>
        </p:nvSpPr>
        <p:spPr>
          <a:xfrm>
            <a:off x="2509490" y="3181141"/>
            <a:ext cx="4352544" cy="448056"/>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extLst>
      <p:ext uri="{BB962C8B-B14F-4D97-AF65-F5344CB8AC3E}">
        <p14:creationId xmlns:p14="http://schemas.microsoft.com/office/powerpoint/2010/main" val="27553218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70"/>
        <p:cNvGrpSpPr/>
        <p:nvPr/>
      </p:nvGrpSpPr>
      <p:grpSpPr>
        <a:xfrm>
          <a:off x="0" y="0"/>
          <a:ext cx="0" cy="0"/>
          <a:chOff x="0" y="0"/>
          <a:chExt cx="0" cy="0"/>
        </a:xfrm>
      </p:grpSpPr>
      <p:sp>
        <p:nvSpPr>
          <p:cNvPr id="3" name="Rectangle 2"/>
          <p:cNvSpPr/>
          <p:nvPr userDrawn="1"/>
        </p:nvSpPr>
        <p:spPr>
          <a:xfrm>
            <a:off x="-8640" y="-1"/>
            <a:ext cx="2650775" cy="357337"/>
          </a:xfrm>
          <a:prstGeom prst="rect">
            <a:avLst/>
          </a:prstGeom>
          <a:solidFill>
            <a:srgbClr val="3489C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Shape 64"/>
          <p:cNvSpPr txBox="1"/>
          <p:nvPr userDrawn="1"/>
        </p:nvSpPr>
        <p:spPr>
          <a:xfrm>
            <a:off x="99092" y="31314"/>
            <a:ext cx="2553288" cy="527767"/>
          </a:xfrm>
          <a:prstGeom prst="rect">
            <a:avLst/>
          </a:prstGeom>
          <a:noFill/>
          <a:ln>
            <a:noFill/>
          </a:ln>
        </p:spPr>
        <p:txBody>
          <a:bodyPr lIns="91425" tIns="45700" rIns="91425" bIns="45700" anchor="t" anchorCtr="0">
            <a:noAutofit/>
          </a:bodyPr>
          <a:lstStyle/>
          <a:p>
            <a:pPr>
              <a:buClr>
                <a:schemeClr val="lt1"/>
              </a:buClr>
              <a:buSzPct val="25000"/>
            </a:pPr>
            <a:r>
              <a:rPr lang="en-US" sz="1100" b="1" i="0" dirty="0">
                <a:solidFill>
                  <a:srgbClr val="FFFFFF"/>
                </a:solidFill>
                <a:latin typeface="Arial"/>
                <a:ea typeface="Source Sans Pro"/>
                <a:cs typeface="Arial"/>
                <a:sym typeface="Source Sans Pro"/>
              </a:rPr>
              <a:t>Architecture of Complex</a:t>
            </a:r>
            <a:r>
              <a:rPr lang="en-US" sz="1100" b="1" i="0" baseline="0" dirty="0">
                <a:solidFill>
                  <a:srgbClr val="FFFFFF"/>
                </a:solidFill>
                <a:latin typeface="Arial"/>
                <a:ea typeface="Source Sans Pro"/>
                <a:cs typeface="Arial"/>
                <a:sym typeface="Source Sans Pro"/>
              </a:rPr>
              <a:t> Systems</a:t>
            </a:r>
            <a:endParaRPr lang="en-US" sz="1100" b="0" i="1" dirty="0">
              <a:solidFill>
                <a:srgbClr val="565656"/>
              </a:solidFill>
              <a:latin typeface="Arial"/>
              <a:ea typeface="Source Sans Pro"/>
              <a:cs typeface="Arial"/>
              <a:sym typeface="Source Sans Pro"/>
            </a:endParaRPr>
          </a:p>
        </p:txBody>
      </p:sp>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9" name="TextBox 8"/>
          <p:cNvSpPr txBox="1"/>
          <p:nvPr userDrawn="1"/>
        </p:nvSpPr>
        <p:spPr>
          <a:xfrm>
            <a:off x="129567" y="6427633"/>
            <a:ext cx="5447299" cy="276999"/>
          </a:xfrm>
          <a:prstGeom prst="rect">
            <a:avLst/>
          </a:prstGeom>
          <a:noFill/>
        </p:spPr>
        <p:txBody>
          <a:bodyPr wrap="none" rtlCol="0">
            <a:spAutoFit/>
          </a:bodyPr>
          <a:lstStyle/>
          <a:p>
            <a:r>
              <a:rPr lang="en-US" sz="1200" dirty="0">
                <a:solidFill>
                  <a:srgbClr val="8A8B8C"/>
                </a:solidFill>
              </a:rPr>
              <a:t>Copyright </a:t>
            </a:r>
            <a:r>
              <a:rPr lang="en-US" sz="1200">
                <a:solidFill>
                  <a:srgbClr val="8A8B8C"/>
                </a:solidFill>
              </a:rPr>
              <a:t>© 2017. </a:t>
            </a:r>
            <a:r>
              <a:rPr lang="en-US" sz="1200" dirty="0">
                <a:solidFill>
                  <a:srgbClr val="8A8B8C"/>
                </a:solidFill>
              </a:rPr>
              <a:t>Massachusetts Institute of Technology. All rights reserved.</a:t>
            </a:r>
          </a:p>
        </p:txBody>
      </p:sp>
      <p:pic>
        <p:nvPicPr>
          <p:cNvPr id="11" name="Picture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720230" y="87174"/>
            <a:ext cx="1138594" cy="254249"/>
          </a:xfrm>
          <a:prstGeom prst="rect">
            <a:avLst/>
          </a:prstGeom>
        </p:spPr>
      </p:pic>
    </p:spTree>
    <p:extLst>
      <p:ext uri="{BB962C8B-B14F-4D97-AF65-F5344CB8AC3E}">
        <p14:creationId xmlns:p14="http://schemas.microsoft.com/office/powerpoint/2010/main" val="1999226042"/>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70"/>
        <p:cNvGrpSpPr/>
        <p:nvPr/>
      </p:nvGrpSpPr>
      <p:grpSpPr>
        <a:xfrm>
          <a:off x="0" y="0"/>
          <a:ext cx="0" cy="0"/>
          <a:chOff x="0" y="0"/>
          <a:chExt cx="0" cy="0"/>
        </a:xfrm>
      </p:grpSpPr>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7" name="TextBox 6"/>
          <p:cNvSpPr txBox="1"/>
          <p:nvPr userDrawn="1"/>
        </p:nvSpPr>
        <p:spPr>
          <a:xfrm>
            <a:off x="129567" y="6427633"/>
            <a:ext cx="5447299" cy="276999"/>
          </a:xfrm>
          <a:prstGeom prst="rect">
            <a:avLst/>
          </a:prstGeom>
          <a:noFill/>
        </p:spPr>
        <p:txBody>
          <a:bodyPr wrap="none" rtlCol="0">
            <a:spAutoFit/>
          </a:bodyPr>
          <a:lstStyle/>
          <a:p>
            <a:r>
              <a:rPr lang="en-US" sz="1200" dirty="0">
                <a:solidFill>
                  <a:srgbClr val="8A8B8C"/>
                </a:solidFill>
              </a:rPr>
              <a:t>Copyright © 2017. Massachusetts Institute of Technology. All rights reserved.</a:t>
            </a:r>
          </a:p>
        </p:txBody>
      </p:sp>
    </p:spTree>
    <p:extLst>
      <p:ext uri="{BB962C8B-B14F-4D97-AF65-F5344CB8AC3E}">
        <p14:creationId xmlns:p14="http://schemas.microsoft.com/office/powerpoint/2010/main" val="512766521"/>
      </p:ext>
    </p:extLst>
  </p:cSld>
  <p:clrMap bg1="lt1" tx1="dk1" bg2="dk2" tx2="lt2" accent1="accent1" accent2="accent2" accent3="accent3" accent4="accent4" accent5="accent5" accent6="accent6" hlink="hlink" folHlink="folHlink"/>
  <p:sldLayoutIdLst>
    <p:sldLayoutId id="2147483689"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hyperlink" Target="http://powerpoint.wiziq.com/topic/504-6-tips-to-reduce-the-size-of-your-powerpoint-fil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powerpoint.wiziq.com/topic/504-6-tips-to-reduce-the-size-of-your-powerpoint-fil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4" name="Shape 64"/>
          <p:cNvSpPr txBox="1"/>
          <p:nvPr/>
        </p:nvSpPr>
        <p:spPr>
          <a:xfrm>
            <a:off x="154984" y="966528"/>
            <a:ext cx="8123115" cy="803624"/>
          </a:xfrm>
          <a:prstGeom prst="rect">
            <a:avLst/>
          </a:prstGeom>
          <a:noFill/>
          <a:ln>
            <a:noFill/>
          </a:ln>
        </p:spPr>
        <p:txBody>
          <a:bodyPr lIns="91425" tIns="45700" rIns="91425" bIns="45700" anchor="t" anchorCtr="0">
            <a:noAutofit/>
          </a:bodyPr>
          <a:lstStyle/>
          <a:p>
            <a:pPr>
              <a:buClr>
                <a:schemeClr val="lt1"/>
              </a:buClr>
              <a:buSzPct val="25000"/>
            </a:pPr>
            <a:r>
              <a:rPr lang="en-US" sz="2000" b="1" dirty="0">
                <a:solidFill>
                  <a:schemeClr val="tx1"/>
                </a:solidFill>
                <a:ea typeface="Source Sans Pro"/>
                <a:sym typeface="Source Sans Pro"/>
              </a:rPr>
              <a:t>Architecture of Complex Systems</a:t>
            </a:r>
          </a:p>
          <a:p>
            <a:pPr>
              <a:buClr>
                <a:schemeClr val="lt1"/>
              </a:buClr>
              <a:buSzPct val="25000"/>
            </a:pPr>
            <a:r>
              <a:rPr lang="en-US" i="1">
                <a:solidFill>
                  <a:srgbClr val="565656"/>
                </a:solidFill>
                <a:ea typeface="Source Sans Pro"/>
                <a:sym typeface="Source Sans Pro"/>
              </a:rPr>
              <a:t>Week </a:t>
            </a:r>
            <a:r>
              <a:rPr lang="en-US" i="1" dirty="0">
                <a:solidFill>
                  <a:srgbClr val="565656"/>
                </a:solidFill>
                <a:ea typeface="Source Sans Pro"/>
                <a:sym typeface="Source Sans Pro"/>
              </a:rPr>
              <a:t>2: Function and Emergence</a:t>
            </a:r>
          </a:p>
          <a:p>
            <a:pPr>
              <a:buClr>
                <a:schemeClr val="lt1"/>
              </a:buClr>
              <a:buSzPct val="25000"/>
            </a:pPr>
            <a:endParaRPr lang="en-US" sz="3000" b="1" dirty="0">
              <a:ea typeface="Source Sans Pro"/>
              <a:sym typeface="Source Sans Pro"/>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329" y="254000"/>
            <a:ext cx="1425237" cy="318257"/>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8" y="1805426"/>
            <a:ext cx="9148064" cy="3425766"/>
          </a:xfrm>
          <a:prstGeom prst="rect">
            <a:avLst/>
          </a:prstGeom>
        </p:spPr>
      </p:pic>
      <p:sp>
        <p:nvSpPr>
          <p:cNvPr id="14" name="Shape 64"/>
          <p:cNvSpPr txBox="1"/>
          <p:nvPr/>
        </p:nvSpPr>
        <p:spPr>
          <a:xfrm>
            <a:off x="2409761" y="3126025"/>
            <a:ext cx="1150237" cy="695115"/>
          </a:xfrm>
          <a:prstGeom prst="rect">
            <a:avLst/>
          </a:prstGeom>
          <a:noFill/>
          <a:ln>
            <a:noFill/>
          </a:ln>
        </p:spPr>
        <p:txBody>
          <a:bodyPr lIns="91425" tIns="45700" rIns="91425" bIns="45700" anchor="t" anchorCtr="0">
            <a:noAutofit/>
          </a:bodyPr>
          <a:lstStyle/>
          <a:p>
            <a:pPr>
              <a:lnSpc>
                <a:spcPct val="200000"/>
              </a:lnSpc>
              <a:buClr>
                <a:schemeClr val="lt1"/>
              </a:buClr>
              <a:buSzPct val="25000"/>
            </a:pPr>
            <a:r>
              <a:rPr lang="en-US" sz="1600" dirty="0">
                <a:solidFill>
                  <a:schemeClr val="bg1"/>
                </a:solidFill>
                <a:latin typeface="+mj-lt"/>
                <a:ea typeface="Source Sans Pro"/>
                <a:cs typeface="Source Sans Pro"/>
                <a:sym typeface="Source Sans Pro"/>
              </a:rPr>
              <a:t>Name</a:t>
            </a:r>
          </a:p>
        </p:txBody>
      </p:sp>
      <p:sp>
        <p:nvSpPr>
          <p:cNvPr id="16" name="Rectangle 15"/>
          <p:cNvSpPr/>
          <p:nvPr/>
        </p:nvSpPr>
        <p:spPr>
          <a:xfrm>
            <a:off x="2509490" y="3651478"/>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7" name="Text Placeholder 2"/>
          <p:cNvSpPr>
            <a:spLocks noGrp="1"/>
          </p:cNvSpPr>
          <p:nvPr>
            <p:ph type="body" idx="1"/>
          </p:nvPr>
        </p:nvSpPr>
        <p:spPr>
          <a:xfrm>
            <a:off x="2509490" y="3678085"/>
            <a:ext cx="4352544" cy="448056"/>
          </a:xfrm>
        </p:spPr>
        <p:txBody>
          <a:bodyPr/>
          <a:lstStyle/>
          <a:p>
            <a:r>
              <a:rPr lang="en-US" dirty="0"/>
              <a:t>Tomas Mawyin</a:t>
            </a:r>
          </a:p>
        </p:txBody>
      </p:sp>
      <p:sp>
        <p:nvSpPr>
          <p:cNvPr id="19" name="Rectangle 18"/>
          <p:cNvSpPr/>
          <p:nvPr/>
        </p:nvSpPr>
        <p:spPr>
          <a:xfrm>
            <a:off x="2400965" y="2732616"/>
            <a:ext cx="2719214" cy="523220"/>
          </a:xfrm>
          <a:prstGeom prst="rect">
            <a:avLst/>
          </a:prstGeom>
        </p:spPr>
        <p:txBody>
          <a:bodyPr wrap="none">
            <a:spAutoFit/>
          </a:bodyPr>
          <a:lstStyle/>
          <a:p>
            <a:pPr>
              <a:buClr>
                <a:schemeClr val="lt1"/>
              </a:buClr>
              <a:buSzPct val="25000"/>
            </a:pPr>
            <a:r>
              <a:rPr lang="en-US" sz="2800" dirty="0">
                <a:solidFill>
                  <a:schemeClr val="bg1"/>
                </a:solidFill>
                <a:ea typeface="Source Sans Pro"/>
                <a:sym typeface="Source Sans Pro"/>
              </a:rPr>
              <a:t>Project Portfolio</a:t>
            </a:r>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a:t>
            </a:fld>
            <a:endParaRPr lang="en-US" dirty="0">
              <a:latin typeface="Calibri"/>
              <a:ea typeface="Calibri"/>
              <a:cs typeface="Calibri"/>
              <a:sym typeface="Calibri"/>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5" name="Shape 65"/>
          <p:cNvSpPr txBox="1">
            <a:spLocks noGrp="1"/>
          </p:cNvSpPr>
          <p:nvPr>
            <p:ph type="sldNum" idx="12"/>
          </p:nvPr>
        </p:nvSpPr>
        <p:spPr>
          <a:prstGeom prst="rect">
            <a:avLst/>
          </a:prstGeom>
          <a:noFill/>
          <a:ln>
            <a:noFill/>
          </a:ln>
        </p:spPr>
        <p:txBody>
          <a:bodyPr lIns="91425" tIns="91425" rIns="91425" bIns="91425" anchor="ctr" anchorCtr="0">
            <a:noAutofit/>
          </a:bodyPr>
          <a:lstStyle/>
          <a:p>
            <a:pPr algn="r">
              <a:buClr>
                <a:schemeClr val="dk1"/>
              </a:buClr>
              <a:buSzPct val="25000"/>
            </a:pPr>
            <a:fld id="{00000000-1234-1234-1234-123412341234}" type="slidenum">
              <a:rPr lang="en-US" sz="800">
                <a:solidFill>
                  <a:schemeClr val="lt1"/>
                </a:solidFill>
                <a:latin typeface="Souce Sans Pro"/>
                <a:ea typeface="Souce Sans Pro"/>
                <a:cs typeface="Souce Sans Pro"/>
                <a:sym typeface="Souce Sans Pro"/>
              </a:rPr>
              <a:pPr algn="r">
                <a:buClr>
                  <a:schemeClr val="dk1"/>
                </a:buClr>
                <a:buSzPct val="25000"/>
              </a:pPr>
              <a:t>2</a:t>
            </a:fld>
            <a:endParaRPr lang="en-US" sz="800">
              <a:solidFill>
                <a:schemeClr val="lt1"/>
              </a:solidFill>
              <a:latin typeface="Souce Sans Pro"/>
              <a:ea typeface="Souce Sans Pro"/>
              <a:cs typeface="Souce Sans Pro"/>
              <a:sym typeface="Souce Sans Pro"/>
            </a:endParaRPr>
          </a:p>
        </p:txBody>
      </p:sp>
      <p:sp>
        <p:nvSpPr>
          <p:cNvPr id="10" name="Shape 63"/>
          <p:cNvSpPr txBox="1"/>
          <p:nvPr/>
        </p:nvSpPr>
        <p:spPr>
          <a:xfrm>
            <a:off x="232245" y="1340774"/>
            <a:ext cx="4564386" cy="4946291"/>
          </a:xfrm>
          <a:prstGeom prst="rect">
            <a:avLst/>
          </a:prstGeom>
          <a:noFill/>
          <a:ln>
            <a:noFill/>
          </a:ln>
        </p:spPr>
        <p:txBody>
          <a:bodyPr lIns="91425" tIns="45700" rIns="91425" bIns="45700" anchor="t" anchorCtr="0">
            <a:noAutofit/>
          </a:bodyPr>
          <a:lstStyle/>
          <a:p>
            <a:pPr>
              <a:buClr>
                <a:schemeClr val="dk1"/>
              </a:buClr>
              <a:buSzPct val="25000"/>
            </a:pPr>
            <a:r>
              <a:rPr lang="en-US" dirty="0">
                <a:solidFill>
                  <a:srgbClr val="3F3F3F"/>
                </a:solidFill>
                <a:ea typeface="Source Sans Pro"/>
                <a:sym typeface="Source Sans Pro"/>
              </a:rPr>
              <a:t>Before you begin, you should save your Project Portfolio on your local drive. We recommend the following format:</a:t>
            </a:r>
          </a:p>
          <a:p>
            <a:pPr>
              <a:buClr>
                <a:schemeClr val="dk1"/>
              </a:buClr>
              <a:buSzPct val="25000"/>
            </a:pPr>
            <a:endParaRPr lang="en-US" dirty="0">
              <a:solidFill>
                <a:srgbClr val="3F3F3F"/>
              </a:solidFill>
              <a:ea typeface="Times New Roman"/>
              <a:sym typeface="Times New Roman"/>
            </a:endParaRPr>
          </a:p>
          <a:p>
            <a:pPr algn="ctr">
              <a:buClr>
                <a:schemeClr val="dk1"/>
              </a:buClr>
              <a:buSzPct val="25000"/>
            </a:pPr>
            <a:r>
              <a:rPr lang="en-US" i="1" dirty="0">
                <a:solidFill>
                  <a:schemeClr val="dk1"/>
                </a:solidFill>
                <a:ea typeface="Souce Sans Pro"/>
                <a:sym typeface="Souce Sans Pro"/>
              </a:rPr>
              <a:t> Lastname_Firstname_Course1_Week2</a:t>
            </a:r>
          </a:p>
          <a:p>
            <a:pPr>
              <a:buClr>
                <a:schemeClr val="dk1"/>
              </a:buClr>
              <a:buSzPct val="25000"/>
            </a:pPr>
            <a:endParaRPr lang="en-US" dirty="0">
              <a:solidFill>
                <a:schemeClr val="dk1"/>
              </a:solidFill>
              <a:ea typeface="Source Sans Pro"/>
              <a:sym typeface="Source Sans Pro"/>
            </a:endParaRPr>
          </a:p>
          <a:p>
            <a:pPr>
              <a:buClr>
                <a:schemeClr val="dk1"/>
              </a:buClr>
              <a:buSzPct val="25000"/>
            </a:pPr>
            <a:r>
              <a:rPr lang="en-US" b="1" dirty="0">
                <a:solidFill>
                  <a:schemeClr val="dk1"/>
                </a:solidFill>
                <a:ea typeface="Source Sans Pro"/>
                <a:sym typeface="Source Sans Pro"/>
              </a:rPr>
              <a:t>Please note: </a:t>
            </a:r>
            <a:r>
              <a:rPr lang="en-US" dirty="0">
                <a:solidFill>
                  <a:schemeClr val="dk1"/>
                </a:solidFill>
                <a:ea typeface="Source Sans Pro"/>
                <a:sym typeface="Source Sans Pro"/>
              </a:rPr>
              <a:t>You will not be able to re-download your file after submission; therefore, please keep this file in a central location for future reference. </a:t>
            </a:r>
          </a:p>
          <a:p>
            <a:pPr>
              <a:buClr>
                <a:schemeClr val="dk1"/>
              </a:buClr>
            </a:pPr>
            <a:endParaRPr lang="en-US" dirty="0">
              <a:solidFill>
                <a:schemeClr val="dk1"/>
              </a:solidFill>
              <a:ea typeface="Source Sans Pro"/>
              <a:sym typeface="Source Sans Pro"/>
            </a:endParaRPr>
          </a:p>
          <a:p>
            <a:pPr>
              <a:buClr>
                <a:schemeClr val="dk1"/>
              </a:buClr>
            </a:pPr>
            <a:r>
              <a:rPr lang="en-US" dirty="0">
                <a:solidFill>
                  <a:schemeClr val="dk1"/>
                </a:solidFill>
                <a:ea typeface="Source Sans Pro"/>
                <a:sym typeface="Source Sans Pro"/>
              </a:rPr>
              <a:t>While you may be working with a group, the project deliverable is an </a:t>
            </a:r>
            <a:r>
              <a:rPr lang="en-US" b="1" dirty="0">
                <a:solidFill>
                  <a:schemeClr val="dk1"/>
                </a:solidFill>
                <a:ea typeface="Source Sans Pro"/>
                <a:sym typeface="Source Sans Pro"/>
              </a:rPr>
              <a:t>individual submission</a:t>
            </a:r>
            <a:r>
              <a:rPr lang="en-US" dirty="0">
                <a:solidFill>
                  <a:schemeClr val="dk1"/>
                </a:solidFill>
                <a:ea typeface="Source Sans Pro"/>
                <a:sym typeface="Source Sans Pro"/>
              </a:rPr>
              <a:t>. A scoring rubric can be downloaded from the course in the Resources/Downloads tab on the top navigation.</a:t>
            </a:r>
          </a:p>
          <a:p>
            <a:pPr>
              <a:buClr>
                <a:schemeClr val="dk1"/>
              </a:buClr>
              <a:buSzPct val="25000"/>
            </a:pPr>
            <a:endParaRPr lang="en-US" dirty="0">
              <a:solidFill>
                <a:schemeClr val="dk1"/>
              </a:solidFill>
              <a:ea typeface="Source Sans Pro"/>
              <a:sym typeface="Source Sans Pro"/>
            </a:endParaRPr>
          </a:p>
          <a:p>
            <a:pPr>
              <a:buClr>
                <a:schemeClr val="dk1"/>
              </a:buClr>
              <a:buSzPct val="25000"/>
            </a:pPr>
            <a:r>
              <a:rPr lang="en-US" dirty="0">
                <a:solidFill>
                  <a:schemeClr val="dk1"/>
                </a:solidFill>
                <a:ea typeface="Source Sans Pro"/>
                <a:sym typeface="Source Sans Pro"/>
              </a:rPr>
              <a:t>You will be self-assessing your work. If you have any questions, feel free to start a thread in the Discussion Forum. Although work is strictly individual, sharing ideas and concepts with other students or your team is encouraged. </a:t>
            </a:r>
          </a:p>
          <a:p>
            <a:pPr>
              <a:buClr>
                <a:schemeClr val="dk1"/>
              </a:buClr>
              <a:buSzPct val="25000"/>
            </a:pPr>
            <a:endParaRPr lang="en-US" sz="1300" dirty="0">
              <a:solidFill>
                <a:schemeClr val="dk1"/>
              </a:solidFill>
              <a:ea typeface="Source Sans Pro"/>
              <a:sym typeface="Source Sans Pro"/>
            </a:endParaRPr>
          </a:p>
        </p:txBody>
      </p:sp>
      <p:sp>
        <p:nvSpPr>
          <p:cNvPr id="11" name="Shape 64"/>
          <p:cNvSpPr txBox="1"/>
          <p:nvPr/>
        </p:nvSpPr>
        <p:spPr>
          <a:xfrm>
            <a:off x="220813" y="666467"/>
            <a:ext cx="3126793" cy="591016"/>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a:ea typeface="Source Sans Pro"/>
                <a:sym typeface="Source Sans Pro"/>
              </a:rPr>
              <a:t>Instructions</a:t>
            </a:r>
          </a:p>
        </p:txBody>
      </p:sp>
      <p:sp>
        <p:nvSpPr>
          <p:cNvPr id="12" name="TextBox 11"/>
          <p:cNvSpPr txBox="1"/>
          <p:nvPr/>
        </p:nvSpPr>
        <p:spPr>
          <a:xfrm>
            <a:off x="4889499" y="1340774"/>
            <a:ext cx="4083631" cy="3323987"/>
          </a:xfrm>
          <a:prstGeom prst="rect">
            <a:avLst/>
          </a:prstGeom>
          <a:noFill/>
        </p:spPr>
        <p:txBody>
          <a:bodyPr wrap="square" rtlCol="0">
            <a:spAutoFit/>
          </a:bodyPr>
          <a:lstStyle/>
          <a:p>
            <a:r>
              <a:rPr lang="en-US" b="1" dirty="0">
                <a:solidFill>
                  <a:schemeClr val="dk1"/>
                </a:solidFill>
                <a:ea typeface="Source Sans Pro"/>
                <a:sym typeface="Source Sans Pro"/>
              </a:rPr>
              <a:t>Note: </a:t>
            </a:r>
            <a:r>
              <a:rPr lang="en-US" b="1" dirty="0" err="1">
                <a:solidFill>
                  <a:schemeClr val="dk1"/>
                </a:solidFill>
                <a:ea typeface="Source Sans Pro"/>
                <a:sym typeface="Source Sans Pro"/>
              </a:rPr>
              <a:t>edX</a:t>
            </a:r>
            <a:r>
              <a:rPr lang="en-US" b="1" dirty="0">
                <a:solidFill>
                  <a:schemeClr val="dk1"/>
                </a:solidFill>
                <a:ea typeface="Source Sans Pro"/>
                <a:sym typeface="Source Sans Pro"/>
              </a:rPr>
              <a:t> has a 10MB file size limit for document submission. </a:t>
            </a:r>
            <a:r>
              <a:rPr lang="en-US" dirty="0">
                <a:solidFill>
                  <a:schemeClr val="dk1"/>
                </a:solidFill>
                <a:ea typeface="Source Sans Pro"/>
                <a:sym typeface="Source Sans Pro"/>
              </a:rPr>
              <a:t>If you have selected large image(s), you may need to </a:t>
            </a:r>
            <a:r>
              <a:rPr lang="en-US" dirty="0">
                <a:solidFill>
                  <a:schemeClr val="dk1"/>
                </a:solidFill>
                <a:ea typeface="Source Sans Pro"/>
                <a:sym typeface="Source Sans Pro"/>
                <a:hlinkClick r:id="rId3"/>
              </a:rPr>
              <a:t>resize</a:t>
            </a:r>
            <a:r>
              <a:rPr lang="en-US" dirty="0">
                <a:solidFill>
                  <a:schemeClr val="dk1"/>
                </a:solidFill>
                <a:ea typeface="Source Sans Pro"/>
                <a:sym typeface="Source Sans Pro"/>
              </a:rPr>
              <a:t> before submitting, OR you may simply include a web URL for the image in the image location. Be sure to submit your assignment at least one hour before the deadline to provide time for troubleshooting. </a:t>
            </a:r>
          </a:p>
          <a:p>
            <a:endParaRPr lang="en-US" b="1" dirty="0">
              <a:solidFill>
                <a:schemeClr val="dk1"/>
              </a:solidFill>
              <a:ea typeface="Source Sans Pro"/>
              <a:sym typeface="Source Sans Pro"/>
            </a:endParaRPr>
          </a:p>
          <a:p>
            <a:r>
              <a:rPr lang="en-US" b="1" dirty="0">
                <a:solidFill>
                  <a:schemeClr val="dk1"/>
                </a:solidFill>
                <a:ea typeface="Source Sans Pro"/>
                <a:sym typeface="Source Sans Pro"/>
              </a:rPr>
              <a:t>Once the deadline passes, you will not be able to upload the document and therefore will not be able to submit and complete the assignment.</a:t>
            </a:r>
            <a:endParaRPr lang="en-US" b="1" u="sng" dirty="0"/>
          </a:p>
          <a:p>
            <a:endParaRPr lang="en-US" b="1" u="sng" dirty="0"/>
          </a:p>
          <a:p>
            <a:endParaRPr lang="en-US" b="1" dirty="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62453" y="2544823"/>
            <a:ext cx="3805213" cy="2553246"/>
          </a:xfrm>
          <a:prstGeom prst="rect">
            <a:avLst/>
          </a:prstGeom>
          <a:solidFill>
            <a:srgbClr val="343434"/>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Shape 64"/>
          <p:cNvSpPr txBox="1"/>
          <p:nvPr/>
        </p:nvSpPr>
        <p:spPr>
          <a:xfrm>
            <a:off x="362038" y="877540"/>
            <a:ext cx="4247876" cy="527767"/>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a:ea typeface="Source Sans Pro"/>
                <a:sym typeface="Source Sans Pro"/>
              </a:rPr>
              <a:t>Week 2 Project</a:t>
            </a:r>
          </a:p>
        </p:txBody>
      </p:sp>
      <p:sp>
        <p:nvSpPr>
          <p:cNvPr id="6" name="Shape 64"/>
          <p:cNvSpPr txBox="1"/>
          <p:nvPr/>
        </p:nvSpPr>
        <p:spPr>
          <a:xfrm>
            <a:off x="383154" y="1954098"/>
            <a:ext cx="2770321" cy="527767"/>
          </a:xfrm>
          <a:prstGeom prst="rect">
            <a:avLst/>
          </a:prstGeom>
          <a:noFill/>
          <a:ln>
            <a:noFill/>
          </a:ln>
        </p:spPr>
        <p:txBody>
          <a:bodyPr lIns="91425" tIns="45700" rIns="91425" bIns="45700" anchor="t" anchorCtr="0">
            <a:noAutofit/>
          </a:bodyPr>
          <a:lstStyle/>
          <a:p>
            <a:pPr>
              <a:buClr>
                <a:schemeClr val="lt1"/>
              </a:buClr>
              <a:buSzPct val="25000"/>
            </a:pPr>
            <a:r>
              <a:rPr lang="en-US" sz="2000" dirty="0">
                <a:solidFill>
                  <a:srgbClr val="6D6D6D"/>
                </a:solidFill>
                <a:ea typeface="Source Sans Pro"/>
                <a:sym typeface="Source Sans Pro"/>
              </a:rPr>
              <a:t>Overview</a:t>
            </a:r>
          </a:p>
        </p:txBody>
      </p:sp>
      <p:sp>
        <p:nvSpPr>
          <p:cNvPr id="8" name="Shape 62"/>
          <p:cNvSpPr txBox="1"/>
          <p:nvPr/>
        </p:nvSpPr>
        <p:spPr>
          <a:xfrm>
            <a:off x="374578" y="2413945"/>
            <a:ext cx="3625585" cy="3468828"/>
          </a:xfrm>
          <a:prstGeom prst="rect">
            <a:avLst/>
          </a:prstGeom>
          <a:noFill/>
          <a:ln>
            <a:noFill/>
          </a:ln>
        </p:spPr>
        <p:txBody>
          <a:bodyPr lIns="91425" tIns="45700" rIns="91425" bIns="45700" anchor="t" anchorCtr="0">
            <a:noAutofit/>
          </a:bodyPr>
          <a:lstStyle/>
          <a:p>
            <a:pPr>
              <a:lnSpc>
                <a:spcPct val="110000"/>
              </a:lnSpc>
              <a:buClr>
                <a:schemeClr val="dk1"/>
              </a:buClr>
              <a:buSzPct val="25000"/>
            </a:pPr>
            <a:r>
              <a:rPr lang="en-US" dirty="0">
                <a:solidFill>
                  <a:srgbClr val="3F3F3F"/>
                </a:solidFill>
                <a:ea typeface="Source Sans Pro"/>
                <a:sym typeface="Source Sans Pro"/>
              </a:rPr>
              <a:t>In the second project activity of this course, you will build on your project work from Week 1 by developing a graphical representation of the system. </a:t>
            </a:r>
          </a:p>
          <a:p>
            <a:pPr>
              <a:lnSpc>
                <a:spcPct val="110000"/>
              </a:lnSpc>
              <a:buClr>
                <a:schemeClr val="dk1"/>
              </a:buClr>
              <a:buSzPct val="25000"/>
            </a:pPr>
            <a:endParaRPr lang="en-US" dirty="0">
              <a:solidFill>
                <a:srgbClr val="3F3F3F"/>
              </a:solidFill>
              <a:ea typeface="Source Sans Pro"/>
              <a:sym typeface="Source Sans Pro"/>
            </a:endParaRPr>
          </a:p>
          <a:p>
            <a:pPr>
              <a:lnSpc>
                <a:spcPct val="110000"/>
              </a:lnSpc>
              <a:buClr>
                <a:schemeClr val="dk1"/>
              </a:buClr>
              <a:buSzPct val="25000"/>
            </a:pPr>
            <a:r>
              <a:rPr lang="en-US" dirty="0">
                <a:solidFill>
                  <a:srgbClr val="3F3F3F"/>
                </a:solidFill>
                <a:ea typeface="Source Sans Pro"/>
                <a:sym typeface="Source Sans Pro"/>
              </a:rPr>
              <a:t>The steps to the right will guide you through this process.</a:t>
            </a:r>
          </a:p>
          <a:p>
            <a:pPr>
              <a:lnSpc>
                <a:spcPct val="110000"/>
              </a:lnSpc>
              <a:buClr>
                <a:schemeClr val="dk1"/>
              </a:buClr>
              <a:buSzPct val="25000"/>
            </a:pPr>
            <a:endParaRPr lang="en-US" dirty="0">
              <a:solidFill>
                <a:srgbClr val="3F3F3F"/>
              </a:solidFill>
              <a:ea typeface="Source Sans Pro"/>
              <a:sym typeface="Source Sans Pro"/>
            </a:endParaRPr>
          </a:p>
          <a:p>
            <a:pPr>
              <a:lnSpc>
                <a:spcPct val="110000"/>
              </a:lnSpc>
              <a:buClr>
                <a:schemeClr val="dk1"/>
              </a:buClr>
              <a:buSzPct val="25000"/>
            </a:pPr>
            <a:endParaRPr lang="en-US" sz="1200" dirty="0">
              <a:solidFill>
                <a:srgbClr val="3F3F3F"/>
              </a:solidFill>
              <a:ea typeface="Source Sans Pro"/>
              <a:sym typeface="Source Sans Pro"/>
            </a:endParaRPr>
          </a:p>
          <a:p>
            <a:pPr>
              <a:lnSpc>
                <a:spcPct val="110000"/>
              </a:lnSpc>
              <a:buClr>
                <a:schemeClr val="dk1"/>
              </a:buClr>
              <a:buSzPct val="25000"/>
            </a:pPr>
            <a:endParaRPr lang="en-US" sz="1200" dirty="0">
              <a:solidFill>
                <a:schemeClr val="dk1"/>
              </a:solidFill>
              <a:ea typeface="Souce Sans Pro"/>
              <a:sym typeface="Souce Sans Pro"/>
            </a:endParaRPr>
          </a:p>
          <a:p>
            <a:pPr algn="ctr">
              <a:lnSpc>
                <a:spcPct val="110000"/>
              </a:lnSpc>
              <a:buClr>
                <a:schemeClr val="dk1"/>
              </a:buClr>
              <a:buSzPct val="25000"/>
            </a:pPr>
            <a:endParaRPr lang="en-US" sz="1200" i="1" dirty="0">
              <a:solidFill>
                <a:schemeClr val="dk1"/>
              </a:solidFill>
              <a:ea typeface="Souce Sans Pro"/>
              <a:sym typeface="Souce Sans Pro"/>
            </a:endParaRPr>
          </a:p>
          <a:p>
            <a:pPr>
              <a:lnSpc>
                <a:spcPct val="110000"/>
              </a:lnSpc>
              <a:buClr>
                <a:schemeClr val="dk1"/>
              </a:buClr>
            </a:pPr>
            <a:endParaRPr sz="1200" dirty="0">
              <a:solidFill>
                <a:schemeClr val="dk1"/>
              </a:solidFill>
              <a:ea typeface="Times New Roman"/>
              <a:sym typeface="Times New Roman"/>
            </a:endParaRPr>
          </a:p>
          <a:p>
            <a:pPr>
              <a:lnSpc>
                <a:spcPct val="110000"/>
              </a:lnSpc>
              <a:buClr>
                <a:srgbClr val="000000"/>
              </a:buClr>
            </a:pPr>
            <a:endParaRPr sz="1200" dirty="0">
              <a:solidFill>
                <a:schemeClr val="dk1"/>
              </a:solidFill>
              <a:ea typeface="Times New Roman"/>
              <a:sym typeface="Times New Roman"/>
            </a:endParaRPr>
          </a:p>
        </p:txBody>
      </p:sp>
      <p:sp>
        <p:nvSpPr>
          <p:cNvPr id="10" name="Shape 62"/>
          <p:cNvSpPr txBox="1"/>
          <p:nvPr/>
        </p:nvSpPr>
        <p:spPr>
          <a:xfrm>
            <a:off x="4577412" y="2814546"/>
            <a:ext cx="3690254" cy="2283522"/>
          </a:xfrm>
          <a:prstGeom prst="rect">
            <a:avLst/>
          </a:prstGeom>
          <a:noFill/>
          <a:ln>
            <a:noFill/>
          </a:ln>
          <a:effectLst/>
        </p:spPr>
        <p:txBody>
          <a:bodyPr lIns="91425" tIns="45700" rIns="91425" bIns="45700" anchor="t" anchorCtr="0">
            <a:noAutofit/>
          </a:bodyPr>
          <a:lstStyle/>
          <a:p>
            <a:pPr>
              <a:buClr>
                <a:schemeClr val="dk1"/>
              </a:buClr>
              <a:buSzPct val="25000"/>
            </a:pPr>
            <a:r>
              <a:rPr lang="en-US" sz="1200" b="1" dirty="0">
                <a:solidFill>
                  <a:schemeClr val="bg1"/>
                </a:solidFill>
                <a:ea typeface="Source Sans Pro"/>
                <a:sym typeface="Source Sans Pro"/>
              </a:rPr>
              <a:t>REQUIRED STEPS:</a:t>
            </a:r>
          </a:p>
          <a:p>
            <a:pPr>
              <a:lnSpc>
                <a:spcPct val="60000"/>
              </a:lnSpc>
              <a:buClr>
                <a:schemeClr val="dk1"/>
              </a:buClr>
              <a:buSzPct val="25000"/>
            </a:pPr>
            <a:endParaRPr lang="en-US" sz="1200" dirty="0">
              <a:solidFill>
                <a:schemeClr val="bg1"/>
              </a:solidFill>
              <a:ea typeface="Source Sans Pro"/>
              <a:sym typeface="Source Sans Pro"/>
            </a:endParaRPr>
          </a:p>
          <a:p>
            <a:pPr>
              <a:lnSpc>
                <a:spcPct val="150000"/>
              </a:lnSpc>
              <a:buClr>
                <a:schemeClr val="dk1"/>
              </a:buClr>
              <a:buSzPct val="25000"/>
            </a:pPr>
            <a:r>
              <a:rPr lang="en-US" sz="1200" b="1" dirty="0">
                <a:solidFill>
                  <a:schemeClr val="bg1"/>
                </a:solidFill>
                <a:ea typeface="Source Sans Pro"/>
                <a:sym typeface="Source Sans Pro"/>
              </a:rPr>
              <a:t>Step 1</a:t>
            </a:r>
            <a:r>
              <a:rPr lang="en-US" sz="1200" dirty="0">
                <a:solidFill>
                  <a:schemeClr val="bg1"/>
                </a:solidFill>
                <a:ea typeface="Source Sans Pro"/>
                <a:sym typeface="Source Sans Pro"/>
              </a:rPr>
              <a:t>: For your project system, identify the object elements you will represent.</a:t>
            </a:r>
          </a:p>
          <a:p>
            <a:pPr>
              <a:lnSpc>
                <a:spcPct val="150000"/>
              </a:lnSpc>
              <a:buClr>
                <a:schemeClr val="dk1"/>
              </a:buClr>
              <a:buSzPct val="25000"/>
            </a:pPr>
            <a:r>
              <a:rPr lang="en-US" sz="1200" b="1" dirty="0">
                <a:solidFill>
                  <a:schemeClr val="bg1"/>
                </a:solidFill>
                <a:ea typeface="Source Sans Pro"/>
                <a:sym typeface="Source Sans Pro"/>
              </a:rPr>
              <a:t>Step 2</a:t>
            </a:r>
            <a:r>
              <a:rPr lang="en-US" sz="1200" dirty="0">
                <a:solidFill>
                  <a:schemeClr val="bg1"/>
                </a:solidFill>
                <a:ea typeface="Source Sans Pro"/>
                <a:sym typeface="Source Sans Pro"/>
              </a:rPr>
              <a:t>: Develop an OPM diagram for the system.</a:t>
            </a:r>
          </a:p>
          <a:p>
            <a:pPr>
              <a:lnSpc>
                <a:spcPct val="150000"/>
              </a:lnSpc>
              <a:buClr>
                <a:schemeClr val="dk1"/>
              </a:buClr>
              <a:buSzPct val="25000"/>
            </a:pPr>
            <a:r>
              <a:rPr lang="en-US" sz="1200" b="1" dirty="0">
                <a:solidFill>
                  <a:schemeClr val="bg1"/>
                </a:solidFill>
                <a:ea typeface="Source Sans Pro"/>
                <a:sym typeface="Source Sans Pro"/>
              </a:rPr>
              <a:t>Step 3</a:t>
            </a:r>
            <a:r>
              <a:rPr lang="en-US" sz="1200" dirty="0">
                <a:solidFill>
                  <a:schemeClr val="bg1"/>
                </a:solidFill>
                <a:ea typeface="Source Sans Pro"/>
                <a:sym typeface="Source Sans Pro"/>
              </a:rPr>
              <a:t>: Identify how functional information is normally conveyed in your field. Detail an example.</a:t>
            </a:r>
          </a:p>
          <a:p>
            <a:pPr>
              <a:lnSpc>
                <a:spcPct val="150000"/>
              </a:lnSpc>
              <a:buClr>
                <a:schemeClr val="dk1"/>
              </a:buClr>
              <a:buSzPct val="25000"/>
            </a:pPr>
            <a:r>
              <a:rPr lang="en-US" sz="1200" b="1" dirty="0">
                <a:solidFill>
                  <a:schemeClr val="bg1"/>
                </a:solidFill>
                <a:ea typeface="Source Sans Pro"/>
                <a:sym typeface="Source Sans Pro"/>
              </a:rPr>
              <a:t>Step 4</a:t>
            </a:r>
            <a:r>
              <a:rPr lang="en-US" sz="1200" dirty="0">
                <a:solidFill>
                  <a:schemeClr val="bg1"/>
                </a:solidFill>
                <a:ea typeface="Source Sans Pro"/>
                <a:sym typeface="Source Sans Pro"/>
              </a:rPr>
              <a:t>: Review and submit your project.</a:t>
            </a:r>
          </a:p>
          <a:p>
            <a:pPr>
              <a:lnSpc>
                <a:spcPct val="200000"/>
              </a:lnSpc>
              <a:buClr>
                <a:schemeClr val="dk1"/>
              </a:buClr>
              <a:buSzPct val="25000"/>
            </a:pPr>
            <a:endParaRPr lang="en-US" sz="1100" dirty="0">
              <a:solidFill>
                <a:schemeClr val="bg1"/>
              </a:solidFill>
              <a:ea typeface="Source Sans Pro"/>
              <a:sym typeface="Source Sans Pro"/>
            </a:endParaRPr>
          </a:p>
        </p:txBody>
      </p:sp>
      <p:sp>
        <p:nvSpPr>
          <p:cNvPr id="7" name="Slide Number Placeholder 6"/>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3</a:t>
            </a:fld>
            <a:endParaRPr lang="en-US" dirty="0">
              <a:latin typeface="Calibri"/>
              <a:ea typeface="Calibri"/>
              <a:cs typeface="Calibri"/>
              <a:sym typeface="Calibri"/>
            </a:endParaRPr>
          </a:p>
        </p:txBody>
      </p:sp>
    </p:spTree>
    <p:extLst>
      <p:ext uri="{BB962C8B-B14F-4D97-AF65-F5344CB8AC3E}">
        <p14:creationId xmlns:p14="http://schemas.microsoft.com/office/powerpoint/2010/main" val="1915688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7" name="Shape 317"/>
          <p:cNvSpPr txBox="1"/>
          <p:nvPr/>
        </p:nvSpPr>
        <p:spPr>
          <a:xfrm>
            <a:off x="275380" y="1910278"/>
            <a:ext cx="8604071" cy="241433"/>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Object elements or abstractions of form</a:t>
            </a:r>
            <a:r>
              <a:rPr lang="en-US" sz="1400" b="1" i="0" u="none" strike="noStrike" cap="none" dirty="0">
                <a:solidFill>
                  <a:srgbClr val="3F3F3F"/>
                </a:solidFill>
                <a:latin typeface="Source Sans Pro"/>
                <a:ea typeface="Source Sans Pro"/>
                <a:cs typeface="Source Sans Pro"/>
                <a:sym typeface="Source Sans Pro"/>
              </a:rPr>
              <a:t>:</a:t>
            </a: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14" name="Shape 314"/>
          <p:cNvSpPr txBox="1"/>
          <p:nvPr/>
        </p:nvSpPr>
        <p:spPr>
          <a:xfrm>
            <a:off x="275380" y="802579"/>
            <a:ext cx="8960400" cy="527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en-US" sz="3000" b="1" i="0" u="none" strike="noStrike" cap="none" dirty="0">
                <a:solidFill>
                  <a:srgbClr val="000000"/>
                </a:solidFill>
                <a:latin typeface="Arial"/>
                <a:ea typeface="Arial"/>
                <a:cs typeface="Arial"/>
                <a:sym typeface="Arial"/>
              </a:rPr>
              <a:t>STEP </a:t>
            </a:r>
            <a:r>
              <a:rPr lang="en-US" sz="3000" b="1" dirty="0"/>
              <a:t>1</a:t>
            </a:r>
            <a:r>
              <a:rPr lang="en-US" sz="3000" b="1" i="0" u="none" strike="noStrike" cap="none" dirty="0">
                <a:solidFill>
                  <a:srgbClr val="000000"/>
                </a:solidFill>
                <a:latin typeface="Arial"/>
                <a:ea typeface="Arial"/>
                <a:cs typeface="Arial"/>
                <a:sym typeface="Arial"/>
              </a:rPr>
              <a:t>:</a:t>
            </a:r>
            <a:r>
              <a:rPr lang="en-US" sz="3000" b="1" dirty="0"/>
              <a:t> ABSTRACTIONS OF FORM</a:t>
            </a:r>
          </a:p>
        </p:txBody>
      </p:sp>
      <p:sp>
        <p:nvSpPr>
          <p:cNvPr id="318" name="Shape 318"/>
          <p:cNvSpPr/>
          <p:nvPr/>
        </p:nvSpPr>
        <p:spPr>
          <a:xfrm>
            <a:off x="381001" y="2215215"/>
            <a:ext cx="8405724" cy="1388488"/>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19" name="Shape 319"/>
          <p:cNvSpPr/>
          <p:nvPr/>
        </p:nvSpPr>
        <p:spPr>
          <a:xfrm>
            <a:off x="381001" y="4278957"/>
            <a:ext cx="8417899" cy="1895536"/>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21" name="Shape 321"/>
          <p:cNvSpPr txBox="1"/>
          <p:nvPr/>
        </p:nvSpPr>
        <p:spPr>
          <a:xfrm>
            <a:off x="315825" y="1341478"/>
            <a:ext cx="8084400" cy="72367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1200" i="1" dirty="0">
                <a:solidFill>
                  <a:srgbClr val="3F3F3F"/>
                </a:solidFill>
                <a:latin typeface="Source Sans Pro"/>
                <a:ea typeface="Source Sans Pro"/>
                <a:cs typeface="Source Sans Pro"/>
                <a:sym typeface="Source Sans Pro"/>
              </a:rPr>
              <a:t>For the system you chose in Week 1, list five or more object elements or abstractions of form, to make a level 1 </a:t>
            </a:r>
            <a:r>
              <a:rPr lang="en-US" sz="1200" i="1" dirty="0" err="1">
                <a:solidFill>
                  <a:srgbClr val="3F3F3F"/>
                </a:solidFill>
                <a:latin typeface="Source Sans Pro"/>
                <a:ea typeface="Source Sans Pro"/>
                <a:cs typeface="Source Sans Pro"/>
                <a:sym typeface="Source Sans Pro"/>
              </a:rPr>
              <a:t>decompositional</a:t>
            </a:r>
            <a:r>
              <a:rPr lang="en-US" sz="1200" i="1" dirty="0">
                <a:solidFill>
                  <a:srgbClr val="3F3F3F"/>
                </a:solidFill>
                <a:latin typeface="Source Sans Pro"/>
                <a:ea typeface="Source Sans Pro"/>
                <a:cs typeface="Source Sans Pro"/>
                <a:sym typeface="Source Sans Pro"/>
              </a:rPr>
              <a:t> view.  Don’t feel constrained to use the same objects as you listed  in Week 1. </a:t>
            </a: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10" name="Shape 317"/>
          <p:cNvSpPr txBox="1"/>
          <p:nvPr/>
        </p:nvSpPr>
        <p:spPr>
          <a:xfrm>
            <a:off x="275380" y="3754493"/>
            <a:ext cx="8604071" cy="52387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1400" b="1" i="0" u="none" strike="noStrike" cap="none" dirty="0">
                <a:solidFill>
                  <a:srgbClr val="3F3F3F"/>
                </a:solidFill>
                <a:latin typeface="Source Sans Pro"/>
                <a:ea typeface="Source Sans Pro"/>
                <a:cs typeface="Source Sans Pro"/>
                <a:sym typeface="Source Sans Pro"/>
              </a:rPr>
              <a:t>Please describe </a:t>
            </a:r>
            <a:r>
              <a:rPr lang="en-US" b="1" dirty="0">
                <a:solidFill>
                  <a:srgbClr val="3F3F3F"/>
                </a:solidFill>
                <a:latin typeface="Source Sans Pro"/>
                <a:ea typeface="Source Sans Pro"/>
                <a:cs typeface="Source Sans Pro"/>
                <a:sym typeface="Source Sans Pro"/>
              </a:rPr>
              <a:t>how and or why you used these elements / abstractions of form to construct your graphical </a:t>
            </a:r>
            <a:r>
              <a:rPr lang="en-US" b="1" dirty="0" err="1">
                <a:solidFill>
                  <a:srgbClr val="3F3F3F"/>
                </a:solidFill>
                <a:latin typeface="Source Sans Pro"/>
                <a:ea typeface="Source Sans Pro"/>
                <a:cs typeface="Source Sans Pro"/>
                <a:sym typeface="Source Sans Pro"/>
              </a:rPr>
              <a:t>decompositional</a:t>
            </a:r>
            <a:r>
              <a:rPr lang="en-US" b="1" dirty="0">
                <a:solidFill>
                  <a:srgbClr val="3F3F3F"/>
                </a:solidFill>
                <a:latin typeface="Source Sans Pro"/>
                <a:ea typeface="Source Sans Pro"/>
                <a:cs typeface="Source Sans Pro"/>
                <a:sym typeface="Source Sans Pro"/>
              </a:rPr>
              <a:t> view for the form of your system.</a:t>
            </a: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 name="Text Placeholder 2"/>
          <p:cNvSpPr>
            <a:spLocks noGrp="1"/>
          </p:cNvSpPr>
          <p:nvPr>
            <p:ph type="body" idx="1"/>
          </p:nvPr>
        </p:nvSpPr>
        <p:spPr>
          <a:xfrm>
            <a:off x="381001" y="2238043"/>
            <a:ext cx="8405724" cy="1365660"/>
          </a:xfrm>
        </p:spPr>
        <p:txBody>
          <a:bodyPr/>
          <a:lstStyle/>
          <a:p>
            <a:r>
              <a:rPr lang="en-US" b="1" dirty="0"/>
              <a:t>Level 0: </a:t>
            </a:r>
            <a:r>
              <a:rPr lang="en-US" b="1" dirty="0" err="1"/>
              <a:t>Balse</a:t>
            </a:r>
            <a:r>
              <a:rPr lang="en-US" b="1" dirty="0"/>
              <a:t> Glider</a:t>
            </a:r>
          </a:p>
          <a:p>
            <a:r>
              <a:rPr lang="en-US" dirty="0"/>
              <a:t>Level 1: Wings, Fuselage, Winglets, Tail, Stabilizer, Landing Gear, Counterbalance</a:t>
            </a:r>
          </a:p>
        </p:txBody>
      </p:sp>
      <p:sp>
        <p:nvSpPr>
          <p:cNvPr id="4" name="Text Placeholder 3"/>
          <p:cNvSpPr>
            <a:spLocks noGrp="1"/>
          </p:cNvSpPr>
          <p:nvPr>
            <p:ph type="body" idx="2"/>
          </p:nvPr>
        </p:nvSpPr>
        <p:spPr>
          <a:xfrm>
            <a:off x="381001" y="4278957"/>
            <a:ext cx="8405724" cy="1895536"/>
          </a:xfrm>
        </p:spPr>
        <p:txBody>
          <a:bodyPr/>
          <a:lstStyle/>
          <a:p>
            <a:r>
              <a:rPr lang="en-US" dirty="0"/>
              <a:t>The elements are chosen because for a simple system they constitute the atomic parts of the glider. These are the physical elements of the system that enable the function. We can also think of these </a:t>
            </a:r>
            <a:r>
              <a:rPr lang="en-US" b="1" dirty="0"/>
              <a:t>nouns</a:t>
            </a:r>
            <a:r>
              <a:rPr lang="en-US" dirty="0"/>
              <a:t> as what the system is.</a:t>
            </a:r>
          </a:p>
        </p:txBody>
      </p:sp>
      <p:sp>
        <p:nvSpPr>
          <p:cNvPr id="12" name="Slide Number Placeholder 1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4</a:t>
            </a:fld>
            <a:endParaRPr lang="en-US" dirty="0">
              <a:latin typeface="Calibri"/>
              <a:ea typeface="Calibri"/>
              <a:cs typeface="Calibri"/>
              <a:sym typeface="Calibri"/>
            </a:endParaRPr>
          </a:p>
        </p:txBody>
      </p:sp>
    </p:spTree>
    <p:extLst>
      <p:ext uri="{BB962C8B-B14F-4D97-AF65-F5344CB8AC3E}">
        <p14:creationId xmlns:p14="http://schemas.microsoft.com/office/powerpoint/2010/main" val="1097306518"/>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7" name="Shape 327"/>
          <p:cNvSpPr txBox="1"/>
          <p:nvPr/>
        </p:nvSpPr>
        <p:spPr>
          <a:xfrm>
            <a:off x="282947" y="746879"/>
            <a:ext cx="7779600" cy="527700"/>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en-US" sz="2600" b="1" i="0" u="none" strike="noStrike" cap="none" dirty="0">
                <a:solidFill>
                  <a:srgbClr val="000000"/>
                </a:solidFill>
                <a:latin typeface="Arial"/>
                <a:ea typeface="Arial"/>
                <a:cs typeface="Arial"/>
                <a:sym typeface="Arial"/>
              </a:rPr>
              <a:t>STEP </a:t>
            </a:r>
            <a:r>
              <a:rPr lang="en-US" sz="2600" b="1" dirty="0"/>
              <a:t>2</a:t>
            </a:r>
            <a:r>
              <a:rPr lang="en-US" sz="2600" b="1" i="0" u="none" strike="noStrike" cap="none" dirty="0">
                <a:solidFill>
                  <a:srgbClr val="000000"/>
                </a:solidFill>
                <a:latin typeface="Arial"/>
                <a:ea typeface="Arial"/>
                <a:cs typeface="Arial"/>
                <a:sym typeface="Arial"/>
              </a:rPr>
              <a:t>: </a:t>
            </a:r>
            <a:r>
              <a:rPr lang="en-US" sz="2600" b="1" dirty="0"/>
              <a:t>SYSTEM OPERANDS AND FUNCTIONS</a:t>
            </a:r>
          </a:p>
        </p:txBody>
      </p:sp>
      <p:sp>
        <p:nvSpPr>
          <p:cNvPr id="328" name="Shape 328"/>
          <p:cNvSpPr/>
          <p:nvPr/>
        </p:nvSpPr>
        <p:spPr>
          <a:xfrm>
            <a:off x="367650" y="5246856"/>
            <a:ext cx="3608140" cy="1173891"/>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29" name="Shape 329"/>
          <p:cNvSpPr txBox="1"/>
          <p:nvPr/>
        </p:nvSpPr>
        <p:spPr>
          <a:xfrm>
            <a:off x="315840" y="1731122"/>
            <a:ext cx="7883400" cy="611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What is the value related operand? What is/are the value related states that change? Value related process of changing those states?</a:t>
            </a: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30" name="Shape 330"/>
          <p:cNvSpPr/>
          <p:nvPr/>
        </p:nvSpPr>
        <p:spPr>
          <a:xfrm>
            <a:off x="367646" y="2282124"/>
            <a:ext cx="7695000" cy="560700"/>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31" name="Shape 331"/>
          <p:cNvSpPr txBox="1"/>
          <p:nvPr/>
        </p:nvSpPr>
        <p:spPr>
          <a:xfrm>
            <a:off x="315840" y="2958749"/>
            <a:ext cx="7779600" cy="460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What are the principal internal operands? What principal internal processes act on them?  what are the principal internal functions?</a:t>
            </a:r>
          </a:p>
          <a:p>
            <a:pPr marL="0" marR="0" lvl="0" indent="0" algn="l"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 </a:t>
            </a: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32" name="Shape 332"/>
          <p:cNvSpPr txBox="1"/>
          <p:nvPr/>
        </p:nvSpPr>
        <p:spPr>
          <a:xfrm>
            <a:off x="373875" y="4267932"/>
            <a:ext cx="3697500" cy="8829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How do the principal internal functions connect to form the primary value pathway? How does the external function emerge from these internal functions?</a:t>
            </a: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33" name="Shape 333"/>
          <p:cNvSpPr/>
          <p:nvPr/>
        </p:nvSpPr>
        <p:spPr>
          <a:xfrm>
            <a:off x="4766875" y="5246857"/>
            <a:ext cx="3438600" cy="1173890"/>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34" name="Shape 334"/>
          <p:cNvSpPr txBox="1"/>
          <p:nvPr/>
        </p:nvSpPr>
        <p:spPr>
          <a:xfrm>
            <a:off x="4690675" y="4266436"/>
            <a:ext cx="3438600" cy="953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How do internal functions map to objects of form? How do the operands move between or change because of objects of form? </a:t>
            </a: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35" name="Shape 335"/>
          <p:cNvSpPr txBox="1"/>
          <p:nvPr/>
        </p:nvSpPr>
        <p:spPr>
          <a:xfrm>
            <a:off x="315812" y="1236266"/>
            <a:ext cx="8418900" cy="502042"/>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1200" b="0" i="1" u="none" strike="noStrike" cap="none" dirty="0">
                <a:solidFill>
                  <a:srgbClr val="3F3F3F"/>
                </a:solidFill>
                <a:latin typeface="Source Sans Pro"/>
                <a:ea typeface="Source Sans Pro"/>
                <a:cs typeface="Source Sans Pro"/>
                <a:sym typeface="Source Sans Pro"/>
              </a:rPr>
              <a:t>For your </a:t>
            </a:r>
            <a:r>
              <a:rPr lang="en-US" sz="1200" i="1" dirty="0">
                <a:solidFill>
                  <a:srgbClr val="3F3F3F"/>
                </a:solidFill>
                <a:latin typeface="Source Sans Pro"/>
                <a:ea typeface="Source Sans Pro"/>
                <a:cs typeface="Source Sans Pro"/>
                <a:sym typeface="Source Sans Pro"/>
              </a:rPr>
              <a:t>next</a:t>
            </a:r>
            <a:r>
              <a:rPr lang="en-US" sz="1200" b="0" i="1" u="none" strike="noStrike" cap="none" dirty="0">
                <a:solidFill>
                  <a:srgbClr val="3F3F3F"/>
                </a:solidFill>
                <a:latin typeface="Source Sans Pro"/>
                <a:ea typeface="Source Sans Pro"/>
                <a:cs typeface="Source Sans Pro"/>
                <a:sym typeface="Source Sans Pro"/>
              </a:rPr>
              <a:t> step, you will </a:t>
            </a:r>
            <a:r>
              <a:rPr lang="en-US" sz="1200" i="1" dirty="0">
                <a:solidFill>
                  <a:srgbClr val="3F3F3F"/>
                </a:solidFill>
                <a:latin typeface="Source Sans Pro"/>
                <a:ea typeface="Source Sans Pro"/>
                <a:cs typeface="Source Sans Pro"/>
                <a:sym typeface="Source Sans Pro"/>
              </a:rPr>
              <a:t>consider value related and principal internal operands and states. With your chosen system in mind, answer the following questions: </a:t>
            </a:r>
          </a:p>
        </p:txBody>
      </p:sp>
      <p:sp>
        <p:nvSpPr>
          <p:cNvPr id="336" name="Shape 336"/>
          <p:cNvSpPr/>
          <p:nvPr/>
        </p:nvSpPr>
        <p:spPr>
          <a:xfrm>
            <a:off x="367646" y="3564799"/>
            <a:ext cx="7695000" cy="560700"/>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 name="Text Placeholder 2"/>
          <p:cNvSpPr>
            <a:spLocks noGrp="1"/>
          </p:cNvSpPr>
          <p:nvPr>
            <p:ph type="body" idx="1"/>
          </p:nvPr>
        </p:nvSpPr>
        <p:spPr>
          <a:xfrm>
            <a:off x="373875" y="2305938"/>
            <a:ext cx="7688672" cy="536886"/>
          </a:xfrm>
        </p:spPr>
        <p:txBody>
          <a:bodyPr/>
          <a:lstStyle/>
          <a:p>
            <a:r>
              <a:rPr lang="en-US" dirty="0"/>
              <a:t>User 	| 	Bored/Entertained	 | 	Entertainment</a:t>
            </a:r>
          </a:p>
        </p:txBody>
      </p:sp>
      <p:sp>
        <p:nvSpPr>
          <p:cNvPr id="4" name="Text Placeholder 3"/>
          <p:cNvSpPr>
            <a:spLocks noGrp="1"/>
          </p:cNvSpPr>
          <p:nvPr>
            <p:ph type="body" idx="2"/>
          </p:nvPr>
        </p:nvSpPr>
        <p:spPr>
          <a:xfrm>
            <a:off x="373910" y="3573224"/>
            <a:ext cx="7688637" cy="552275"/>
          </a:xfrm>
        </p:spPr>
        <p:txBody>
          <a:bodyPr/>
          <a:lstStyle/>
          <a:p>
            <a:r>
              <a:rPr lang="en-US" dirty="0"/>
              <a:t>Glider; Assembling, Throwing, Flying, Watching;   Parts-Creating, User-Launching, Glider-Flying, User-Observing</a:t>
            </a:r>
          </a:p>
        </p:txBody>
      </p:sp>
      <p:sp>
        <p:nvSpPr>
          <p:cNvPr id="5" name="Text Placeholder 4"/>
          <p:cNvSpPr>
            <a:spLocks noGrp="1"/>
          </p:cNvSpPr>
          <p:nvPr>
            <p:ph type="body" idx="13"/>
          </p:nvPr>
        </p:nvSpPr>
        <p:spPr>
          <a:xfrm>
            <a:off x="412011" y="5221457"/>
            <a:ext cx="3608140" cy="1173891"/>
          </a:xfrm>
        </p:spPr>
        <p:txBody>
          <a:bodyPr/>
          <a:lstStyle/>
          <a:p>
            <a:r>
              <a:rPr lang="en-US" i="1" dirty="0"/>
              <a:t>Pathway: </a:t>
            </a:r>
            <a:r>
              <a:rPr lang="en-US" dirty="0"/>
              <a:t>User creates and assemble parts, user then throws the glider, launching it into the air. The glider then flies to provide the user some entertainment. </a:t>
            </a:r>
            <a:r>
              <a:rPr lang="en-US" i="1" dirty="0"/>
              <a:t>Being entertained is what emerges</a:t>
            </a:r>
          </a:p>
        </p:txBody>
      </p:sp>
      <p:sp>
        <p:nvSpPr>
          <p:cNvPr id="10" name="Slide Number Placeholder 9"/>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5</a:t>
            </a:fld>
            <a:endParaRPr lang="en-US" dirty="0">
              <a:latin typeface="Calibri"/>
              <a:ea typeface="Calibri"/>
              <a:cs typeface="Calibri"/>
              <a:sym typeface="Calibri"/>
            </a:endParaRPr>
          </a:p>
        </p:txBody>
      </p:sp>
      <p:sp>
        <p:nvSpPr>
          <p:cNvPr id="6" name="Text Placeholder 5"/>
          <p:cNvSpPr>
            <a:spLocks noGrp="1"/>
          </p:cNvSpPr>
          <p:nvPr>
            <p:ph type="body" idx="14"/>
          </p:nvPr>
        </p:nvSpPr>
        <p:spPr>
          <a:xfrm>
            <a:off x="4766876" y="5223297"/>
            <a:ext cx="3432364" cy="1172032"/>
          </a:xfrm>
        </p:spPr>
        <p:txBody>
          <a:bodyPr/>
          <a:lstStyle/>
          <a:p>
            <a:r>
              <a:rPr lang="en-US" dirty="0"/>
              <a:t>Glider Parts – Assembly; Fuselage – Launching; Wings/Stabilizer/Fin – Flying; Landing Gear – Landing.</a:t>
            </a:r>
          </a:p>
          <a:p>
            <a:r>
              <a:rPr lang="en-US" dirty="0"/>
              <a:t>Glider can change direction because of the wing, stabilizer, or fin.</a:t>
            </a:r>
          </a:p>
        </p:txBody>
      </p:sp>
    </p:spTree>
    <p:extLst>
      <p:ext uri="{BB962C8B-B14F-4D97-AF65-F5344CB8AC3E}">
        <p14:creationId xmlns:p14="http://schemas.microsoft.com/office/powerpoint/2010/main" val="1134654253"/>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2" name="Shape 342"/>
          <p:cNvSpPr txBox="1"/>
          <p:nvPr/>
        </p:nvSpPr>
        <p:spPr>
          <a:xfrm>
            <a:off x="286521" y="533400"/>
            <a:ext cx="7779600" cy="763458"/>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en-US" sz="3000" b="1" i="0" u="none" strike="noStrike" cap="none" dirty="0">
                <a:solidFill>
                  <a:srgbClr val="000000"/>
                </a:solidFill>
                <a:latin typeface="Arial"/>
                <a:ea typeface="Arial"/>
                <a:cs typeface="Arial"/>
                <a:sym typeface="Arial"/>
              </a:rPr>
              <a:t>STEP 3: </a:t>
            </a:r>
            <a:r>
              <a:rPr lang="en-US" sz="3000" b="1" dirty="0"/>
              <a:t>DEVELOP AN OPM DIAGRAM</a:t>
            </a:r>
          </a:p>
        </p:txBody>
      </p:sp>
      <p:sp>
        <p:nvSpPr>
          <p:cNvPr id="343" name="Shape 343"/>
          <p:cNvSpPr/>
          <p:nvPr/>
        </p:nvSpPr>
        <p:spPr>
          <a:xfrm>
            <a:off x="357394" y="2471392"/>
            <a:ext cx="8429213" cy="3531300"/>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46" name="Shape 346"/>
          <p:cNvSpPr txBox="1"/>
          <p:nvPr/>
        </p:nvSpPr>
        <p:spPr>
          <a:xfrm>
            <a:off x="315812" y="2120133"/>
            <a:ext cx="4415700" cy="460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1400" b="1" i="0" u="none" strike="noStrike" cap="none">
                <a:solidFill>
                  <a:srgbClr val="3F3F3F"/>
                </a:solidFill>
                <a:latin typeface="Source Sans Pro"/>
                <a:ea typeface="Source Sans Pro"/>
                <a:cs typeface="Source Sans Pro"/>
                <a:sym typeface="Source Sans Pro"/>
              </a:rPr>
              <a:t>System Diagram/Schematic</a:t>
            </a:r>
          </a:p>
          <a:p>
            <a:pPr marL="0" marR="0" lvl="0" indent="0" algn="l" rtl="0">
              <a:lnSpc>
                <a:spcPct val="100000"/>
              </a:lnSpc>
              <a:spcBef>
                <a:spcPts val="0"/>
              </a:spcBef>
              <a:spcAft>
                <a:spcPts val="0"/>
              </a:spcAft>
              <a:buClr>
                <a:schemeClr val="dk1"/>
              </a:buClr>
              <a:buFont typeface="Arial"/>
              <a:buNone/>
            </a:pPr>
            <a:endParaRPr sz="1200" b="0" i="0" u="none" strike="noStrike" cap="none">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1"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a:solidFill>
                <a:schemeClr val="dk1"/>
              </a:solidFill>
              <a:latin typeface="Times New Roman"/>
              <a:ea typeface="Times New Roman"/>
              <a:cs typeface="Times New Roman"/>
              <a:sym typeface="Times New Roman"/>
            </a:endParaRPr>
          </a:p>
        </p:txBody>
      </p:sp>
      <p:sp>
        <p:nvSpPr>
          <p:cNvPr id="347" name="Shape 347"/>
          <p:cNvSpPr txBox="1"/>
          <p:nvPr/>
        </p:nvSpPr>
        <p:spPr>
          <a:xfrm>
            <a:off x="327865" y="1155699"/>
            <a:ext cx="8418900" cy="964433"/>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1200" i="1" dirty="0">
                <a:solidFill>
                  <a:srgbClr val="3F3F3F"/>
                </a:solidFill>
                <a:latin typeface="Source Sans Pro"/>
                <a:ea typeface="Source Sans Pro"/>
                <a:cs typeface="Source Sans Pro"/>
                <a:sym typeface="Source Sans Pro"/>
              </a:rPr>
              <a:t>For your system, develop an OPM diagram and insert the diagram below. H</a:t>
            </a:r>
            <a:r>
              <a:rPr lang="en-US" sz="1200" b="0" i="1" u="none" strike="noStrike" cap="none" dirty="0">
                <a:solidFill>
                  <a:srgbClr val="3F3F3F"/>
                </a:solidFill>
                <a:latin typeface="Source Sans Pro"/>
                <a:ea typeface="Source Sans Pro"/>
                <a:cs typeface="Source Sans Pro"/>
                <a:sym typeface="Source Sans Pro"/>
              </a:rPr>
              <a:t>ighlight or circle and label the the </a:t>
            </a:r>
            <a:r>
              <a:rPr lang="en-US" sz="1200" i="1" dirty="0">
                <a:solidFill>
                  <a:srgbClr val="3F3F3F"/>
                </a:solidFill>
                <a:latin typeface="Source Sans Pro"/>
                <a:ea typeface="Source Sans Pro"/>
                <a:cs typeface="Source Sans Pro"/>
                <a:sym typeface="Source Sans Pro"/>
              </a:rPr>
              <a:t>following: value related operand, delivered function, internal functions (operands and processes), and form.</a:t>
            </a:r>
            <a:r>
              <a:rPr lang="en-US" sz="1200" b="0" i="1" u="none" strike="noStrike" cap="none" dirty="0">
                <a:solidFill>
                  <a:srgbClr val="3F3F3F"/>
                </a:solidFill>
                <a:latin typeface="Source Sans Pro"/>
                <a:ea typeface="Source Sans Pro"/>
                <a:cs typeface="Source Sans Pro"/>
                <a:sym typeface="Source Sans Pro"/>
              </a:rPr>
              <a:t> Provide a brief d</a:t>
            </a:r>
            <a:r>
              <a:rPr lang="en-US" sz="1200" i="1" dirty="0">
                <a:solidFill>
                  <a:srgbClr val="3F3F3F"/>
                </a:solidFill>
                <a:latin typeface="Source Sans Pro"/>
                <a:ea typeface="Source Sans Pro"/>
                <a:cs typeface="Source Sans Pro"/>
                <a:sym typeface="Source Sans Pro"/>
              </a:rPr>
              <a:t>escription of each in the field provided in the next slide.</a:t>
            </a:r>
          </a:p>
          <a:p>
            <a:pPr>
              <a:buClr>
                <a:schemeClr val="dk1"/>
              </a:buClr>
              <a:buSzPct val="25000"/>
            </a:pPr>
            <a:endParaRPr lang="en-US" sz="500" i="1" dirty="0">
              <a:solidFill>
                <a:srgbClr val="3F3F3F"/>
              </a:solidFill>
              <a:ea typeface="Source Sans Pro"/>
              <a:sym typeface="Source Sans Pro"/>
            </a:endParaRPr>
          </a:p>
          <a:p>
            <a:pPr>
              <a:buClr>
                <a:schemeClr val="dk1"/>
              </a:buClr>
              <a:buSzPct val="25000"/>
            </a:pPr>
            <a:r>
              <a:rPr lang="en-US" sz="1200" i="1" dirty="0">
                <a:solidFill>
                  <a:srgbClr val="3F3F3F"/>
                </a:solidFill>
                <a:ea typeface="Source Sans Pro"/>
                <a:sym typeface="Source Sans Pro"/>
              </a:rPr>
              <a:t>Please remember the file size limit and </a:t>
            </a:r>
            <a:r>
              <a:rPr lang="en-US" sz="1200" i="1" dirty="0">
                <a:solidFill>
                  <a:srgbClr val="3F3F3F"/>
                </a:solidFill>
                <a:ea typeface="Source Sans Pro"/>
                <a:sym typeface="Source Sans Pro"/>
                <a:hlinkClick r:id="rId3"/>
              </a:rPr>
              <a:t>resize</a:t>
            </a:r>
            <a:r>
              <a:rPr lang="en-US" sz="1200" i="1" dirty="0">
                <a:solidFill>
                  <a:srgbClr val="3F3F3F"/>
                </a:solidFill>
                <a:ea typeface="Source Sans Pro"/>
                <a:sym typeface="Source Sans Pro"/>
              </a:rPr>
              <a:t> or paste the image URL instead, as needed.</a:t>
            </a:r>
            <a:endParaRPr lang="en-US" sz="1200" i="1"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SzPct val="25000"/>
              <a:buFont typeface="Source Sans Pro"/>
              <a:buNone/>
            </a:pPr>
            <a:endParaRPr lang="en-US" sz="1200" i="1"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SzPct val="25000"/>
              <a:buFont typeface="Source Sans Pro"/>
              <a:buNone/>
            </a:pPr>
            <a:endParaRPr lang="en-US" sz="1200" i="1"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SzPct val="25000"/>
              <a:buFont typeface="Source Sans Pro"/>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6</a:t>
            </a:fld>
            <a:endParaRPr lang="en-US" dirty="0">
              <a:latin typeface="Calibri"/>
              <a:ea typeface="Calibri"/>
              <a:cs typeface="Calibri"/>
              <a:sym typeface="Calibri"/>
            </a:endParaRPr>
          </a:p>
        </p:txBody>
      </p:sp>
      <p:pic>
        <p:nvPicPr>
          <p:cNvPr id="5" name="Picture 4">
            <a:extLst>
              <a:ext uri="{FF2B5EF4-FFF2-40B4-BE49-F238E27FC236}">
                <a16:creationId xmlns:a16="http://schemas.microsoft.com/office/drawing/2014/main" id="{EA689D9C-E817-4AF4-8B31-CACE7A1EE7D2}"/>
              </a:ext>
            </a:extLst>
          </p:cNvPr>
          <p:cNvPicPr>
            <a:picLocks noChangeAspect="1"/>
          </p:cNvPicPr>
          <p:nvPr/>
        </p:nvPicPr>
        <p:blipFill>
          <a:blip r:embed="rId4"/>
          <a:stretch>
            <a:fillRect/>
          </a:stretch>
        </p:blipFill>
        <p:spPr>
          <a:xfrm>
            <a:off x="1444487" y="2411895"/>
            <a:ext cx="5859091" cy="4159155"/>
          </a:xfrm>
          <a:prstGeom prst="rect">
            <a:avLst/>
          </a:prstGeom>
        </p:spPr>
      </p:pic>
    </p:spTree>
    <p:extLst>
      <p:ext uri="{BB962C8B-B14F-4D97-AF65-F5344CB8AC3E}">
        <p14:creationId xmlns:p14="http://schemas.microsoft.com/office/powerpoint/2010/main" val="4018525551"/>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4" name="Shape 344"/>
          <p:cNvSpPr txBox="1"/>
          <p:nvPr/>
        </p:nvSpPr>
        <p:spPr>
          <a:xfrm>
            <a:off x="315815" y="2105438"/>
            <a:ext cx="2240419" cy="414757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Value Related Operand:</a:t>
            </a:r>
          </a:p>
          <a:p>
            <a:pPr marL="0" marR="0" lvl="0" indent="0" algn="r" rtl="0">
              <a:lnSpc>
                <a:spcPct val="100000"/>
              </a:lnSpc>
              <a:spcBef>
                <a:spcPts val="0"/>
              </a:spcBef>
              <a:spcAft>
                <a:spcPts val="0"/>
              </a:spcAft>
              <a:buClr>
                <a:schemeClr val="dk1"/>
              </a:buClr>
              <a:buFont typeface="Arial"/>
              <a:buNone/>
            </a:pPr>
            <a:endParaRPr sz="1400" b="1" i="0" u="none" strike="noStrike" cap="none" dirty="0">
              <a:solidFill>
                <a:srgbClr val="3F3F3F"/>
              </a:solidFill>
              <a:latin typeface="Source Sans Pro"/>
              <a:ea typeface="Source Sans Pro"/>
              <a:cs typeface="Source Sans Pro"/>
              <a:sym typeface="Source Sans Pro"/>
            </a:endParaRPr>
          </a:p>
          <a:p>
            <a:pPr marL="0" marR="0" lvl="0" indent="0" algn="r" rtl="0">
              <a:lnSpc>
                <a:spcPct val="100000"/>
              </a:lnSpc>
              <a:spcBef>
                <a:spcPts val="0"/>
              </a:spcBef>
              <a:spcAft>
                <a:spcPts val="0"/>
              </a:spcAft>
              <a:buClr>
                <a:schemeClr val="dk1"/>
              </a:buClr>
              <a:buFont typeface="Arial"/>
              <a:buNone/>
            </a:pPr>
            <a:endParaRPr sz="1400" b="1" i="0" u="none" strike="noStrike" cap="none" dirty="0">
              <a:solidFill>
                <a:srgbClr val="3F3F3F"/>
              </a:solidFill>
              <a:latin typeface="Source Sans Pro"/>
              <a:ea typeface="Source Sans Pro"/>
              <a:cs typeface="Source Sans Pro"/>
              <a:sym typeface="Source Sans Pro"/>
            </a:endParaRPr>
          </a:p>
          <a:p>
            <a:pPr marL="0" marR="0" lvl="0" indent="0" algn="r" rtl="0">
              <a:lnSpc>
                <a:spcPct val="100000"/>
              </a:lnSpc>
              <a:spcBef>
                <a:spcPts val="0"/>
              </a:spcBef>
              <a:spcAft>
                <a:spcPts val="0"/>
              </a:spcAft>
              <a:buClr>
                <a:schemeClr val="dk1"/>
              </a:buClr>
              <a:buFont typeface="Arial"/>
              <a:buNone/>
            </a:pPr>
            <a:endParaRPr sz="1400" b="1" i="0" u="none" strike="noStrike" cap="none" dirty="0">
              <a:solidFill>
                <a:srgbClr val="3F3F3F"/>
              </a:solidFill>
              <a:latin typeface="Source Sans Pro"/>
              <a:ea typeface="Source Sans Pro"/>
              <a:cs typeface="Source Sans Pro"/>
              <a:sym typeface="Source Sans Pro"/>
            </a:endParaRPr>
          </a:p>
          <a:p>
            <a:pPr marL="0" marR="0" lvl="0" indent="0" algn="r"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Delivered Function</a:t>
            </a:r>
            <a:r>
              <a:rPr lang="en-US" sz="1400" b="1" i="0" u="none" strike="noStrike" cap="none" dirty="0">
                <a:solidFill>
                  <a:srgbClr val="3F3F3F"/>
                </a:solidFill>
                <a:latin typeface="Source Sans Pro"/>
                <a:ea typeface="Source Sans Pro"/>
                <a:cs typeface="Source Sans Pro"/>
                <a:sym typeface="Source Sans Pro"/>
              </a:rPr>
              <a:t>:</a:t>
            </a:r>
          </a:p>
          <a:p>
            <a:pPr marL="0" marR="0" lvl="0" indent="0" algn="r" rtl="0">
              <a:lnSpc>
                <a:spcPct val="100000"/>
              </a:lnSpc>
              <a:spcBef>
                <a:spcPts val="0"/>
              </a:spcBef>
              <a:spcAft>
                <a:spcPts val="0"/>
              </a:spcAft>
              <a:buClr>
                <a:schemeClr val="dk1"/>
              </a:buClr>
              <a:buFont typeface="Arial"/>
              <a:buNone/>
            </a:pPr>
            <a:endParaRPr sz="1400" b="1" i="0" u="none" strike="noStrike" cap="none" dirty="0">
              <a:solidFill>
                <a:srgbClr val="3F3F3F"/>
              </a:solidFill>
              <a:latin typeface="Source Sans Pro"/>
              <a:ea typeface="Source Sans Pro"/>
              <a:cs typeface="Source Sans Pro"/>
              <a:sym typeface="Source Sans Pro"/>
            </a:endParaRPr>
          </a:p>
          <a:p>
            <a:pPr marL="0" marR="0" lvl="0" indent="0" algn="r" rtl="0">
              <a:lnSpc>
                <a:spcPct val="100000"/>
              </a:lnSpc>
              <a:spcBef>
                <a:spcPts val="0"/>
              </a:spcBef>
              <a:spcAft>
                <a:spcPts val="0"/>
              </a:spcAft>
              <a:buClr>
                <a:schemeClr val="dk1"/>
              </a:buClr>
              <a:buFont typeface="Arial"/>
              <a:buNone/>
            </a:pPr>
            <a:endParaRPr sz="1400" b="1" i="0" u="none" strike="noStrike" cap="none" dirty="0">
              <a:solidFill>
                <a:srgbClr val="3F3F3F"/>
              </a:solidFill>
              <a:latin typeface="Source Sans Pro"/>
              <a:ea typeface="Source Sans Pro"/>
              <a:cs typeface="Source Sans Pro"/>
              <a:sym typeface="Source Sans Pro"/>
            </a:endParaRPr>
          </a:p>
          <a:p>
            <a:pPr marL="0" marR="0" lvl="0" indent="0" algn="r" rtl="0">
              <a:lnSpc>
                <a:spcPct val="100000"/>
              </a:lnSpc>
              <a:spcBef>
                <a:spcPts val="0"/>
              </a:spcBef>
              <a:spcAft>
                <a:spcPts val="0"/>
              </a:spcAft>
              <a:buClr>
                <a:schemeClr val="dk1"/>
              </a:buClr>
              <a:buFont typeface="Arial"/>
              <a:buNone/>
            </a:pPr>
            <a:endParaRPr sz="1400" b="1" i="0" u="none" strike="noStrike" cap="none" dirty="0">
              <a:solidFill>
                <a:srgbClr val="3F3F3F"/>
              </a:solidFill>
              <a:latin typeface="Source Sans Pro"/>
              <a:ea typeface="Source Sans Pro"/>
              <a:cs typeface="Source Sans Pro"/>
              <a:sym typeface="Source Sans Pro"/>
            </a:endParaRPr>
          </a:p>
          <a:p>
            <a:pPr lvl="0" algn="r" rtl="0">
              <a:spcBef>
                <a:spcPts val="0"/>
              </a:spcBef>
              <a:buClr>
                <a:schemeClr val="dk1"/>
              </a:buClr>
              <a:buFont typeface="Source Sans Pro"/>
              <a:buNone/>
            </a:pPr>
            <a:r>
              <a:rPr lang="en-US" b="1" dirty="0">
                <a:solidFill>
                  <a:srgbClr val="3F3F3F"/>
                </a:solidFill>
                <a:latin typeface="Source Sans Pro"/>
                <a:ea typeface="Source Sans Pro"/>
                <a:cs typeface="Source Sans Pro"/>
                <a:sym typeface="Source Sans Pro"/>
              </a:rPr>
              <a:t>Internal Functions</a:t>
            </a:r>
          </a:p>
          <a:p>
            <a:pPr lvl="0" algn="r" rtl="0">
              <a:spcBef>
                <a:spcPts val="0"/>
              </a:spcBef>
              <a:buClr>
                <a:schemeClr val="dk1"/>
              </a:buClr>
              <a:buFont typeface="Source Sans Pro"/>
              <a:buNone/>
            </a:pPr>
            <a:r>
              <a:rPr lang="en-US" b="1" dirty="0">
                <a:solidFill>
                  <a:srgbClr val="3F3F3F"/>
                </a:solidFill>
                <a:latin typeface="Source Sans Pro"/>
                <a:ea typeface="Source Sans Pro"/>
                <a:cs typeface="Source Sans Pro"/>
                <a:sym typeface="Source Sans Pro"/>
              </a:rPr>
              <a:t>(operands and processes):</a:t>
            </a:r>
          </a:p>
          <a:p>
            <a:pPr marL="0" marR="0" lvl="0" indent="0" algn="r"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r"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lvl="0" algn="r" rtl="0">
              <a:spcBef>
                <a:spcPts val="0"/>
              </a:spcBef>
              <a:buClr>
                <a:schemeClr val="dk1"/>
              </a:buClr>
              <a:buFont typeface="Source Sans Pro"/>
              <a:buNone/>
            </a:pPr>
            <a:endParaRPr b="1" dirty="0">
              <a:solidFill>
                <a:srgbClr val="3F3F3F"/>
              </a:solidFill>
              <a:latin typeface="Source Sans Pro"/>
              <a:ea typeface="Source Sans Pro"/>
              <a:cs typeface="Source Sans Pro"/>
              <a:sym typeface="Source Sans Pro"/>
            </a:endParaRPr>
          </a:p>
          <a:p>
            <a:pPr lvl="0" algn="r" rtl="0">
              <a:spcBef>
                <a:spcPts val="0"/>
              </a:spcBef>
              <a:buClr>
                <a:schemeClr val="dk1"/>
              </a:buClr>
              <a:buFont typeface="Source Sans Pro"/>
              <a:buNone/>
            </a:pPr>
            <a:endParaRPr b="1" dirty="0">
              <a:solidFill>
                <a:srgbClr val="3F3F3F"/>
              </a:solidFill>
              <a:latin typeface="Source Sans Pro"/>
              <a:ea typeface="Source Sans Pro"/>
              <a:cs typeface="Source Sans Pro"/>
              <a:sym typeface="Source Sans Pro"/>
            </a:endParaRPr>
          </a:p>
          <a:p>
            <a:pPr lvl="0" algn="r" rtl="0">
              <a:spcBef>
                <a:spcPts val="0"/>
              </a:spcBef>
              <a:buClr>
                <a:schemeClr val="dk1"/>
              </a:buClr>
              <a:buFont typeface="Source Sans Pro"/>
              <a:buNone/>
            </a:pPr>
            <a:r>
              <a:rPr lang="en-US" b="1" dirty="0">
                <a:solidFill>
                  <a:srgbClr val="3F3F3F"/>
                </a:solidFill>
                <a:latin typeface="Source Sans Pro"/>
                <a:ea typeface="Source Sans Pro"/>
                <a:cs typeface="Source Sans Pro"/>
                <a:sym typeface="Source Sans Pro"/>
              </a:rPr>
              <a:t>Form: </a:t>
            </a:r>
          </a:p>
          <a:p>
            <a:pPr marL="0" marR="0" lvl="0" indent="0" algn="r" rtl="0">
              <a:lnSpc>
                <a:spcPct val="100000"/>
              </a:lnSpc>
              <a:spcBef>
                <a:spcPts val="0"/>
              </a:spcBef>
              <a:spcAft>
                <a:spcPts val="0"/>
              </a:spcAft>
              <a:buClr>
                <a:srgbClr val="000000"/>
              </a:buClr>
              <a:buFont typeface="Arial"/>
              <a:buNone/>
            </a:pPr>
            <a:endParaRPr sz="1200" dirty="0">
              <a:solidFill>
                <a:schemeClr val="dk1"/>
              </a:solidFill>
              <a:latin typeface="Times New Roman"/>
              <a:ea typeface="Times New Roman"/>
              <a:cs typeface="Times New Roman"/>
              <a:sym typeface="Times New Roman"/>
            </a:endParaRPr>
          </a:p>
        </p:txBody>
      </p:sp>
      <p:sp>
        <p:nvSpPr>
          <p:cNvPr id="342" name="Shape 342"/>
          <p:cNvSpPr txBox="1"/>
          <p:nvPr/>
        </p:nvSpPr>
        <p:spPr>
          <a:xfrm>
            <a:off x="286521" y="769158"/>
            <a:ext cx="7779600" cy="527700"/>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en-US" sz="3000" b="1" i="0" u="none" strike="noStrike" cap="none" dirty="0">
                <a:solidFill>
                  <a:srgbClr val="000000"/>
                </a:solidFill>
                <a:latin typeface="Arial"/>
                <a:ea typeface="Arial"/>
                <a:cs typeface="Arial"/>
                <a:sym typeface="Arial"/>
              </a:rPr>
              <a:t>STEP 3: </a:t>
            </a:r>
            <a:r>
              <a:rPr lang="en-US" sz="3000" b="1" dirty="0"/>
              <a:t>DEVELOP AN OPM DIAGRAM</a:t>
            </a:r>
          </a:p>
        </p:txBody>
      </p:sp>
      <p:sp>
        <p:nvSpPr>
          <p:cNvPr id="345" name="Shape 345"/>
          <p:cNvSpPr/>
          <p:nvPr/>
        </p:nvSpPr>
        <p:spPr>
          <a:xfrm>
            <a:off x="2718021" y="2105438"/>
            <a:ext cx="5872869" cy="438000"/>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47" name="Shape 347"/>
          <p:cNvSpPr txBox="1"/>
          <p:nvPr/>
        </p:nvSpPr>
        <p:spPr>
          <a:xfrm>
            <a:off x="315812" y="1315646"/>
            <a:ext cx="8418900" cy="611700"/>
          </a:xfrm>
          <a:prstGeom prst="rect">
            <a:avLst/>
          </a:prstGeom>
          <a:noFill/>
          <a:ln>
            <a:noFill/>
          </a:ln>
        </p:spPr>
        <p:txBody>
          <a:bodyPr lIns="91425" tIns="45700" rIns="91425" bIns="45700" anchor="t" anchorCtr="0">
            <a:noAutofit/>
          </a:bodyPr>
          <a:lstStyle/>
          <a:p>
            <a:pPr lvl="0">
              <a:buClr>
                <a:schemeClr val="dk1"/>
              </a:buClr>
              <a:buSzPct val="25000"/>
            </a:pPr>
            <a:r>
              <a:rPr lang="en-US" sz="1200" b="0" i="1" u="none" strike="noStrike" cap="none" dirty="0">
                <a:solidFill>
                  <a:srgbClr val="3F3F3F"/>
                </a:solidFill>
                <a:latin typeface="Source Sans Pro"/>
                <a:ea typeface="Source Sans Pro"/>
                <a:cs typeface="Source Sans Pro"/>
                <a:sym typeface="Source Sans Pro"/>
              </a:rPr>
              <a:t>Provide a brief d</a:t>
            </a:r>
            <a:r>
              <a:rPr lang="en-US" sz="1200" i="1" dirty="0">
                <a:solidFill>
                  <a:srgbClr val="3F3F3F"/>
                </a:solidFill>
                <a:latin typeface="Source Sans Pro"/>
                <a:ea typeface="Source Sans Pro"/>
                <a:cs typeface="Source Sans Pro"/>
                <a:sym typeface="Source Sans Pro"/>
              </a:rPr>
              <a:t>escription of each in the field provided of the following: value related operand, delivered function, internal functions (operands and processes), and form. </a:t>
            </a: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48" name="Shape 348"/>
          <p:cNvSpPr/>
          <p:nvPr/>
        </p:nvSpPr>
        <p:spPr>
          <a:xfrm>
            <a:off x="2718021" y="2918343"/>
            <a:ext cx="5872869" cy="438000"/>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49" name="Shape 349"/>
          <p:cNvSpPr/>
          <p:nvPr/>
        </p:nvSpPr>
        <p:spPr>
          <a:xfrm>
            <a:off x="2718021" y="3720060"/>
            <a:ext cx="5872869" cy="939000"/>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50" name="Shape 350"/>
          <p:cNvSpPr/>
          <p:nvPr/>
        </p:nvSpPr>
        <p:spPr>
          <a:xfrm>
            <a:off x="2718021" y="5156020"/>
            <a:ext cx="5872869" cy="438000"/>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2" name="Text Placeholder 1"/>
          <p:cNvSpPr>
            <a:spLocks noGrp="1"/>
          </p:cNvSpPr>
          <p:nvPr>
            <p:ph type="body" idx="1"/>
          </p:nvPr>
        </p:nvSpPr>
        <p:spPr>
          <a:xfrm>
            <a:off x="2718022" y="2112391"/>
            <a:ext cx="5872869" cy="431047"/>
          </a:xfrm>
        </p:spPr>
        <p:txBody>
          <a:bodyPr/>
          <a:lstStyle/>
          <a:p>
            <a:r>
              <a:rPr lang="en-US" dirty="0"/>
              <a:t>User – This is who gets entertained at the end</a:t>
            </a:r>
          </a:p>
        </p:txBody>
      </p:sp>
      <p:sp>
        <p:nvSpPr>
          <p:cNvPr id="3" name="Text Placeholder 2"/>
          <p:cNvSpPr>
            <a:spLocks noGrp="1"/>
          </p:cNvSpPr>
          <p:nvPr>
            <p:ph type="body" idx="2"/>
          </p:nvPr>
        </p:nvSpPr>
        <p:spPr>
          <a:xfrm>
            <a:off x="2718023" y="2918343"/>
            <a:ext cx="5872868" cy="438000"/>
          </a:xfrm>
        </p:spPr>
        <p:txBody>
          <a:bodyPr/>
          <a:lstStyle/>
          <a:p>
            <a:r>
              <a:rPr lang="en-US" dirty="0"/>
              <a:t>Entertainment – What we want to achieve by building the glider</a:t>
            </a:r>
          </a:p>
        </p:txBody>
      </p:sp>
      <p:sp>
        <p:nvSpPr>
          <p:cNvPr id="4" name="Text Placeholder 3"/>
          <p:cNvSpPr>
            <a:spLocks noGrp="1"/>
          </p:cNvSpPr>
          <p:nvPr>
            <p:ph type="body" idx="13"/>
          </p:nvPr>
        </p:nvSpPr>
        <p:spPr>
          <a:xfrm>
            <a:off x="2718022" y="3735936"/>
            <a:ext cx="5872869" cy="913980"/>
          </a:xfrm>
        </p:spPr>
        <p:txBody>
          <a:bodyPr/>
          <a:lstStyle/>
          <a:p>
            <a:r>
              <a:rPr lang="en-US" dirty="0"/>
              <a:t>User-Building – The user put the parts together to assemble the glider</a:t>
            </a:r>
          </a:p>
          <a:p>
            <a:r>
              <a:rPr lang="en-US" dirty="0"/>
              <a:t>Glider-Launching – The user launches the glider into air</a:t>
            </a:r>
          </a:p>
          <a:p>
            <a:r>
              <a:rPr lang="en-US" dirty="0"/>
              <a:t>Glider-Flying – The glider can fly through the air (lifting)</a:t>
            </a:r>
          </a:p>
        </p:txBody>
      </p:sp>
      <p:sp>
        <p:nvSpPr>
          <p:cNvPr id="5" name="Text Placeholder 4"/>
          <p:cNvSpPr>
            <a:spLocks noGrp="1"/>
          </p:cNvSpPr>
          <p:nvPr>
            <p:ph type="body" idx="14"/>
          </p:nvPr>
        </p:nvSpPr>
        <p:spPr>
          <a:xfrm>
            <a:off x="2718023" y="5167982"/>
            <a:ext cx="5872868" cy="426038"/>
          </a:xfrm>
        </p:spPr>
        <p:txBody>
          <a:bodyPr/>
          <a:lstStyle/>
          <a:p>
            <a:r>
              <a:rPr lang="en-US" dirty="0"/>
              <a:t>Wings, Fuselage, Counterbalance, Stabilizer, Fin</a:t>
            </a:r>
          </a:p>
        </p:txBody>
      </p:sp>
      <p:sp>
        <p:nvSpPr>
          <p:cNvPr id="9" name="Slide Number Placeholder 8"/>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7</a:t>
            </a:fld>
            <a:endParaRPr lang="en-US" dirty="0">
              <a:latin typeface="Calibri"/>
              <a:ea typeface="Calibri"/>
              <a:cs typeface="Calibri"/>
              <a:sym typeface="Calibri"/>
            </a:endParaRPr>
          </a:p>
        </p:txBody>
      </p:sp>
    </p:spTree>
    <p:extLst>
      <p:ext uri="{BB962C8B-B14F-4D97-AF65-F5344CB8AC3E}">
        <p14:creationId xmlns:p14="http://schemas.microsoft.com/office/powerpoint/2010/main" val="3429284253"/>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Shape 357"/>
          <p:cNvSpPr txBox="1"/>
          <p:nvPr/>
        </p:nvSpPr>
        <p:spPr>
          <a:xfrm>
            <a:off x="282947" y="746879"/>
            <a:ext cx="7779600" cy="527700"/>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en-US" sz="3000" b="1" i="0" u="none" strike="noStrike" cap="none" dirty="0">
                <a:solidFill>
                  <a:srgbClr val="000000"/>
                </a:solidFill>
                <a:latin typeface="Arial"/>
                <a:ea typeface="Arial"/>
                <a:cs typeface="Arial"/>
                <a:sym typeface="Arial"/>
              </a:rPr>
              <a:t>STEP </a:t>
            </a:r>
            <a:r>
              <a:rPr lang="en-US" sz="3000" b="1" dirty="0"/>
              <a:t>4</a:t>
            </a:r>
            <a:r>
              <a:rPr lang="en-US" sz="3000" b="1" i="0" u="none" strike="noStrike" cap="none" dirty="0">
                <a:solidFill>
                  <a:srgbClr val="000000"/>
                </a:solidFill>
                <a:latin typeface="Arial"/>
                <a:ea typeface="Arial"/>
                <a:cs typeface="Arial"/>
                <a:sym typeface="Arial"/>
              </a:rPr>
              <a:t>: </a:t>
            </a:r>
            <a:r>
              <a:rPr lang="en-US" sz="3000" b="1" dirty="0"/>
              <a:t>FUNCTIONAL INFORMATION</a:t>
            </a:r>
          </a:p>
        </p:txBody>
      </p:sp>
      <p:sp>
        <p:nvSpPr>
          <p:cNvPr id="358" name="Shape 358"/>
          <p:cNvSpPr txBox="1"/>
          <p:nvPr/>
        </p:nvSpPr>
        <p:spPr>
          <a:xfrm>
            <a:off x="315850" y="1927346"/>
            <a:ext cx="8130000" cy="100930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Give a brief description of your field and how functional information is normally conveyed.  Are processes indicated? Operands? Are processes and operands combined into functions? In your description, be sure to cite at least one example:</a:t>
            </a: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59" name="Shape 359"/>
          <p:cNvSpPr/>
          <p:nvPr/>
        </p:nvSpPr>
        <p:spPr>
          <a:xfrm>
            <a:off x="428625" y="3001125"/>
            <a:ext cx="8306087" cy="2755500"/>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60" name="Shape 360"/>
          <p:cNvSpPr txBox="1"/>
          <p:nvPr/>
        </p:nvSpPr>
        <p:spPr>
          <a:xfrm>
            <a:off x="315812" y="1315646"/>
            <a:ext cx="8418900" cy="611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1200" b="0" i="1" u="none" strike="noStrike" cap="none" dirty="0">
                <a:solidFill>
                  <a:srgbClr val="3F3F3F"/>
                </a:solidFill>
                <a:latin typeface="Source Sans Pro"/>
                <a:ea typeface="Source Sans Pro"/>
                <a:cs typeface="Source Sans Pro"/>
                <a:sym typeface="Source Sans Pro"/>
              </a:rPr>
              <a:t>For your last step, you will think about how functional information is normally conveyed in your field or </a:t>
            </a:r>
            <a:r>
              <a:rPr lang="en-US" sz="1200" i="1" dirty="0">
                <a:solidFill>
                  <a:srgbClr val="3F3F3F"/>
                </a:solidFill>
                <a:latin typeface="Source Sans Pro"/>
                <a:ea typeface="Source Sans Pro"/>
                <a:cs typeface="Source Sans Pro"/>
                <a:sym typeface="Source Sans Pro"/>
              </a:rPr>
              <a:t>discipline</a:t>
            </a:r>
            <a:r>
              <a:rPr lang="en-US" sz="1200" b="0" i="1" u="none" strike="noStrike" cap="none" dirty="0">
                <a:solidFill>
                  <a:srgbClr val="3F3F3F"/>
                </a:solidFill>
                <a:latin typeface="Source Sans Pro"/>
                <a:ea typeface="Source Sans Pro"/>
                <a:cs typeface="Source Sans Pro"/>
                <a:sym typeface="Source Sans Pro"/>
              </a:rPr>
              <a:t>. Cite and briefly descri</a:t>
            </a:r>
            <a:r>
              <a:rPr lang="en-US" sz="1200" i="1" dirty="0">
                <a:solidFill>
                  <a:srgbClr val="3F3F3F"/>
                </a:solidFill>
                <a:latin typeface="Source Sans Pro"/>
                <a:ea typeface="Source Sans Pro"/>
                <a:cs typeface="Source Sans Pro"/>
                <a:sym typeface="Source Sans Pro"/>
              </a:rPr>
              <a:t>be a specific example.</a:t>
            </a: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p:txBody>
      </p:sp>
      <p:sp>
        <p:nvSpPr>
          <p:cNvPr id="2" name="Text Placeholder 1"/>
          <p:cNvSpPr>
            <a:spLocks noGrp="1"/>
          </p:cNvSpPr>
          <p:nvPr>
            <p:ph type="body" idx="1"/>
          </p:nvPr>
        </p:nvSpPr>
        <p:spPr>
          <a:xfrm>
            <a:off x="428625" y="3003858"/>
            <a:ext cx="8306087" cy="2752767"/>
          </a:xfrm>
        </p:spPr>
        <p:txBody>
          <a:bodyPr/>
          <a:lstStyle/>
          <a:p>
            <a:r>
              <a:rPr lang="en-US" dirty="0"/>
              <a:t>I work in the Automotive field. Typically information for systems is conveyed using several documents. Form is typically conveyed using diagrams and CAD drawings. Formal architecture is given in the context of the location of the system in the vehicle or by the use of exploded views. Functional architecture is sometimes described in models (typically for software) or in function matrices or flow diagrams (for hardware functions).</a:t>
            </a:r>
          </a:p>
          <a:p>
            <a:r>
              <a:rPr lang="en-US" dirty="0"/>
              <a:t>My field is moving more towards descriptions using </a:t>
            </a:r>
            <a:r>
              <a:rPr lang="en-US" dirty="0" err="1"/>
              <a:t>SysML</a:t>
            </a:r>
            <a:r>
              <a:rPr lang="en-US" dirty="0"/>
              <a:t> and MBD in order to provide a more complete information of the system. </a:t>
            </a:r>
          </a:p>
          <a:p>
            <a:r>
              <a:rPr lang="en-US" dirty="0"/>
              <a:t>One example is the steering system, the formal function is provided in CAD drawings (positions in vehicle, exploded views, and 2D drawings showing different spatial views and dimensions). Functional information is given in Visio flow diagrams with an implication on the processes and operands but not in the same context as what was shown in this course.</a:t>
            </a:r>
          </a:p>
        </p:txBody>
      </p:sp>
      <p:sp>
        <p:nvSpPr>
          <p:cNvPr id="9" name="Slide Number Placeholder 8"/>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8</a:t>
            </a:fld>
            <a:endParaRPr lang="en-US" dirty="0">
              <a:latin typeface="Calibri"/>
              <a:ea typeface="Calibri"/>
              <a:cs typeface="Calibri"/>
              <a:sym typeface="Calibri"/>
            </a:endParaRPr>
          </a:p>
        </p:txBody>
      </p:sp>
    </p:spTree>
    <p:extLst>
      <p:ext uri="{BB962C8B-B14F-4D97-AF65-F5344CB8AC3E}">
        <p14:creationId xmlns:p14="http://schemas.microsoft.com/office/powerpoint/2010/main" val="3054843590"/>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04191"/>
            <a:ext cx="7939548" cy="704190"/>
          </a:xfrm>
        </p:spPr>
        <p:txBody>
          <a:bodyPr/>
          <a:lstStyle/>
          <a:p>
            <a:pPr algn="l"/>
            <a:r>
              <a:rPr lang="en-US" sz="3000" b="1">
                <a:ea typeface="Source Sans Pro"/>
                <a:sym typeface="Source Sans Pro"/>
              </a:rPr>
              <a:t>STEP </a:t>
            </a:r>
            <a:r>
              <a:rPr lang="en-US" sz="3000" b="1" dirty="0">
                <a:ea typeface="Source Sans Pro"/>
                <a:sym typeface="Source Sans Pro"/>
              </a:rPr>
              <a:t>5: REVIEW &amp; SUBMIT PROJECT</a:t>
            </a:r>
            <a:endParaRPr lang="en-US" sz="3000" dirty="0"/>
          </a:p>
        </p:txBody>
      </p:sp>
      <p:sp>
        <p:nvSpPr>
          <p:cNvPr id="3" name="Subtitle 2"/>
          <p:cNvSpPr>
            <a:spLocks noGrp="1"/>
          </p:cNvSpPr>
          <p:nvPr>
            <p:ph type="subTitle" idx="1"/>
          </p:nvPr>
        </p:nvSpPr>
        <p:spPr>
          <a:xfrm>
            <a:off x="867565" y="1408380"/>
            <a:ext cx="6904840" cy="4230419"/>
          </a:xfrm>
        </p:spPr>
        <p:txBody>
          <a:bodyPr/>
          <a:lstStyle/>
          <a:p>
            <a:pPr marL="285750" indent="-285750" algn="l">
              <a:buFont typeface="Arial"/>
              <a:buChar char="•"/>
            </a:pPr>
            <a:r>
              <a:rPr lang="en-US" dirty="0"/>
              <a:t>Submit and self assess your completed Week 2 Project Portfolio file</a:t>
            </a:r>
          </a:p>
          <a:p>
            <a:pPr marL="285750" indent="-285750" algn="l">
              <a:buFont typeface="Arial"/>
              <a:buChar char="•"/>
            </a:pPr>
            <a:r>
              <a:rPr lang="en-US" dirty="0"/>
              <a:t>Note: The maximum file size that can be submitted is 10MB. </a:t>
            </a:r>
          </a:p>
          <a:p>
            <a:pPr marL="742917" lvl="1" indent="-285750" algn="l">
              <a:buFont typeface="Arial"/>
              <a:buChar char="•"/>
            </a:pPr>
            <a:r>
              <a:rPr lang="en-US" dirty="0"/>
              <a:t>A sample project submission and scoring rubric can be downloaded </a:t>
            </a:r>
            <a:r>
              <a:rPr lang="en-US" dirty="0">
                <a:solidFill>
                  <a:schemeClr val="dk1"/>
                </a:solidFill>
                <a:ea typeface="Source Sans Pro"/>
                <a:sym typeface="Source Sans Pro"/>
              </a:rPr>
              <a:t>from the course in the Resources/Downloads tab on the top navigation.</a:t>
            </a:r>
          </a:p>
          <a:p>
            <a:pPr marL="742917" lvl="1" indent="-285750" algn="l">
              <a:buFont typeface="Arial"/>
              <a:buChar char="•"/>
            </a:pPr>
            <a:r>
              <a:rPr lang="en-US" dirty="0">
                <a:solidFill>
                  <a:schemeClr val="dk1"/>
                </a:solidFill>
                <a:ea typeface="Source Sans Pro"/>
                <a:sym typeface="Source Sans Pro"/>
              </a:rPr>
              <a:t>Please remember that there are two steps to this assignment: Submission and self assessment. Please be sure to provide enough time to complete both steps.</a:t>
            </a:r>
            <a:endParaRPr lang="en-US" dirty="0"/>
          </a:p>
        </p:txBody>
      </p:sp>
      <p:sp>
        <p:nvSpPr>
          <p:cNvPr id="4" name="Slide Number Placeholder 3"/>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9</a:t>
            </a:fld>
            <a:endParaRPr lang="en-US" dirty="0">
              <a:latin typeface="Calibri"/>
              <a:ea typeface="Calibri"/>
              <a:cs typeface="Calibri"/>
              <a:sym typeface="Calibri"/>
            </a:endParaRPr>
          </a:p>
        </p:txBody>
      </p:sp>
    </p:spTree>
    <p:extLst>
      <p:ext uri="{BB962C8B-B14F-4D97-AF65-F5344CB8AC3E}">
        <p14:creationId xmlns:p14="http://schemas.microsoft.com/office/powerpoint/2010/main" val="2595555850"/>
      </p:ext>
    </p:extLst>
  </p:cSld>
  <p:clrMapOvr>
    <a:masterClrMapping/>
  </p:clrMapOvr>
</p:sld>
</file>

<file path=ppt/theme/theme1.xml><?xml version="1.0" encoding="utf-8"?>
<a:theme xmlns:a="http://schemas.openxmlformats.org/drawingml/2006/main" name="2_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4924</TotalTime>
  <Words>1250</Words>
  <Application>Microsoft Office PowerPoint</Application>
  <PresentationFormat>On-screen Show (4:3)</PresentationFormat>
  <Paragraphs>132</Paragraphs>
  <Slides>9</Slides>
  <Notes>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Calibri</vt:lpstr>
      <vt:lpstr>Souce Sans Pro</vt:lpstr>
      <vt:lpstr>Source Sans Pro</vt:lpstr>
      <vt:lpstr>Times New Roman</vt:lpstr>
      <vt:lpstr>2_Custom Design</vt:lpstr>
      <vt:lpstr>3_Custom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 5: REVIEW &amp; SUBMIT PROJECT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Christina Temes</dc:creator>
  <cp:keywords/>
  <dc:description/>
  <cp:lastModifiedBy>Mawyin, Tomas (T.)</cp:lastModifiedBy>
  <cp:revision>200</cp:revision>
  <dcterms:modified xsi:type="dcterms:W3CDTF">2019-10-10T01:52:47Z</dcterms:modified>
  <cp:category/>
</cp:coreProperties>
</file>