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68" r:id="rId5"/>
    <p:sldId id="276" r:id="rId6"/>
    <p:sldId id="277" r:id="rId7"/>
    <p:sldId id="278" r:id="rId8"/>
    <p:sldId id="279" r:id="rId9"/>
    <p:sldId id="280" r:id="rId10"/>
    <p:sldId id="281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Temes" initials="CT" lastIdx="2" clrIdx="0">
    <p:extLst/>
  </p:cmAuthor>
  <p:cmAuthor id="2" name="Nathan  Benjami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4"/>
    <a:srgbClr val="565656"/>
    <a:srgbClr val="ACACAC"/>
    <a:srgbClr val="6D6D6D"/>
    <a:srgbClr val="570005"/>
    <a:srgbClr val="3DCDCF"/>
    <a:srgbClr val="FF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 autoAdjust="0"/>
    <p:restoredTop sz="90563" autoAdjust="0"/>
  </p:normalViewPr>
  <p:slideViewPr>
    <p:cSldViewPr snapToGrid="0" snapToObjects="1">
      <p:cViewPr varScale="1">
        <p:scale>
          <a:sx n="55" d="100"/>
          <a:sy n="55" d="100"/>
        </p:scale>
        <p:origin x="13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6AD66-0E29-0A40-9D07-9D79CD35DDF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A58D3-2C29-924C-AD23-2D7918CC9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5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77529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226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91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63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0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87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42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83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0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371605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167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332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498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664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583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2994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16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327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1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23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31910" y="2927953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036890" y="3420553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9"/>
          <p:cNvSpPr txBox="1">
            <a:spLocks noGrp="1"/>
          </p:cNvSpPr>
          <p:nvPr>
            <p:ph type="body" idx="13"/>
          </p:nvPr>
        </p:nvSpPr>
        <p:spPr>
          <a:xfrm>
            <a:off x="1036890" y="3855981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Shape 18"/>
          <p:cNvSpPr txBox="1">
            <a:spLocks noGrp="1"/>
          </p:cNvSpPr>
          <p:nvPr>
            <p:ph type="body" idx="14"/>
          </p:nvPr>
        </p:nvSpPr>
        <p:spPr>
          <a:xfrm>
            <a:off x="1031910" y="4256010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19"/>
          <p:cNvSpPr txBox="1">
            <a:spLocks noGrp="1"/>
          </p:cNvSpPr>
          <p:nvPr>
            <p:ph type="body" idx="15"/>
          </p:nvPr>
        </p:nvSpPr>
        <p:spPr>
          <a:xfrm>
            <a:off x="1036890" y="4748610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9"/>
          <p:cNvSpPr txBox="1">
            <a:spLocks noGrp="1"/>
          </p:cNvSpPr>
          <p:nvPr>
            <p:ph type="body" idx="16"/>
          </p:nvPr>
        </p:nvSpPr>
        <p:spPr>
          <a:xfrm>
            <a:off x="1036890" y="5184038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9"/>
          <p:cNvSpPr txBox="1">
            <a:spLocks noGrp="1"/>
          </p:cNvSpPr>
          <p:nvPr>
            <p:ph type="body" idx="17"/>
          </p:nvPr>
        </p:nvSpPr>
        <p:spPr>
          <a:xfrm>
            <a:off x="1036890" y="5604952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60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09490" y="3154534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509490" y="3181141"/>
            <a:ext cx="4352544" cy="448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32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8640" y="-1"/>
            <a:ext cx="2650775" cy="357337"/>
          </a:xfrm>
          <a:prstGeom prst="rect">
            <a:avLst/>
          </a:prstGeom>
          <a:solidFill>
            <a:srgbClr val="3489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hape 64"/>
          <p:cNvSpPr txBox="1"/>
          <p:nvPr userDrawn="1"/>
        </p:nvSpPr>
        <p:spPr>
          <a:xfrm>
            <a:off x="99092" y="31314"/>
            <a:ext cx="2553288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100" b="1" i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Architecture of Complex</a:t>
            </a:r>
            <a:r>
              <a:rPr lang="en-US" sz="1100" b="1" i="0" baseline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 Systems</a:t>
            </a:r>
            <a:endParaRPr lang="en-US" sz="1100" b="0" i="1" dirty="0">
              <a:solidFill>
                <a:srgbClr val="565656"/>
              </a:solidFill>
              <a:latin typeface="Arial"/>
              <a:ea typeface="Source Sans Pro"/>
              <a:cs typeface="Arial"/>
              <a:sym typeface="Source Sans Pro"/>
            </a:endParaRPr>
          </a:p>
        </p:txBody>
      </p:sp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A8B8C"/>
                </a:solidFill>
              </a:rPr>
              <a:t>Copyright </a:t>
            </a:r>
            <a:r>
              <a:rPr lang="en-US" sz="1200" smtClean="0">
                <a:solidFill>
                  <a:srgbClr val="8A8B8C"/>
                </a:solidFill>
              </a:rPr>
              <a:t>© 2017. </a:t>
            </a:r>
            <a:r>
              <a:rPr lang="en-US" sz="1200" dirty="0" smtClean="0">
                <a:solidFill>
                  <a:srgbClr val="8A8B8C"/>
                </a:solidFill>
              </a:rPr>
              <a:t>Massachusetts Institute of Technology.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30" y="87174"/>
            <a:ext cx="1138594" cy="25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60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A8B8C"/>
                </a:solidFill>
              </a:rPr>
              <a:t>Copyright © 2017. Massachusetts Institute of Technology.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27665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wiziq.com/topic/504-6-tips-to-reduce-the-size-of-your-powerpoint-f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wiziq.com/topic/504-6-tips-to-reduce-the-size-of-your-powerpoint-fi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"/>
          <p:cNvSpPr txBox="1"/>
          <p:nvPr/>
        </p:nvSpPr>
        <p:spPr>
          <a:xfrm>
            <a:off x="154984" y="966528"/>
            <a:ext cx="8123115" cy="803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b="1" dirty="0">
                <a:solidFill>
                  <a:schemeClr val="tx1"/>
                </a:solidFill>
                <a:ea typeface="Source Sans Pro"/>
                <a:sym typeface="Source Sans Pro"/>
              </a:rPr>
              <a:t>Architecture of Complex </a:t>
            </a:r>
            <a:r>
              <a:rPr lang="en-US" sz="2000" b="1" dirty="0" smtClean="0">
                <a:solidFill>
                  <a:schemeClr val="tx1"/>
                </a:solidFill>
                <a:ea typeface="Source Sans Pro"/>
                <a:sym typeface="Source Sans Pro"/>
              </a:rPr>
              <a:t>Systems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i="1" smtClean="0">
                <a:solidFill>
                  <a:srgbClr val="565656"/>
                </a:solidFill>
                <a:ea typeface="Source Sans Pro"/>
                <a:sym typeface="Source Sans Pro"/>
              </a:rPr>
              <a:t>Week </a:t>
            </a:r>
            <a:r>
              <a:rPr lang="en-US" i="1" dirty="0" smtClean="0">
                <a:solidFill>
                  <a:srgbClr val="565656"/>
                </a:solidFill>
                <a:ea typeface="Source Sans Pro"/>
                <a:sym typeface="Source Sans Pro"/>
              </a:rPr>
              <a:t>2: Function and Emergence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 smtClean="0">
              <a:ea typeface="Source Sans Pro"/>
              <a:sym typeface="Source Sans Pr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9" y="254000"/>
            <a:ext cx="1425237" cy="3182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" y="1805426"/>
            <a:ext cx="9148064" cy="3425766"/>
          </a:xfrm>
          <a:prstGeom prst="rect">
            <a:avLst/>
          </a:prstGeom>
        </p:spPr>
      </p:pic>
      <p:sp>
        <p:nvSpPr>
          <p:cNvPr id="14" name="Shape 64"/>
          <p:cNvSpPr txBox="1"/>
          <p:nvPr/>
        </p:nvSpPr>
        <p:spPr>
          <a:xfrm>
            <a:off x="2409761" y="3126025"/>
            <a:ext cx="1150237" cy="6951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lt1"/>
              </a:buClr>
              <a:buSzPct val="25000"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9490" y="3651478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2509490" y="3678085"/>
            <a:ext cx="4352544" cy="448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00965" y="2732616"/>
            <a:ext cx="2719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bg1"/>
                </a:solidFill>
                <a:ea typeface="Source Sans Pro"/>
                <a:sym typeface="Source Sans Pro"/>
              </a:rPr>
              <a:t>Project </a:t>
            </a:r>
            <a:r>
              <a:rPr lang="en-US" sz="2800" dirty="0" smtClean="0">
                <a:solidFill>
                  <a:schemeClr val="bg1"/>
                </a:solidFill>
                <a:ea typeface="Source Sans Pro"/>
                <a:sym typeface="Source Sans Pro"/>
              </a:rPr>
              <a:t>Portfolio</a:t>
            </a:r>
            <a:endParaRPr lang="en-US" sz="2800" dirty="0">
              <a:solidFill>
                <a:schemeClr val="bg1"/>
              </a:solidFill>
              <a:ea typeface="Source Sans Pro"/>
              <a:sym typeface="Source Sans Pr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pPr algn="r">
                <a:buClr>
                  <a:schemeClr val="dk1"/>
                </a:buClr>
                <a:buSzPct val="25000"/>
              </a:pPr>
              <a:t>2</a:t>
            </a:fld>
            <a:endParaRPr lang="en-US" sz="800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" name="Shape 63"/>
          <p:cNvSpPr txBox="1"/>
          <p:nvPr/>
        </p:nvSpPr>
        <p:spPr>
          <a:xfrm>
            <a:off x="232245" y="1340774"/>
            <a:ext cx="4564386" cy="49462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rgbClr val="3F3F3F"/>
                </a:solidFill>
                <a:ea typeface="Source Sans Pro"/>
                <a:sym typeface="Source Sans Pro"/>
              </a:rPr>
              <a:t>Before you begin, you should save your Project Portfolio on your local drive. We recommend the following format:</a:t>
            </a:r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rgbClr val="3F3F3F"/>
              </a:solidFill>
              <a:ea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i="1" dirty="0">
                <a:solidFill>
                  <a:schemeClr val="dk1"/>
                </a:solidFill>
                <a:ea typeface="Souce Sans Pro"/>
                <a:sym typeface="Souce Sans Pro"/>
              </a:rPr>
              <a:t> </a:t>
            </a:r>
            <a:r>
              <a:rPr lang="en-US" i="1" dirty="0" smtClean="0">
                <a:solidFill>
                  <a:schemeClr val="dk1"/>
                </a:solidFill>
                <a:ea typeface="Souce Sans Pro"/>
                <a:sym typeface="Souce Sans Pro"/>
              </a:rPr>
              <a:t>Lastname_Firstname_Course1_Week2</a:t>
            </a:r>
            <a:endParaRPr lang="en-US" i="1" dirty="0">
              <a:solidFill>
                <a:schemeClr val="dk1"/>
              </a:solidFill>
              <a:ea typeface="Souce Sans Pro"/>
              <a:sym typeface="Souce Sans Pro"/>
            </a:endParaRPr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Please note: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You will not be able to re-download your file after submission; therefore, please keep this file in a central location for future reference. </a:t>
            </a:r>
          </a:p>
          <a:p>
            <a:pPr>
              <a:buClr>
                <a:schemeClr val="dk1"/>
              </a:buClr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While you may be working with a group, the project deliverable is an 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individual submission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. A scoring rubric can be downloaded from the course in the Resources/Downloads tab on the top navigation.</a:t>
            </a:r>
          </a:p>
          <a:p>
            <a:pPr>
              <a:buClr>
                <a:schemeClr val="dk1"/>
              </a:buClr>
              <a:buSzPct val="25000"/>
            </a:pPr>
            <a:endParaRPr lang="en-US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You will be self-assessing your work. If you have any questions, feel free to start a thread in </a:t>
            </a: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</a:rPr>
              <a:t>the Discussion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Forum. Although work is strictly individual, sharing ideas and concepts with other students or your team is encouraged. </a:t>
            </a:r>
          </a:p>
          <a:p>
            <a:pPr>
              <a:buClr>
                <a:schemeClr val="dk1"/>
              </a:buClr>
              <a:buSzPct val="25000"/>
            </a:pPr>
            <a:endParaRPr lang="en-US" sz="1300" dirty="0">
              <a:solidFill>
                <a:schemeClr val="dk1"/>
              </a:solidFill>
              <a:ea typeface="Source Sans Pro"/>
              <a:sym typeface="Source Sans Pro"/>
            </a:endParaRPr>
          </a:p>
        </p:txBody>
      </p:sp>
      <p:sp>
        <p:nvSpPr>
          <p:cNvPr id="11" name="Shape 64"/>
          <p:cNvSpPr txBox="1"/>
          <p:nvPr/>
        </p:nvSpPr>
        <p:spPr>
          <a:xfrm>
            <a:off x="220813" y="666467"/>
            <a:ext cx="3126793" cy="591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 smtClean="0">
                <a:ea typeface="Source Sans Pro"/>
                <a:sym typeface="Source Sans Pro"/>
              </a:rPr>
              <a:t>Instructions</a:t>
            </a:r>
            <a:endParaRPr lang="en-US" sz="3000" b="1" dirty="0">
              <a:ea typeface="Source Sans Pro"/>
              <a:sym typeface="Source Sans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9499" y="1340774"/>
            <a:ext cx="40836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  <a:ea typeface="Source Sans Pro"/>
                <a:sym typeface="Source Sans Pro"/>
              </a:rPr>
              <a:t>Note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: </a:t>
            </a:r>
            <a:r>
              <a:rPr lang="en-US" b="1" dirty="0" err="1">
                <a:solidFill>
                  <a:schemeClr val="dk1"/>
                </a:solidFill>
                <a:ea typeface="Source Sans Pro"/>
                <a:sym typeface="Source Sans Pro"/>
              </a:rPr>
              <a:t>edX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 has a </a:t>
            </a:r>
            <a:r>
              <a:rPr lang="en-US" b="1" dirty="0" smtClean="0">
                <a:solidFill>
                  <a:schemeClr val="dk1"/>
                </a:solidFill>
                <a:ea typeface="Source Sans Pro"/>
                <a:sym typeface="Source Sans Pro"/>
              </a:rPr>
              <a:t>10MB 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file size limit for document submission.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If you have selected large image(s), you may need to </a:t>
            </a: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  <a:hlinkClick r:id="rId3"/>
              </a:rPr>
              <a:t>resize</a:t>
            </a:r>
            <a:r>
              <a:rPr lang="en-US" dirty="0" smtClean="0">
                <a:solidFill>
                  <a:schemeClr val="dk1"/>
                </a:solidFill>
                <a:ea typeface="Source Sans Pro"/>
                <a:sym typeface="Source Sans Pro"/>
              </a:rPr>
              <a:t>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before submitting, OR you may simply include a web URL for the image in the image location. Be sure to submit your assignment at least one hour before the deadline to provide time for troubleshooting. </a:t>
            </a:r>
            <a:endParaRPr lang="en-US" dirty="0" smtClean="0">
              <a:solidFill>
                <a:schemeClr val="dk1"/>
              </a:solidFill>
              <a:ea typeface="Source Sans Pro"/>
              <a:sym typeface="Source Sans Pro"/>
            </a:endParaRPr>
          </a:p>
          <a:p>
            <a:endParaRPr lang="en-US" b="1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r>
              <a:rPr lang="en-US" b="1" dirty="0" smtClean="0">
                <a:solidFill>
                  <a:schemeClr val="dk1"/>
                </a:solidFill>
                <a:ea typeface="Source Sans Pro"/>
                <a:sym typeface="Source Sans Pro"/>
              </a:rPr>
              <a:t>Once </a:t>
            </a:r>
            <a:r>
              <a:rPr lang="en-US" b="1" dirty="0">
                <a:solidFill>
                  <a:schemeClr val="dk1"/>
                </a:solidFill>
                <a:ea typeface="Source Sans Pro"/>
                <a:sym typeface="Source Sans Pro"/>
              </a:rPr>
              <a:t>the deadline passes, you will not be able to upload the document and therefore will not be able to submit and complete the assignment.</a:t>
            </a:r>
            <a:endParaRPr lang="en-US" b="1" u="sng" dirty="0"/>
          </a:p>
          <a:p>
            <a:endParaRPr lang="en-US" b="1" u="sng" dirty="0"/>
          </a:p>
          <a:p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2453" y="2544823"/>
            <a:ext cx="3805213" cy="2553246"/>
          </a:xfrm>
          <a:prstGeom prst="rect">
            <a:avLst/>
          </a:prstGeom>
          <a:solidFill>
            <a:srgbClr val="34343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64"/>
          <p:cNvSpPr txBox="1"/>
          <p:nvPr/>
        </p:nvSpPr>
        <p:spPr>
          <a:xfrm>
            <a:off x="362038" y="877540"/>
            <a:ext cx="4247876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 smtClean="0">
                <a:ea typeface="Source Sans Pro"/>
                <a:sym typeface="Source Sans Pro"/>
              </a:rPr>
              <a:t>Week 2 Project</a:t>
            </a:r>
            <a:endParaRPr lang="en-US" sz="3000" b="1" dirty="0">
              <a:ea typeface="Source Sans Pro"/>
              <a:sym typeface="Source Sans Pro"/>
            </a:endParaRPr>
          </a:p>
        </p:txBody>
      </p:sp>
      <p:sp>
        <p:nvSpPr>
          <p:cNvPr id="6" name="Shape 64"/>
          <p:cNvSpPr txBox="1"/>
          <p:nvPr/>
        </p:nvSpPr>
        <p:spPr>
          <a:xfrm>
            <a:off x="383154" y="1954098"/>
            <a:ext cx="2770321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 smtClean="0">
                <a:solidFill>
                  <a:srgbClr val="6D6D6D"/>
                </a:solidFill>
                <a:ea typeface="Source Sans Pro"/>
                <a:sym typeface="Source Sans Pro"/>
              </a:rPr>
              <a:t>Overview</a:t>
            </a:r>
            <a:endParaRPr lang="en-US" sz="2000" dirty="0">
              <a:solidFill>
                <a:srgbClr val="6D6D6D"/>
              </a:solidFill>
              <a:ea typeface="Source Sans Pro"/>
              <a:sym typeface="Source Sans Pro"/>
            </a:endParaRPr>
          </a:p>
        </p:txBody>
      </p:sp>
      <p:sp>
        <p:nvSpPr>
          <p:cNvPr id="8" name="Shape 62"/>
          <p:cNvSpPr txBox="1"/>
          <p:nvPr/>
        </p:nvSpPr>
        <p:spPr>
          <a:xfrm>
            <a:off x="374578" y="2413945"/>
            <a:ext cx="3625585" cy="34688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r>
              <a:rPr lang="en-US" dirty="0" smtClean="0">
                <a:solidFill>
                  <a:srgbClr val="3F3F3F"/>
                </a:solidFill>
                <a:ea typeface="Source Sans Pro"/>
                <a:sym typeface="Source Sans Pro"/>
              </a:rPr>
              <a:t>In the second project activity of this course, you will build on your project work from Week 1 by developing a graphical representation of the system. </a:t>
            </a: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dirty="0">
              <a:solidFill>
                <a:srgbClr val="3F3F3F"/>
              </a:solidFill>
              <a:ea typeface="Source Sans Pro"/>
              <a:sym typeface="Sour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r>
              <a:rPr lang="en-US" dirty="0" smtClean="0">
                <a:solidFill>
                  <a:srgbClr val="3F3F3F"/>
                </a:solidFill>
                <a:ea typeface="Source Sans Pro"/>
                <a:sym typeface="Source Sans Pro"/>
              </a:rPr>
              <a:t>The steps to the right will guide you through this process.</a:t>
            </a: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dirty="0">
              <a:solidFill>
                <a:srgbClr val="3F3F3F"/>
              </a:solidFill>
              <a:ea typeface="Source Sans Pro"/>
              <a:sym typeface="Sour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dirty="0">
              <a:solidFill>
                <a:srgbClr val="3F3F3F"/>
              </a:solidFill>
              <a:ea typeface="Source Sans Pro"/>
              <a:sym typeface="Sour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dirty="0" smtClean="0">
              <a:solidFill>
                <a:schemeClr val="dk1"/>
              </a:solidFill>
              <a:ea typeface="Souce Sans Pro"/>
              <a:sym typeface="Souce Sans Pro"/>
            </a:endParaRPr>
          </a:p>
          <a:p>
            <a:pPr algn="ctr"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i="1" dirty="0">
              <a:solidFill>
                <a:schemeClr val="dk1"/>
              </a:solidFill>
              <a:ea typeface="Souce Sans Pro"/>
              <a:sym typeface="Sou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</a:pPr>
            <a:endParaRPr sz="1200" dirty="0">
              <a:solidFill>
                <a:schemeClr val="dk1"/>
              </a:solidFill>
              <a:ea typeface="Times New Roman"/>
              <a:sym typeface="Times New Roman"/>
            </a:endParaRPr>
          </a:p>
          <a:p>
            <a:pPr>
              <a:lnSpc>
                <a:spcPct val="110000"/>
              </a:lnSpc>
              <a:buClr>
                <a:srgbClr val="000000"/>
              </a:buClr>
            </a:pPr>
            <a:endParaRPr sz="1200" dirty="0">
              <a:solidFill>
                <a:schemeClr val="dk1"/>
              </a:solidFill>
              <a:ea typeface="Times New Roman"/>
              <a:sym typeface="Times New Roman"/>
            </a:endParaRPr>
          </a:p>
        </p:txBody>
      </p:sp>
      <p:sp>
        <p:nvSpPr>
          <p:cNvPr id="10" name="Shape 62"/>
          <p:cNvSpPr txBox="1"/>
          <p:nvPr/>
        </p:nvSpPr>
        <p:spPr>
          <a:xfrm>
            <a:off x="4577412" y="2814546"/>
            <a:ext cx="3690254" cy="2283522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b="1" dirty="0" smtClean="0">
                <a:solidFill>
                  <a:schemeClr val="bg1"/>
                </a:solidFill>
                <a:ea typeface="Source Sans Pro"/>
                <a:sym typeface="Source Sans Pro"/>
              </a:rPr>
              <a:t>REQUIRED STEPS:</a:t>
            </a:r>
          </a:p>
          <a:p>
            <a:pPr>
              <a:lnSpc>
                <a:spcPct val="60000"/>
              </a:lnSpc>
              <a:buClr>
                <a:schemeClr val="dk1"/>
              </a:buClr>
              <a:buSzPct val="25000"/>
            </a:pPr>
            <a:endParaRPr lang="en-US" sz="1200" dirty="0" smtClean="0">
              <a:solidFill>
                <a:schemeClr val="bg1"/>
              </a:solidFill>
              <a:ea typeface="Source Sans Pro"/>
              <a:sym typeface="Source Sans Pro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25000"/>
            </a:pPr>
            <a:r>
              <a:rPr lang="en-US" sz="1200" b="1" dirty="0">
                <a:solidFill>
                  <a:schemeClr val="bg1"/>
                </a:solidFill>
                <a:ea typeface="Source Sans Pro"/>
                <a:sym typeface="Source Sans Pro"/>
              </a:rPr>
              <a:t>Step 1</a:t>
            </a:r>
            <a:r>
              <a:rPr lang="en-US" sz="1200" dirty="0">
                <a:solidFill>
                  <a:schemeClr val="bg1"/>
                </a:solidFill>
                <a:ea typeface="Source Sans Pro"/>
                <a:sym typeface="Source Sans Pro"/>
              </a:rPr>
              <a:t>: For your project </a:t>
            </a:r>
            <a:r>
              <a:rPr lang="en-US" sz="1200" dirty="0" smtClean="0">
                <a:solidFill>
                  <a:schemeClr val="bg1"/>
                </a:solidFill>
                <a:ea typeface="Source Sans Pro"/>
                <a:sym typeface="Source Sans Pro"/>
              </a:rPr>
              <a:t>system, </a:t>
            </a:r>
            <a:r>
              <a:rPr lang="en-US" sz="1200" dirty="0">
                <a:solidFill>
                  <a:schemeClr val="bg1"/>
                </a:solidFill>
                <a:ea typeface="Source Sans Pro"/>
                <a:sym typeface="Source Sans Pro"/>
              </a:rPr>
              <a:t>identify the object elements you will </a:t>
            </a:r>
            <a:r>
              <a:rPr lang="en-US" sz="1200" dirty="0" smtClean="0">
                <a:solidFill>
                  <a:schemeClr val="bg1"/>
                </a:solidFill>
                <a:ea typeface="Source Sans Pro"/>
                <a:sym typeface="Source Sans Pro"/>
              </a:rPr>
              <a:t>represent.</a:t>
            </a:r>
            <a:endParaRPr lang="en-US" sz="1200" dirty="0">
              <a:solidFill>
                <a:schemeClr val="bg1"/>
              </a:solidFill>
              <a:ea typeface="Source Sans Pro"/>
              <a:sym typeface="Source Sans Pro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25000"/>
            </a:pPr>
            <a:r>
              <a:rPr lang="en-US" sz="1200" b="1" dirty="0" smtClean="0">
                <a:solidFill>
                  <a:schemeClr val="bg1"/>
                </a:solidFill>
                <a:ea typeface="Source Sans Pro"/>
                <a:sym typeface="Source Sans Pro"/>
              </a:rPr>
              <a:t>Step 2</a:t>
            </a:r>
            <a:r>
              <a:rPr lang="en-US" sz="1200" dirty="0" smtClean="0">
                <a:solidFill>
                  <a:schemeClr val="bg1"/>
                </a:solidFill>
                <a:ea typeface="Source Sans Pro"/>
                <a:sym typeface="Source Sans Pro"/>
              </a:rPr>
              <a:t>: </a:t>
            </a:r>
            <a:r>
              <a:rPr lang="en-US" sz="1200" dirty="0">
                <a:solidFill>
                  <a:schemeClr val="bg1"/>
                </a:solidFill>
                <a:ea typeface="Source Sans Pro"/>
                <a:sym typeface="Source Sans Pro"/>
              </a:rPr>
              <a:t>Develop an OPM diagram for the </a:t>
            </a:r>
            <a:r>
              <a:rPr lang="en-US" sz="1200" dirty="0" smtClean="0">
                <a:solidFill>
                  <a:schemeClr val="bg1"/>
                </a:solidFill>
                <a:ea typeface="Source Sans Pro"/>
                <a:sym typeface="Source Sans Pro"/>
              </a:rPr>
              <a:t>system.</a:t>
            </a:r>
            <a:endParaRPr lang="en-US" sz="1200" dirty="0">
              <a:solidFill>
                <a:schemeClr val="bg1"/>
              </a:solidFill>
              <a:ea typeface="Source Sans Pro"/>
              <a:sym typeface="Source Sans Pro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25000"/>
            </a:pPr>
            <a:r>
              <a:rPr lang="en-US" sz="1200" b="1" dirty="0">
                <a:solidFill>
                  <a:schemeClr val="bg1"/>
                </a:solidFill>
                <a:ea typeface="Source Sans Pro"/>
                <a:sym typeface="Source Sans Pro"/>
              </a:rPr>
              <a:t>Step </a:t>
            </a:r>
            <a:r>
              <a:rPr lang="en-US" sz="1200" b="1" dirty="0" smtClean="0">
                <a:solidFill>
                  <a:schemeClr val="bg1"/>
                </a:solidFill>
                <a:ea typeface="Source Sans Pro"/>
                <a:sym typeface="Source Sans Pro"/>
              </a:rPr>
              <a:t>3</a:t>
            </a:r>
            <a:r>
              <a:rPr lang="en-US" sz="1200" dirty="0" smtClean="0">
                <a:solidFill>
                  <a:schemeClr val="bg1"/>
                </a:solidFill>
                <a:ea typeface="Source Sans Pro"/>
                <a:sym typeface="Source Sans Pro"/>
              </a:rPr>
              <a:t>: </a:t>
            </a:r>
            <a:r>
              <a:rPr lang="en-US" sz="1200" dirty="0">
                <a:solidFill>
                  <a:schemeClr val="bg1"/>
                </a:solidFill>
                <a:ea typeface="Source Sans Pro"/>
                <a:sym typeface="Source Sans Pro"/>
              </a:rPr>
              <a:t>Identify how functional information is normally conveyed in your field. Detail an example.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25000"/>
            </a:pPr>
            <a:r>
              <a:rPr lang="en-US" sz="1200" b="1" dirty="0">
                <a:solidFill>
                  <a:schemeClr val="bg1"/>
                </a:solidFill>
                <a:ea typeface="Source Sans Pro"/>
                <a:sym typeface="Source Sans Pro"/>
              </a:rPr>
              <a:t>Step </a:t>
            </a:r>
            <a:r>
              <a:rPr lang="en-US" sz="1200" b="1" dirty="0" smtClean="0">
                <a:solidFill>
                  <a:schemeClr val="bg1"/>
                </a:solidFill>
                <a:ea typeface="Source Sans Pro"/>
                <a:sym typeface="Source Sans Pro"/>
              </a:rPr>
              <a:t>4</a:t>
            </a:r>
            <a:r>
              <a:rPr lang="en-US" sz="1200" dirty="0" smtClean="0">
                <a:solidFill>
                  <a:schemeClr val="bg1"/>
                </a:solidFill>
                <a:ea typeface="Source Sans Pro"/>
                <a:sym typeface="Source Sans Pro"/>
              </a:rPr>
              <a:t>: </a:t>
            </a:r>
            <a:r>
              <a:rPr lang="en-US" sz="1200" dirty="0">
                <a:solidFill>
                  <a:schemeClr val="bg1"/>
                </a:solidFill>
                <a:ea typeface="Source Sans Pro"/>
                <a:sym typeface="Source Sans Pro"/>
              </a:rPr>
              <a:t>Review and submit your p</a:t>
            </a:r>
            <a:r>
              <a:rPr lang="en-US" sz="1200" dirty="0" smtClean="0">
                <a:solidFill>
                  <a:schemeClr val="bg1"/>
                </a:solidFill>
                <a:ea typeface="Source Sans Pro"/>
                <a:sym typeface="Source Sans Pro"/>
              </a:rPr>
              <a:t>roject.</a:t>
            </a:r>
            <a:endParaRPr lang="en-US" sz="1200" dirty="0">
              <a:solidFill>
                <a:schemeClr val="bg1"/>
              </a:solidFill>
              <a:ea typeface="Source Sans Pro"/>
              <a:sym typeface="Source Sans Pro"/>
            </a:endParaRPr>
          </a:p>
          <a:p>
            <a:pPr>
              <a:lnSpc>
                <a:spcPct val="200000"/>
              </a:lnSpc>
              <a:buClr>
                <a:schemeClr val="dk1"/>
              </a:buClr>
              <a:buSzPct val="25000"/>
            </a:pPr>
            <a:endParaRPr lang="en-US" sz="1100" dirty="0">
              <a:solidFill>
                <a:schemeClr val="bg1"/>
              </a:solidFill>
              <a:ea typeface="Source Sans Pro"/>
              <a:sym typeface="Source Sans Pr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68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275380" y="1910278"/>
            <a:ext cx="8604071" cy="2414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</a:t>
            </a:r>
            <a:r>
              <a:rPr lang="en-US" b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elements </a:t>
            </a: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 abstractions of form</a:t>
            </a:r>
            <a:r>
              <a:rPr lang="en-US" sz="1400" b="1" i="0" u="none" strike="noStrike" cap="none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200" b="0" i="0" u="none" strike="noStrike" cap="none" dirty="0" smtClean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75380" y="802579"/>
            <a:ext cx="8960400" cy="52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3000" b="1" dirty="0"/>
              <a:t>1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000" b="1" dirty="0"/>
              <a:t> </a:t>
            </a:r>
            <a:r>
              <a:rPr lang="en-US" sz="3000" b="1" dirty="0" smtClean="0"/>
              <a:t>ABSTRACTIONS OF FORM</a:t>
            </a:r>
            <a:endParaRPr lang="en-US" sz="3000" b="1" dirty="0"/>
          </a:p>
        </p:txBody>
      </p:sp>
      <p:sp>
        <p:nvSpPr>
          <p:cNvPr id="318" name="Shape 318"/>
          <p:cNvSpPr/>
          <p:nvPr/>
        </p:nvSpPr>
        <p:spPr>
          <a:xfrm>
            <a:off x="381001" y="2215215"/>
            <a:ext cx="8405724" cy="13884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381001" y="4278957"/>
            <a:ext cx="8417899" cy="18955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15825" y="1341478"/>
            <a:ext cx="8084400" cy="723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the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chose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Week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 five or more object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elements or abstractions of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form, to make a level 1 </a:t>
            </a:r>
            <a:r>
              <a:rPr lang="en-US" sz="1200" i="1" dirty="0" err="1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decompositional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view.  Don’t feel constrained to use the same objects as you listed  in Week 1. </a:t>
            </a:r>
            <a:endParaRPr lang="en-US" sz="1200" i="1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hape 317"/>
          <p:cNvSpPr txBox="1"/>
          <p:nvPr/>
        </p:nvSpPr>
        <p:spPr>
          <a:xfrm>
            <a:off x="275380" y="3754493"/>
            <a:ext cx="8604071" cy="5238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1400" b="1" i="0" u="none" strike="noStrike" cap="none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describe </a:t>
            </a:r>
            <a:r>
              <a:rPr lang="en-US" b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and or why you used these elements / abstractions of form to construct your graphical </a:t>
            </a:r>
            <a:r>
              <a:rPr lang="en-US" b="1" dirty="0" err="1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decompositional</a:t>
            </a:r>
            <a:r>
              <a:rPr lang="en-US" b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view for the form of your system.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 smtClean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2238043"/>
            <a:ext cx="8405724" cy="1365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81001" y="4278957"/>
            <a:ext cx="8405724" cy="1895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30651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282947" y="746879"/>
            <a:ext cx="7779600" cy="5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2600" b="1" dirty="0" smtClean="0"/>
              <a:t>2</a:t>
            </a:r>
            <a:r>
              <a:rPr lang="en-US" sz="2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00" b="1" dirty="0"/>
              <a:t>SYSTEM OPERANDS AND FUNCTIONS</a:t>
            </a:r>
          </a:p>
        </p:txBody>
      </p:sp>
      <p:sp>
        <p:nvSpPr>
          <p:cNvPr id="328" name="Shape 328"/>
          <p:cNvSpPr/>
          <p:nvPr/>
        </p:nvSpPr>
        <p:spPr>
          <a:xfrm>
            <a:off x="367650" y="5246857"/>
            <a:ext cx="3614400" cy="9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315840" y="1731122"/>
            <a:ext cx="7883400" cy="61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the value related operand? What is/are the value related states that change? Value related process of changing those states?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67646" y="2282124"/>
            <a:ext cx="7695000" cy="56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15840" y="2958749"/>
            <a:ext cx="7779600" cy="46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the principal internal operands? What principal internal processes act on them?  what are the principal internal functions?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373875" y="4267932"/>
            <a:ext cx="3697500" cy="8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the principal internal functions connect to form the primary value pathway? How does the external function emerge from these internal functions?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766875" y="5246857"/>
            <a:ext cx="3438600" cy="9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4690675" y="4266436"/>
            <a:ext cx="3438600" cy="95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internal functions map to objects of form? How do the operands move between or change because of objects of form?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315812" y="1236266"/>
            <a:ext cx="8418900" cy="5020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1200" b="0" i="1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your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next</a:t>
            </a:r>
            <a:r>
              <a:rPr lang="en-US" sz="1200" b="0" i="1" u="none" strike="noStrike" cap="none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 b="0" i="1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step, you will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value related and principal internal operands and states. With your chosen system in mind,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answer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following questions: </a:t>
            </a:r>
          </a:p>
        </p:txBody>
      </p:sp>
      <p:sp>
        <p:nvSpPr>
          <p:cNvPr id="336" name="Shape 336"/>
          <p:cNvSpPr/>
          <p:nvPr/>
        </p:nvSpPr>
        <p:spPr>
          <a:xfrm>
            <a:off x="367646" y="3564799"/>
            <a:ext cx="7695000" cy="56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875" y="2305938"/>
            <a:ext cx="7688672" cy="5368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73910" y="3573224"/>
            <a:ext cx="7688637" cy="552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73911" y="5262382"/>
            <a:ext cx="3608140" cy="9381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4766875" y="5264241"/>
            <a:ext cx="3432365" cy="93631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65425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286521" y="533400"/>
            <a:ext cx="7779600" cy="7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 </a:t>
            </a:r>
            <a:r>
              <a:rPr lang="en-US" sz="3000" b="1" dirty="0"/>
              <a:t>DEVELOP AN OPM DIAGRAM</a:t>
            </a:r>
          </a:p>
        </p:txBody>
      </p:sp>
      <p:sp>
        <p:nvSpPr>
          <p:cNvPr id="343" name="Shape 343"/>
          <p:cNvSpPr/>
          <p:nvPr/>
        </p:nvSpPr>
        <p:spPr>
          <a:xfrm>
            <a:off x="357394" y="2471392"/>
            <a:ext cx="8429213" cy="35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315812" y="2120133"/>
            <a:ext cx="4415700" cy="46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 Diagram/Schematic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27865" y="1155699"/>
            <a:ext cx="8418900" cy="9644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your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system,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 an OPM diagram and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the diagram below.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-US" sz="1200" b="0" i="1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ighlight or circle and label the the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following: value related operand, delivered function, internal functions (operands and processes), and form.</a:t>
            </a:r>
            <a:r>
              <a:rPr lang="en-US" sz="1200" b="0" i="1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Provide a brief d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escription of each in the field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provided in the next slide.</a:t>
            </a:r>
          </a:p>
          <a:p>
            <a:pPr>
              <a:buClr>
                <a:schemeClr val="dk1"/>
              </a:buClr>
              <a:buSzPct val="25000"/>
            </a:pPr>
            <a:endParaRPr lang="en-US" sz="500" i="1" dirty="0" smtClean="0">
              <a:solidFill>
                <a:srgbClr val="3F3F3F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sz="1200" i="1" dirty="0" smtClean="0">
                <a:solidFill>
                  <a:srgbClr val="3F3F3F"/>
                </a:solidFill>
                <a:ea typeface="Source Sans Pro"/>
                <a:sym typeface="Source Sans Pro"/>
              </a:rPr>
              <a:t>Please </a:t>
            </a: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remember the file size limit and </a:t>
            </a:r>
            <a:r>
              <a:rPr lang="en-US" sz="1200" i="1" dirty="0" smtClean="0">
                <a:solidFill>
                  <a:srgbClr val="3F3F3F"/>
                </a:solidFill>
                <a:ea typeface="Source Sans Pro"/>
                <a:sym typeface="Source Sans Pro"/>
                <a:hlinkClick r:id="rId3"/>
              </a:rPr>
              <a:t>resize</a:t>
            </a:r>
            <a:r>
              <a:rPr lang="en-US" sz="1200" i="1" dirty="0" smtClean="0">
                <a:solidFill>
                  <a:srgbClr val="3F3F3F"/>
                </a:solidFill>
                <a:ea typeface="Source Sans Pro"/>
                <a:sym typeface="Source Sans Pro"/>
              </a:rPr>
              <a:t> </a:t>
            </a: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or paste the image URL instead, as needed.</a:t>
            </a:r>
            <a:endParaRPr lang="en-US" sz="1200" i="1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endParaRPr lang="en-US" sz="1200" i="1" dirty="0" smtClean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endParaRPr lang="en-US" sz="1200" i="1" dirty="0" smtClean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51026" y="3666519"/>
            <a:ext cx="1641948" cy="1141046"/>
            <a:chOff x="3352819" y="3692828"/>
            <a:chExt cx="1641948" cy="1141046"/>
          </a:xfrm>
        </p:grpSpPr>
        <p:sp>
          <p:nvSpPr>
            <p:cNvPr id="9" name="Shape 62"/>
            <p:cNvSpPr txBox="1"/>
            <p:nvPr/>
          </p:nvSpPr>
          <p:spPr>
            <a:xfrm>
              <a:off x="3352819" y="4504307"/>
              <a:ext cx="1641948" cy="32956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ct val="25000"/>
              </a:pPr>
              <a:r>
                <a:rPr lang="en-US" sz="1200" i="1" dirty="0" smtClean="0">
                  <a:solidFill>
                    <a:schemeClr val="bg1">
                      <a:lumMod val="7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diagram here.</a:t>
              </a:r>
            </a:p>
            <a:p>
              <a:pPr algn="ctr">
                <a:buClr>
                  <a:schemeClr val="dk1"/>
                </a:buClr>
                <a:buSzPct val="25000"/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>
                <a:buClr>
                  <a:schemeClr val="dk1"/>
                </a:buClr>
                <a:buSzPct val="25000"/>
              </a:pPr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  <a:p>
              <a:pPr algn="ctr">
                <a:buClr>
                  <a:schemeClr val="dk1"/>
                </a:buClr>
                <a:buSzPct val="25000"/>
              </a:pPr>
              <a:endParaRPr lang="en-US" sz="1200" i="1" dirty="0">
                <a:solidFill>
                  <a:schemeClr val="bg1">
                    <a:lumMod val="75000"/>
                  </a:schemeClr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  <a:p>
              <a:pPr algn="ctr">
                <a:buClr>
                  <a:schemeClr val="dk1"/>
                </a:buClr>
              </a:pPr>
              <a:endParaRPr sz="1200" dirty="0">
                <a:solidFill>
                  <a:schemeClr val="bg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>
                <a:buClr>
                  <a:srgbClr val="000000"/>
                </a:buClr>
              </a:pPr>
              <a:endParaRPr sz="1200" dirty="0">
                <a:solidFill>
                  <a:schemeClr val="bg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0" name="Picture 9" descr="picIcon.png"/>
            <p:cNvPicPr>
              <a:picLocks noChangeAspect="1"/>
            </p:cNvPicPr>
            <p:nvPr/>
          </p:nvPicPr>
          <p:blipFill>
            <a:blip r:embed="rId4" cstate="screen">
              <a:alphaModFix amt="2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2352" y="3692828"/>
              <a:ext cx="815576" cy="815574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52555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315815" y="2105438"/>
            <a:ext cx="2240419" cy="4147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Related </a:t>
            </a:r>
            <a:r>
              <a:rPr lang="en-US" b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Operand:</a:t>
            </a:r>
            <a:endParaRPr lang="en-US" b="1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Delivered Function</a:t>
            </a:r>
            <a:r>
              <a:rPr lang="en-US" sz="1400" b="1" i="0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 i="0" u="none" strike="noStrike" cap="none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</a:t>
            </a:r>
            <a:r>
              <a:rPr lang="en-US" b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r>
              <a:rPr lang="en-US" b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operands and processes):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endParaRPr b="1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endParaRPr b="1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Source Sans Pro"/>
              <a:buNone/>
            </a:pPr>
            <a:r>
              <a:rPr lang="en-US" b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</a:t>
            </a: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286521" y="769158"/>
            <a:ext cx="7779600" cy="5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 </a:t>
            </a:r>
            <a:r>
              <a:rPr lang="en-US" sz="3000" b="1" dirty="0"/>
              <a:t>DEVELOP AN OPM DIAGRAM</a:t>
            </a:r>
          </a:p>
        </p:txBody>
      </p:sp>
      <p:sp>
        <p:nvSpPr>
          <p:cNvPr id="345" name="Shape 345"/>
          <p:cNvSpPr/>
          <p:nvPr/>
        </p:nvSpPr>
        <p:spPr>
          <a:xfrm>
            <a:off x="2718021" y="2105438"/>
            <a:ext cx="5872869" cy="43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15812" y="1315646"/>
            <a:ext cx="8418900" cy="61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1200" b="0" i="1" u="none" strike="noStrike" cap="none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 </a:t>
            </a:r>
            <a:r>
              <a:rPr lang="en-US" sz="1200" b="0" i="1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brief d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escription of each in the field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provided of the following: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related operand, delivered function, internal functions (operands and processes), and form.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718021" y="2918343"/>
            <a:ext cx="5872869" cy="43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2718021" y="3720060"/>
            <a:ext cx="5872869" cy="93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718021" y="5156020"/>
            <a:ext cx="5872869" cy="43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18022" y="2112391"/>
            <a:ext cx="5872869" cy="4310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718023" y="2918343"/>
            <a:ext cx="5872868" cy="43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2718022" y="3735936"/>
            <a:ext cx="5872869" cy="9139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2718023" y="5167982"/>
            <a:ext cx="5872868" cy="426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7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28425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282947" y="746879"/>
            <a:ext cx="7779600" cy="5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3000" b="1" dirty="0" smtClean="0"/>
              <a:t>4</a:t>
            </a:r>
            <a:r>
              <a:rPr lang="en-US" sz="30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000" b="1" dirty="0"/>
              <a:t>FUNCTIONAL INFORMATION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15850" y="1927346"/>
            <a:ext cx="8130000" cy="1009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</a:pP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 a brief description of your field and how functional information is normally conveyed.  Are processes indicated? Operands? Are processes and operands combined into functions? In your </a:t>
            </a:r>
            <a:r>
              <a:rPr lang="en-US" b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description, </a:t>
            </a: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sure to cite at least one </a:t>
            </a:r>
            <a:r>
              <a:rPr lang="en-US" b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r>
              <a:rPr lang="en-US" b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428625" y="3001125"/>
            <a:ext cx="8306087" cy="275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315812" y="1315646"/>
            <a:ext cx="8418900" cy="61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 sz="1200" b="0" i="1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your last step, you will think about how functional information is normally conveyed in your field or 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discipline</a:t>
            </a:r>
            <a:r>
              <a:rPr lang="en-US" sz="1200" b="0" i="1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Cite and briefly descri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a specific </a:t>
            </a:r>
            <a:r>
              <a:rPr lang="en-US" sz="1200" i="1" dirty="0" smtClean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r>
              <a:rPr lang="en-US" sz="1200" i="1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8625" y="3003858"/>
            <a:ext cx="8306087" cy="27527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84359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4191"/>
            <a:ext cx="7939548" cy="704190"/>
          </a:xfrm>
        </p:spPr>
        <p:txBody>
          <a:bodyPr/>
          <a:lstStyle/>
          <a:p>
            <a:pPr algn="l"/>
            <a:r>
              <a:rPr lang="en-US" sz="3000" b="1" smtClean="0">
                <a:ea typeface="Source Sans Pro"/>
                <a:sym typeface="Source Sans Pro"/>
              </a:rPr>
              <a:t>STEP </a:t>
            </a:r>
            <a:r>
              <a:rPr lang="en-US" sz="3000" b="1" dirty="0">
                <a:ea typeface="Source Sans Pro"/>
                <a:sym typeface="Source Sans Pro"/>
              </a:rPr>
              <a:t>5</a:t>
            </a:r>
            <a:r>
              <a:rPr lang="en-US" sz="3000" b="1" dirty="0" smtClean="0">
                <a:ea typeface="Source Sans Pro"/>
                <a:sym typeface="Source Sans Pro"/>
              </a:rPr>
              <a:t>: REVIEW &amp; SUBMIT PROJECT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565" y="1408380"/>
            <a:ext cx="6904840" cy="4230419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Submit and self assess your completed Week </a:t>
            </a:r>
            <a:r>
              <a:rPr lang="en-US" dirty="0" smtClean="0"/>
              <a:t>2 </a:t>
            </a:r>
            <a:r>
              <a:rPr lang="en-US" dirty="0"/>
              <a:t>Project Portfolio </a:t>
            </a:r>
            <a:r>
              <a:rPr lang="en-US" dirty="0" smtClean="0"/>
              <a:t>file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Note</a:t>
            </a:r>
            <a:r>
              <a:rPr lang="en-US" dirty="0"/>
              <a:t>: The maximum file size that can be submitted is </a:t>
            </a:r>
            <a:r>
              <a:rPr lang="en-US" dirty="0" smtClean="0"/>
              <a:t>10MB</a:t>
            </a:r>
            <a:r>
              <a:rPr lang="en-US" dirty="0"/>
              <a:t>. </a:t>
            </a:r>
          </a:p>
          <a:p>
            <a:pPr marL="742917" lvl="1" indent="-285750" algn="l">
              <a:buFont typeface="Arial"/>
              <a:buChar char="•"/>
            </a:pPr>
            <a:r>
              <a:rPr lang="en-US" dirty="0"/>
              <a:t>A sample project submission and scoring rubric can be downloaded </a:t>
            </a: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from the course in the Resources/Downloads tab on the top navigation.</a:t>
            </a:r>
          </a:p>
          <a:p>
            <a:pPr marL="742917" lvl="1" indent="-285750" algn="l"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Source Sans Pro"/>
                <a:sym typeface="Source Sans Pro"/>
              </a:rPr>
              <a:t>Please remember that there are two steps to this assignment: Submission and self assessment. Please be sure to provide enough time to complete both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55585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4847</TotalTime>
  <Words>856</Words>
  <Application>Microsoft Office PowerPoint</Application>
  <PresentationFormat>On-screen Show (4:3)</PresentationFormat>
  <Paragraphs>118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Souce Sans Pro</vt:lpstr>
      <vt:lpstr>Source Sans Pro</vt:lpstr>
      <vt:lpstr>Times New Roman</vt:lpstr>
      <vt:lpstr>2_Custom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5: REVIEW &amp; SUBMIT PROJECT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Christina Temes</dc:creator>
  <cp:keywords/>
  <dc:description/>
  <cp:lastModifiedBy>James Stanton</cp:lastModifiedBy>
  <cp:revision>190</cp:revision>
  <dcterms:modified xsi:type="dcterms:W3CDTF">2019-09-18T20:11:07Z</dcterms:modified>
  <cp:category/>
</cp:coreProperties>
</file>