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4" r:id="rId1"/>
    <p:sldMasterId id="2147483688" r:id="rId2"/>
  </p:sldMasterIdLst>
  <p:notesMasterIdLst>
    <p:notesMasterId r:id="rId29"/>
  </p:notesMasterIdLst>
  <p:handoutMasterIdLst>
    <p:handoutMasterId r:id="rId30"/>
  </p:handoutMasterIdLst>
  <p:sldIdLst>
    <p:sldId id="256" r:id="rId3"/>
    <p:sldId id="276" r:id="rId4"/>
    <p:sldId id="277" r:id="rId5"/>
    <p:sldId id="278" r:id="rId6"/>
    <p:sldId id="279" r:id="rId7"/>
    <p:sldId id="280" r:id="rId8"/>
    <p:sldId id="285" r:id="rId9"/>
    <p:sldId id="286" r:id="rId10"/>
    <p:sldId id="287" r:id="rId11"/>
    <p:sldId id="288" r:id="rId12"/>
    <p:sldId id="289" r:id="rId13"/>
    <p:sldId id="294" r:id="rId14"/>
    <p:sldId id="295" r:id="rId15"/>
    <p:sldId id="296" r:id="rId16"/>
    <p:sldId id="297" r:id="rId17"/>
    <p:sldId id="298" r:id="rId18"/>
    <p:sldId id="303" r:id="rId19"/>
    <p:sldId id="304" r:id="rId20"/>
    <p:sldId id="305" r:id="rId21"/>
    <p:sldId id="306" r:id="rId22"/>
    <p:sldId id="307" r:id="rId23"/>
    <p:sldId id="312" r:id="rId24"/>
    <p:sldId id="313" r:id="rId25"/>
    <p:sldId id="314" r:id="rId26"/>
    <p:sldId id="315" r:id="rId27"/>
    <p:sldId id="316" r:id="rId28"/>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na Temes" initials="CT" lastIdx="2" clrIdx="0">
    <p:extLst/>
  </p:cmAuthor>
  <p:cmAuthor id="2" name="Nathan  Benjamin"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3434"/>
    <a:srgbClr val="565656"/>
    <a:srgbClr val="ACACAC"/>
    <a:srgbClr val="6D6D6D"/>
    <a:srgbClr val="570005"/>
    <a:srgbClr val="3DCDCF"/>
    <a:srgbClr val="FF66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56" autoAdjust="0"/>
    <p:restoredTop sz="90646" autoAdjust="0"/>
  </p:normalViewPr>
  <p:slideViewPr>
    <p:cSldViewPr snapToGrid="0" snapToObjects="1">
      <p:cViewPr varScale="1">
        <p:scale>
          <a:sx n="114" d="100"/>
          <a:sy n="114" d="100"/>
        </p:scale>
        <p:origin x="328" y="1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handoutMaster" Target="handoutMasters/handoutMaster1.xml"/><Relationship Id="rId31" Type="http://schemas.openxmlformats.org/officeDocument/2006/relationships/commentAuthors" Target="commentAuthors.xml"/><Relationship Id="rId32" Type="http://schemas.openxmlformats.org/officeDocument/2006/relationships/presProps" Target="presProps.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506AD66-0E29-0A40-9D07-9D79CD35DDF0}" type="datetimeFigureOut">
              <a:rPr lang="en-US" smtClean="0"/>
              <a:t>9/19/16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0CA58D3-2C29-924C-AD23-2D7918CC9A64}" type="slidenum">
              <a:rPr lang="en-US" smtClean="0"/>
              <a:t>‹#›</a:t>
            </a:fld>
            <a:endParaRPr lang="en-US"/>
          </a:p>
        </p:txBody>
      </p:sp>
    </p:spTree>
    <p:extLst>
      <p:ext uri="{BB962C8B-B14F-4D97-AF65-F5344CB8AC3E}">
        <p14:creationId xmlns:p14="http://schemas.microsoft.com/office/powerpoint/2010/main" val="139937509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extLst>
      <p:ext uri="{BB962C8B-B14F-4D97-AF65-F5344CB8AC3E}">
        <p14:creationId xmlns:p14="http://schemas.microsoft.com/office/powerpoint/2010/main" val="1050775290"/>
      </p:ext>
    </p:extLst>
  </p:cSld>
  <p:clrMap bg1="lt1" tx1="dk1" bg2="dk2" tx2="lt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Shape 3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200" b="0" i="0" u="none" strike="noStrike" cap="none" baseline="0">
              <a:solidFill>
                <a:schemeClr val="dk1"/>
              </a:solidFill>
              <a:latin typeface="Arial"/>
              <a:ea typeface="Arial"/>
              <a:cs typeface="Arial"/>
              <a:sym typeface="Arial"/>
            </a:endParaRPr>
          </a:p>
        </p:txBody>
      </p:sp>
      <p:sp>
        <p:nvSpPr>
          <p:cNvPr id="32" name="Shape 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6222697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Shape 33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339" name="Shape 3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2709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Shape 3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354" name="Shape 3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52183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Shape 3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311" name="Shape 3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90499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324" name="Shape 3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29086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Shape 33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kern="1200" dirty="0" smtClean="0">
                <a:solidFill>
                  <a:schemeClr val="tx1"/>
                </a:solidFill>
                <a:latin typeface="+mn-lt"/>
                <a:ea typeface="+mn-ea"/>
                <a:cs typeface="+mn-cs"/>
              </a:rPr>
              <a:t>* To resize a PowerPoint</a:t>
            </a:r>
            <a:r>
              <a:rPr lang="en-US" sz="1200" u="none" kern="1200" baseline="0" dirty="0" smtClean="0">
                <a:solidFill>
                  <a:schemeClr val="tx1"/>
                </a:solidFill>
                <a:latin typeface="+mn-lt"/>
                <a:ea typeface="+mn-ea"/>
                <a:cs typeface="+mn-cs"/>
              </a:rPr>
              <a:t> presentation: </a:t>
            </a:r>
            <a:r>
              <a:rPr lang="en-US" sz="1200" u="sng" kern="1200" dirty="0" smtClean="0">
                <a:solidFill>
                  <a:schemeClr val="tx1"/>
                </a:solidFill>
                <a:latin typeface="+mn-lt"/>
                <a:ea typeface="+mn-ea"/>
                <a:cs typeface="+mn-cs"/>
              </a:rPr>
              <a:t>http://</a:t>
            </a:r>
            <a:r>
              <a:rPr lang="en-US" sz="1200" u="sng" kern="1200" dirty="0" err="1" smtClean="0">
                <a:solidFill>
                  <a:schemeClr val="tx1"/>
                </a:solidFill>
                <a:latin typeface="+mn-lt"/>
                <a:ea typeface="+mn-ea"/>
                <a:cs typeface="+mn-cs"/>
              </a:rPr>
              <a:t>powerpoint.wiziq.com</a:t>
            </a:r>
            <a:r>
              <a:rPr lang="en-US" sz="1200" u="sng" kern="1200" dirty="0" smtClean="0">
                <a:solidFill>
                  <a:schemeClr val="tx1"/>
                </a:solidFill>
                <a:latin typeface="+mn-lt"/>
                <a:ea typeface="+mn-ea"/>
                <a:cs typeface="+mn-cs"/>
              </a:rPr>
              <a:t>/topic/504-6-tips-to-reduce-the-size-of-your-powerpoint-file</a:t>
            </a:r>
            <a:endParaRPr lang="en-US" sz="1200" dirty="0" smtClean="0"/>
          </a:p>
          <a:p>
            <a:pPr lvl="0" rtl="0">
              <a:spcBef>
                <a:spcPts val="0"/>
              </a:spcBef>
              <a:buNone/>
            </a:pPr>
            <a:endParaRPr dirty="0"/>
          </a:p>
        </p:txBody>
      </p:sp>
      <p:sp>
        <p:nvSpPr>
          <p:cNvPr id="339" name="Shape 3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26213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Shape 33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339" name="Shape 3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11692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Shape 3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354" name="Shape 3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50655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Shape 3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311" name="Shape 3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62562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
        <p:nvSpPr>
          <p:cNvPr id="324" name="Shape 3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85354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Shape 33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kern="1200" dirty="0" smtClean="0">
                <a:solidFill>
                  <a:schemeClr val="tx1"/>
                </a:solidFill>
                <a:latin typeface="+mn-lt"/>
                <a:ea typeface="+mn-ea"/>
                <a:cs typeface="+mn-cs"/>
              </a:rPr>
              <a:t>* To resize a PowerPoint</a:t>
            </a:r>
            <a:r>
              <a:rPr lang="en-US" sz="1200" u="none" kern="1200" baseline="0" dirty="0" smtClean="0">
                <a:solidFill>
                  <a:schemeClr val="tx1"/>
                </a:solidFill>
                <a:latin typeface="+mn-lt"/>
                <a:ea typeface="+mn-ea"/>
                <a:cs typeface="+mn-cs"/>
              </a:rPr>
              <a:t> presentation: </a:t>
            </a:r>
            <a:r>
              <a:rPr lang="en-US" sz="1200" u="sng" kern="1200" dirty="0" smtClean="0">
                <a:solidFill>
                  <a:schemeClr val="tx1"/>
                </a:solidFill>
                <a:latin typeface="+mn-lt"/>
                <a:ea typeface="+mn-ea"/>
                <a:cs typeface="+mn-cs"/>
              </a:rPr>
              <a:t>http://</a:t>
            </a:r>
            <a:r>
              <a:rPr lang="en-US" sz="1200" u="sng" kern="1200" dirty="0" err="1" smtClean="0">
                <a:solidFill>
                  <a:schemeClr val="tx1"/>
                </a:solidFill>
                <a:latin typeface="+mn-lt"/>
                <a:ea typeface="+mn-ea"/>
                <a:cs typeface="+mn-cs"/>
              </a:rPr>
              <a:t>powerpoint.wiziq.com</a:t>
            </a:r>
            <a:r>
              <a:rPr lang="en-US" sz="1200" u="sng" kern="1200" dirty="0" smtClean="0">
                <a:solidFill>
                  <a:schemeClr val="tx1"/>
                </a:solidFill>
                <a:latin typeface="+mn-lt"/>
                <a:ea typeface="+mn-ea"/>
                <a:cs typeface="+mn-cs"/>
              </a:rPr>
              <a:t>/topic/504-6-tips-to-reduce-the-size-of-your-powerpoint-file</a:t>
            </a:r>
            <a:endParaRPr lang="en-US" sz="1200" dirty="0" smtClean="0"/>
          </a:p>
          <a:p>
            <a:pPr lvl="0" rtl="0">
              <a:spcBef>
                <a:spcPts val="0"/>
              </a:spcBef>
              <a:buNone/>
            </a:pPr>
            <a:endParaRPr dirty="0"/>
          </a:p>
        </p:txBody>
      </p:sp>
      <p:sp>
        <p:nvSpPr>
          <p:cNvPr id="339" name="Shape 3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2734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Shape 3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311" name="Shape 3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9102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Shape 33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339" name="Shape 3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61490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Shape 3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354" name="Shape 3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34113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Shape 3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311" name="Shape 3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7505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324" name="Shape 3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71798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Shape 33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kern="1200" dirty="0" smtClean="0">
                <a:solidFill>
                  <a:schemeClr val="tx1"/>
                </a:solidFill>
                <a:latin typeface="+mn-lt"/>
                <a:ea typeface="+mn-ea"/>
                <a:cs typeface="+mn-cs"/>
              </a:rPr>
              <a:t>* To resize a PowerPoint</a:t>
            </a:r>
            <a:r>
              <a:rPr lang="en-US" sz="1200" u="none" kern="1200" baseline="0" dirty="0" smtClean="0">
                <a:solidFill>
                  <a:schemeClr val="tx1"/>
                </a:solidFill>
                <a:latin typeface="+mn-lt"/>
                <a:ea typeface="+mn-ea"/>
                <a:cs typeface="+mn-cs"/>
              </a:rPr>
              <a:t> presentation: </a:t>
            </a:r>
            <a:r>
              <a:rPr lang="en-US" sz="1200" u="sng" kern="1200" dirty="0" smtClean="0">
                <a:solidFill>
                  <a:schemeClr val="tx1"/>
                </a:solidFill>
                <a:latin typeface="+mn-lt"/>
                <a:ea typeface="+mn-ea"/>
                <a:cs typeface="+mn-cs"/>
              </a:rPr>
              <a:t>http://</a:t>
            </a:r>
            <a:r>
              <a:rPr lang="en-US" sz="1200" u="sng" kern="1200" dirty="0" err="1" smtClean="0">
                <a:solidFill>
                  <a:schemeClr val="tx1"/>
                </a:solidFill>
                <a:latin typeface="+mn-lt"/>
                <a:ea typeface="+mn-ea"/>
                <a:cs typeface="+mn-cs"/>
              </a:rPr>
              <a:t>powerpoint.wiziq.com</a:t>
            </a:r>
            <a:r>
              <a:rPr lang="en-US" sz="1200" u="sng" kern="1200" dirty="0" smtClean="0">
                <a:solidFill>
                  <a:schemeClr val="tx1"/>
                </a:solidFill>
                <a:latin typeface="+mn-lt"/>
                <a:ea typeface="+mn-ea"/>
                <a:cs typeface="+mn-cs"/>
              </a:rPr>
              <a:t>/topic/504-6-tips-to-reduce-the-size-of-your-powerpoint-file</a:t>
            </a:r>
            <a:endParaRPr lang="en-US" sz="1200" dirty="0" smtClean="0"/>
          </a:p>
          <a:p>
            <a:pPr lvl="0" rtl="0">
              <a:spcBef>
                <a:spcPts val="0"/>
              </a:spcBef>
              <a:buNone/>
            </a:pPr>
            <a:endParaRPr dirty="0"/>
          </a:p>
        </p:txBody>
      </p:sp>
      <p:sp>
        <p:nvSpPr>
          <p:cNvPr id="339" name="Shape 3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488792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Shape 33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339" name="Shape 3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232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Shape 3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354" name="Shape 3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8378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324" name="Shape 3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9663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Shape 33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kern="1200" dirty="0" smtClean="0">
                <a:solidFill>
                  <a:schemeClr val="tx1"/>
                </a:solidFill>
                <a:latin typeface="+mn-lt"/>
                <a:ea typeface="+mn-ea"/>
                <a:cs typeface="+mn-cs"/>
              </a:rPr>
              <a:t>* To resize a PowerPoint</a:t>
            </a:r>
            <a:r>
              <a:rPr lang="en-US" sz="1200" u="none" kern="1200" baseline="0" dirty="0" smtClean="0">
                <a:solidFill>
                  <a:schemeClr val="tx1"/>
                </a:solidFill>
                <a:latin typeface="+mn-lt"/>
                <a:ea typeface="+mn-ea"/>
                <a:cs typeface="+mn-cs"/>
              </a:rPr>
              <a:t> presentation: </a:t>
            </a:r>
            <a:r>
              <a:rPr lang="en-US" sz="1200" u="sng" kern="1200" dirty="0" smtClean="0">
                <a:solidFill>
                  <a:schemeClr val="tx1"/>
                </a:solidFill>
                <a:latin typeface="+mn-lt"/>
                <a:ea typeface="+mn-ea"/>
                <a:cs typeface="+mn-cs"/>
              </a:rPr>
              <a:t>http://</a:t>
            </a:r>
            <a:r>
              <a:rPr lang="en-US" sz="1200" u="sng" kern="1200" dirty="0" err="1" smtClean="0">
                <a:solidFill>
                  <a:schemeClr val="tx1"/>
                </a:solidFill>
                <a:latin typeface="+mn-lt"/>
                <a:ea typeface="+mn-ea"/>
                <a:cs typeface="+mn-cs"/>
              </a:rPr>
              <a:t>powerpoint.wiziq.com</a:t>
            </a:r>
            <a:r>
              <a:rPr lang="en-US" sz="1200" u="sng" kern="1200" dirty="0" smtClean="0">
                <a:solidFill>
                  <a:schemeClr val="tx1"/>
                </a:solidFill>
                <a:latin typeface="+mn-lt"/>
                <a:ea typeface="+mn-ea"/>
                <a:cs typeface="+mn-cs"/>
              </a:rPr>
              <a:t>/topic/504-6-tips-to-reduce-the-size-of-your-powerpoint-file</a:t>
            </a:r>
            <a:endParaRPr lang="en-US" sz="1200" dirty="0" smtClean="0"/>
          </a:p>
          <a:p>
            <a:pPr lvl="0" rtl="0">
              <a:spcBef>
                <a:spcPts val="0"/>
              </a:spcBef>
              <a:buNone/>
            </a:pPr>
            <a:endParaRPr dirty="0"/>
          </a:p>
        </p:txBody>
      </p:sp>
      <p:sp>
        <p:nvSpPr>
          <p:cNvPr id="339" name="Shape 3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47397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Shape 33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339" name="Shape 3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08429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Shape 3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354" name="Shape 3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76573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Shape 3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311" name="Shape 3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0031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324" name="Shape 3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9363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Shape 33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kern="1200" dirty="0" smtClean="0">
                <a:solidFill>
                  <a:schemeClr val="tx1"/>
                </a:solidFill>
                <a:latin typeface="+mn-lt"/>
                <a:ea typeface="+mn-ea"/>
                <a:cs typeface="+mn-cs"/>
              </a:rPr>
              <a:t>* To resize a PowerPoint</a:t>
            </a:r>
            <a:r>
              <a:rPr lang="en-US" sz="1200" u="none" kern="1200" baseline="0" dirty="0" smtClean="0">
                <a:solidFill>
                  <a:schemeClr val="tx1"/>
                </a:solidFill>
                <a:latin typeface="+mn-lt"/>
                <a:ea typeface="+mn-ea"/>
                <a:cs typeface="+mn-cs"/>
              </a:rPr>
              <a:t> presentation: </a:t>
            </a:r>
            <a:r>
              <a:rPr lang="en-US" sz="1200" u="sng" kern="1200" dirty="0" smtClean="0">
                <a:solidFill>
                  <a:schemeClr val="tx1"/>
                </a:solidFill>
                <a:latin typeface="+mn-lt"/>
                <a:ea typeface="+mn-ea"/>
                <a:cs typeface="+mn-cs"/>
              </a:rPr>
              <a:t>http://</a:t>
            </a:r>
            <a:r>
              <a:rPr lang="en-US" sz="1200" u="sng" kern="1200" dirty="0" err="1" smtClean="0">
                <a:solidFill>
                  <a:schemeClr val="tx1"/>
                </a:solidFill>
                <a:latin typeface="+mn-lt"/>
                <a:ea typeface="+mn-ea"/>
                <a:cs typeface="+mn-cs"/>
              </a:rPr>
              <a:t>powerpoint.wiziq.com</a:t>
            </a:r>
            <a:r>
              <a:rPr lang="en-US" sz="1200" u="sng" kern="1200" dirty="0" smtClean="0">
                <a:solidFill>
                  <a:schemeClr val="tx1"/>
                </a:solidFill>
                <a:latin typeface="+mn-lt"/>
                <a:ea typeface="+mn-ea"/>
                <a:cs typeface="+mn-cs"/>
              </a:rPr>
              <a:t>/topic/504-6-tips-to-reduce-the-size-of-your-powerpoint-file</a:t>
            </a:r>
            <a:endParaRPr lang="en-US" sz="1200" dirty="0" smtClean="0"/>
          </a:p>
          <a:p>
            <a:pPr lvl="0" rtl="0">
              <a:spcBef>
                <a:spcPts val="0"/>
              </a:spcBef>
              <a:buNone/>
            </a:pPr>
            <a:endParaRPr dirty="0"/>
          </a:p>
        </p:txBody>
      </p:sp>
      <p:sp>
        <p:nvSpPr>
          <p:cNvPr id="339" name="Shape 3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9741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77"/>
        <p:cNvGrpSpPr/>
        <p:nvPr/>
      </p:nvGrpSpPr>
      <p:grpSpPr>
        <a:xfrm>
          <a:off x="0" y="0"/>
          <a:ext cx="0" cy="0"/>
          <a:chOff x="0" y="0"/>
          <a:chExt cx="0" cy="0"/>
        </a:xfrm>
      </p:grpSpPr>
      <p:sp>
        <p:nvSpPr>
          <p:cNvPr id="78" name="Shape 78"/>
          <p:cNvSpPr txBox="1">
            <a:spLocks noGrp="1"/>
          </p:cNvSpPr>
          <p:nvPr>
            <p:ph type="ctrTitle"/>
          </p:nvPr>
        </p:nvSpPr>
        <p:spPr>
          <a:xfrm>
            <a:off x="685800" y="2130425"/>
            <a:ext cx="7772400" cy="1470024"/>
          </a:xfrm>
          <a:prstGeom prst="rect">
            <a:avLst/>
          </a:prstGeom>
          <a:noFill/>
          <a:ln>
            <a:noFill/>
          </a:ln>
        </p:spPr>
        <p:txBody>
          <a:bodyPr lIns="91425" tIns="91425" rIns="91425" bIns="91425" anchor="t" anchorCtr="0"/>
          <a:lstStyle>
            <a:lvl1pPr marL="0" marR="0" indent="0" algn="ctr" rtl="0">
              <a:spcBef>
                <a:spcPts val="0"/>
              </a:spcBef>
              <a:buClr>
                <a:schemeClr val="dk1"/>
              </a:buClr>
              <a:buFont typeface="Calibri"/>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79" name="Shape 79"/>
          <p:cNvSpPr txBox="1">
            <a:spLocks noGrp="1"/>
          </p:cNvSpPr>
          <p:nvPr>
            <p:ph type="subTitle" idx="1"/>
          </p:nvPr>
        </p:nvSpPr>
        <p:spPr>
          <a:xfrm>
            <a:off x="1371605" y="3886200"/>
            <a:ext cx="6400799" cy="1752600"/>
          </a:xfrm>
          <a:prstGeom prst="rect">
            <a:avLst/>
          </a:prstGeom>
          <a:noFill/>
          <a:ln>
            <a:noFill/>
          </a:ln>
        </p:spPr>
        <p:txBody>
          <a:bodyPr lIns="91425" tIns="91425" rIns="91425" bIns="91425" anchor="t" anchorCtr="0"/>
          <a:lstStyle>
            <a:lvl1pPr marL="0" marR="0" indent="0" algn="ctr" rtl="0">
              <a:spcBef>
                <a:spcPts val="640"/>
              </a:spcBef>
              <a:buClr>
                <a:srgbClr val="888888"/>
              </a:buClr>
              <a:buFont typeface="Arial"/>
              <a:buNone/>
              <a:defRPr/>
            </a:lvl1pPr>
            <a:lvl2pPr marL="457167" marR="0" indent="0" algn="ctr" rtl="0">
              <a:spcBef>
                <a:spcPts val="560"/>
              </a:spcBef>
              <a:buClr>
                <a:srgbClr val="888888"/>
              </a:buClr>
              <a:buFont typeface="Arial"/>
              <a:buNone/>
              <a:defRPr/>
            </a:lvl2pPr>
            <a:lvl3pPr marL="914332" marR="0" indent="0" algn="ctr" rtl="0">
              <a:spcBef>
                <a:spcPts val="480"/>
              </a:spcBef>
              <a:buClr>
                <a:srgbClr val="888888"/>
              </a:buClr>
              <a:buFont typeface="Arial"/>
              <a:buNone/>
              <a:defRPr/>
            </a:lvl3pPr>
            <a:lvl4pPr marL="1371498" marR="0" indent="0" algn="ctr" rtl="0">
              <a:spcBef>
                <a:spcPts val="400"/>
              </a:spcBef>
              <a:buClr>
                <a:srgbClr val="888888"/>
              </a:buClr>
              <a:buFont typeface="Arial"/>
              <a:buNone/>
              <a:defRPr/>
            </a:lvl4pPr>
            <a:lvl5pPr marL="1828664" marR="0" indent="0" algn="ctr" rtl="0">
              <a:spcBef>
                <a:spcPts val="400"/>
              </a:spcBef>
              <a:buClr>
                <a:srgbClr val="888888"/>
              </a:buClr>
              <a:buFont typeface="Arial"/>
              <a:buNone/>
              <a:defRPr/>
            </a:lvl5pPr>
            <a:lvl6pPr marL="2285830" marR="0" indent="0" algn="ctr" rtl="0">
              <a:spcBef>
                <a:spcPts val="400"/>
              </a:spcBef>
              <a:buClr>
                <a:srgbClr val="888888"/>
              </a:buClr>
              <a:buFont typeface="Arial"/>
              <a:buNone/>
              <a:defRPr/>
            </a:lvl6pPr>
            <a:lvl7pPr marL="2742994" marR="0" indent="0" algn="ctr" rtl="0">
              <a:spcBef>
                <a:spcPts val="400"/>
              </a:spcBef>
              <a:buClr>
                <a:srgbClr val="888888"/>
              </a:buClr>
              <a:buFont typeface="Arial"/>
              <a:buNone/>
              <a:defRPr/>
            </a:lvl7pPr>
            <a:lvl8pPr marL="3200160" marR="0" indent="0" algn="ctr" rtl="0">
              <a:spcBef>
                <a:spcPts val="400"/>
              </a:spcBef>
              <a:buClr>
                <a:srgbClr val="888888"/>
              </a:buClr>
              <a:buFont typeface="Arial"/>
              <a:buNone/>
              <a:defRPr/>
            </a:lvl8pPr>
            <a:lvl9pPr marL="3657327" marR="0" indent="0" algn="ctr" rtl="0">
              <a:spcBef>
                <a:spcPts val="400"/>
              </a:spcBef>
              <a:buClr>
                <a:srgbClr val="888888"/>
              </a:buClr>
              <a:buFont typeface="Arial"/>
              <a:buNone/>
              <a:defRPr/>
            </a:lvl9pPr>
          </a:lstStyle>
          <a:p>
            <a:endParaRPr/>
          </a:p>
        </p:txBody>
      </p:sp>
      <p:sp>
        <p:nvSpPr>
          <p:cNvPr id="82" name="Shape 82"/>
          <p:cNvSpPr txBox="1">
            <a:spLocks noGrp="1"/>
          </p:cNvSpPr>
          <p:nvPr>
            <p:ph type="sldNum" idx="12"/>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Tree>
    <p:extLst>
      <p:ext uri="{BB962C8B-B14F-4D97-AF65-F5344CB8AC3E}">
        <p14:creationId xmlns:p14="http://schemas.microsoft.com/office/powerpoint/2010/main" val="2059135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457200" y="274637"/>
            <a:ext cx="8229600" cy="1143000"/>
          </a:xfrm>
          <a:prstGeom prst="rect">
            <a:avLst/>
          </a:prstGeom>
          <a:noFill/>
          <a:ln>
            <a:noFill/>
          </a:ln>
        </p:spPr>
        <p:txBody>
          <a:bodyPr lIns="91425" tIns="91425" rIns="91425" bIns="91425" anchor="t"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9" name="Shape 82"/>
          <p:cNvSpPr txBox="1">
            <a:spLocks noGrp="1"/>
          </p:cNvSpPr>
          <p:nvPr>
            <p:ph type="sldNum" idx="12"/>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Tree>
    <p:extLst>
      <p:ext uri="{BB962C8B-B14F-4D97-AF65-F5344CB8AC3E}">
        <p14:creationId xmlns:p14="http://schemas.microsoft.com/office/powerpoint/2010/main" val="1739235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aption">
    <p:spTree>
      <p:nvGrpSpPr>
        <p:cNvPr id="1" name="Shape 17"/>
        <p:cNvGrpSpPr/>
        <p:nvPr/>
      </p:nvGrpSpPr>
      <p:grpSpPr>
        <a:xfrm>
          <a:off x="0" y="0"/>
          <a:ext cx="0" cy="0"/>
          <a:chOff x="0" y="0"/>
          <a:chExt cx="0" cy="0"/>
        </a:xfrm>
      </p:grpSpPr>
      <p:sp>
        <p:nvSpPr>
          <p:cNvPr id="18" name="Shape 18"/>
          <p:cNvSpPr txBox="1">
            <a:spLocks noGrp="1"/>
          </p:cNvSpPr>
          <p:nvPr>
            <p:ph type="body" idx="1"/>
          </p:nvPr>
        </p:nvSpPr>
        <p:spPr>
          <a:xfrm>
            <a:off x="1031910" y="2927953"/>
            <a:ext cx="4739967" cy="305343"/>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9" name="Shape 19"/>
          <p:cNvSpPr txBox="1">
            <a:spLocks noGrp="1"/>
          </p:cNvSpPr>
          <p:nvPr>
            <p:ph type="body" idx="2"/>
          </p:nvPr>
        </p:nvSpPr>
        <p:spPr>
          <a:xfrm>
            <a:off x="1036890" y="3420553"/>
            <a:ext cx="4739967" cy="305343"/>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dirty="0"/>
          </a:p>
        </p:txBody>
      </p:sp>
      <p:sp>
        <p:nvSpPr>
          <p:cNvPr id="8" name="Shape 82"/>
          <p:cNvSpPr txBox="1">
            <a:spLocks noGrp="1"/>
          </p:cNvSpPr>
          <p:nvPr>
            <p:ph type="sldNum" idx="12"/>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
        <p:nvSpPr>
          <p:cNvPr id="5" name="Shape 19"/>
          <p:cNvSpPr txBox="1">
            <a:spLocks noGrp="1"/>
          </p:cNvSpPr>
          <p:nvPr>
            <p:ph type="body" idx="13"/>
          </p:nvPr>
        </p:nvSpPr>
        <p:spPr>
          <a:xfrm>
            <a:off x="1036890" y="3855981"/>
            <a:ext cx="4739967" cy="305343"/>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dirty="0"/>
          </a:p>
        </p:txBody>
      </p:sp>
      <p:sp>
        <p:nvSpPr>
          <p:cNvPr id="6" name="Shape 18"/>
          <p:cNvSpPr txBox="1">
            <a:spLocks noGrp="1"/>
          </p:cNvSpPr>
          <p:nvPr>
            <p:ph type="body" idx="14"/>
          </p:nvPr>
        </p:nvSpPr>
        <p:spPr>
          <a:xfrm>
            <a:off x="1031910" y="4256010"/>
            <a:ext cx="4739967" cy="305343"/>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 name="Shape 19"/>
          <p:cNvSpPr txBox="1">
            <a:spLocks noGrp="1"/>
          </p:cNvSpPr>
          <p:nvPr>
            <p:ph type="body" idx="15"/>
          </p:nvPr>
        </p:nvSpPr>
        <p:spPr>
          <a:xfrm>
            <a:off x="1036890" y="4748610"/>
            <a:ext cx="4739967" cy="305343"/>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dirty="0"/>
          </a:p>
        </p:txBody>
      </p:sp>
      <p:sp>
        <p:nvSpPr>
          <p:cNvPr id="9" name="Shape 19"/>
          <p:cNvSpPr txBox="1">
            <a:spLocks noGrp="1"/>
          </p:cNvSpPr>
          <p:nvPr>
            <p:ph type="body" idx="16"/>
          </p:nvPr>
        </p:nvSpPr>
        <p:spPr>
          <a:xfrm>
            <a:off x="1036890" y="5184038"/>
            <a:ext cx="4739967" cy="305343"/>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dirty="0"/>
          </a:p>
        </p:txBody>
      </p:sp>
      <p:sp>
        <p:nvSpPr>
          <p:cNvPr id="10" name="Shape 19"/>
          <p:cNvSpPr txBox="1">
            <a:spLocks noGrp="1"/>
          </p:cNvSpPr>
          <p:nvPr>
            <p:ph type="body" idx="17"/>
          </p:nvPr>
        </p:nvSpPr>
        <p:spPr>
          <a:xfrm>
            <a:off x="1036890" y="5604952"/>
            <a:ext cx="4739967" cy="305343"/>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dirty="0"/>
          </a:p>
        </p:txBody>
      </p:sp>
    </p:spTree>
    <p:extLst>
      <p:ext uri="{BB962C8B-B14F-4D97-AF65-F5344CB8AC3E}">
        <p14:creationId xmlns:p14="http://schemas.microsoft.com/office/powerpoint/2010/main" val="3470608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aption">
    <p:spTree>
      <p:nvGrpSpPr>
        <p:cNvPr id="1" name="Shape 17"/>
        <p:cNvGrpSpPr/>
        <p:nvPr/>
      </p:nvGrpSpPr>
      <p:grpSpPr>
        <a:xfrm>
          <a:off x="0" y="0"/>
          <a:ext cx="0" cy="0"/>
          <a:chOff x="0" y="0"/>
          <a:chExt cx="0" cy="0"/>
        </a:xfrm>
      </p:grpSpPr>
      <p:sp>
        <p:nvSpPr>
          <p:cNvPr id="7" name="Rectangle 6"/>
          <p:cNvSpPr/>
          <p:nvPr userDrawn="1"/>
        </p:nvSpPr>
        <p:spPr>
          <a:xfrm>
            <a:off x="2509490" y="3154534"/>
            <a:ext cx="4345801" cy="4981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18" name="Shape 18"/>
          <p:cNvSpPr txBox="1">
            <a:spLocks noGrp="1"/>
          </p:cNvSpPr>
          <p:nvPr>
            <p:ph type="body" idx="1"/>
          </p:nvPr>
        </p:nvSpPr>
        <p:spPr>
          <a:xfrm>
            <a:off x="2509490" y="3181141"/>
            <a:ext cx="4352544" cy="448056"/>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 name="Shape 82"/>
          <p:cNvSpPr txBox="1">
            <a:spLocks noGrp="1"/>
          </p:cNvSpPr>
          <p:nvPr>
            <p:ph type="sldNum" idx="12"/>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Tree>
    <p:extLst>
      <p:ext uri="{BB962C8B-B14F-4D97-AF65-F5344CB8AC3E}">
        <p14:creationId xmlns:p14="http://schemas.microsoft.com/office/powerpoint/2010/main" val="275532185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70"/>
        <p:cNvGrpSpPr/>
        <p:nvPr/>
      </p:nvGrpSpPr>
      <p:grpSpPr>
        <a:xfrm>
          <a:off x="0" y="0"/>
          <a:ext cx="0" cy="0"/>
          <a:chOff x="0" y="0"/>
          <a:chExt cx="0" cy="0"/>
        </a:xfrm>
      </p:grpSpPr>
      <p:sp>
        <p:nvSpPr>
          <p:cNvPr id="3" name="Rectangle 2"/>
          <p:cNvSpPr/>
          <p:nvPr userDrawn="1"/>
        </p:nvSpPr>
        <p:spPr>
          <a:xfrm>
            <a:off x="-8640" y="-1"/>
            <a:ext cx="2650775" cy="357337"/>
          </a:xfrm>
          <a:prstGeom prst="rect">
            <a:avLst/>
          </a:prstGeom>
          <a:solidFill>
            <a:srgbClr val="3489C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Shape 64"/>
          <p:cNvSpPr txBox="1"/>
          <p:nvPr userDrawn="1"/>
        </p:nvSpPr>
        <p:spPr>
          <a:xfrm>
            <a:off x="99092" y="31314"/>
            <a:ext cx="2553288" cy="527767"/>
          </a:xfrm>
          <a:prstGeom prst="rect">
            <a:avLst/>
          </a:prstGeom>
          <a:noFill/>
          <a:ln>
            <a:noFill/>
          </a:ln>
        </p:spPr>
        <p:txBody>
          <a:bodyPr lIns="91425" tIns="45700" rIns="91425" bIns="45700" anchor="t" anchorCtr="0">
            <a:noAutofit/>
          </a:bodyPr>
          <a:lstStyle/>
          <a:p>
            <a:pPr>
              <a:buClr>
                <a:schemeClr val="lt1"/>
              </a:buClr>
              <a:buSzPct val="25000"/>
            </a:pPr>
            <a:r>
              <a:rPr lang="en-US" sz="1100" b="1" i="0" dirty="0" smtClean="0">
                <a:solidFill>
                  <a:srgbClr val="FFFFFF"/>
                </a:solidFill>
                <a:latin typeface="Arial"/>
                <a:ea typeface="Source Sans Pro"/>
                <a:cs typeface="Arial"/>
                <a:sym typeface="Source Sans Pro"/>
              </a:rPr>
              <a:t>Architecture of Complex</a:t>
            </a:r>
            <a:r>
              <a:rPr lang="en-US" sz="1100" b="1" i="0" baseline="0" dirty="0" smtClean="0">
                <a:solidFill>
                  <a:srgbClr val="FFFFFF"/>
                </a:solidFill>
                <a:latin typeface="Arial"/>
                <a:ea typeface="Source Sans Pro"/>
                <a:cs typeface="Arial"/>
                <a:sym typeface="Source Sans Pro"/>
              </a:rPr>
              <a:t> Systems</a:t>
            </a:r>
            <a:endParaRPr lang="en-US" sz="1100" b="0" i="1" dirty="0">
              <a:solidFill>
                <a:srgbClr val="565656"/>
              </a:solidFill>
              <a:latin typeface="Arial"/>
              <a:ea typeface="Source Sans Pro"/>
              <a:cs typeface="Arial"/>
              <a:sym typeface="Source Sans Pro"/>
            </a:endParaRPr>
          </a:p>
        </p:txBody>
      </p:sp>
      <p:sp>
        <p:nvSpPr>
          <p:cNvPr id="6" name="Shape 82"/>
          <p:cNvSpPr txBox="1">
            <a:spLocks noGrp="1"/>
          </p:cNvSpPr>
          <p:nvPr>
            <p:ph type="sldNum" idx="4"/>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
        <p:nvSpPr>
          <p:cNvPr id="9" name="TextBox 8"/>
          <p:cNvSpPr txBox="1"/>
          <p:nvPr userDrawn="1"/>
        </p:nvSpPr>
        <p:spPr>
          <a:xfrm>
            <a:off x="129567" y="6427633"/>
            <a:ext cx="5447299" cy="276999"/>
          </a:xfrm>
          <a:prstGeom prst="rect">
            <a:avLst/>
          </a:prstGeom>
          <a:noFill/>
        </p:spPr>
        <p:txBody>
          <a:bodyPr wrap="none" rtlCol="0">
            <a:spAutoFit/>
          </a:bodyPr>
          <a:lstStyle/>
          <a:p>
            <a:r>
              <a:rPr lang="en-US" sz="1200" dirty="0" smtClean="0">
                <a:solidFill>
                  <a:srgbClr val="8A8B8C"/>
                </a:solidFill>
              </a:rPr>
              <a:t>Copyright © 2016. Massachusetts Institute of Technology. All rights reserved.</a:t>
            </a:r>
          </a:p>
        </p:txBody>
      </p:sp>
      <p:pic>
        <p:nvPicPr>
          <p:cNvPr id="11" name="Picture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720230" y="87174"/>
            <a:ext cx="1138594" cy="254249"/>
          </a:xfrm>
          <a:prstGeom prst="rect">
            <a:avLst/>
          </a:prstGeom>
        </p:spPr>
      </p:pic>
    </p:spTree>
    <p:extLst>
      <p:ext uri="{BB962C8B-B14F-4D97-AF65-F5344CB8AC3E}">
        <p14:creationId xmlns:p14="http://schemas.microsoft.com/office/powerpoint/2010/main" val="1999226042"/>
      </p:ext>
    </p:extLst>
  </p:cSld>
  <p:clrMap bg1="lt1" tx1="dk1" bg2="dk2" tx2="lt2" accent1="accent1" accent2="accent2" accent3="accent3" accent4="accent4" accent5="accent5" accent6="accent6" hlink="hlink" folHlink="folHlink"/>
  <p:sldLayoutIdLst>
    <p:sldLayoutId id="2147483685" r:id="rId1"/>
    <p:sldLayoutId id="2147483686" r:id="rId2"/>
    <p:sldLayoutId id="2147483687" r:id="rId3"/>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70"/>
        <p:cNvGrpSpPr/>
        <p:nvPr/>
      </p:nvGrpSpPr>
      <p:grpSpPr>
        <a:xfrm>
          <a:off x="0" y="0"/>
          <a:ext cx="0" cy="0"/>
          <a:chOff x="0" y="0"/>
          <a:chExt cx="0" cy="0"/>
        </a:xfrm>
      </p:grpSpPr>
      <p:sp>
        <p:nvSpPr>
          <p:cNvPr id="6" name="Shape 82"/>
          <p:cNvSpPr txBox="1">
            <a:spLocks noGrp="1"/>
          </p:cNvSpPr>
          <p:nvPr>
            <p:ph type="sldNum" idx="4"/>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
        <p:nvSpPr>
          <p:cNvPr id="7" name="TextBox 6"/>
          <p:cNvSpPr txBox="1"/>
          <p:nvPr userDrawn="1"/>
        </p:nvSpPr>
        <p:spPr>
          <a:xfrm>
            <a:off x="129567" y="6427633"/>
            <a:ext cx="5447299" cy="276999"/>
          </a:xfrm>
          <a:prstGeom prst="rect">
            <a:avLst/>
          </a:prstGeom>
          <a:noFill/>
        </p:spPr>
        <p:txBody>
          <a:bodyPr wrap="none" rtlCol="0">
            <a:spAutoFit/>
          </a:bodyPr>
          <a:lstStyle/>
          <a:p>
            <a:r>
              <a:rPr lang="en-US" sz="1200" dirty="0" smtClean="0">
                <a:solidFill>
                  <a:srgbClr val="8A8B8C"/>
                </a:solidFill>
              </a:rPr>
              <a:t>Copyright © 2016. Massachusetts Institute of Technology. All rights reserved.</a:t>
            </a:r>
          </a:p>
        </p:txBody>
      </p:sp>
    </p:spTree>
    <p:extLst>
      <p:ext uri="{BB962C8B-B14F-4D97-AF65-F5344CB8AC3E}">
        <p14:creationId xmlns:p14="http://schemas.microsoft.com/office/powerpoint/2010/main" val="512766521"/>
      </p:ext>
    </p:extLst>
  </p:cSld>
  <p:clrMap bg1="lt1" tx1="dk1" bg2="dk2" tx2="lt2" accent1="accent1" accent2="accent2" accent3="accent3" accent4="accent4" accent5="accent5" accent6="accent6" hlink="hlink" folHlink="folHlink"/>
  <p:sldLayoutIdLst>
    <p:sldLayoutId id="2147483689" r:id="rId1"/>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g"/><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hyperlink" Target="http://powerpoint.wiziq.com/topic/504-6-tips-to-reduce-the-size-of-your-powerpoint-file" TargetMode="External"/><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hyperlink" Target="http://powerpoint.wiziq.com/topic/504-6-tips-to-reduce-the-size-of-your-powerpoint-file" TargetMode="External"/><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hyperlink" Target="http://powerpoint.wiziq.com/topic/504-6-tips-to-reduce-the-size-of-your-powerpoint-file" TargetMode="External"/><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hyperlink" Target="http://powerpoint.wiziq.com/topic/504-6-tips-to-reduce-the-size-of-your-powerpoint-file" TargetMode="External"/><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hyperlink" Target="http://powerpoint.wiziq.com/topic/504-6-tips-to-reduce-the-size-of-your-powerpoint-file" TargetMode="External"/><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sp>
        <p:nvSpPr>
          <p:cNvPr id="4" name="Shape 64"/>
          <p:cNvSpPr txBox="1"/>
          <p:nvPr/>
        </p:nvSpPr>
        <p:spPr>
          <a:xfrm>
            <a:off x="154984" y="966528"/>
            <a:ext cx="8123115" cy="803624"/>
          </a:xfrm>
          <a:prstGeom prst="rect">
            <a:avLst/>
          </a:prstGeom>
          <a:noFill/>
          <a:ln>
            <a:noFill/>
          </a:ln>
        </p:spPr>
        <p:txBody>
          <a:bodyPr lIns="91425" tIns="45700" rIns="91425" bIns="45700" anchor="t" anchorCtr="0">
            <a:noAutofit/>
          </a:bodyPr>
          <a:lstStyle/>
          <a:p>
            <a:pPr>
              <a:buClr>
                <a:schemeClr val="lt1"/>
              </a:buClr>
              <a:buSzPct val="25000"/>
            </a:pPr>
            <a:r>
              <a:rPr lang="en-US" sz="2000" b="1" dirty="0">
                <a:solidFill>
                  <a:schemeClr val="tx1"/>
                </a:solidFill>
                <a:ea typeface="Source Sans Pro"/>
                <a:sym typeface="Source Sans Pro"/>
              </a:rPr>
              <a:t>Architecture of Complex </a:t>
            </a:r>
            <a:r>
              <a:rPr lang="en-US" sz="2000" b="1" dirty="0" smtClean="0">
                <a:solidFill>
                  <a:schemeClr val="tx1"/>
                </a:solidFill>
                <a:ea typeface="Source Sans Pro"/>
                <a:sym typeface="Source Sans Pro"/>
              </a:rPr>
              <a:t>Systems</a:t>
            </a:r>
          </a:p>
          <a:p>
            <a:pPr>
              <a:buClr>
                <a:schemeClr val="lt1"/>
              </a:buClr>
              <a:buSzPct val="25000"/>
            </a:pPr>
            <a:r>
              <a:rPr lang="en-US" i="1" smtClean="0">
                <a:solidFill>
                  <a:srgbClr val="565656"/>
                </a:solidFill>
                <a:ea typeface="Source Sans Pro"/>
                <a:sym typeface="Source Sans Pro"/>
              </a:rPr>
              <a:t>Week </a:t>
            </a:r>
            <a:r>
              <a:rPr lang="en-US" i="1" dirty="0" smtClean="0">
                <a:solidFill>
                  <a:srgbClr val="565656"/>
                </a:solidFill>
                <a:ea typeface="Source Sans Pro"/>
                <a:sym typeface="Source Sans Pro"/>
              </a:rPr>
              <a:t>2: Function and Emergence</a:t>
            </a:r>
          </a:p>
          <a:p>
            <a:pPr>
              <a:buClr>
                <a:schemeClr val="lt1"/>
              </a:buClr>
              <a:buSzPct val="25000"/>
            </a:pPr>
            <a:endParaRPr lang="en-US" sz="3000" b="1" dirty="0" smtClean="0">
              <a:ea typeface="Source Sans Pro"/>
              <a:sym typeface="Source Sans Pro"/>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329" y="254000"/>
            <a:ext cx="1425237" cy="318257"/>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8" y="1805426"/>
            <a:ext cx="9148064" cy="3425766"/>
          </a:xfrm>
          <a:prstGeom prst="rect">
            <a:avLst/>
          </a:prstGeom>
        </p:spPr>
      </p:pic>
      <p:sp>
        <p:nvSpPr>
          <p:cNvPr id="14" name="Shape 64"/>
          <p:cNvSpPr txBox="1"/>
          <p:nvPr/>
        </p:nvSpPr>
        <p:spPr>
          <a:xfrm>
            <a:off x="2409761" y="3126025"/>
            <a:ext cx="1150237" cy="695115"/>
          </a:xfrm>
          <a:prstGeom prst="rect">
            <a:avLst/>
          </a:prstGeom>
          <a:noFill/>
          <a:ln>
            <a:noFill/>
          </a:ln>
        </p:spPr>
        <p:txBody>
          <a:bodyPr lIns="91425" tIns="45700" rIns="91425" bIns="45700" anchor="t" anchorCtr="0">
            <a:noAutofit/>
          </a:bodyPr>
          <a:lstStyle/>
          <a:p>
            <a:pPr>
              <a:lnSpc>
                <a:spcPct val="200000"/>
              </a:lnSpc>
              <a:buClr>
                <a:schemeClr val="lt1"/>
              </a:buClr>
              <a:buSzPct val="25000"/>
            </a:pPr>
            <a:r>
              <a:rPr lang="en-US" sz="1600" dirty="0" smtClean="0">
                <a:solidFill>
                  <a:schemeClr val="bg1"/>
                </a:solidFill>
                <a:latin typeface="+mj-lt"/>
                <a:ea typeface="Source Sans Pro"/>
                <a:cs typeface="Source Sans Pro"/>
                <a:sym typeface="Source Sans Pro"/>
              </a:rPr>
              <a:t>Name</a:t>
            </a:r>
          </a:p>
        </p:txBody>
      </p:sp>
      <p:sp>
        <p:nvSpPr>
          <p:cNvPr id="16" name="Rectangle 15"/>
          <p:cNvSpPr/>
          <p:nvPr/>
        </p:nvSpPr>
        <p:spPr>
          <a:xfrm>
            <a:off x="2509490" y="3651478"/>
            <a:ext cx="4345801" cy="4981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17" name="Text Placeholder 2"/>
          <p:cNvSpPr>
            <a:spLocks noGrp="1"/>
          </p:cNvSpPr>
          <p:nvPr>
            <p:ph type="body" idx="1"/>
          </p:nvPr>
        </p:nvSpPr>
        <p:spPr>
          <a:xfrm>
            <a:off x="2509490" y="3678085"/>
            <a:ext cx="4352544" cy="448056"/>
          </a:xfrm>
        </p:spPr>
        <p:txBody>
          <a:bodyPr/>
          <a:lstStyle/>
          <a:p>
            <a:r>
              <a:rPr lang="en-US" dirty="0" smtClean="0"/>
              <a:t>John Doe</a:t>
            </a:r>
            <a:endParaRPr lang="en-US" dirty="0"/>
          </a:p>
        </p:txBody>
      </p:sp>
      <p:sp>
        <p:nvSpPr>
          <p:cNvPr id="19" name="Rectangle 18"/>
          <p:cNvSpPr/>
          <p:nvPr/>
        </p:nvSpPr>
        <p:spPr>
          <a:xfrm>
            <a:off x="2400965" y="2732616"/>
            <a:ext cx="2719214" cy="523220"/>
          </a:xfrm>
          <a:prstGeom prst="rect">
            <a:avLst/>
          </a:prstGeom>
        </p:spPr>
        <p:txBody>
          <a:bodyPr wrap="none">
            <a:spAutoFit/>
          </a:bodyPr>
          <a:lstStyle/>
          <a:p>
            <a:pPr>
              <a:buClr>
                <a:schemeClr val="lt1"/>
              </a:buClr>
              <a:buSzPct val="25000"/>
            </a:pPr>
            <a:r>
              <a:rPr lang="en-US" sz="2800" dirty="0">
                <a:solidFill>
                  <a:schemeClr val="bg1"/>
                </a:solidFill>
                <a:ea typeface="Source Sans Pro"/>
                <a:sym typeface="Source Sans Pro"/>
              </a:rPr>
              <a:t>Project </a:t>
            </a:r>
            <a:r>
              <a:rPr lang="en-US" sz="2800" dirty="0" smtClean="0">
                <a:solidFill>
                  <a:schemeClr val="bg1"/>
                </a:solidFill>
                <a:ea typeface="Source Sans Pro"/>
                <a:sym typeface="Source Sans Pro"/>
              </a:rPr>
              <a:t>Portfolio</a:t>
            </a:r>
            <a:endParaRPr lang="en-US" sz="2800" dirty="0">
              <a:solidFill>
                <a:schemeClr val="bg1"/>
              </a:solidFill>
              <a:ea typeface="Source Sans Pro"/>
              <a:sym typeface="Source Sans Pro"/>
            </a:endParaRPr>
          </a:p>
        </p:txBody>
      </p:sp>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a:t>
            </a:fld>
            <a:endParaRPr lang="en-US" dirty="0">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4" name="Shape 344"/>
          <p:cNvSpPr txBox="1"/>
          <p:nvPr/>
        </p:nvSpPr>
        <p:spPr>
          <a:xfrm>
            <a:off x="315815" y="2105438"/>
            <a:ext cx="2240419" cy="414757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Font typeface="Source Sans Pro"/>
              <a:buNone/>
            </a:pPr>
            <a:r>
              <a:rPr lang="en-US" b="1" dirty="0">
                <a:solidFill>
                  <a:srgbClr val="3F3F3F"/>
                </a:solidFill>
                <a:latin typeface="Source Sans Pro"/>
                <a:ea typeface="Source Sans Pro"/>
                <a:cs typeface="Source Sans Pro"/>
                <a:sym typeface="Source Sans Pro"/>
              </a:rPr>
              <a:t>Value Related </a:t>
            </a:r>
            <a:r>
              <a:rPr lang="en-US" b="1" dirty="0" smtClean="0">
                <a:solidFill>
                  <a:srgbClr val="3F3F3F"/>
                </a:solidFill>
                <a:latin typeface="Source Sans Pro"/>
                <a:ea typeface="Source Sans Pro"/>
                <a:cs typeface="Source Sans Pro"/>
                <a:sym typeface="Source Sans Pro"/>
              </a:rPr>
              <a:t>Operand:</a:t>
            </a:r>
            <a:endParaRPr lang="en-US" b="1" dirty="0">
              <a:solidFill>
                <a:srgbClr val="3F3F3F"/>
              </a:solidFill>
              <a:latin typeface="Source Sans Pro"/>
              <a:ea typeface="Source Sans Pro"/>
              <a:cs typeface="Source Sans Pro"/>
              <a:sym typeface="Source Sans Pro"/>
            </a:endParaRPr>
          </a:p>
          <a:p>
            <a:pPr marL="0" marR="0" lvl="0" indent="0" algn="r" rtl="0">
              <a:lnSpc>
                <a:spcPct val="100000"/>
              </a:lnSpc>
              <a:spcBef>
                <a:spcPts val="0"/>
              </a:spcBef>
              <a:spcAft>
                <a:spcPts val="0"/>
              </a:spcAft>
              <a:buClr>
                <a:schemeClr val="dk1"/>
              </a:buClr>
              <a:buFont typeface="Arial"/>
              <a:buNone/>
            </a:pPr>
            <a:endParaRPr sz="1400" b="1" i="0" u="none" strike="noStrike" cap="none" dirty="0">
              <a:solidFill>
                <a:srgbClr val="3F3F3F"/>
              </a:solidFill>
              <a:latin typeface="Source Sans Pro"/>
              <a:ea typeface="Source Sans Pro"/>
              <a:cs typeface="Source Sans Pro"/>
              <a:sym typeface="Source Sans Pro"/>
            </a:endParaRPr>
          </a:p>
          <a:p>
            <a:pPr marL="0" marR="0" lvl="0" indent="0" algn="r" rtl="0">
              <a:lnSpc>
                <a:spcPct val="100000"/>
              </a:lnSpc>
              <a:spcBef>
                <a:spcPts val="0"/>
              </a:spcBef>
              <a:spcAft>
                <a:spcPts val="0"/>
              </a:spcAft>
              <a:buClr>
                <a:schemeClr val="dk1"/>
              </a:buClr>
              <a:buFont typeface="Arial"/>
              <a:buNone/>
            </a:pPr>
            <a:endParaRPr sz="1400" b="1" i="0" u="none" strike="noStrike" cap="none" dirty="0">
              <a:solidFill>
                <a:srgbClr val="3F3F3F"/>
              </a:solidFill>
              <a:latin typeface="Source Sans Pro"/>
              <a:ea typeface="Source Sans Pro"/>
              <a:cs typeface="Source Sans Pro"/>
              <a:sym typeface="Source Sans Pro"/>
            </a:endParaRPr>
          </a:p>
          <a:p>
            <a:pPr marL="0" marR="0" lvl="0" indent="0" algn="r" rtl="0">
              <a:lnSpc>
                <a:spcPct val="100000"/>
              </a:lnSpc>
              <a:spcBef>
                <a:spcPts val="0"/>
              </a:spcBef>
              <a:spcAft>
                <a:spcPts val="0"/>
              </a:spcAft>
              <a:buClr>
                <a:schemeClr val="dk1"/>
              </a:buClr>
              <a:buFont typeface="Arial"/>
              <a:buNone/>
            </a:pPr>
            <a:endParaRPr sz="1400" b="1" i="0" u="none" strike="noStrike" cap="none" dirty="0">
              <a:solidFill>
                <a:srgbClr val="3F3F3F"/>
              </a:solidFill>
              <a:latin typeface="Source Sans Pro"/>
              <a:ea typeface="Source Sans Pro"/>
              <a:cs typeface="Source Sans Pro"/>
              <a:sym typeface="Source Sans Pro"/>
            </a:endParaRPr>
          </a:p>
          <a:p>
            <a:pPr marL="0" marR="0" lvl="0" indent="0" algn="r" rtl="0">
              <a:lnSpc>
                <a:spcPct val="100000"/>
              </a:lnSpc>
              <a:spcBef>
                <a:spcPts val="0"/>
              </a:spcBef>
              <a:spcAft>
                <a:spcPts val="0"/>
              </a:spcAft>
              <a:buClr>
                <a:schemeClr val="dk1"/>
              </a:buClr>
              <a:buFont typeface="Source Sans Pro"/>
              <a:buNone/>
            </a:pPr>
            <a:r>
              <a:rPr lang="en-US" b="1" dirty="0">
                <a:solidFill>
                  <a:srgbClr val="3F3F3F"/>
                </a:solidFill>
                <a:latin typeface="Source Sans Pro"/>
                <a:ea typeface="Source Sans Pro"/>
                <a:cs typeface="Source Sans Pro"/>
                <a:sym typeface="Source Sans Pro"/>
              </a:rPr>
              <a:t>Delivered Function</a:t>
            </a:r>
            <a:r>
              <a:rPr lang="en-US" sz="1400" b="1" i="0" u="none" strike="noStrike" cap="none" dirty="0">
                <a:solidFill>
                  <a:srgbClr val="3F3F3F"/>
                </a:solidFill>
                <a:latin typeface="Source Sans Pro"/>
                <a:ea typeface="Source Sans Pro"/>
                <a:cs typeface="Source Sans Pro"/>
                <a:sym typeface="Source Sans Pro"/>
              </a:rPr>
              <a:t>:</a:t>
            </a:r>
          </a:p>
          <a:p>
            <a:pPr marL="0" marR="0" lvl="0" indent="0" algn="r" rtl="0">
              <a:lnSpc>
                <a:spcPct val="100000"/>
              </a:lnSpc>
              <a:spcBef>
                <a:spcPts val="0"/>
              </a:spcBef>
              <a:spcAft>
                <a:spcPts val="0"/>
              </a:spcAft>
              <a:buClr>
                <a:schemeClr val="dk1"/>
              </a:buClr>
              <a:buFont typeface="Arial"/>
              <a:buNone/>
            </a:pPr>
            <a:endParaRPr sz="1400" b="1" i="0" u="none" strike="noStrike" cap="none" dirty="0">
              <a:solidFill>
                <a:srgbClr val="3F3F3F"/>
              </a:solidFill>
              <a:latin typeface="Source Sans Pro"/>
              <a:ea typeface="Source Sans Pro"/>
              <a:cs typeface="Source Sans Pro"/>
              <a:sym typeface="Source Sans Pro"/>
            </a:endParaRPr>
          </a:p>
          <a:p>
            <a:pPr marL="0" marR="0" lvl="0" indent="0" algn="r" rtl="0">
              <a:lnSpc>
                <a:spcPct val="100000"/>
              </a:lnSpc>
              <a:spcBef>
                <a:spcPts val="0"/>
              </a:spcBef>
              <a:spcAft>
                <a:spcPts val="0"/>
              </a:spcAft>
              <a:buClr>
                <a:schemeClr val="dk1"/>
              </a:buClr>
              <a:buFont typeface="Arial"/>
              <a:buNone/>
            </a:pPr>
            <a:endParaRPr sz="1400" b="1" i="0" u="none" strike="noStrike" cap="none" dirty="0">
              <a:solidFill>
                <a:srgbClr val="3F3F3F"/>
              </a:solidFill>
              <a:latin typeface="Source Sans Pro"/>
              <a:ea typeface="Source Sans Pro"/>
              <a:cs typeface="Source Sans Pro"/>
              <a:sym typeface="Source Sans Pro"/>
            </a:endParaRPr>
          </a:p>
          <a:p>
            <a:pPr marL="0" marR="0" lvl="0" indent="0" algn="r" rtl="0">
              <a:lnSpc>
                <a:spcPct val="100000"/>
              </a:lnSpc>
              <a:spcBef>
                <a:spcPts val="0"/>
              </a:spcBef>
              <a:spcAft>
                <a:spcPts val="0"/>
              </a:spcAft>
              <a:buClr>
                <a:schemeClr val="dk1"/>
              </a:buClr>
              <a:buFont typeface="Arial"/>
              <a:buNone/>
            </a:pPr>
            <a:endParaRPr sz="1400" b="1" i="0" u="none" strike="noStrike" cap="none" dirty="0">
              <a:solidFill>
                <a:srgbClr val="3F3F3F"/>
              </a:solidFill>
              <a:latin typeface="Source Sans Pro"/>
              <a:ea typeface="Source Sans Pro"/>
              <a:cs typeface="Source Sans Pro"/>
              <a:sym typeface="Source Sans Pro"/>
            </a:endParaRPr>
          </a:p>
          <a:p>
            <a:pPr lvl="0" algn="r" rtl="0">
              <a:spcBef>
                <a:spcPts val="0"/>
              </a:spcBef>
              <a:buClr>
                <a:schemeClr val="dk1"/>
              </a:buClr>
              <a:buFont typeface="Source Sans Pro"/>
              <a:buNone/>
            </a:pPr>
            <a:r>
              <a:rPr lang="en-US" b="1" dirty="0">
                <a:solidFill>
                  <a:srgbClr val="3F3F3F"/>
                </a:solidFill>
                <a:latin typeface="Source Sans Pro"/>
                <a:ea typeface="Source Sans Pro"/>
                <a:cs typeface="Source Sans Pro"/>
                <a:sym typeface="Source Sans Pro"/>
              </a:rPr>
              <a:t>Internal </a:t>
            </a:r>
            <a:r>
              <a:rPr lang="en-US" b="1" dirty="0" smtClean="0">
                <a:solidFill>
                  <a:srgbClr val="3F3F3F"/>
                </a:solidFill>
                <a:latin typeface="Source Sans Pro"/>
                <a:ea typeface="Source Sans Pro"/>
                <a:cs typeface="Source Sans Pro"/>
                <a:sym typeface="Source Sans Pro"/>
              </a:rPr>
              <a:t>Functions</a:t>
            </a:r>
          </a:p>
          <a:p>
            <a:pPr lvl="0" algn="r" rtl="0">
              <a:spcBef>
                <a:spcPts val="0"/>
              </a:spcBef>
              <a:buClr>
                <a:schemeClr val="dk1"/>
              </a:buClr>
              <a:buFont typeface="Source Sans Pro"/>
              <a:buNone/>
            </a:pPr>
            <a:r>
              <a:rPr lang="en-US" b="1" dirty="0" smtClean="0">
                <a:solidFill>
                  <a:srgbClr val="3F3F3F"/>
                </a:solidFill>
                <a:latin typeface="Source Sans Pro"/>
                <a:ea typeface="Source Sans Pro"/>
                <a:cs typeface="Source Sans Pro"/>
                <a:sym typeface="Source Sans Pro"/>
              </a:rPr>
              <a:t>(</a:t>
            </a:r>
            <a:r>
              <a:rPr lang="en-US" b="1" dirty="0">
                <a:solidFill>
                  <a:srgbClr val="3F3F3F"/>
                </a:solidFill>
                <a:latin typeface="Source Sans Pro"/>
                <a:ea typeface="Source Sans Pro"/>
                <a:cs typeface="Source Sans Pro"/>
                <a:sym typeface="Source Sans Pro"/>
              </a:rPr>
              <a:t>operands and processes):</a:t>
            </a:r>
          </a:p>
          <a:p>
            <a:pPr marL="0" marR="0" lvl="0" indent="0" algn="r" rtl="0">
              <a:lnSpc>
                <a:spcPct val="100000"/>
              </a:lnSpc>
              <a:spcBef>
                <a:spcPts val="0"/>
              </a:spcBef>
              <a:spcAft>
                <a:spcPts val="0"/>
              </a:spcAft>
              <a:buClr>
                <a:schemeClr val="dk1"/>
              </a:buClr>
              <a:buFont typeface="Arial"/>
              <a:buNone/>
            </a:pPr>
            <a:endParaRPr sz="1200" b="0" i="0" u="none" strike="noStrike" cap="none" dirty="0">
              <a:solidFill>
                <a:schemeClr val="dk1"/>
              </a:solidFill>
              <a:latin typeface="Arial"/>
              <a:ea typeface="Arial"/>
              <a:cs typeface="Arial"/>
              <a:sym typeface="Arial"/>
            </a:endParaRPr>
          </a:p>
          <a:p>
            <a:pPr marL="0" marR="0" lvl="0" indent="0" algn="r" rtl="0">
              <a:lnSpc>
                <a:spcPct val="100000"/>
              </a:lnSpc>
              <a:spcBef>
                <a:spcPts val="0"/>
              </a:spcBef>
              <a:spcAft>
                <a:spcPts val="0"/>
              </a:spcAft>
              <a:buClr>
                <a:schemeClr val="dk1"/>
              </a:buClr>
              <a:buFont typeface="Arial"/>
              <a:buNone/>
            </a:pPr>
            <a:endParaRPr sz="1200" b="0" i="1" u="none" strike="noStrike" cap="none" dirty="0">
              <a:solidFill>
                <a:schemeClr val="dk1"/>
              </a:solidFill>
              <a:latin typeface="Arial"/>
              <a:ea typeface="Arial"/>
              <a:cs typeface="Arial"/>
              <a:sym typeface="Arial"/>
            </a:endParaRPr>
          </a:p>
          <a:p>
            <a:pPr marL="0" marR="0" lvl="0" indent="0" algn="r" rtl="0">
              <a:lnSpc>
                <a:spcPct val="100000"/>
              </a:lnSpc>
              <a:spcBef>
                <a:spcPts val="0"/>
              </a:spcBef>
              <a:spcAft>
                <a:spcPts val="0"/>
              </a:spcAft>
              <a:buClr>
                <a:schemeClr val="dk1"/>
              </a:buClr>
              <a:buFont typeface="Arial"/>
              <a:buNone/>
            </a:pPr>
            <a:endParaRPr sz="1200" b="0" i="0" u="none" strike="noStrike" cap="none" dirty="0">
              <a:solidFill>
                <a:schemeClr val="dk1"/>
              </a:solidFill>
              <a:latin typeface="Times New Roman"/>
              <a:ea typeface="Times New Roman"/>
              <a:cs typeface="Times New Roman"/>
              <a:sym typeface="Times New Roman"/>
            </a:endParaRPr>
          </a:p>
          <a:p>
            <a:pPr lvl="0" algn="r" rtl="0">
              <a:spcBef>
                <a:spcPts val="0"/>
              </a:spcBef>
              <a:buClr>
                <a:schemeClr val="dk1"/>
              </a:buClr>
              <a:buFont typeface="Source Sans Pro"/>
              <a:buNone/>
            </a:pPr>
            <a:endParaRPr b="1" dirty="0">
              <a:solidFill>
                <a:srgbClr val="3F3F3F"/>
              </a:solidFill>
              <a:latin typeface="Source Sans Pro"/>
              <a:ea typeface="Source Sans Pro"/>
              <a:cs typeface="Source Sans Pro"/>
              <a:sym typeface="Source Sans Pro"/>
            </a:endParaRPr>
          </a:p>
          <a:p>
            <a:pPr lvl="0" algn="r" rtl="0">
              <a:spcBef>
                <a:spcPts val="0"/>
              </a:spcBef>
              <a:buClr>
                <a:schemeClr val="dk1"/>
              </a:buClr>
              <a:buFont typeface="Source Sans Pro"/>
              <a:buNone/>
            </a:pPr>
            <a:r>
              <a:rPr lang="en-US" b="1" dirty="0" smtClean="0">
                <a:solidFill>
                  <a:srgbClr val="3F3F3F"/>
                </a:solidFill>
                <a:latin typeface="Source Sans Pro"/>
                <a:ea typeface="Source Sans Pro"/>
                <a:cs typeface="Source Sans Pro"/>
                <a:sym typeface="Source Sans Pro"/>
              </a:rPr>
              <a:t>Form</a:t>
            </a:r>
            <a:r>
              <a:rPr lang="en-US" b="1" dirty="0">
                <a:solidFill>
                  <a:srgbClr val="3F3F3F"/>
                </a:solidFill>
                <a:latin typeface="Source Sans Pro"/>
                <a:ea typeface="Source Sans Pro"/>
                <a:cs typeface="Source Sans Pro"/>
                <a:sym typeface="Source Sans Pro"/>
              </a:rPr>
              <a:t>: </a:t>
            </a:r>
          </a:p>
          <a:p>
            <a:pPr marL="0" marR="0" lvl="0" indent="0" algn="r" rtl="0">
              <a:lnSpc>
                <a:spcPct val="100000"/>
              </a:lnSpc>
              <a:spcBef>
                <a:spcPts val="0"/>
              </a:spcBef>
              <a:spcAft>
                <a:spcPts val="0"/>
              </a:spcAft>
              <a:buClr>
                <a:srgbClr val="000000"/>
              </a:buClr>
              <a:buFont typeface="Arial"/>
              <a:buNone/>
            </a:pPr>
            <a:endParaRPr sz="1200" dirty="0">
              <a:solidFill>
                <a:schemeClr val="dk1"/>
              </a:solidFill>
              <a:latin typeface="Times New Roman"/>
              <a:ea typeface="Times New Roman"/>
              <a:cs typeface="Times New Roman"/>
              <a:sym typeface="Times New Roman"/>
            </a:endParaRPr>
          </a:p>
        </p:txBody>
      </p:sp>
      <p:sp>
        <p:nvSpPr>
          <p:cNvPr id="342" name="Shape 342"/>
          <p:cNvSpPr txBox="1"/>
          <p:nvPr/>
        </p:nvSpPr>
        <p:spPr>
          <a:xfrm>
            <a:off x="286521" y="769158"/>
            <a:ext cx="7779600" cy="527700"/>
          </a:xfrm>
          <a:prstGeom prst="rect">
            <a:avLst/>
          </a:prstGeom>
          <a:solidFill>
            <a:srgbClr val="FF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Arial"/>
              <a:buNone/>
            </a:pPr>
            <a:r>
              <a:rPr lang="en-US" sz="3000" b="1" i="0" u="none" strike="noStrike" cap="none" dirty="0">
                <a:solidFill>
                  <a:srgbClr val="000000"/>
                </a:solidFill>
                <a:latin typeface="Arial"/>
                <a:ea typeface="Arial"/>
                <a:cs typeface="Arial"/>
                <a:sym typeface="Arial"/>
              </a:rPr>
              <a:t>STEP </a:t>
            </a:r>
            <a:r>
              <a:rPr lang="en-US" sz="3000" b="1" i="0" u="none" strike="noStrike" cap="none" dirty="0" smtClean="0">
                <a:solidFill>
                  <a:srgbClr val="000000"/>
                </a:solidFill>
                <a:latin typeface="Arial"/>
                <a:ea typeface="Arial"/>
                <a:cs typeface="Arial"/>
                <a:sym typeface="Arial"/>
              </a:rPr>
              <a:t>3: </a:t>
            </a:r>
            <a:r>
              <a:rPr lang="en-US" sz="3000" b="1" dirty="0"/>
              <a:t>DEVELOP AN OPM DIAGRAM</a:t>
            </a:r>
          </a:p>
        </p:txBody>
      </p:sp>
      <p:sp>
        <p:nvSpPr>
          <p:cNvPr id="345" name="Shape 345"/>
          <p:cNvSpPr/>
          <p:nvPr/>
        </p:nvSpPr>
        <p:spPr>
          <a:xfrm>
            <a:off x="2718021" y="2105438"/>
            <a:ext cx="5872869" cy="438000"/>
          </a:xfrm>
          <a:prstGeom prst="rect">
            <a:avLst/>
          </a:prstGeom>
          <a:noFill/>
          <a:ln w="9525" cap="flat" cmpd="sng">
            <a:solidFill>
              <a:srgbClr val="000000"/>
            </a:solidFill>
            <a:prstDash val="dash"/>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347" name="Shape 347"/>
          <p:cNvSpPr txBox="1"/>
          <p:nvPr/>
        </p:nvSpPr>
        <p:spPr>
          <a:xfrm>
            <a:off x="315812" y="1315646"/>
            <a:ext cx="8418900" cy="611700"/>
          </a:xfrm>
          <a:prstGeom prst="rect">
            <a:avLst/>
          </a:prstGeom>
          <a:noFill/>
          <a:ln>
            <a:noFill/>
          </a:ln>
        </p:spPr>
        <p:txBody>
          <a:bodyPr lIns="91425" tIns="45700" rIns="91425" bIns="45700" anchor="t" anchorCtr="0">
            <a:noAutofit/>
          </a:bodyPr>
          <a:lstStyle/>
          <a:p>
            <a:pPr lvl="0">
              <a:buClr>
                <a:schemeClr val="dk1"/>
              </a:buClr>
              <a:buSzPct val="25000"/>
            </a:pPr>
            <a:r>
              <a:rPr lang="en-US" sz="1200" b="0" i="1" u="none" strike="noStrike" cap="none" dirty="0" smtClean="0">
                <a:solidFill>
                  <a:srgbClr val="3F3F3F"/>
                </a:solidFill>
                <a:latin typeface="Source Sans Pro"/>
                <a:ea typeface="Source Sans Pro"/>
                <a:cs typeface="Source Sans Pro"/>
                <a:sym typeface="Source Sans Pro"/>
              </a:rPr>
              <a:t>Provide </a:t>
            </a:r>
            <a:r>
              <a:rPr lang="en-US" sz="1200" b="0" i="1" u="none" strike="noStrike" cap="none" dirty="0">
                <a:solidFill>
                  <a:srgbClr val="3F3F3F"/>
                </a:solidFill>
                <a:latin typeface="Source Sans Pro"/>
                <a:ea typeface="Source Sans Pro"/>
                <a:cs typeface="Source Sans Pro"/>
                <a:sym typeface="Source Sans Pro"/>
              </a:rPr>
              <a:t>a brief d</a:t>
            </a:r>
            <a:r>
              <a:rPr lang="en-US" sz="1200" i="1" dirty="0">
                <a:solidFill>
                  <a:srgbClr val="3F3F3F"/>
                </a:solidFill>
                <a:latin typeface="Source Sans Pro"/>
                <a:ea typeface="Source Sans Pro"/>
                <a:cs typeface="Source Sans Pro"/>
                <a:sym typeface="Source Sans Pro"/>
              </a:rPr>
              <a:t>escription of each in the field </a:t>
            </a:r>
            <a:r>
              <a:rPr lang="en-US" sz="1200" i="1" dirty="0" smtClean="0">
                <a:solidFill>
                  <a:srgbClr val="3F3F3F"/>
                </a:solidFill>
                <a:latin typeface="Source Sans Pro"/>
                <a:ea typeface="Source Sans Pro"/>
                <a:cs typeface="Source Sans Pro"/>
                <a:sym typeface="Source Sans Pro"/>
              </a:rPr>
              <a:t>provided of the following: </a:t>
            </a:r>
            <a:r>
              <a:rPr lang="en-US" sz="1200" i="1" dirty="0">
                <a:solidFill>
                  <a:srgbClr val="3F3F3F"/>
                </a:solidFill>
                <a:latin typeface="Source Sans Pro"/>
                <a:ea typeface="Source Sans Pro"/>
                <a:cs typeface="Source Sans Pro"/>
                <a:sym typeface="Source Sans Pro"/>
              </a:rPr>
              <a:t>value related operand, delivered function, internal functions (operands and processes), and form. </a:t>
            </a: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Font typeface="Arial"/>
              <a:buNone/>
            </a:pPr>
            <a:endParaRPr sz="1200" b="0" i="0" u="none" strike="noStrike" cap="none" dirty="0">
              <a:solidFill>
                <a:schemeClr val="dk1"/>
              </a:solidFill>
              <a:latin typeface="Times New Roman"/>
              <a:ea typeface="Times New Roman"/>
              <a:cs typeface="Times New Roman"/>
              <a:sym typeface="Times New Roman"/>
            </a:endParaRPr>
          </a:p>
        </p:txBody>
      </p:sp>
      <p:sp>
        <p:nvSpPr>
          <p:cNvPr id="348" name="Shape 348"/>
          <p:cNvSpPr/>
          <p:nvPr/>
        </p:nvSpPr>
        <p:spPr>
          <a:xfrm>
            <a:off x="2718021" y="2918343"/>
            <a:ext cx="5872869" cy="438000"/>
          </a:xfrm>
          <a:prstGeom prst="rect">
            <a:avLst/>
          </a:prstGeom>
          <a:noFill/>
          <a:ln w="9525" cap="flat" cmpd="sng">
            <a:solidFill>
              <a:srgbClr val="000000"/>
            </a:solidFill>
            <a:prstDash val="dash"/>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349" name="Shape 349"/>
          <p:cNvSpPr/>
          <p:nvPr/>
        </p:nvSpPr>
        <p:spPr>
          <a:xfrm>
            <a:off x="2718021" y="3720060"/>
            <a:ext cx="5872869" cy="1153276"/>
          </a:xfrm>
          <a:prstGeom prst="rect">
            <a:avLst/>
          </a:prstGeom>
          <a:noFill/>
          <a:ln w="9525" cap="flat" cmpd="sng">
            <a:solidFill>
              <a:srgbClr val="000000"/>
            </a:solidFill>
            <a:prstDash val="dash"/>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350" name="Shape 350"/>
          <p:cNvSpPr/>
          <p:nvPr/>
        </p:nvSpPr>
        <p:spPr>
          <a:xfrm>
            <a:off x="2718021" y="5156020"/>
            <a:ext cx="5872869" cy="438000"/>
          </a:xfrm>
          <a:prstGeom prst="rect">
            <a:avLst/>
          </a:prstGeom>
          <a:noFill/>
          <a:ln w="9525" cap="flat" cmpd="sng">
            <a:solidFill>
              <a:srgbClr val="000000"/>
            </a:solidFill>
            <a:prstDash val="dash"/>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2" name="Text Placeholder 1"/>
          <p:cNvSpPr>
            <a:spLocks noGrp="1"/>
          </p:cNvSpPr>
          <p:nvPr>
            <p:ph type="body" idx="1"/>
          </p:nvPr>
        </p:nvSpPr>
        <p:spPr>
          <a:xfrm>
            <a:off x="2718022" y="2112391"/>
            <a:ext cx="5872869" cy="431047"/>
          </a:xfrm>
        </p:spPr>
        <p:txBody>
          <a:bodyPr/>
          <a:lstStyle/>
          <a:p>
            <a:r>
              <a:rPr lang="en-US" sz="1100" dirty="0" smtClean="0"/>
              <a:t>Person, the user is an instrument to the system. However, he’s also the value related operand as he becomes entertained by observing. </a:t>
            </a:r>
            <a:endParaRPr lang="en-US" sz="1100" dirty="0"/>
          </a:p>
        </p:txBody>
      </p:sp>
      <p:sp>
        <p:nvSpPr>
          <p:cNvPr id="3" name="Text Placeholder 2"/>
          <p:cNvSpPr>
            <a:spLocks noGrp="1"/>
          </p:cNvSpPr>
          <p:nvPr>
            <p:ph type="body" idx="2"/>
          </p:nvPr>
        </p:nvSpPr>
        <p:spPr>
          <a:xfrm>
            <a:off x="2718023" y="2918343"/>
            <a:ext cx="5872868" cy="438000"/>
          </a:xfrm>
        </p:spPr>
        <p:txBody>
          <a:bodyPr/>
          <a:lstStyle/>
          <a:p>
            <a:r>
              <a:rPr lang="en-US" sz="1100" dirty="0" smtClean="0"/>
              <a:t>Person entertaining, is the externally primary value related function.</a:t>
            </a:r>
            <a:endParaRPr lang="en-US" sz="1100" dirty="0"/>
          </a:p>
        </p:txBody>
      </p:sp>
      <p:sp>
        <p:nvSpPr>
          <p:cNvPr id="4" name="Text Placeholder 3"/>
          <p:cNvSpPr>
            <a:spLocks noGrp="1"/>
          </p:cNvSpPr>
          <p:nvPr>
            <p:ph type="body" idx="13"/>
          </p:nvPr>
        </p:nvSpPr>
        <p:spPr>
          <a:xfrm>
            <a:off x="2718024" y="3735936"/>
            <a:ext cx="5872868" cy="1137400"/>
          </a:xfrm>
        </p:spPr>
        <p:txBody>
          <a:bodyPr numCol="2"/>
          <a:lstStyle/>
          <a:p>
            <a:pPr marL="171450" indent="-171450">
              <a:buFont typeface="Arial" panose="020B0604020202020204" pitchFamily="34" charset="0"/>
              <a:buChar char="•"/>
            </a:pPr>
            <a:r>
              <a:rPr lang="en-US" sz="1000" dirty="0" smtClean="0"/>
              <a:t>Propeller and body assembling, is the function being performed by the user. </a:t>
            </a:r>
          </a:p>
          <a:p>
            <a:pPr marL="171450" indent="-171450">
              <a:buFont typeface="Arial" panose="020B0604020202020204" pitchFamily="34" charset="0"/>
              <a:buChar char="•"/>
            </a:pPr>
            <a:r>
              <a:rPr lang="en-US" sz="1000" dirty="0" smtClean="0"/>
              <a:t>Launching glider is being performed by the user as an instrument to the operation.</a:t>
            </a:r>
          </a:p>
          <a:p>
            <a:pPr marL="171450" indent="-171450">
              <a:buFont typeface="Arial" panose="020B0604020202020204" pitchFamily="34" charset="0"/>
              <a:buChar char="•"/>
            </a:pPr>
            <a:r>
              <a:rPr lang="en-US" sz="1000" dirty="0" smtClean="0"/>
              <a:t>Glider lifting, the air is and wings allow the glider to lift. </a:t>
            </a:r>
          </a:p>
          <a:p>
            <a:pPr marL="171450" indent="-171450">
              <a:buFont typeface="Arial" panose="020B0604020202020204" pitchFamily="34" charset="0"/>
              <a:buChar char="•"/>
            </a:pPr>
            <a:r>
              <a:rPr lang="en-US" sz="1000" dirty="0" smtClean="0"/>
              <a:t>Glider guided, the propeller, stabilizer and fin allow the glider to have a guided flight.</a:t>
            </a:r>
          </a:p>
          <a:p>
            <a:pPr marL="171450" indent="-171450">
              <a:buFont typeface="Arial" panose="020B0604020202020204" pitchFamily="34" charset="0"/>
              <a:buChar char="•"/>
            </a:pPr>
            <a:r>
              <a:rPr lang="en-US" sz="1000" dirty="0" smtClean="0"/>
              <a:t>The user is observing the flying glider and becomes entertained. </a:t>
            </a:r>
            <a:endParaRPr lang="en-US" sz="1000" dirty="0"/>
          </a:p>
        </p:txBody>
      </p:sp>
      <p:sp>
        <p:nvSpPr>
          <p:cNvPr id="5" name="Text Placeholder 4"/>
          <p:cNvSpPr>
            <a:spLocks noGrp="1"/>
          </p:cNvSpPr>
          <p:nvPr>
            <p:ph type="body" idx="14"/>
          </p:nvPr>
        </p:nvSpPr>
        <p:spPr>
          <a:xfrm>
            <a:off x="2718023" y="5167982"/>
            <a:ext cx="5872868" cy="426038"/>
          </a:xfrm>
        </p:spPr>
        <p:txBody>
          <a:bodyPr/>
          <a:lstStyle/>
          <a:p>
            <a:r>
              <a:rPr lang="en-US" sz="1200" dirty="0" smtClean="0"/>
              <a:t>Wing, fuselage, fin, stabilizer, counter weight, propeller. </a:t>
            </a:r>
            <a:endParaRPr lang="en-US" sz="1200" dirty="0"/>
          </a:p>
        </p:txBody>
      </p:sp>
      <p:sp>
        <p:nvSpPr>
          <p:cNvPr id="9" name="Slide Number Placeholder 8"/>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10</a:t>
            </a:fld>
            <a:endParaRPr lang="en-US" dirty="0">
              <a:latin typeface="Calibri"/>
              <a:ea typeface="Calibri"/>
              <a:cs typeface="Calibri"/>
              <a:sym typeface="Calibri"/>
            </a:endParaRPr>
          </a:p>
        </p:txBody>
      </p:sp>
    </p:spTree>
    <p:extLst>
      <p:ext uri="{BB962C8B-B14F-4D97-AF65-F5344CB8AC3E}">
        <p14:creationId xmlns:p14="http://schemas.microsoft.com/office/powerpoint/2010/main" val="2474106063"/>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Shape 357"/>
          <p:cNvSpPr txBox="1"/>
          <p:nvPr/>
        </p:nvSpPr>
        <p:spPr>
          <a:xfrm>
            <a:off x="282947" y="746879"/>
            <a:ext cx="7779600" cy="527700"/>
          </a:xfrm>
          <a:prstGeom prst="rect">
            <a:avLst/>
          </a:prstGeom>
          <a:solidFill>
            <a:srgbClr val="FF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Arial"/>
              <a:buNone/>
            </a:pPr>
            <a:r>
              <a:rPr lang="en-US" sz="3000" b="1" i="0" u="none" strike="noStrike" cap="none" dirty="0">
                <a:solidFill>
                  <a:srgbClr val="000000"/>
                </a:solidFill>
                <a:latin typeface="Arial"/>
                <a:ea typeface="Arial"/>
                <a:cs typeface="Arial"/>
                <a:sym typeface="Arial"/>
              </a:rPr>
              <a:t>STEP </a:t>
            </a:r>
            <a:r>
              <a:rPr lang="en-US" sz="3000" b="1" dirty="0" smtClean="0"/>
              <a:t>4</a:t>
            </a:r>
            <a:r>
              <a:rPr lang="en-US" sz="3000" b="1" i="0" u="none" strike="noStrike" cap="none" dirty="0" smtClean="0">
                <a:solidFill>
                  <a:srgbClr val="000000"/>
                </a:solidFill>
                <a:latin typeface="Arial"/>
                <a:ea typeface="Arial"/>
                <a:cs typeface="Arial"/>
                <a:sym typeface="Arial"/>
              </a:rPr>
              <a:t>: </a:t>
            </a:r>
            <a:r>
              <a:rPr lang="en-US" sz="3000" b="1" dirty="0"/>
              <a:t>FUNCTIONAL INFORMATION</a:t>
            </a:r>
          </a:p>
        </p:txBody>
      </p:sp>
      <p:sp>
        <p:nvSpPr>
          <p:cNvPr id="358" name="Shape 358"/>
          <p:cNvSpPr txBox="1"/>
          <p:nvPr/>
        </p:nvSpPr>
        <p:spPr>
          <a:xfrm>
            <a:off x="315850" y="1927346"/>
            <a:ext cx="8130000" cy="1009304"/>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Font typeface="Source Sans Pro"/>
              <a:buNone/>
            </a:pPr>
            <a:r>
              <a:rPr lang="en-US" b="1" dirty="0">
                <a:solidFill>
                  <a:srgbClr val="3F3F3F"/>
                </a:solidFill>
                <a:latin typeface="Source Sans Pro"/>
                <a:ea typeface="Source Sans Pro"/>
                <a:cs typeface="Source Sans Pro"/>
                <a:sym typeface="Source Sans Pro"/>
              </a:rPr>
              <a:t>Give a brief description of your field and how functional information is normally conveyed.  Are processes indicated? Operands? Are processes and operands combined into functions? In your </a:t>
            </a:r>
            <a:r>
              <a:rPr lang="en-US" b="1" dirty="0" smtClean="0">
                <a:solidFill>
                  <a:srgbClr val="3F3F3F"/>
                </a:solidFill>
                <a:latin typeface="Source Sans Pro"/>
                <a:ea typeface="Source Sans Pro"/>
                <a:cs typeface="Source Sans Pro"/>
                <a:sym typeface="Source Sans Pro"/>
              </a:rPr>
              <a:t>description, </a:t>
            </a:r>
            <a:r>
              <a:rPr lang="en-US" b="1" dirty="0">
                <a:solidFill>
                  <a:srgbClr val="3F3F3F"/>
                </a:solidFill>
                <a:latin typeface="Source Sans Pro"/>
                <a:ea typeface="Source Sans Pro"/>
                <a:cs typeface="Source Sans Pro"/>
                <a:sym typeface="Source Sans Pro"/>
              </a:rPr>
              <a:t>be sure to cite at least one </a:t>
            </a:r>
            <a:r>
              <a:rPr lang="en-US" b="1" dirty="0" smtClean="0">
                <a:solidFill>
                  <a:srgbClr val="3F3F3F"/>
                </a:solidFill>
                <a:latin typeface="Source Sans Pro"/>
                <a:ea typeface="Source Sans Pro"/>
                <a:cs typeface="Source Sans Pro"/>
                <a:sym typeface="Source Sans Pro"/>
              </a:rPr>
              <a:t>example</a:t>
            </a:r>
            <a:r>
              <a:rPr lang="en-US" b="1" dirty="0">
                <a:solidFill>
                  <a:srgbClr val="3F3F3F"/>
                </a:solidFill>
                <a:latin typeface="Source Sans Pro"/>
                <a:ea typeface="Source Sans Pro"/>
                <a:cs typeface="Source Sans Pro"/>
                <a:sym typeface="Source Sans Pro"/>
              </a:rPr>
              <a:t>:</a:t>
            </a: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Font typeface="Arial"/>
              <a:buNone/>
            </a:pPr>
            <a:endParaRPr sz="1200" b="0" i="1"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Font typeface="Arial"/>
              <a:buNone/>
            </a:pPr>
            <a:endParaRPr sz="1200" b="0" i="0" u="none" strike="noStrike" cap="none" dirty="0">
              <a:solidFill>
                <a:schemeClr val="dk1"/>
              </a:solidFill>
              <a:latin typeface="Times New Roman"/>
              <a:ea typeface="Times New Roman"/>
              <a:cs typeface="Times New Roman"/>
              <a:sym typeface="Times New Roman"/>
            </a:endParaRPr>
          </a:p>
        </p:txBody>
      </p:sp>
      <p:sp>
        <p:nvSpPr>
          <p:cNvPr id="359" name="Shape 359"/>
          <p:cNvSpPr/>
          <p:nvPr/>
        </p:nvSpPr>
        <p:spPr>
          <a:xfrm>
            <a:off x="428625" y="3001125"/>
            <a:ext cx="8306087" cy="2755500"/>
          </a:xfrm>
          <a:prstGeom prst="rect">
            <a:avLst/>
          </a:prstGeom>
          <a:noFill/>
          <a:ln w="9525" cap="flat" cmpd="sng">
            <a:solidFill>
              <a:srgbClr val="000000"/>
            </a:solidFill>
            <a:prstDash val="dash"/>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360" name="Shape 360"/>
          <p:cNvSpPr txBox="1"/>
          <p:nvPr/>
        </p:nvSpPr>
        <p:spPr>
          <a:xfrm>
            <a:off x="315812" y="1315646"/>
            <a:ext cx="8418900" cy="6117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Source Sans Pro"/>
              <a:buNone/>
            </a:pPr>
            <a:r>
              <a:rPr lang="en-US" sz="1200" b="0" i="1" u="none" strike="noStrike" cap="none" dirty="0">
                <a:solidFill>
                  <a:srgbClr val="3F3F3F"/>
                </a:solidFill>
                <a:latin typeface="Source Sans Pro"/>
                <a:ea typeface="Source Sans Pro"/>
                <a:cs typeface="Source Sans Pro"/>
                <a:sym typeface="Source Sans Pro"/>
              </a:rPr>
              <a:t>For your last step, you will think about how functional information is normally conveyed in your field or </a:t>
            </a:r>
            <a:r>
              <a:rPr lang="en-US" sz="1200" i="1" dirty="0">
                <a:solidFill>
                  <a:srgbClr val="3F3F3F"/>
                </a:solidFill>
                <a:latin typeface="Source Sans Pro"/>
                <a:ea typeface="Source Sans Pro"/>
                <a:cs typeface="Source Sans Pro"/>
                <a:sym typeface="Source Sans Pro"/>
              </a:rPr>
              <a:t>discipline</a:t>
            </a:r>
            <a:r>
              <a:rPr lang="en-US" sz="1200" b="0" i="1" u="none" strike="noStrike" cap="none" dirty="0">
                <a:solidFill>
                  <a:srgbClr val="3F3F3F"/>
                </a:solidFill>
                <a:latin typeface="Source Sans Pro"/>
                <a:ea typeface="Source Sans Pro"/>
                <a:cs typeface="Source Sans Pro"/>
                <a:sym typeface="Source Sans Pro"/>
              </a:rPr>
              <a:t>. Cite and briefly descri</a:t>
            </a:r>
            <a:r>
              <a:rPr lang="en-US" sz="1200" i="1" dirty="0">
                <a:solidFill>
                  <a:srgbClr val="3F3F3F"/>
                </a:solidFill>
                <a:latin typeface="Source Sans Pro"/>
                <a:ea typeface="Source Sans Pro"/>
                <a:cs typeface="Source Sans Pro"/>
                <a:sym typeface="Source Sans Pro"/>
              </a:rPr>
              <a:t>be a specific </a:t>
            </a:r>
            <a:r>
              <a:rPr lang="en-US" sz="1200" i="1" dirty="0" smtClean="0">
                <a:solidFill>
                  <a:srgbClr val="3F3F3F"/>
                </a:solidFill>
                <a:latin typeface="Source Sans Pro"/>
                <a:ea typeface="Source Sans Pro"/>
                <a:cs typeface="Source Sans Pro"/>
                <a:sym typeface="Source Sans Pro"/>
              </a:rPr>
              <a:t>example</a:t>
            </a:r>
            <a:r>
              <a:rPr lang="en-US" sz="1200" i="1" dirty="0">
                <a:solidFill>
                  <a:srgbClr val="3F3F3F"/>
                </a:solidFill>
                <a:latin typeface="Source Sans Pro"/>
                <a:ea typeface="Source Sans Pro"/>
                <a:cs typeface="Source Sans Pro"/>
                <a:sym typeface="Source Sans Pro"/>
              </a:rPr>
              <a:t>.</a:t>
            </a:r>
          </a:p>
          <a:p>
            <a:pPr marL="0" marR="0" lvl="0" indent="0" algn="ctr" rtl="0">
              <a:lnSpc>
                <a:spcPct val="100000"/>
              </a:lnSpc>
              <a:spcBef>
                <a:spcPts val="0"/>
              </a:spcBef>
              <a:spcAft>
                <a:spcPts val="0"/>
              </a:spcAft>
              <a:buClr>
                <a:schemeClr val="dk1"/>
              </a:buClr>
              <a:buFont typeface="Arial"/>
              <a:buNone/>
            </a:pPr>
            <a:endParaRPr sz="1200" b="0" i="1" u="none" strike="noStrike" cap="none" dirty="0">
              <a:solidFill>
                <a:schemeClr val="dk1"/>
              </a:solidFill>
              <a:latin typeface="Arial"/>
              <a:ea typeface="Arial"/>
              <a:cs typeface="Arial"/>
              <a:sym typeface="Arial"/>
            </a:endParaRPr>
          </a:p>
        </p:txBody>
      </p:sp>
      <p:sp>
        <p:nvSpPr>
          <p:cNvPr id="2" name="Text Placeholder 1"/>
          <p:cNvSpPr>
            <a:spLocks noGrp="1"/>
          </p:cNvSpPr>
          <p:nvPr>
            <p:ph type="body" idx="1"/>
          </p:nvPr>
        </p:nvSpPr>
        <p:spPr>
          <a:xfrm>
            <a:off x="428625" y="3003858"/>
            <a:ext cx="8306087" cy="2752767"/>
          </a:xfrm>
        </p:spPr>
        <p:txBody>
          <a:bodyPr/>
          <a:lstStyle/>
          <a:p>
            <a:r>
              <a:rPr lang="en-US" dirty="0" smtClean="0"/>
              <a:t>Personal write up based on the students experience.</a:t>
            </a:r>
            <a:endParaRPr lang="en-US" dirty="0"/>
          </a:p>
        </p:txBody>
      </p:sp>
      <p:sp>
        <p:nvSpPr>
          <p:cNvPr id="9" name="Slide Number Placeholder 8"/>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11</a:t>
            </a:fld>
            <a:endParaRPr lang="en-US" dirty="0">
              <a:latin typeface="Calibri"/>
              <a:ea typeface="Calibri"/>
              <a:cs typeface="Calibri"/>
              <a:sym typeface="Calibri"/>
            </a:endParaRPr>
          </a:p>
        </p:txBody>
      </p:sp>
    </p:spTree>
    <p:extLst>
      <p:ext uri="{BB962C8B-B14F-4D97-AF65-F5344CB8AC3E}">
        <p14:creationId xmlns:p14="http://schemas.microsoft.com/office/powerpoint/2010/main" val="3442369824"/>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7" name="Shape 317"/>
          <p:cNvSpPr txBox="1"/>
          <p:nvPr/>
        </p:nvSpPr>
        <p:spPr>
          <a:xfrm>
            <a:off x="275380" y="1910278"/>
            <a:ext cx="8604071" cy="241433"/>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Font typeface="Source Sans Pro"/>
              <a:buNone/>
            </a:pPr>
            <a:r>
              <a:rPr lang="en-US" b="1" dirty="0">
                <a:solidFill>
                  <a:srgbClr val="3F3F3F"/>
                </a:solidFill>
                <a:latin typeface="Source Sans Pro"/>
                <a:ea typeface="Source Sans Pro"/>
                <a:cs typeface="Source Sans Pro"/>
                <a:sym typeface="Source Sans Pro"/>
              </a:rPr>
              <a:t>Object </a:t>
            </a:r>
            <a:r>
              <a:rPr lang="en-US" b="1" dirty="0" smtClean="0">
                <a:solidFill>
                  <a:srgbClr val="3F3F3F"/>
                </a:solidFill>
                <a:latin typeface="Source Sans Pro"/>
                <a:ea typeface="Source Sans Pro"/>
                <a:cs typeface="Source Sans Pro"/>
                <a:sym typeface="Source Sans Pro"/>
              </a:rPr>
              <a:t>elements </a:t>
            </a:r>
            <a:r>
              <a:rPr lang="en-US" b="1" dirty="0">
                <a:solidFill>
                  <a:srgbClr val="3F3F3F"/>
                </a:solidFill>
                <a:latin typeface="Source Sans Pro"/>
                <a:ea typeface="Source Sans Pro"/>
                <a:cs typeface="Source Sans Pro"/>
                <a:sym typeface="Source Sans Pro"/>
              </a:rPr>
              <a:t>or abstractions of form</a:t>
            </a:r>
            <a:r>
              <a:rPr lang="en-US" sz="1400" b="1" i="0" u="none" strike="noStrike" cap="none" dirty="0" smtClean="0">
                <a:solidFill>
                  <a:srgbClr val="3F3F3F"/>
                </a:solidFill>
                <a:latin typeface="Source Sans Pro"/>
                <a:ea typeface="Source Sans Pro"/>
                <a:cs typeface="Source Sans Pro"/>
                <a:sym typeface="Source Sans Pro"/>
              </a:rPr>
              <a:t>:</a:t>
            </a:r>
            <a:endParaRPr sz="1200" b="0" i="0" u="none" strike="noStrike" cap="none" dirty="0" smtClean="0">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Font typeface="Arial"/>
              <a:buNone/>
            </a:pPr>
            <a:endParaRPr sz="1200" b="0" i="1"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Font typeface="Arial"/>
              <a:buNone/>
            </a:pPr>
            <a:endParaRPr sz="1200" b="0" i="0" u="none" strike="noStrike" cap="none" dirty="0">
              <a:solidFill>
                <a:schemeClr val="dk1"/>
              </a:solidFill>
              <a:latin typeface="Times New Roman"/>
              <a:ea typeface="Times New Roman"/>
              <a:cs typeface="Times New Roman"/>
              <a:sym typeface="Times New Roman"/>
            </a:endParaRPr>
          </a:p>
        </p:txBody>
      </p:sp>
      <p:sp>
        <p:nvSpPr>
          <p:cNvPr id="314" name="Shape 314"/>
          <p:cNvSpPr txBox="1"/>
          <p:nvPr/>
        </p:nvSpPr>
        <p:spPr>
          <a:xfrm>
            <a:off x="275380" y="802579"/>
            <a:ext cx="8960400" cy="5277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Arial"/>
              <a:buNone/>
            </a:pPr>
            <a:r>
              <a:rPr lang="en-US" sz="3000" b="1" i="0" u="none" strike="noStrike" cap="none" dirty="0">
                <a:solidFill>
                  <a:srgbClr val="000000"/>
                </a:solidFill>
                <a:latin typeface="Arial"/>
                <a:ea typeface="Arial"/>
                <a:cs typeface="Arial"/>
                <a:sym typeface="Arial"/>
              </a:rPr>
              <a:t>STEP </a:t>
            </a:r>
            <a:r>
              <a:rPr lang="en-US" sz="3000" b="1" dirty="0"/>
              <a:t>1</a:t>
            </a:r>
            <a:r>
              <a:rPr lang="en-US" sz="3000" b="1" i="0" u="none" strike="noStrike" cap="none" dirty="0">
                <a:solidFill>
                  <a:srgbClr val="000000"/>
                </a:solidFill>
                <a:latin typeface="Arial"/>
                <a:ea typeface="Arial"/>
                <a:cs typeface="Arial"/>
                <a:sym typeface="Arial"/>
              </a:rPr>
              <a:t>:</a:t>
            </a:r>
            <a:r>
              <a:rPr lang="en-US" sz="3000" b="1" dirty="0"/>
              <a:t> </a:t>
            </a:r>
            <a:r>
              <a:rPr lang="en-US" sz="3000" b="1" dirty="0" smtClean="0"/>
              <a:t>ABSTRACTIONS OF FORM</a:t>
            </a:r>
            <a:endParaRPr lang="en-US" sz="3000" b="1" dirty="0"/>
          </a:p>
        </p:txBody>
      </p:sp>
      <p:sp>
        <p:nvSpPr>
          <p:cNvPr id="318" name="Shape 318"/>
          <p:cNvSpPr/>
          <p:nvPr/>
        </p:nvSpPr>
        <p:spPr>
          <a:xfrm>
            <a:off x="381001" y="2215215"/>
            <a:ext cx="8405724" cy="1388488"/>
          </a:xfrm>
          <a:prstGeom prst="rect">
            <a:avLst/>
          </a:prstGeom>
          <a:noFill/>
          <a:ln w="9525" cap="flat" cmpd="sng">
            <a:solidFill>
              <a:srgbClr val="000000"/>
            </a:solidFill>
            <a:prstDash val="dash"/>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319" name="Shape 319"/>
          <p:cNvSpPr/>
          <p:nvPr/>
        </p:nvSpPr>
        <p:spPr>
          <a:xfrm>
            <a:off x="381001" y="4278957"/>
            <a:ext cx="8417899" cy="1895536"/>
          </a:xfrm>
          <a:prstGeom prst="rect">
            <a:avLst/>
          </a:prstGeom>
          <a:noFill/>
          <a:ln w="9525" cap="flat" cmpd="sng">
            <a:solidFill>
              <a:srgbClr val="000000"/>
            </a:solidFill>
            <a:prstDash val="dash"/>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10" name="Shape 317"/>
          <p:cNvSpPr txBox="1"/>
          <p:nvPr/>
        </p:nvSpPr>
        <p:spPr>
          <a:xfrm>
            <a:off x="275380" y="3754493"/>
            <a:ext cx="8604071" cy="523878"/>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Source Sans Pro"/>
              <a:buNone/>
            </a:pPr>
            <a:r>
              <a:rPr lang="en-US" sz="1400" b="1" i="0" u="none" strike="noStrike" cap="none" dirty="0" smtClean="0">
                <a:solidFill>
                  <a:srgbClr val="3F3F3F"/>
                </a:solidFill>
                <a:latin typeface="Source Sans Pro"/>
                <a:ea typeface="Source Sans Pro"/>
                <a:cs typeface="Source Sans Pro"/>
                <a:sym typeface="Source Sans Pro"/>
              </a:rPr>
              <a:t>Please describe </a:t>
            </a:r>
            <a:r>
              <a:rPr lang="en-US" b="1" dirty="0" smtClean="0">
                <a:solidFill>
                  <a:srgbClr val="3F3F3F"/>
                </a:solidFill>
                <a:latin typeface="Source Sans Pro"/>
                <a:ea typeface="Source Sans Pro"/>
                <a:cs typeface="Source Sans Pro"/>
                <a:sym typeface="Source Sans Pro"/>
              </a:rPr>
              <a:t>how and or why you used these elements / abstractions of form to construct your graphical </a:t>
            </a:r>
            <a:r>
              <a:rPr lang="en-US" b="1" dirty="0" err="1" smtClean="0">
                <a:solidFill>
                  <a:srgbClr val="3F3F3F"/>
                </a:solidFill>
                <a:latin typeface="Source Sans Pro"/>
                <a:ea typeface="Source Sans Pro"/>
                <a:cs typeface="Source Sans Pro"/>
                <a:sym typeface="Source Sans Pro"/>
              </a:rPr>
              <a:t>decompositional</a:t>
            </a:r>
            <a:r>
              <a:rPr lang="en-US" b="1" dirty="0" smtClean="0">
                <a:solidFill>
                  <a:srgbClr val="3F3F3F"/>
                </a:solidFill>
                <a:latin typeface="Source Sans Pro"/>
                <a:ea typeface="Source Sans Pro"/>
                <a:cs typeface="Source Sans Pro"/>
                <a:sym typeface="Source Sans Pro"/>
              </a:rPr>
              <a:t> view for the form of your system.</a:t>
            </a:r>
          </a:p>
          <a:p>
            <a:pPr marL="0" marR="0" lvl="0" indent="0" algn="l" rtl="0">
              <a:lnSpc>
                <a:spcPct val="100000"/>
              </a:lnSpc>
              <a:spcBef>
                <a:spcPts val="0"/>
              </a:spcBef>
              <a:spcAft>
                <a:spcPts val="0"/>
              </a:spcAft>
              <a:buClr>
                <a:schemeClr val="dk1"/>
              </a:buClr>
              <a:buFont typeface="Arial"/>
              <a:buNone/>
            </a:pPr>
            <a:endParaRPr sz="1200" b="0" i="0" u="none" strike="noStrike" cap="none" dirty="0" smtClean="0">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Font typeface="Arial"/>
              <a:buNone/>
            </a:pPr>
            <a:endParaRPr sz="1200" b="0" i="1"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Font typeface="Arial"/>
              <a:buNone/>
            </a:pPr>
            <a:endParaRPr sz="1200" b="0" i="0" u="none" strike="noStrike" cap="none" dirty="0">
              <a:solidFill>
                <a:schemeClr val="dk1"/>
              </a:solidFill>
              <a:latin typeface="Times New Roman"/>
              <a:ea typeface="Times New Roman"/>
              <a:cs typeface="Times New Roman"/>
              <a:sym typeface="Times New Roman"/>
            </a:endParaRPr>
          </a:p>
        </p:txBody>
      </p:sp>
      <p:sp>
        <p:nvSpPr>
          <p:cNvPr id="3" name="Text Placeholder 2"/>
          <p:cNvSpPr>
            <a:spLocks noGrp="1"/>
          </p:cNvSpPr>
          <p:nvPr>
            <p:ph type="body" idx="1"/>
          </p:nvPr>
        </p:nvSpPr>
        <p:spPr>
          <a:xfrm>
            <a:off x="381001" y="2238043"/>
            <a:ext cx="8405724" cy="1365660"/>
          </a:xfrm>
        </p:spPr>
        <p:txBody>
          <a:bodyPr numCol="2"/>
          <a:lstStyle/>
          <a:p>
            <a:r>
              <a:rPr lang="en-US" b="1" dirty="0" smtClean="0"/>
              <a:t>Crystal Radio</a:t>
            </a:r>
          </a:p>
          <a:p>
            <a:pPr marL="285750" indent="-285750">
              <a:buFont typeface="Arial"/>
              <a:buChar char="•"/>
            </a:pPr>
            <a:r>
              <a:rPr lang="en-US" dirty="0" smtClean="0"/>
              <a:t>Crystal earphone</a:t>
            </a:r>
          </a:p>
          <a:p>
            <a:pPr marL="285750" indent="-285750">
              <a:buFont typeface="Arial" panose="020B0604020202020204" pitchFamily="34" charset="0"/>
              <a:buChar char="•"/>
            </a:pPr>
            <a:r>
              <a:rPr lang="en-US" dirty="0" smtClean="0"/>
              <a:t>Diode</a:t>
            </a:r>
          </a:p>
          <a:p>
            <a:pPr marL="285750" indent="-285750">
              <a:buFont typeface="Arial" panose="020B0604020202020204" pitchFamily="34" charset="0"/>
              <a:buChar char="•"/>
            </a:pPr>
            <a:r>
              <a:rPr lang="en-US" dirty="0" smtClean="0"/>
              <a:t>Variable capacitor</a:t>
            </a:r>
          </a:p>
          <a:p>
            <a:pPr marL="285750" indent="-285750">
              <a:buFont typeface="Arial" panose="020B0604020202020204" pitchFamily="34" charset="0"/>
              <a:buChar char="•"/>
            </a:pPr>
            <a:r>
              <a:rPr lang="en-US" dirty="0" smtClean="0"/>
              <a:t>LC circuit</a:t>
            </a:r>
          </a:p>
          <a:p>
            <a:pPr marL="285750" indent="-285750">
              <a:buFont typeface="Arial" panose="020B0604020202020204" pitchFamily="34" charset="0"/>
              <a:buChar char="•"/>
            </a:pPr>
            <a:r>
              <a:rPr lang="en-US" dirty="0" smtClean="0"/>
              <a:t>Antenna</a:t>
            </a:r>
          </a:p>
          <a:p>
            <a:pPr marL="285750" indent="-285750">
              <a:buFont typeface="Arial" panose="020B0604020202020204" pitchFamily="34" charset="0"/>
              <a:buChar char="•"/>
            </a:pPr>
            <a:r>
              <a:rPr lang="en-US" dirty="0" smtClean="0"/>
              <a:t>Wire</a:t>
            </a:r>
          </a:p>
          <a:p>
            <a:pPr marL="285750" indent="-285750">
              <a:buFont typeface="Arial" panose="020B0604020202020204" pitchFamily="34" charset="0"/>
              <a:buChar char="•"/>
            </a:pPr>
            <a:r>
              <a:rPr lang="en-US" dirty="0" smtClean="0"/>
              <a:t>PBC </a:t>
            </a:r>
            <a:endParaRPr lang="en-US" dirty="0"/>
          </a:p>
        </p:txBody>
      </p:sp>
      <p:sp>
        <p:nvSpPr>
          <p:cNvPr id="4" name="Text Placeholder 3"/>
          <p:cNvSpPr>
            <a:spLocks noGrp="1"/>
          </p:cNvSpPr>
          <p:nvPr>
            <p:ph type="body" idx="2"/>
          </p:nvPr>
        </p:nvSpPr>
        <p:spPr>
          <a:xfrm>
            <a:off x="381001" y="4278957"/>
            <a:ext cx="8405724" cy="1895536"/>
          </a:xfrm>
        </p:spPr>
        <p:txBody>
          <a:bodyPr/>
          <a:lstStyle/>
          <a:p>
            <a:r>
              <a:rPr lang="en-US" dirty="0" smtClean="0"/>
              <a:t>Personal description.</a:t>
            </a:r>
            <a:endParaRPr lang="en-US" dirty="0"/>
          </a:p>
        </p:txBody>
      </p:sp>
      <p:sp>
        <p:nvSpPr>
          <p:cNvPr id="12" name="Slide Number Placeholder 11"/>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12</a:t>
            </a:fld>
            <a:endParaRPr lang="en-US" dirty="0">
              <a:latin typeface="Calibri"/>
              <a:ea typeface="Calibri"/>
              <a:cs typeface="Calibri"/>
              <a:sym typeface="Calibri"/>
            </a:endParaRPr>
          </a:p>
        </p:txBody>
      </p:sp>
      <p:sp>
        <p:nvSpPr>
          <p:cNvPr id="11" name="Shape 321"/>
          <p:cNvSpPr txBox="1"/>
          <p:nvPr/>
        </p:nvSpPr>
        <p:spPr>
          <a:xfrm>
            <a:off x="315825" y="1341478"/>
            <a:ext cx="8084400" cy="72367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Source Sans Pro"/>
              <a:buNone/>
            </a:pPr>
            <a:r>
              <a:rPr lang="en-US" sz="1200" i="1" dirty="0">
                <a:solidFill>
                  <a:srgbClr val="3F3F3F"/>
                </a:solidFill>
                <a:latin typeface="Source Sans Pro"/>
                <a:ea typeface="Source Sans Pro"/>
                <a:cs typeface="Source Sans Pro"/>
                <a:sym typeface="Source Sans Pro"/>
              </a:rPr>
              <a:t>For the </a:t>
            </a:r>
            <a:r>
              <a:rPr lang="en-US" sz="1200" i="1" dirty="0" smtClean="0">
                <a:solidFill>
                  <a:srgbClr val="3F3F3F"/>
                </a:solidFill>
                <a:latin typeface="Source Sans Pro"/>
                <a:ea typeface="Source Sans Pro"/>
                <a:cs typeface="Source Sans Pro"/>
                <a:sym typeface="Source Sans Pro"/>
              </a:rPr>
              <a:t>system </a:t>
            </a:r>
            <a:r>
              <a:rPr lang="en-US" sz="1200" i="1" dirty="0">
                <a:solidFill>
                  <a:srgbClr val="3F3F3F"/>
                </a:solidFill>
                <a:latin typeface="Source Sans Pro"/>
                <a:ea typeface="Source Sans Pro"/>
                <a:cs typeface="Source Sans Pro"/>
                <a:sym typeface="Source Sans Pro"/>
              </a:rPr>
              <a:t>you chose </a:t>
            </a:r>
            <a:r>
              <a:rPr lang="en-US" sz="1200" i="1" dirty="0" smtClean="0">
                <a:solidFill>
                  <a:srgbClr val="3F3F3F"/>
                </a:solidFill>
                <a:latin typeface="Source Sans Pro"/>
                <a:ea typeface="Source Sans Pro"/>
                <a:cs typeface="Source Sans Pro"/>
                <a:sym typeface="Source Sans Pro"/>
              </a:rPr>
              <a:t>in </a:t>
            </a:r>
            <a:r>
              <a:rPr lang="en-US" sz="1200" i="1" dirty="0" smtClean="0">
                <a:solidFill>
                  <a:srgbClr val="3F3F3F"/>
                </a:solidFill>
                <a:latin typeface="Source Sans Pro"/>
                <a:ea typeface="Source Sans Pro"/>
                <a:cs typeface="Source Sans Pro"/>
                <a:sym typeface="Source Sans Pro"/>
              </a:rPr>
              <a:t>Week </a:t>
            </a:r>
            <a:r>
              <a:rPr lang="en-US" sz="1200" i="1" dirty="0">
                <a:solidFill>
                  <a:srgbClr val="3F3F3F"/>
                </a:solidFill>
                <a:latin typeface="Source Sans Pro"/>
                <a:ea typeface="Source Sans Pro"/>
                <a:cs typeface="Source Sans Pro"/>
                <a:sym typeface="Source Sans Pro"/>
              </a:rPr>
              <a:t>1, </a:t>
            </a:r>
            <a:r>
              <a:rPr lang="en-US" sz="1200" i="1" dirty="0" smtClean="0">
                <a:solidFill>
                  <a:srgbClr val="3F3F3F"/>
                </a:solidFill>
                <a:latin typeface="Source Sans Pro"/>
                <a:ea typeface="Source Sans Pro"/>
                <a:cs typeface="Source Sans Pro"/>
                <a:sym typeface="Source Sans Pro"/>
              </a:rPr>
              <a:t>list five </a:t>
            </a:r>
            <a:r>
              <a:rPr lang="en-US" sz="1200" i="1" dirty="0" smtClean="0">
                <a:solidFill>
                  <a:srgbClr val="3F3F3F"/>
                </a:solidFill>
                <a:latin typeface="Source Sans Pro"/>
                <a:ea typeface="Source Sans Pro"/>
                <a:cs typeface="Source Sans Pro"/>
                <a:sym typeface="Source Sans Pro"/>
              </a:rPr>
              <a:t>or </a:t>
            </a:r>
            <a:r>
              <a:rPr lang="en-US" sz="1200" i="1" dirty="0" smtClean="0">
                <a:solidFill>
                  <a:srgbClr val="3F3F3F"/>
                </a:solidFill>
                <a:latin typeface="Source Sans Pro"/>
                <a:ea typeface="Source Sans Pro"/>
                <a:cs typeface="Source Sans Pro"/>
                <a:sym typeface="Source Sans Pro"/>
              </a:rPr>
              <a:t>more object </a:t>
            </a:r>
            <a:r>
              <a:rPr lang="en-US" sz="1200" i="1" dirty="0">
                <a:solidFill>
                  <a:srgbClr val="3F3F3F"/>
                </a:solidFill>
                <a:latin typeface="Source Sans Pro"/>
                <a:ea typeface="Source Sans Pro"/>
                <a:cs typeface="Source Sans Pro"/>
                <a:sym typeface="Source Sans Pro"/>
              </a:rPr>
              <a:t>elements or abstractions of </a:t>
            </a:r>
            <a:r>
              <a:rPr lang="en-US" sz="1200" i="1" dirty="0" smtClean="0">
                <a:solidFill>
                  <a:srgbClr val="3F3F3F"/>
                </a:solidFill>
                <a:latin typeface="Source Sans Pro"/>
                <a:ea typeface="Source Sans Pro"/>
                <a:cs typeface="Source Sans Pro"/>
                <a:sym typeface="Source Sans Pro"/>
              </a:rPr>
              <a:t>form, to make a level </a:t>
            </a:r>
            <a:r>
              <a:rPr lang="en-US" sz="1200" i="1" dirty="0" smtClean="0">
                <a:solidFill>
                  <a:srgbClr val="3F3F3F"/>
                </a:solidFill>
                <a:latin typeface="Source Sans Pro"/>
                <a:ea typeface="Source Sans Pro"/>
                <a:cs typeface="Source Sans Pro"/>
                <a:sym typeface="Source Sans Pro"/>
              </a:rPr>
              <a:t>1 </a:t>
            </a:r>
            <a:r>
              <a:rPr lang="en-US" sz="1200" i="1" dirty="0" err="1" smtClean="0">
                <a:solidFill>
                  <a:srgbClr val="3F3F3F"/>
                </a:solidFill>
                <a:latin typeface="Source Sans Pro"/>
                <a:ea typeface="Source Sans Pro"/>
                <a:cs typeface="Source Sans Pro"/>
                <a:sym typeface="Source Sans Pro"/>
              </a:rPr>
              <a:t>decompositional</a:t>
            </a:r>
            <a:r>
              <a:rPr lang="en-US" sz="1200" i="1" dirty="0" smtClean="0">
                <a:solidFill>
                  <a:srgbClr val="3F3F3F"/>
                </a:solidFill>
                <a:latin typeface="Source Sans Pro"/>
                <a:ea typeface="Source Sans Pro"/>
                <a:cs typeface="Source Sans Pro"/>
                <a:sym typeface="Source Sans Pro"/>
              </a:rPr>
              <a:t> view</a:t>
            </a:r>
            <a:r>
              <a:rPr lang="en-US" sz="1200" i="1" dirty="0" smtClean="0">
                <a:solidFill>
                  <a:srgbClr val="3F3F3F"/>
                </a:solidFill>
                <a:latin typeface="Source Sans Pro"/>
                <a:ea typeface="Source Sans Pro"/>
                <a:cs typeface="Source Sans Pro"/>
                <a:sym typeface="Source Sans Pro"/>
              </a:rPr>
              <a:t>.  Don’t feel constrained to use the same objects as you listed  in Week 1. </a:t>
            </a:r>
            <a:endParaRPr lang="en-US" sz="1200" i="1" dirty="0">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Font typeface="Arial"/>
              <a:buNone/>
            </a:pPr>
            <a:endParaRPr sz="1200" b="0" i="0" u="none" strike="noStrike" cap="none"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791846276"/>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7" name="Shape 327"/>
          <p:cNvSpPr txBox="1"/>
          <p:nvPr/>
        </p:nvSpPr>
        <p:spPr>
          <a:xfrm>
            <a:off x="282947" y="746879"/>
            <a:ext cx="7779600" cy="527700"/>
          </a:xfrm>
          <a:prstGeom prst="rect">
            <a:avLst/>
          </a:prstGeom>
          <a:solidFill>
            <a:srgbClr val="FF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Arial"/>
              <a:buNone/>
            </a:pPr>
            <a:r>
              <a:rPr lang="en-US" sz="2600" b="1" i="0" u="none" strike="noStrike" cap="none" dirty="0">
                <a:solidFill>
                  <a:srgbClr val="000000"/>
                </a:solidFill>
                <a:latin typeface="Arial"/>
                <a:ea typeface="Arial"/>
                <a:cs typeface="Arial"/>
                <a:sym typeface="Arial"/>
              </a:rPr>
              <a:t>STEP </a:t>
            </a:r>
            <a:r>
              <a:rPr lang="en-US" sz="2600" b="1" dirty="0" smtClean="0"/>
              <a:t>2</a:t>
            </a:r>
            <a:r>
              <a:rPr lang="en-US" sz="2600" b="1" i="0" u="none" strike="noStrike" cap="none" dirty="0" smtClean="0">
                <a:solidFill>
                  <a:srgbClr val="000000"/>
                </a:solidFill>
                <a:latin typeface="Arial"/>
                <a:ea typeface="Arial"/>
                <a:cs typeface="Arial"/>
                <a:sym typeface="Arial"/>
              </a:rPr>
              <a:t>: </a:t>
            </a:r>
            <a:r>
              <a:rPr lang="en-US" sz="2600" b="1" dirty="0"/>
              <a:t>SYSTEM OPERANDS AND FUNCTIONS</a:t>
            </a:r>
          </a:p>
        </p:txBody>
      </p:sp>
      <p:sp>
        <p:nvSpPr>
          <p:cNvPr id="328" name="Shape 328"/>
          <p:cNvSpPr/>
          <p:nvPr/>
        </p:nvSpPr>
        <p:spPr>
          <a:xfrm>
            <a:off x="367650" y="5246856"/>
            <a:ext cx="3614400" cy="1115843"/>
          </a:xfrm>
          <a:prstGeom prst="rect">
            <a:avLst/>
          </a:prstGeom>
          <a:noFill/>
          <a:ln w="9525" cap="flat" cmpd="sng">
            <a:solidFill>
              <a:srgbClr val="000000"/>
            </a:solidFill>
            <a:prstDash val="dash"/>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329" name="Shape 329"/>
          <p:cNvSpPr txBox="1"/>
          <p:nvPr/>
        </p:nvSpPr>
        <p:spPr>
          <a:xfrm>
            <a:off x="315840" y="1731122"/>
            <a:ext cx="7883400" cy="6117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Font typeface="Source Sans Pro"/>
              <a:buNone/>
            </a:pPr>
            <a:r>
              <a:rPr lang="en-US" b="1" dirty="0">
                <a:solidFill>
                  <a:srgbClr val="3F3F3F"/>
                </a:solidFill>
                <a:latin typeface="Source Sans Pro"/>
                <a:ea typeface="Source Sans Pro"/>
                <a:cs typeface="Source Sans Pro"/>
                <a:sym typeface="Source Sans Pro"/>
              </a:rPr>
              <a:t>What is the value related operand? What is/are the value related states that change? Value related process of changing those states?</a:t>
            </a: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Font typeface="Arial"/>
              <a:buNone/>
            </a:pPr>
            <a:endParaRPr sz="1200" b="0" i="1"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Font typeface="Arial"/>
              <a:buNone/>
            </a:pPr>
            <a:endParaRPr sz="1200" b="0" i="0" u="none" strike="noStrike" cap="none" dirty="0">
              <a:solidFill>
                <a:schemeClr val="dk1"/>
              </a:solidFill>
              <a:latin typeface="Times New Roman"/>
              <a:ea typeface="Times New Roman"/>
              <a:cs typeface="Times New Roman"/>
              <a:sym typeface="Times New Roman"/>
            </a:endParaRPr>
          </a:p>
        </p:txBody>
      </p:sp>
      <p:sp>
        <p:nvSpPr>
          <p:cNvPr id="330" name="Shape 330"/>
          <p:cNvSpPr/>
          <p:nvPr/>
        </p:nvSpPr>
        <p:spPr>
          <a:xfrm>
            <a:off x="367646" y="2282124"/>
            <a:ext cx="7695000" cy="560700"/>
          </a:xfrm>
          <a:prstGeom prst="rect">
            <a:avLst/>
          </a:prstGeom>
          <a:noFill/>
          <a:ln w="9525" cap="flat" cmpd="sng">
            <a:solidFill>
              <a:srgbClr val="000000"/>
            </a:solidFill>
            <a:prstDash val="dash"/>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331" name="Shape 331"/>
          <p:cNvSpPr txBox="1"/>
          <p:nvPr/>
        </p:nvSpPr>
        <p:spPr>
          <a:xfrm>
            <a:off x="315840" y="2958749"/>
            <a:ext cx="7779600" cy="460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Font typeface="Source Sans Pro"/>
              <a:buNone/>
            </a:pPr>
            <a:r>
              <a:rPr lang="en-US" b="1" dirty="0">
                <a:solidFill>
                  <a:srgbClr val="3F3F3F"/>
                </a:solidFill>
                <a:latin typeface="Source Sans Pro"/>
                <a:ea typeface="Source Sans Pro"/>
                <a:cs typeface="Source Sans Pro"/>
                <a:sym typeface="Source Sans Pro"/>
              </a:rPr>
              <a:t>What are the principal internal operands? What principal internal processes act on them?  what are the principal internal functions?</a:t>
            </a:r>
          </a:p>
          <a:p>
            <a:pPr marL="0" marR="0" lvl="0" indent="0" algn="l" rtl="0">
              <a:lnSpc>
                <a:spcPct val="100000"/>
              </a:lnSpc>
              <a:spcBef>
                <a:spcPts val="0"/>
              </a:spcBef>
              <a:spcAft>
                <a:spcPts val="0"/>
              </a:spcAft>
              <a:buClr>
                <a:schemeClr val="dk1"/>
              </a:buClr>
              <a:buFont typeface="Source Sans Pro"/>
              <a:buNone/>
            </a:pPr>
            <a:r>
              <a:rPr lang="en-US" b="1" dirty="0">
                <a:solidFill>
                  <a:srgbClr val="3F3F3F"/>
                </a:solidFill>
                <a:latin typeface="Source Sans Pro"/>
                <a:ea typeface="Source Sans Pro"/>
                <a:cs typeface="Source Sans Pro"/>
                <a:sym typeface="Source Sans Pro"/>
              </a:rPr>
              <a:t> </a:t>
            </a: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Font typeface="Arial"/>
              <a:buNone/>
            </a:pPr>
            <a:endParaRPr sz="1200" b="0" i="1"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Font typeface="Arial"/>
              <a:buNone/>
            </a:pPr>
            <a:endParaRPr sz="1200" b="0" i="0" u="none" strike="noStrike" cap="none" dirty="0">
              <a:solidFill>
                <a:schemeClr val="dk1"/>
              </a:solidFill>
              <a:latin typeface="Times New Roman"/>
              <a:ea typeface="Times New Roman"/>
              <a:cs typeface="Times New Roman"/>
              <a:sym typeface="Times New Roman"/>
            </a:endParaRPr>
          </a:p>
        </p:txBody>
      </p:sp>
      <p:sp>
        <p:nvSpPr>
          <p:cNvPr id="332" name="Shape 332"/>
          <p:cNvSpPr txBox="1"/>
          <p:nvPr/>
        </p:nvSpPr>
        <p:spPr>
          <a:xfrm>
            <a:off x="373875" y="4267932"/>
            <a:ext cx="3697500" cy="8829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Font typeface="Source Sans Pro"/>
              <a:buNone/>
            </a:pPr>
            <a:r>
              <a:rPr lang="en-US" b="1" dirty="0">
                <a:solidFill>
                  <a:srgbClr val="3F3F3F"/>
                </a:solidFill>
                <a:latin typeface="Source Sans Pro"/>
                <a:ea typeface="Source Sans Pro"/>
                <a:cs typeface="Source Sans Pro"/>
                <a:sym typeface="Source Sans Pro"/>
              </a:rPr>
              <a:t>How do the principal internal functions connect to form the primary value pathway? How does the external function emerge from these internal functions?</a:t>
            </a: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Font typeface="Arial"/>
              <a:buNone/>
            </a:pPr>
            <a:endParaRPr sz="1200" b="0" i="1"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Font typeface="Arial"/>
              <a:buNone/>
            </a:pPr>
            <a:endParaRPr sz="1200" b="0" i="0" u="none" strike="noStrike" cap="none" dirty="0">
              <a:solidFill>
                <a:schemeClr val="dk1"/>
              </a:solidFill>
              <a:latin typeface="Times New Roman"/>
              <a:ea typeface="Times New Roman"/>
              <a:cs typeface="Times New Roman"/>
              <a:sym typeface="Times New Roman"/>
            </a:endParaRPr>
          </a:p>
        </p:txBody>
      </p:sp>
      <p:sp>
        <p:nvSpPr>
          <p:cNvPr id="333" name="Shape 333"/>
          <p:cNvSpPr/>
          <p:nvPr/>
        </p:nvSpPr>
        <p:spPr>
          <a:xfrm>
            <a:off x="4766875" y="5246857"/>
            <a:ext cx="3438600" cy="1115842"/>
          </a:xfrm>
          <a:prstGeom prst="rect">
            <a:avLst/>
          </a:prstGeom>
          <a:noFill/>
          <a:ln w="9525" cap="flat" cmpd="sng">
            <a:solidFill>
              <a:srgbClr val="000000"/>
            </a:solidFill>
            <a:prstDash val="dash"/>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334" name="Shape 334"/>
          <p:cNvSpPr txBox="1"/>
          <p:nvPr/>
        </p:nvSpPr>
        <p:spPr>
          <a:xfrm>
            <a:off x="4690675" y="4266436"/>
            <a:ext cx="3438600" cy="9537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Font typeface="Source Sans Pro"/>
              <a:buNone/>
            </a:pPr>
            <a:r>
              <a:rPr lang="en-US" b="1" dirty="0">
                <a:solidFill>
                  <a:srgbClr val="3F3F3F"/>
                </a:solidFill>
                <a:latin typeface="Source Sans Pro"/>
                <a:ea typeface="Source Sans Pro"/>
                <a:cs typeface="Source Sans Pro"/>
                <a:sym typeface="Source Sans Pro"/>
              </a:rPr>
              <a:t>How do internal functions map to objects of form? How do the operands move between or change because of objects of form? </a:t>
            </a: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Font typeface="Arial"/>
              <a:buNone/>
            </a:pPr>
            <a:endParaRPr sz="1200" b="0" i="1"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Font typeface="Arial"/>
              <a:buNone/>
            </a:pPr>
            <a:endParaRPr sz="1200" b="0" i="0" u="none" strike="noStrike" cap="none" dirty="0">
              <a:solidFill>
                <a:schemeClr val="dk1"/>
              </a:solidFill>
              <a:latin typeface="Times New Roman"/>
              <a:ea typeface="Times New Roman"/>
              <a:cs typeface="Times New Roman"/>
              <a:sym typeface="Times New Roman"/>
            </a:endParaRPr>
          </a:p>
        </p:txBody>
      </p:sp>
      <p:sp>
        <p:nvSpPr>
          <p:cNvPr id="335" name="Shape 335"/>
          <p:cNvSpPr txBox="1"/>
          <p:nvPr/>
        </p:nvSpPr>
        <p:spPr>
          <a:xfrm>
            <a:off x="315812" y="1236266"/>
            <a:ext cx="8418900" cy="502042"/>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Source Sans Pro"/>
              <a:buNone/>
            </a:pPr>
            <a:r>
              <a:rPr lang="en-US" sz="1200" b="0" i="1" u="none" strike="noStrike" cap="none" dirty="0">
                <a:solidFill>
                  <a:srgbClr val="3F3F3F"/>
                </a:solidFill>
                <a:latin typeface="Source Sans Pro"/>
                <a:ea typeface="Source Sans Pro"/>
                <a:cs typeface="Source Sans Pro"/>
                <a:sym typeface="Source Sans Pro"/>
              </a:rPr>
              <a:t>For your </a:t>
            </a:r>
            <a:r>
              <a:rPr lang="en-US" sz="1200" i="1" dirty="0" smtClean="0">
                <a:solidFill>
                  <a:srgbClr val="3F3F3F"/>
                </a:solidFill>
                <a:latin typeface="Source Sans Pro"/>
                <a:ea typeface="Source Sans Pro"/>
                <a:cs typeface="Source Sans Pro"/>
                <a:sym typeface="Source Sans Pro"/>
              </a:rPr>
              <a:t>next</a:t>
            </a:r>
            <a:r>
              <a:rPr lang="en-US" sz="1200" b="0" i="1" u="none" strike="noStrike" cap="none" dirty="0" smtClean="0">
                <a:solidFill>
                  <a:srgbClr val="3F3F3F"/>
                </a:solidFill>
                <a:latin typeface="Source Sans Pro"/>
                <a:ea typeface="Source Sans Pro"/>
                <a:cs typeface="Source Sans Pro"/>
                <a:sym typeface="Source Sans Pro"/>
              </a:rPr>
              <a:t> </a:t>
            </a:r>
            <a:r>
              <a:rPr lang="en-US" sz="1200" b="0" i="1" u="none" strike="noStrike" cap="none" dirty="0">
                <a:solidFill>
                  <a:srgbClr val="3F3F3F"/>
                </a:solidFill>
                <a:latin typeface="Source Sans Pro"/>
                <a:ea typeface="Source Sans Pro"/>
                <a:cs typeface="Source Sans Pro"/>
                <a:sym typeface="Source Sans Pro"/>
              </a:rPr>
              <a:t>step, you will </a:t>
            </a:r>
            <a:r>
              <a:rPr lang="en-US" sz="1200" i="1" dirty="0">
                <a:solidFill>
                  <a:srgbClr val="3F3F3F"/>
                </a:solidFill>
                <a:latin typeface="Source Sans Pro"/>
                <a:ea typeface="Source Sans Pro"/>
                <a:cs typeface="Source Sans Pro"/>
                <a:sym typeface="Source Sans Pro"/>
              </a:rPr>
              <a:t>consider value related and principal internal operands and states. With your chosen system in mind, </a:t>
            </a:r>
            <a:r>
              <a:rPr lang="en-US" sz="1200" i="1" dirty="0" smtClean="0">
                <a:solidFill>
                  <a:srgbClr val="3F3F3F"/>
                </a:solidFill>
                <a:latin typeface="Source Sans Pro"/>
                <a:ea typeface="Source Sans Pro"/>
                <a:cs typeface="Source Sans Pro"/>
                <a:sym typeface="Source Sans Pro"/>
              </a:rPr>
              <a:t>answer </a:t>
            </a:r>
            <a:r>
              <a:rPr lang="en-US" sz="1200" i="1" dirty="0">
                <a:solidFill>
                  <a:srgbClr val="3F3F3F"/>
                </a:solidFill>
                <a:latin typeface="Source Sans Pro"/>
                <a:ea typeface="Source Sans Pro"/>
                <a:cs typeface="Source Sans Pro"/>
                <a:sym typeface="Source Sans Pro"/>
              </a:rPr>
              <a:t>the following questions: </a:t>
            </a:r>
          </a:p>
        </p:txBody>
      </p:sp>
      <p:sp>
        <p:nvSpPr>
          <p:cNvPr id="336" name="Shape 336"/>
          <p:cNvSpPr/>
          <p:nvPr/>
        </p:nvSpPr>
        <p:spPr>
          <a:xfrm>
            <a:off x="367646" y="3564799"/>
            <a:ext cx="7695000" cy="560700"/>
          </a:xfrm>
          <a:prstGeom prst="rect">
            <a:avLst/>
          </a:prstGeom>
          <a:noFill/>
          <a:ln w="9525" cap="flat" cmpd="sng">
            <a:solidFill>
              <a:srgbClr val="000000"/>
            </a:solidFill>
            <a:prstDash val="dash"/>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3" name="Text Placeholder 2"/>
          <p:cNvSpPr>
            <a:spLocks noGrp="1"/>
          </p:cNvSpPr>
          <p:nvPr>
            <p:ph type="body" idx="1"/>
          </p:nvPr>
        </p:nvSpPr>
        <p:spPr>
          <a:xfrm>
            <a:off x="373875" y="2305938"/>
            <a:ext cx="7688672" cy="536886"/>
          </a:xfrm>
        </p:spPr>
        <p:txBody>
          <a:bodyPr numCol="3"/>
          <a:lstStyle/>
          <a:p>
            <a:r>
              <a:rPr lang="en-US" sz="1050" dirty="0" smtClean="0"/>
              <a:t>Radio signal; </a:t>
            </a:r>
          </a:p>
          <a:p>
            <a:r>
              <a:rPr lang="en-US" sz="1050" dirty="0" smtClean="0"/>
              <a:t>electrical signal – audio signal; </a:t>
            </a:r>
          </a:p>
          <a:p>
            <a:r>
              <a:rPr lang="en-US" sz="1050" dirty="0" smtClean="0"/>
              <a:t>converting.</a:t>
            </a:r>
            <a:endParaRPr lang="en-US" sz="1050" dirty="0"/>
          </a:p>
        </p:txBody>
      </p:sp>
      <p:sp>
        <p:nvSpPr>
          <p:cNvPr id="4" name="Text Placeholder 3"/>
          <p:cNvSpPr>
            <a:spLocks noGrp="1"/>
          </p:cNvSpPr>
          <p:nvPr>
            <p:ph type="body" idx="2"/>
          </p:nvPr>
        </p:nvSpPr>
        <p:spPr>
          <a:xfrm>
            <a:off x="373910" y="3573224"/>
            <a:ext cx="7688637" cy="578996"/>
          </a:xfrm>
        </p:spPr>
        <p:txBody>
          <a:bodyPr numCol="3"/>
          <a:lstStyle/>
          <a:p>
            <a:r>
              <a:rPr lang="en-US" sz="1050" dirty="0" smtClean="0"/>
              <a:t>Electrical signal with attributes: current, noise, frequency. </a:t>
            </a:r>
          </a:p>
          <a:p>
            <a:endParaRPr lang="en-US" sz="1050" dirty="0"/>
          </a:p>
          <a:p>
            <a:endParaRPr lang="en-US" sz="1050" dirty="0" smtClean="0"/>
          </a:p>
          <a:p>
            <a:endParaRPr lang="en-US" sz="1050" dirty="0" smtClean="0"/>
          </a:p>
          <a:p>
            <a:r>
              <a:rPr lang="en-US" sz="1050" dirty="0" smtClean="0"/>
              <a:t>Inducing, selecting, rectifying, filtering, translating</a:t>
            </a:r>
          </a:p>
          <a:p>
            <a:endParaRPr lang="en-US" sz="1050" dirty="0" smtClean="0"/>
          </a:p>
          <a:p>
            <a:endParaRPr lang="en-US" sz="1050" dirty="0" smtClean="0"/>
          </a:p>
          <a:p>
            <a:endParaRPr lang="en-US" sz="1050" dirty="0" smtClean="0"/>
          </a:p>
          <a:p>
            <a:r>
              <a:rPr lang="en-US" sz="1000" dirty="0" smtClean="0"/>
              <a:t>Electrical signal inducing; Frequency selecting; Current rectifying; Noise filtering; Electrical signal translating</a:t>
            </a:r>
          </a:p>
          <a:p>
            <a:endParaRPr lang="en-US" sz="1050" dirty="0" smtClean="0"/>
          </a:p>
          <a:p>
            <a:endParaRPr lang="en-US" sz="1050" dirty="0"/>
          </a:p>
        </p:txBody>
      </p:sp>
      <p:sp>
        <p:nvSpPr>
          <p:cNvPr id="5" name="Text Placeholder 4"/>
          <p:cNvSpPr>
            <a:spLocks noGrp="1"/>
          </p:cNvSpPr>
          <p:nvPr>
            <p:ph type="body" idx="13"/>
          </p:nvPr>
        </p:nvSpPr>
        <p:spPr>
          <a:xfrm>
            <a:off x="373911" y="5262382"/>
            <a:ext cx="3608140" cy="1347968"/>
          </a:xfrm>
        </p:spPr>
        <p:txBody>
          <a:bodyPr tIns="0" rIns="0" bIns="0"/>
          <a:lstStyle/>
          <a:p>
            <a:r>
              <a:rPr lang="en-US" sz="1000" dirty="0" smtClean="0"/>
              <a:t>The antenna induces the electrical signal. LC circuit is selecting the frequency. The diode is rectifying the current. The capacitor is filtering the noise. The crystal earpiece is translating the electrical signal. </a:t>
            </a:r>
          </a:p>
          <a:p>
            <a:r>
              <a:rPr lang="en-US" sz="1000" dirty="0" smtClean="0"/>
              <a:t>External function emerges through the conversion of the radio signal through different functions into an audio signal.</a:t>
            </a:r>
            <a:endParaRPr lang="en-US" sz="1000" dirty="0"/>
          </a:p>
        </p:txBody>
      </p:sp>
      <p:sp>
        <p:nvSpPr>
          <p:cNvPr id="6" name="Text Placeholder 5"/>
          <p:cNvSpPr>
            <a:spLocks noGrp="1"/>
          </p:cNvSpPr>
          <p:nvPr>
            <p:ph type="body" idx="14"/>
          </p:nvPr>
        </p:nvSpPr>
        <p:spPr>
          <a:xfrm>
            <a:off x="4766875" y="5264241"/>
            <a:ext cx="3432365" cy="1098458"/>
          </a:xfrm>
        </p:spPr>
        <p:txBody>
          <a:bodyPr lIns="91440" tIns="0" rIns="0" bIns="0">
            <a:normAutofit/>
          </a:bodyPr>
          <a:lstStyle/>
          <a:p>
            <a:pPr marL="171450" indent="-171450">
              <a:buFont typeface="Arial" panose="020B0604020202020204" pitchFamily="34" charset="0"/>
              <a:buChar char="•"/>
            </a:pPr>
            <a:r>
              <a:rPr lang="en-US" sz="1050" dirty="0" smtClean="0"/>
              <a:t>Inducing – Antenna; </a:t>
            </a:r>
            <a:endParaRPr lang="en-US" sz="1050" dirty="0"/>
          </a:p>
          <a:p>
            <a:pPr marL="171450" indent="-171450">
              <a:buFont typeface="Arial" panose="020B0604020202020204" pitchFamily="34" charset="0"/>
              <a:buChar char="•"/>
            </a:pPr>
            <a:r>
              <a:rPr lang="en-US" sz="1050" dirty="0" smtClean="0"/>
              <a:t>Selecting – LC Circuit</a:t>
            </a:r>
          </a:p>
          <a:p>
            <a:pPr marL="171450" indent="-171450">
              <a:buFont typeface="Arial" panose="020B0604020202020204" pitchFamily="34" charset="0"/>
              <a:buChar char="•"/>
            </a:pPr>
            <a:r>
              <a:rPr lang="en-US" sz="1050" dirty="0" smtClean="0"/>
              <a:t>Rectifying – Diode</a:t>
            </a:r>
          </a:p>
          <a:p>
            <a:pPr marL="171450" indent="-171450">
              <a:buFont typeface="Arial" panose="020B0604020202020204" pitchFamily="34" charset="0"/>
              <a:buChar char="•"/>
            </a:pPr>
            <a:r>
              <a:rPr lang="en-US" sz="1050" dirty="0" smtClean="0"/>
              <a:t>Filtering – Capacitor</a:t>
            </a:r>
          </a:p>
          <a:p>
            <a:pPr marL="171450" indent="-171450">
              <a:buFont typeface="Arial" panose="020B0604020202020204" pitchFamily="34" charset="0"/>
              <a:buChar char="•"/>
            </a:pPr>
            <a:r>
              <a:rPr lang="en-US" sz="1050" dirty="0" smtClean="0"/>
              <a:t>Translating – Crystal earpiece</a:t>
            </a:r>
          </a:p>
        </p:txBody>
      </p:sp>
      <p:sp>
        <p:nvSpPr>
          <p:cNvPr id="10" name="Slide Number Placeholder 9"/>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13</a:t>
            </a:fld>
            <a:endParaRPr lang="en-US" dirty="0">
              <a:latin typeface="Calibri"/>
              <a:ea typeface="Calibri"/>
              <a:cs typeface="Calibri"/>
              <a:sym typeface="Calibri"/>
            </a:endParaRPr>
          </a:p>
        </p:txBody>
      </p:sp>
    </p:spTree>
    <p:extLst>
      <p:ext uri="{BB962C8B-B14F-4D97-AF65-F5344CB8AC3E}">
        <p14:creationId xmlns:p14="http://schemas.microsoft.com/office/powerpoint/2010/main" val="2569729380"/>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pic>
        <p:nvPicPr>
          <p:cNvPr id="11" name="Picture 10" descr="Macintosh HD:Users:jgratier:Dropbox (MIT):ESD411 Fall 15:ESD411 OS:ESD411 OS1b:ANNOTATED_sgueglia@mit.edu.1:Slide06.jpg"/>
          <p:cNvPicPr/>
          <p:nvPr/>
        </p:nvPicPr>
        <p:blipFill rotWithShape="1">
          <a:blip r:embed="rId3">
            <a:extLst>
              <a:ext uri="{28A0092B-C50C-407E-A947-70E740481C1C}">
                <a14:useLocalDpi xmlns:a14="http://schemas.microsoft.com/office/drawing/2010/main" val="0"/>
              </a:ext>
            </a:extLst>
          </a:blip>
          <a:srcRect t="8975" b="6410"/>
          <a:stretch/>
        </p:blipFill>
        <p:spPr bwMode="auto">
          <a:xfrm>
            <a:off x="1600200" y="2219325"/>
            <a:ext cx="5962650" cy="3773842"/>
          </a:xfrm>
          <a:prstGeom prst="rect">
            <a:avLst/>
          </a:prstGeom>
          <a:noFill/>
          <a:ln>
            <a:noFill/>
          </a:ln>
        </p:spPr>
      </p:pic>
      <p:sp>
        <p:nvSpPr>
          <p:cNvPr id="342" name="Shape 342"/>
          <p:cNvSpPr txBox="1"/>
          <p:nvPr/>
        </p:nvSpPr>
        <p:spPr>
          <a:xfrm>
            <a:off x="286521" y="533400"/>
            <a:ext cx="7779600" cy="763458"/>
          </a:xfrm>
          <a:prstGeom prst="rect">
            <a:avLst/>
          </a:prstGeom>
          <a:solidFill>
            <a:srgbClr val="FF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Arial"/>
              <a:buNone/>
            </a:pPr>
            <a:r>
              <a:rPr lang="en-US" sz="3000" b="1" i="0" u="none" strike="noStrike" cap="none" dirty="0">
                <a:solidFill>
                  <a:srgbClr val="000000"/>
                </a:solidFill>
                <a:latin typeface="Arial"/>
                <a:ea typeface="Arial"/>
                <a:cs typeface="Arial"/>
                <a:sym typeface="Arial"/>
              </a:rPr>
              <a:t>STEP </a:t>
            </a:r>
            <a:r>
              <a:rPr lang="en-US" sz="3000" b="1" i="0" u="none" strike="noStrike" cap="none" dirty="0" smtClean="0">
                <a:solidFill>
                  <a:srgbClr val="000000"/>
                </a:solidFill>
                <a:latin typeface="Arial"/>
                <a:ea typeface="Arial"/>
                <a:cs typeface="Arial"/>
                <a:sym typeface="Arial"/>
              </a:rPr>
              <a:t>3: </a:t>
            </a:r>
            <a:r>
              <a:rPr lang="en-US" sz="3000" b="1" dirty="0"/>
              <a:t>DEVELOP AN OPM DIAGRAM</a:t>
            </a:r>
          </a:p>
        </p:txBody>
      </p:sp>
      <p:sp>
        <p:nvSpPr>
          <p:cNvPr id="343" name="Shape 343"/>
          <p:cNvSpPr/>
          <p:nvPr/>
        </p:nvSpPr>
        <p:spPr>
          <a:xfrm>
            <a:off x="357394" y="2471392"/>
            <a:ext cx="8429213" cy="3531300"/>
          </a:xfrm>
          <a:prstGeom prst="rect">
            <a:avLst/>
          </a:prstGeom>
          <a:noFill/>
          <a:ln w="9525" cap="flat" cmpd="sng">
            <a:solidFill>
              <a:srgbClr val="000000"/>
            </a:solidFill>
            <a:prstDash val="dash"/>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346" name="Shape 346"/>
          <p:cNvSpPr txBox="1"/>
          <p:nvPr/>
        </p:nvSpPr>
        <p:spPr>
          <a:xfrm>
            <a:off x="315812" y="2120133"/>
            <a:ext cx="4415700" cy="460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Source Sans Pro"/>
              <a:buNone/>
            </a:pPr>
            <a:r>
              <a:rPr lang="en-US" sz="1400" b="1" i="0" u="none" strike="noStrike" cap="none">
                <a:solidFill>
                  <a:srgbClr val="3F3F3F"/>
                </a:solidFill>
                <a:latin typeface="Source Sans Pro"/>
                <a:ea typeface="Source Sans Pro"/>
                <a:cs typeface="Source Sans Pro"/>
                <a:sym typeface="Source Sans Pro"/>
              </a:rPr>
              <a:t>System Diagram/Schematic</a:t>
            </a:r>
          </a:p>
          <a:p>
            <a:pPr marL="0" marR="0" lvl="0" indent="0" algn="l" rtl="0">
              <a:lnSpc>
                <a:spcPct val="100000"/>
              </a:lnSpc>
              <a:spcBef>
                <a:spcPts val="0"/>
              </a:spcBef>
              <a:spcAft>
                <a:spcPts val="0"/>
              </a:spcAft>
              <a:buClr>
                <a:schemeClr val="dk1"/>
              </a:buClr>
              <a:buFont typeface="Arial"/>
              <a:buNone/>
            </a:pPr>
            <a:endParaRPr sz="1200" b="0" i="0" u="none" strike="noStrike" cap="none">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Font typeface="Arial"/>
              <a:buNone/>
            </a:pPr>
            <a:endParaRPr sz="1200" b="0" i="0" u="none" strike="noStrike" cap="none">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Font typeface="Arial"/>
              <a:buNone/>
            </a:pPr>
            <a:endParaRPr sz="12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Font typeface="Arial"/>
              <a:buNone/>
            </a:pPr>
            <a:endParaRPr sz="1200" b="0" i="1"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endParaRPr sz="12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Font typeface="Arial"/>
              <a:buNone/>
            </a:pPr>
            <a:endParaRPr sz="1200" b="0" i="0" u="none" strike="noStrike" cap="none">
              <a:solidFill>
                <a:schemeClr val="dk1"/>
              </a:solidFill>
              <a:latin typeface="Times New Roman"/>
              <a:ea typeface="Times New Roman"/>
              <a:cs typeface="Times New Roman"/>
              <a:sym typeface="Times New Roman"/>
            </a:endParaRPr>
          </a:p>
        </p:txBody>
      </p:sp>
      <p:sp>
        <p:nvSpPr>
          <p:cNvPr id="347" name="Shape 347"/>
          <p:cNvSpPr txBox="1"/>
          <p:nvPr/>
        </p:nvSpPr>
        <p:spPr>
          <a:xfrm>
            <a:off x="327865" y="1155699"/>
            <a:ext cx="8418900" cy="964433"/>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Source Sans Pro"/>
              <a:buNone/>
            </a:pPr>
            <a:r>
              <a:rPr lang="en-US" sz="1200" i="1" dirty="0">
                <a:solidFill>
                  <a:srgbClr val="3F3F3F"/>
                </a:solidFill>
                <a:latin typeface="Source Sans Pro"/>
                <a:ea typeface="Source Sans Pro"/>
                <a:cs typeface="Source Sans Pro"/>
                <a:sym typeface="Source Sans Pro"/>
              </a:rPr>
              <a:t>For your </a:t>
            </a:r>
            <a:r>
              <a:rPr lang="en-US" sz="1200" i="1" dirty="0" smtClean="0">
                <a:solidFill>
                  <a:srgbClr val="3F3F3F"/>
                </a:solidFill>
                <a:latin typeface="Source Sans Pro"/>
                <a:ea typeface="Source Sans Pro"/>
                <a:cs typeface="Source Sans Pro"/>
                <a:sym typeface="Source Sans Pro"/>
              </a:rPr>
              <a:t>system, </a:t>
            </a:r>
            <a:r>
              <a:rPr lang="en-US" sz="1200" i="1" dirty="0">
                <a:solidFill>
                  <a:srgbClr val="3F3F3F"/>
                </a:solidFill>
                <a:latin typeface="Source Sans Pro"/>
                <a:ea typeface="Source Sans Pro"/>
                <a:cs typeface="Source Sans Pro"/>
                <a:sym typeface="Source Sans Pro"/>
              </a:rPr>
              <a:t>develop an OPM diagram and </a:t>
            </a:r>
            <a:r>
              <a:rPr lang="en-US" sz="1200" i="1" dirty="0" smtClean="0">
                <a:solidFill>
                  <a:srgbClr val="3F3F3F"/>
                </a:solidFill>
                <a:latin typeface="Source Sans Pro"/>
                <a:ea typeface="Source Sans Pro"/>
                <a:cs typeface="Source Sans Pro"/>
                <a:sym typeface="Source Sans Pro"/>
              </a:rPr>
              <a:t>insert the diagram below. </a:t>
            </a:r>
            <a:r>
              <a:rPr lang="en-US" sz="1200" i="1" dirty="0">
                <a:solidFill>
                  <a:srgbClr val="3F3F3F"/>
                </a:solidFill>
                <a:latin typeface="Source Sans Pro"/>
                <a:ea typeface="Source Sans Pro"/>
                <a:cs typeface="Source Sans Pro"/>
                <a:sym typeface="Source Sans Pro"/>
              </a:rPr>
              <a:t>H</a:t>
            </a:r>
            <a:r>
              <a:rPr lang="en-US" sz="1200" b="0" i="1" u="none" strike="noStrike" cap="none" dirty="0">
                <a:solidFill>
                  <a:srgbClr val="3F3F3F"/>
                </a:solidFill>
                <a:latin typeface="Source Sans Pro"/>
                <a:ea typeface="Source Sans Pro"/>
                <a:cs typeface="Source Sans Pro"/>
                <a:sym typeface="Source Sans Pro"/>
              </a:rPr>
              <a:t>ighlight or circle and label the the </a:t>
            </a:r>
            <a:r>
              <a:rPr lang="en-US" sz="1200" i="1" dirty="0">
                <a:solidFill>
                  <a:srgbClr val="3F3F3F"/>
                </a:solidFill>
                <a:latin typeface="Source Sans Pro"/>
                <a:ea typeface="Source Sans Pro"/>
                <a:cs typeface="Source Sans Pro"/>
                <a:sym typeface="Source Sans Pro"/>
              </a:rPr>
              <a:t>following: value related operand, delivered function, internal functions (operands and processes), and form.</a:t>
            </a:r>
            <a:r>
              <a:rPr lang="en-US" sz="1200" b="0" i="1" u="none" strike="noStrike" cap="none" dirty="0">
                <a:solidFill>
                  <a:srgbClr val="3F3F3F"/>
                </a:solidFill>
                <a:latin typeface="Source Sans Pro"/>
                <a:ea typeface="Source Sans Pro"/>
                <a:cs typeface="Source Sans Pro"/>
                <a:sym typeface="Source Sans Pro"/>
              </a:rPr>
              <a:t> Provide a brief d</a:t>
            </a:r>
            <a:r>
              <a:rPr lang="en-US" sz="1200" i="1" dirty="0">
                <a:solidFill>
                  <a:srgbClr val="3F3F3F"/>
                </a:solidFill>
                <a:latin typeface="Source Sans Pro"/>
                <a:ea typeface="Source Sans Pro"/>
                <a:cs typeface="Source Sans Pro"/>
                <a:sym typeface="Source Sans Pro"/>
              </a:rPr>
              <a:t>escription of each in the field </a:t>
            </a:r>
            <a:r>
              <a:rPr lang="en-US" sz="1200" i="1" dirty="0" smtClean="0">
                <a:solidFill>
                  <a:srgbClr val="3F3F3F"/>
                </a:solidFill>
                <a:latin typeface="Source Sans Pro"/>
                <a:ea typeface="Source Sans Pro"/>
                <a:cs typeface="Source Sans Pro"/>
                <a:sym typeface="Source Sans Pro"/>
              </a:rPr>
              <a:t>provided in the next slide.</a:t>
            </a:r>
          </a:p>
          <a:p>
            <a:pPr>
              <a:buClr>
                <a:schemeClr val="dk1"/>
              </a:buClr>
              <a:buSzPct val="25000"/>
            </a:pPr>
            <a:endParaRPr lang="en-US" sz="500" i="1" dirty="0" smtClean="0">
              <a:solidFill>
                <a:srgbClr val="3F3F3F"/>
              </a:solidFill>
              <a:ea typeface="Source Sans Pro"/>
              <a:sym typeface="Source Sans Pro"/>
            </a:endParaRPr>
          </a:p>
          <a:p>
            <a:pPr>
              <a:buClr>
                <a:schemeClr val="dk1"/>
              </a:buClr>
              <a:buSzPct val="25000"/>
            </a:pPr>
            <a:r>
              <a:rPr lang="en-US" sz="1200" i="1" dirty="0" smtClean="0">
                <a:solidFill>
                  <a:srgbClr val="3F3F3F"/>
                </a:solidFill>
                <a:ea typeface="Source Sans Pro"/>
                <a:sym typeface="Source Sans Pro"/>
              </a:rPr>
              <a:t>Please </a:t>
            </a:r>
            <a:r>
              <a:rPr lang="en-US" sz="1200" i="1" dirty="0">
                <a:solidFill>
                  <a:srgbClr val="3F3F3F"/>
                </a:solidFill>
                <a:ea typeface="Source Sans Pro"/>
                <a:sym typeface="Source Sans Pro"/>
              </a:rPr>
              <a:t>remember the file size limit and </a:t>
            </a:r>
            <a:r>
              <a:rPr lang="en-US" sz="1200" i="1" dirty="0">
                <a:solidFill>
                  <a:srgbClr val="3F3F3F"/>
                </a:solidFill>
                <a:ea typeface="Source Sans Pro"/>
                <a:sym typeface="Source Sans Pro"/>
                <a:hlinkClick r:id="rId4"/>
              </a:rPr>
              <a:t>resize</a:t>
            </a:r>
            <a:r>
              <a:rPr lang="en-US" sz="1200" i="1" dirty="0">
                <a:solidFill>
                  <a:srgbClr val="3F3F3F"/>
                </a:solidFill>
                <a:ea typeface="Source Sans Pro"/>
                <a:sym typeface="Source Sans Pro"/>
              </a:rPr>
              <a:t>* or paste the image URL instead, as needed.</a:t>
            </a:r>
            <a:endParaRPr lang="en-US" sz="1200" i="1" dirty="0">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SzPct val="25000"/>
              <a:buFont typeface="Source Sans Pro"/>
              <a:buNone/>
            </a:pPr>
            <a:endParaRPr lang="en-US" sz="1200" i="1" dirty="0" smtClean="0">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SzPct val="25000"/>
              <a:buFont typeface="Source Sans Pro"/>
              <a:buNone/>
            </a:pPr>
            <a:endParaRPr lang="en-US" sz="1200" i="1" dirty="0" smtClean="0">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SzPct val="25000"/>
              <a:buFont typeface="Source Sans Pro"/>
              <a:buNone/>
            </a:pPr>
            <a:endParaRPr sz="12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Font typeface="Arial"/>
              <a:buNone/>
            </a:pPr>
            <a:endParaRPr sz="1200" b="0" i="0" u="none" strike="noStrike" cap="none" dirty="0">
              <a:solidFill>
                <a:schemeClr val="dk1"/>
              </a:solidFill>
              <a:latin typeface="Times New Roman"/>
              <a:ea typeface="Times New Roman"/>
              <a:cs typeface="Times New Roman"/>
              <a:sym typeface="Times New Roman"/>
            </a:endParaRPr>
          </a:p>
        </p:txBody>
      </p:sp>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14</a:t>
            </a:fld>
            <a:endParaRPr lang="en-US" dirty="0">
              <a:latin typeface="Calibri"/>
              <a:ea typeface="Calibri"/>
              <a:cs typeface="Calibri"/>
              <a:sym typeface="Calibri"/>
            </a:endParaRPr>
          </a:p>
        </p:txBody>
      </p:sp>
    </p:spTree>
    <p:extLst>
      <p:ext uri="{BB962C8B-B14F-4D97-AF65-F5344CB8AC3E}">
        <p14:creationId xmlns:p14="http://schemas.microsoft.com/office/powerpoint/2010/main" val="3065185100"/>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4" name="Shape 344"/>
          <p:cNvSpPr txBox="1"/>
          <p:nvPr/>
        </p:nvSpPr>
        <p:spPr>
          <a:xfrm>
            <a:off x="315815" y="2105438"/>
            <a:ext cx="2240419" cy="414757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Font typeface="Source Sans Pro"/>
              <a:buNone/>
            </a:pPr>
            <a:r>
              <a:rPr lang="en-US" b="1" dirty="0">
                <a:solidFill>
                  <a:srgbClr val="3F3F3F"/>
                </a:solidFill>
                <a:latin typeface="Source Sans Pro"/>
                <a:ea typeface="Source Sans Pro"/>
                <a:cs typeface="Source Sans Pro"/>
                <a:sym typeface="Source Sans Pro"/>
              </a:rPr>
              <a:t>Value Related </a:t>
            </a:r>
            <a:r>
              <a:rPr lang="en-US" b="1" dirty="0" smtClean="0">
                <a:solidFill>
                  <a:srgbClr val="3F3F3F"/>
                </a:solidFill>
                <a:latin typeface="Source Sans Pro"/>
                <a:ea typeface="Source Sans Pro"/>
                <a:cs typeface="Source Sans Pro"/>
                <a:sym typeface="Source Sans Pro"/>
              </a:rPr>
              <a:t>Operand:</a:t>
            </a:r>
            <a:endParaRPr lang="en-US" b="1" dirty="0">
              <a:solidFill>
                <a:srgbClr val="3F3F3F"/>
              </a:solidFill>
              <a:latin typeface="Source Sans Pro"/>
              <a:ea typeface="Source Sans Pro"/>
              <a:cs typeface="Source Sans Pro"/>
              <a:sym typeface="Source Sans Pro"/>
            </a:endParaRPr>
          </a:p>
          <a:p>
            <a:pPr marL="0" marR="0" lvl="0" indent="0" algn="r" rtl="0">
              <a:lnSpc>
                <a:spcPct val="100000"/>
              </a:lnSpc>
              <a:spcBef>
                <a:spcPts val="0"/>
              </a:spcBef>
              <a:spcAft>
                <a:spcPts val="0"/>
              </a:spcAft>
              <a:buClr>
                <a:schemeClr val="dk1"/>
              </a:buClr>
              <a:buFont typeface="Arial"/>
              <a:buNone/>
            </a:pPr>
            <a:endParaRPr sz="1400" b="1" i="0" u="none" strike="noStrike" cap="none" dirty="0">
              <a:solidFill>
                <a:srgbClr val="3F3F3F"/>
              </a:solidFill>
              <a:latin typeface="Source Sans Pro"/>
              <a:ea typeface="Source Sans Pro"/>
              <a:cs typeface="Source Sans Pro"/>
              <a:sym typeface="Source Sans Pro"/>
            </a:endParaRPr>
          </a:p>
          <a:p>
            <a:pPr marL="0" marR="0" lvl="0" indent="0" algn="r" rtl="0">
              <a:lnSpc>
                <a:spcPct val="100000"/>
              </a:lnSpc>
              <a:spcBef>
                <a:spcPts val="0"/>
              </a:spcBef>
              <a:spcAft>
                <a:spcPts val="0"/>
              </a:spcAft>
              <a:buClr>
                <a:schemeClr val="dk1"/>
              </a:buClr>
              <a:buFont typeface="Arial"/>
              <a:buNone/>
            </a:pPr>
            <a:endParaRPr sz="1400" b="1" i="0" u="none" strike="noStrike" cap="none" dirty="0">
              <a:solidFill>
                <a:srgbClr val="3F3F3F"/>
              </a:solidFill>
              <a:latin typeface="Source Sans Pro"/>
              <a:ea typeface="Source Sans Pro"/>
              <a:cs typeface="Source Sans Pro"/>
              <a:sym typeface="Source Sans Pro"/>
            </a:endParaRPr>
          </a:p>
          <a:p>
            <a:pPr marL="0" marR="0" lvl="0" indent="0" algn="r" rtl="0">
              <a:lnSpc>
                <a:spcPct val="100000"/>
              </a:lnSpc>
              <a:spcBef>
                <a:spcPts val="0"/>
              </a:spcBef>
              <a:spcAft>
                <a:spcPts val="0"/>
              </a:spcAft>
              <a:buClr>
                <a:schemeClr val="dk1"/>
              </a:buClr>
              <a:buFont typeface="Arial"/>
              <a:buNone/>
            </a:pPr>
            <a:endParaRPr sz="1400" b="1" i="0" u="none" strike="noStrike" cap="none" dirty="0">
              <a:solidFill>
                <a:srgbClr val="3F3F3F"/>
              </a:solidFill>
              <a:latin typeface="Source Sans Pro"/>
              <a:ea typeface="Source Sans Pro"/>
              <a:cs typeface="Source Sans Pro"/>
              <a:sym typeface="Source Sans Pro"/>
            </a:endParaRPr>
          </a:p>
          <a:p>
            <a:pPr marL="0" marR="0" lvl="0" indent="0" algn="r" rtl="0">
              <a:lnSpc>
                <a:spcPct val="100000"/>
              </a:lnSpc>
              <a:spcBef>
                <a:spcPts val="0"/>
              </a:spcBef>
              <a:spcAft>
                <a:spcPts val="0"/>
              </a:spcAft>
              <a:buClr>
                <a:schemeClr val="dk1"/>
              </a:buClr>
              <a:buFont typeface="Source Sans Pro"/>
              <a:buNone/>
            </a:pPr>
            <a:r>
              <a:rPr lang="en-US" b="1" dirty="0">
                <a:solidFill>
                  <a:srgbClr val="3F3F3F"/>
                </a:solidFill>
                <a:latin typeface="Source Sans Pro"/>
                <a:ea typeface="Source Sans Pro"/>
                <a:cs typeface="Source Sans Pro"/>
                <a:sym typeface="Source Sans Pro"/>
              </a:rPr>
              <a:t>Delivered Function</a:t>
            </a:r>
            <a:r>
              <a:rPr lang="en-US" sz="1400" b="1" i="0" u="none" strike="noStrike" cap="none" dirty="0">
                <a:solidFill>
                  <a:srgbClr val="3F3F3F"/>
                </a:solidFill>
                <a:latin typeface="Source Sans Pro"/>
                <a:ea typeface="Source Sans Pro"/>
                <a:cs typeface="Source Sans Pro"/>
                <a:sym typeface="Source Sans Pro"/>
              </a:rPr>
              <a:t>:</a:t>
            </a:r>
          </a:p>
          <a:p>
            <a:pPr marL="0" marR="0" lvl="0" indent="0" algn="r" rtl="0">
              <a:lnSpc>
                <a:spcPct val="100000"/>
              </a:lnSpc>
              <a:spcBef>
                <a:spcPts val="0"/>
              </a:spcBef>
              <a:spcAft>
                <a:spcPts val="0"/>
              </a:spcAft>
              <a:buClr>
                <a:schemeClr val="dk1"/>
              </a:buClr>
              <a:buFont typeface="Arial"/>
              <a:buNone/>
            </a:pPr>
            <a:endParaRPr sz="1400" b="1" i="0" u="none" strike="noStrike" cap="none" dirty="0">
              <a:solidFill>
                <a:srgbClr val="3F3F3F"/>
              </a:solidFill>
              <a:latin typeface="Source Sans Pro"/>
              <a:ea typeface="Source Sans Pro"/>
              <a:cs typeface="Source Sans Pro"/>
              <a:sym typeface="Source Sans Pro"/>
            </a:endParaRPr>
          </a:p>
          <a:p>
            <a:pPr marL="0" marR="0" lvl="0" indent="0" algn="r" rtl="0">
              <a:lnSpc>
                <a:spcPct val="100000"/>
              </a:lnSpc>
              <a:spcBef>
                <a:spcPts val="0"/>
              </a:spcBef>
              <a:spcAft>
                <a:spcPts val="0"/>
              </a:spcAft>
              <a:buClr>
                <a:schemeClr val="dk1"/>
              </a:buClr>
              <a:buFont typeface="Arial"/>
              <a:buNone/>
            </a:pPr>
            <a:endParaRPr sz="1400" b="1" i="0" u="none" strike="noStrike" cap="none" dirty="0">
              <a:solidFill>
                <a:srgbClr val="3F3F3F"/>
              </a:solidFill>
              <a:latin typeface="Source Sans Pro"/>
              <a:ea typeface="Source Sans Pro"/>
              <a:cs typeface="Source Sans Pro"/>
              <a:sym typeface="Source Sans Pro"/>
            </a:endParaRPr>
          </a:p>
          <a:p>
            <a:pPr marL="0" marR="0" lvl="0" indent="0" algn="r" rtl="0">
              <a:lnSpc>
                <a:spcPct val="100000"/>
              </a:lnSpc>
              <a:spcBef>
                <a:spcPts val="0"/>
              </a:spcBef>
              <a:spcAft>
                <a:spcPts val="0"/>
              </a:spcAft>
              <a:buClr>
                <a:schemeClr val="dk1"/>
              </a:buClr>
              <a:buFont typeface="Arial"/>
              <a:buNone/>
            </a:pPr>
            <a:endParaRPr sz="1400" b="1" i="0" u="none" strike="noStrike" cap="none" dirty="0">
              <a:solidFill>
                <a:srgbClr val="3F3F3F"/>
              </a:solidFill>
              <a:latin typeface="Source Sans Pro"/>
              <a:ea typeface="Source Sans Pro"/>
              <a:cs typeface="Source Sans Pro"/>
              <a:sym typeface="Source Sans Pro"/>
            </a:endParaRPr>
          </a:p>
          <a:p>
            <a:pPr lvl="0" algn="r" rtl="0">
              <a:spcBef>
                <a:spcPts val="0"/>
              </a:spcBef>
              <a:buClr>
                <a:schemeClr val="dk1"/>
              </a:buClr>
              <a:buFont typeface="Source Sans Pro"/>
              <a:buNone/>
            </a:pPr>
            <a:r>
              <a:rPr lang="en-US" b="1" dirty="0">
                <a:solidFill>
                  <a:srgbClr val="3F3F3F"/>
                </a:solidFill>
                <a:latin typeface="Source Sans Pro"/>
                <a:ea typeface="Source Sans Pro"/>
                <a:cs typeface="Source Sans Pro"/>
                <a:sym typeface="Source Sans Pro"/>
              </a:rPr>
              <a:t>Internal </a:t>
            </a:r>
            <a:r>
              <a:rPr lang="en-US" b="1" dirty="0" smtClean="0">
                <a:solidFill>
                  <a:srgbClr val="3F3F3F"/>
                </a:solidFill>
                <a:latin typeface="Source Sans Pro"/>
                <a:ea typeface="Source Sans Pro"/>
                <a:cs typeface="Source Sans Pro"/>
                <a:sym typeface="Source Sans Pro"/>
              </a:rPr>
              <a:t>Functions</a:t>
            </a:r>
          </a:p>
          <a:p>
            <a:pPr lvl="0" algn="r" rtl="0">
              <a:spcBef>
                <a:spcPts val="0"/>
              </a:spcBef>
              <a:buClr>
                <a:schemeClr val="dk1"/>
              </a:buClr>
              <a:buFont typeface="Source Sans Pro"/>
              <a:buNone/>
            </a:pPr>
            <a:r>
              <a:rPr lang="en-US" b="1" dirty="0" smtClean="0">
                <a:solidFill>
                  <a:srgbClr val="3F3F3F"/>
                </a:solidFill>
                <a:latin typeface="Source Sans Pro"/>
                <a:ea typeface="Source Sans Pro"/>
                <a:cs typeface="Source Sans Pro"/>
                <a:sym typeface="Source Sans Pro"/>
              </a:rPr>
              <a:t>(</a:t>
            </a:r>
            <a:r>
              <a:rPr lang="en-US" b="1" dirty="0">
                <a:solidFill>
                  <a:srgbClr val="3F3F3F"/>
                </a:solidFill>
                <a:latin typeface="Source Sans Pro"/>
                <a:ea typeface="Source Sans Pro"/>
                <a:cs typeface="Source Sans Pro"/>
                <a:sym typeface="Source Sans Pro"/>
              </a:rPr>
              <a:t>operands and processes):</a:t>
            </a:r>
          </a:p>
          <a:p>
            <a:pPr marL="0" marR="0" lvl="0" indent="0" algn="r" rtl="0">
              <a:lnSpc>
                <a:spcPct val="100000"/>
              </a:lnSpc>
              <a:spcBef>
                <a:spcPts val="0"/>
              </a:spcBef>
              <a:spcAft>
                <a:spcPts val="0"/>
              </a:spcAft>
              <a:buClr>
                <a:schemeClr val="dk1"/>
              </a:buClr>
              <a:buFont typeface="Arial"/>
              <a:buNone/>
            </a:pPr>
            <a:endParaRPr sz="1200" b="0" i="0" u="none" strike="noStrike" cap="none" dirty="0">
              <a:solidFill>
                <a:schemeClr val="dk1"/>
              </a:solidFill>
              <a:latin typeface="Arial"/>
              <a:ea typeface="Arial"/>
              <a:cs typeface="Arial"/>
              <a:sym typeface="Arial"/>
            </a:endParaRPr>
          </a:p>
          <a:p>
            <a:pPr marL="0" marR="0" lvl="0" indent="0" algn="r" rtl="0">
              <a:lnSpc>
                <a:spcPct val="100000"/>
              </a:lnSpc>
              <a:spcBef>
                <a:spcPts val="0"/>
              </a:spcBef>
              <a:spcAft>
                <a:spcPts val="0"/>
              </a:spcAft>
              <a:buClr>
                <a:schemeClr val="dk1"/>
              </a:buClr>
              <a:buFont typeface="Arial"/>
              <a:buNone/>
            </a:pPr>
            <a:endParaRPr sz="1200" b="0" i="1" u="none" strike="noStrike" cap="none" dirty="0">
              <a:solidFill>
                <a:schemeClr val="dk1"/>
              </a:solidFill>
              <a:latin typeface="Arial"/>
              <a:ea typeface="Arial"/>
              <a:cs typeface="Arial"/>
              <a:sym typeface="Arial"/>
            </a:endParaRPr>
          </a:p>
          <a:p>
            <a:pPr marL="0" marR="0" lvl="0" indent="0" algn="r" rtl="0">
              <a:lnSpc>
                <a:spcPct val="100000"/>
              </a:lnSpc>
              <a:spcBef>
                <a:spcPts val="0"/>
              </a:spcBef>
              <a:spcAft>
                <a:spcPts val="0"/>
              </a:spcAft>
              <a:buClr>
                <a:schemeClr val="dk1"/>
              </a:buClr>
              <a:buFont typeface="Arial"/>
              <a:buNone/>
            </a:pPr>
            <a:endParaRPr sz="1200" b="0" i="0" u="none" strike="noStrike" cap="none" dirty="0">
              <a:solidFill>
                <a:schemeClr val="dk1"/>
              </a:solidFill>
              <a:latin typeface="Times New Roman"/>
              <a:ea typeface="Times New Roman"/>
              <a:cs typeface="Times New Roman"/>
              <a:sym typeface="Times New Roman"/>
            </a:endParaRPr>
          </a:p>
          <a:p>
            <a:pPr lvl="0" algn="r" rtl="0">
              <a:spcBef>
                <a:spcPts val="0"/>
              </a:spcBef>
              <a:buClr>
                <a:schemeClr val="dk1"/>
              </a:buClr>
              <a:buFont typeface="Source Sans Pro"/>
              <a:buNone/>
            </a:pPr>
            <a:endParaRPr b="1" dirty="0">
              <a:solidFill>
                <a:srgbClr val="3F3F3F"/>
              </a:solidFill>
              <a:latin typeface="Source Sans Pro"/>
              <a:ea typeface="Source Sans Pro"/>
              <a:cs typeface="Source Sans Pro"/>
              <a:sym typeface="Source Sans Pro"/>
            </a:endParaRPr>
          </a:p>
          <a:p>
            <a:pPr lvl="0" algn="r" rtl="0">
              <a:spcBef>
                <a:spcPts val="0"/>
              </a:spcBef>
              <a:buClr>
                <a:schemeClr val="dk1"/>
              </a:buClr>
              <a:buFont typeface="Source Sans Pro"/>
              <a:buNone/>
            </a:pPr>
            <a:r>
              <a:rPr lang="en-US" b="1" dirty="0" smtClean="0">
                <a:solidFill>
                  <a:srgbClr val="3F3F3F"/>
                </a:solidFill>
                <a:latin typeface="Source Sans Pro"/>
                <a:ea typeface="Source Sans Pro"/>
                <a:cs typeface="Source Sans Pro"/>
                <a:sym typeface="Source Sans Pro"/>
              </a:rPr>
              <a:t>Form</a:t>
            </a:r>
            <a:r>
              <a:rPr lang="en-US" b="1" dirty="0">
                <a:solidFill>
                  <a:srgbClr val="3F3F3F"/>
                </a:solidFill>
                <a:latin typeface="Source Sans Pro"/>
                <a:ea typeface="Source Sans Pro"/>
                <a:cs typeface="Source Sans Pro"/>
                <a:sym typeface="Source Sans Pro"/>
              </a:rPr>
              <a:t>: </a:t>
            </a:r>
          </a:p>
          <a:p>
            <a:pPr marL="0" marR="0" lvl="0" indent="0" algn="r" rtl="0">
              <a:lnSpc>
                <a:spcPct val="100000"/>
              </a:lnSpc>
              <a:spcBef>
                <a:spcPts val="0"/>
              </a:spcBef>
              <a:spcAft>
                <a:spcPts val="0"/>
              </a:spcAft>
              <a:buClr>
                <a:srgbClr val="000000"/>
              </a:buClr>
              <a:buFont typeface="Arial"/>
              <a:buNone/>
            </a:pPr>
            <a:endParaRPr sz="1200" dirty="0">
              <a:solidFill>
                <a:schemeClr val="dk1"/>
              </a:solidFill>
              <a:latin typeface="Times New Roman"/>
              <a:ea typeface="Times New Roman"/>
              <a:cs typeface="Times New Roman"/>
              <a:sym typeface="Times New Roman"/>
            </a:endParaRPr>
          </a:p>
        </p:txBody>
      </p:sp>
      <p:sp>
        <p:nvSpPr>
          <p:cNvPr id="342" name="Shape 342"/>
          <p:cNvSpPr txBox="1"/>
          <p:nvPr/>
        </p:nvSpPr>
        <p:spPr>
          <a:xfrm>
            <a:off x="286521" y="769158"/>
            <a:ext cx="7779600" cy="527700"/>
          </a:xfrm>
          <a:prstGeom prst="rect">
            <a:avLst/>
          </a:prstGeom>
          <a:solidFill>
            <a:srgbClr val="FF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Arial"/>
              <a:buNone/>
            </a:pPr>
            <a:r>
              <a:rPr lang="en-US" sz="3000" b="1" i="0" u="none" strike="noStrike" cap="none" dirty="0">
                <a:solidFill>
                  <a:srgbClr val="000000"/>
                </a:solidFill>
                <a:latin typeface="Arial"/>
                <a:ea typeface="Arial"/>
                <a:cs typeface="Arial"/>
                <a:sym typeface="Arial"/>
              </a:rPr>
              <a:t>STEP </a:t>
            </a:r>
            <a:r>
              <a:rPr lang="en-US" sz="3000" b="1" i="0" u="none" strike="noStrike" cap="none" dirty="0" smtClean="0">
                <a:solidFill>
                  <a:srgbClr val="000000"/>
                </a:solidFill>
                <a:latin typeface="Arial"/>
                <a:ea typeface="Arial"/>
                <a:cs typeface="Arial"/>
                <a:sym typeface="Arial"/>
              </a:rPr>
              <a:t>3: </a:t>
            </a:r>
            <a:r>
              <a:rPr lang="en-US" sz="3000" b="1" dirty="0"/>
              <a:t>DEVELOP AN OPM DIAGRAM</a:t>
            </a:r>
          </a:p>
        </p:txBody>
      </p:sp>
      <p:sp>
        <p:nvSpPr>
          <p:cNvPr id="345" name="Shape 345"/>
          <p:cNvSpPr/>
          <p:nvPr/>
        </p:nvSpPr>
        <p:spPr>
          <a:xfrm>
            <a:off x="2718021" y="2105438"/>
            <a:ext cx="5872869" cy="438000"/>
          </a:xfrm>
          <a:prstGeom prst="rect">
            <a:avLst/>
          </a:prstGeom>
          <a:noFill/>
          <a:ln w="9525" cap="flat" cmpd="sng">
            <a:solidFill>
              <a:srgbClr val="000000"/>
            </a:solidFill>
            <a:prstDash val="dash"/>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347" name="Shape 347"/>
          <p:cNvSpPr txBox="1"/>
          <p:nvPr/>
        </p:nvSpPr>
        <p:spPr>
          <a:xfrm>
            <a:off x="315812" y="1315646"/>
            <a:ext cx="8418900" cy="611700"/>
          </a:xfrm>
          <a:prstGeom prst="rect">
            <a:avLst/>
          </a:prstGeom>
          <a:noFill/>
          <a:ln>
            <a:noFill/>
          </a:ln>
        </p:spPr>
        <p:txBody>
          <a:bodyPr lIns="91425" tIns="45700" rIns="91425" bIns="45700" anchor="t" anchorCtr="0">
            <a:noAutofit/>
          </a:bodyPr>
          <a:lstStyle/>
          <a:p>
            <a:pPr lvl="0">
              <a:buClr>
                <a:schemeClr val="dk1"/>
              </a:buClr>
              <a:buSzPct val="25000"/>
            </a:pPr>
            <a:r>
              <a:rPr lang="en-US" sz="1200" b="0" i="1" u="none" strike="noStrike" cap="none" dirty="0" smtClean="0">
                <a:solidFill>
                  <a:srgbClr val="3F3F3F"/>
                </a:solidFill>
                <a:latin typeface="Source Sans Pro"/>
                <a:ea typeface="Source Sans Pro"/>
                <a:cs typeface="Source Sans Pro"/>
                <a:sym typeface="Source Sans Pro"/>
              </a:rPr>
              <a:t>Provide </a:t>
            </a:r>
            <a:r>
              <a:rPr lang="en-US" sz="1200" b="0" i="1" u="none" strike="noStrike" cap="none" dirty="0">
                <a:solidFill>
                  <a:srgbClr val="3F3F3F"/>
                </a:solidFill>
                <a:latin typeface="Source Sans Pro"/>
                <a:ea typeface="Source Sans Pro"/>
                <a:cs typeface="Source Sans Pro"/>
                <a:sym typeface="Source Sans Pro"/>
              </a:rPr>
              <a:t>a brief d</a:t>
            </a:r>
            <a:r>
              <a:rPr lang="en-US" sz="1200" i="1" dirty="0">
                <a:solidFill>
                  <a:srgbClr val="3F3F3F"/>
                </a:solidFill>
                <a:latin typeface="Source Sans Pro"/>
                <a:ea typeface="Source Sans Pro"/>
                <a:cs typeface="Source Sans Pro"/>
                <a:sym typeface="Source Sans Pro"/>
              </a:rPr>
              <a:t>escription of each in the field </a:t>
            </a:r>
            <a:r>
              <a:rPr lang="en-US" sz="1200" i="1" dirty="0" smtClean="0">
                <a:solidFill>
                  <a:srgbClr val="3F3F3F"/>
                </a:solidFill>
                <a:latin typeface="Source Sans Pro"/>
                <a:ea typeface="Source Sans Pro"/>
                <a:cs typeface="Source Sans Pro"/>
                <a:sym typeface="Source Sans Pro"/>
              </a:rPr>
              <a:t>provided of the following: </a:t>
            </a:r>
            <a:r>
              <a:rPr lang="en-US" sz="1200" i="1" dirty="0">
                <a:solidFill>
                  <a:srgbClr val="3F3F3F"/>
                </a:solidFill>
                <a:latin typeface="Source Sans Pro"/>
                <a:ea typeface="Source Sans Pro"/>
                <a:cs typeface="Source Sans Pro"/>
                <a:sym typeface="Source Sans Pro"/>
              </a:rPr>
              <a:t>value related operand, delivered function, internal functions (operands and processes), and form. </a:t>
            </a: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Font typeface="Arial"/>
              <a:buNone/>
            </a:pPr>
            <a:endParaRPr sz="1200" b="0" i="0" u="none" strike="noStrike" cap="none" dirty="0">
              <a:solidFill>
                <a:schemeClr val="dk1"/>
              </a:solidFill>
              <a:latin typeface="Times New Roman"/>
              <a:ea typeface="Times New Roman"/>
              <a:cs typeface="Times New Roman"/>
              <a:sym typeface="Times New Roman"/>
            </a:endParaRPr>
          </a:p>
        </p:txBody>
      </p:sp>
      <p:sp>
        <p:nvSpPr>
          <p:cNvPr id="348" name="Shape 348"/>
          <p:cNvSpPr/>
          <p:nvPr/>
        </p:nvSpPr>
        <p:spPr>
          <a:xfrm>
            <a:off x="2718021" y="2918343"/>
            <a:ext cx="5872869" cy="438000"/>
          </a:xfrm>
          <a:prstGeom prst="rect">
            <a:avLst/>
          </a:prstGeom>
          <a:noFill/>
          <a:ln w="9525" cap="flat" cmpd="sng">
            <a:solidFill>
              <a:srgbClr val="000000"/>
            </a:solidFill>
            <a:prstDash val="dash"/>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349" name="Shape 349"/>
          <p:cNvSpPr/>
          <p:nvPr/>
        </p:nvSpPr>
        <p:spPr>
          <a:xfrm>
            <a:off x="2718021" y="3720060"/>
            <a:ext cx="5872869" cy="1153276"/>
          </a:xfrm>
          <a:prstGeom prst="rect">
            <a:avLst/>
          </a:prstGeom>
          <a:noFill/>
          <a:ln w="9525" cap="flat" cmpd="sng">
            <a:solidFill>
              <a:srgbClr val="000000"/>
            </a:solidFill>
            <a:prstDash val="dash"/>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350" name="Shape 350"/>
          <p:cNvSpPr/>
          <p:nvPr/>
        </p:nvSpPr>
        <p:spPr>
          <a:xfrm>
            <a:off x="2718021" y="5156020"/>
            <a:ext cx="5872869" cy="438000"/>
          </a:xfrm>
          <a:prstGeom prst="rect">
            <a:avLst/>
          </a:prstGeom>
          <a:noFill/>
          <a:ln w="9525" cap="flat" cmpd="sng">
            <a:solidFill>
              <a:srgbClr val="000000"/>
            </a:solidFill>
            <a:prstDash val="dash"/>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2" name="Text Placeholder 1"/>
          <p:cNvSpPr>
            <a:spLocks noGrp="1"/>
          </p:cNvSpPr>
          <p:nvPr>
            <p:ph type="body" idx="1"/>
          </p:nvPr>
        </p:nvSpPr>
        <p:spPr>
          <a:xfrm>
            <a:off x="2718022" y="2112391"/>
            <a:ext cx="5872869" cy="431047"/>
          </a:xfrm>
        </p:spPr>
        <p:txBody>
          <a:bodyPr/>
          <a:lstStyle/>
          <a:p>
            <a:r>
              <a:rPr lang="en-US" sz="1100" dirty="0" smtClean="0"/>
              <a:t>Signal, the radio signal (operand) is what is being transformed by the internal functions. </a:t>
            </a:r>
            <a:endParaRPr lang="en-US" sz="1100" dirty="0"/>
          </a:p>
        </p:txBody>
      </p:sp>
      <p:sp>
        <p:nvSpPr>
          <p:cNvPr id="3" name="Text Placeholder 2"/>
          <p:cNvSpPr>
            <a:spLocks noGrp="1"/>
          </p:cNvSpPr>
          <p:nvPr>
            <p:ph type="body" idx="2"/>
          </p:nvPr>
        </p:nvSpPr>
        <p:spPr>
          <a:xfrm>
            <a:off x="2718023" y="2918343"/>
            <a:ext cx="5872868" cy="438000"/>
          </a:xfrm>
        </p:spPr>
        <p:txBody>
          <a:bodyPr/>
          <a:lstStyle/>
          <a:p>
            <a:r>
              <a:rPr lang="en-US" sz="1100" dirty="0" smtClean="0"/>
              <a:t>Signal converting, is the externally primary value related function.</a:t>
            </a:r>
            <a:endParaRPr lang="en-US" sz="1100" dirty="0"/>
          </a:p>
        </p:txBody>
      </p:sp>
      <p:sp>
        <p:nvSpPr>
          <p:cNvPr id="4" name="Text Placeholder 3"/>
          <p:cNvSpPr>
            <a:spLocks noGrp="1"/>
          </p:cNvSpPr>
          <p:nvPr>
            <p:ph type="body" idx="13"/>
          </p:nvPr>
        </p:nvSpPr>
        <p:spPr>
          <a:xfrm>
            <a:off x="2718024" y="3735936"/>
            <a:ext cx="5872868" cy="1137400"/>
          </a:xfrm>
        </p:spPr>
        <p:txBody>
          <a:bodyPr numCol="2"/>
          <a:lstStyle/>
          <a:p>
            <a:pPr marL="171450" indent="-171450">
              <a:buFont typeface="Arial" panose="020B0604020202020204" pitchFamily="34" charset="0"/>
              <a:buChar char="•"/>
            </a:pPr>
            <a:r>
              <a:rPr lang="en-US" sz="1000" dirty="0" smtClean="0"/>
              <a:t>Electric signal inducing, is the function being performed by the antenna. </a:t>
            </a:r>
          </a:p>
          <a:p>
            <a:pPr marL="171450" indent="-171450">
              <a:buFont typeface="Arial" panose="020B0604020202020204" pitchFamily="34" charset="0"/>
              <a:buChar char="•"/>
            </a:pPr>
            <a:r>
              <a:rPr lang="en-US" sz="1000" dirty="0" smtClean="0"/>
              <a:t>Frequency selecting, the LC circuit is selecting the appropriate frequency.</a:t>
            </a:r>
          </a:p>
          <a:p>
            <a:pPr marL="171450" indent="-171450">
              <a:buFont typeface="Arial" panose="020B0604020202020204" pitchFamily="34" charset="0"/>
              <a:buChar char="•"/>
            </a:pPr>
            <a:r>
              <a:rPr lang="en-US" sz="1000" dirty="0" smtClean="0"/>
              <a:t>Current rectifying, the diode then rectifies it.</a:t>
            </a:r>
          </a:p>
          <a:p>
            <a:pPr marL="171450" indent="-171450">
              <a:buFont typeface="Arial" panose="020B0604020202020204" pitchFamily="34" charset="0"/>
              <a:buChar char="•"/>
            </a:pPr>
            <a:r>
              <a:rPr lang="en-US" sz="1000" dirty="0" smtClean="0"/>
              <a:t>Noise filtering, the capacitor smooths the signal or removes the noise.</a:t>
            </a:r>
          </a:p>
          <a:p>
            <a:pPr marL="171450" indent="-171450">
              <a:buFont typeface="Arial" panose="020B0604020202020204" pitchFamily="34" charset="0"/>
              <a:buChar char="•"/>
            </a:pPr>
            <a:r>
              <a:rPr lang="en-US" sz="1000" dirty="0" smtClean="0"/>
              <a:t>Electrical signal translating, the output is then translated to audio by the crystal earpiece.</a:t>
            </a:r>
            <a:endParaRPr lang="en-US" sz="1000" dirty="0"/>
          </a:p>
        </p:txBody>
      </p:sp>
      <p:sp>
        <p:nvSpPr>
          <p:cNvPr id="5" name="Text Placeholder 4"/>
          <p:cNvSpPr>
            <a:spLocks noGrp="1"/>
          </p:cNvSpPr>
          <p:nvPr>
            <p:ph type="body" idx="14"/>
          </p:nvPr>
        </p:nvSpPr>
        <p:spPr>
          <a:xfrm>
            <a:off x="2718023" y="5167982"/>
            <a:ext cx="5872868" cy="426038"/>
          </a:xfrm>
        </p:spPr>
        <p:txBody>
          <a:bodyPr/>
          <a:lstStyle/>
          <a:p>
            <a:r>
              <a:rPr lang="en-US" sz="1200" dirty="0" smtClean="0"/>
              <a:t>Antenna, LC Circuit, Diode, Capacitor, crystal earpiece.</a:t>
            </a:r>
            <a:endParaRPr lang="en-US" sz="1200" dirty="0"/>
          </a:p>
        </p:txBody>
      </p:sp>
      <p:sp>
        <p:nvSpPr>
          <p:cNvPr id="9" name="Slide Number Placeholder 8"/>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15</a:t>
            </a:fld>
            <a:endParaRPr lang="en-US" dirty="0">
              <a:latin typeface="Calibri"/>
              <a:ea typeface="Calibri"/>
              <a:cs typeface="Calibri"/>
              <a:sym typeface="Calibri"/>
            </a:endParaRPr>
          </a:p>
        </p:txBody>
      </p:sp>
    </p:spTree>
    <p:extLst>
      <p:ext uri="{BB962C8B-B14F-4D97-AF65-F5344CB8AC3E}">
        <p14:creationId xmlns:p14="http://schemas.microsoft.com/office/powerpoint/2010/main" val="1569392584"/>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Shape 357"/>
          <p:cNvSpPr txBox="1"/>
          <p:nvPr/>
        </p:nvSpPr>
        <p:spPr>
          <a:xfrm>
            <a:off x="282947" y="746879"/>
            <a:ext cx="7779600" cy="527700"/>
          </a:xfrm>
          <a:prstGeom prst="rect">
            <a:avLst/>
          </a:prstGeom>
          <a:solidFill>
            <a:srgbClr val="FF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Arial"/>
              <a:buNone/>
            </a:pPr>
            <a:r>
              <a:rPr lang="en-US" sz="3000" b="1" i="0" u="none" strike="noStrike" cap="none" dirty="0">
                <a:solidFill>
                  <a:srgbClr val="000000"/>
                </a:solidFill>
                <a:latin typeface="Arial"/>
                <a:ea typeface="Arial"/>
                <a:cs typeface="Arial"/>
                <a:sym typeface="Arial"/>
              </a:rPr>
              <a:t>STEP </a:t>
            </a:r>
            <a:r>
              <a:rPr lang="en-US" sz="3000" b="1" dirty="0" smtClean="0"/>
              <a:t>4</a:t>
            </a:r>
            <a:r>
              <a:rPr lang="en-US" sz="3000" b="1" i="0" u="none" strike="noStrike" cap="none" dirty="0" smtClean="0">
                <a:solidFill>
                  <a:srgbClr val="000000"/>
                </a:solidFill>
                <a:latin typeface="Arial"/>
                <a:ea typeface="Arial"/>
                <a:cs typeface="Arial"/>
                <a:sym typeface="Arial"/>
              </a:rPr>
              <a:t>: </a:t>
            </a:r>
            <a:r>
              <a:rPr lang="en-US" sz="3000" b="1" dirty="0"/>
              <a:t>FUNCTIONAL INFORMATION</a:t>
            </a:r>
          </a:p>
        </p:txBody>
      </p:sp>
      <p:sp>
        <p:nvSpPr>
          <p:cNvPr id="358" name="Shape 358"/>
          <p:cNvSpPr txBox="1"/>
          <p:nvPr/>
        </p:nvSpPr>
        <p:spPr>
          <a:xfrm>
            <a:off x="315850" y="1927346"/>
            <a:ext cx="8130000" cy="1009304"/>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Font typeface="Source Sans Pro"/>
              <a:buNone/>
            </a:pPr>
            <a:r>
              <a:rPr lang="en-US" b="1" dirty="0">
                <a:solidFill>
                  <a:srgbClr val="3F3F3F"/>
                </a:solidFill>
                <a:latin typeface="Source Sans Pro"/>
                <a:ea typeface="Source Sans Pro"/>
                <a:cs typeface="Source Sans Pro"/>
                <a:sym typeface="Source Sans Pro"/>
              </a:rPr>
              <a:t>Give a brief description of your field and how functional information is normally conveyed.  Are processes indicated? Operands? Are processes and operands combined into functions? In your </a:t>
            </a:r>
            <a:r>
              <a:rPr lang="en-US" b="1" dirty="0" smtClean="0">
                <a:solidFill>
                  <a:srgbClr val="3F3F3F"/>
                </a:solidFill>
                <a:latin typeface="Source Sans Pro"/>
                <a:ea typeface="Source Sans Pro"/>
                <a:cs typeface="Source Sans Pro"/>
                <a:sym typeface="Source Sans Pro"/>
              </a:rPr>
              <a:t>description, </a:t>
            </a:r>
            <a:r>
              <a:rPr lang="en-US" b="1" dirty="0">
                <a:solidFill>
                  <a:srgbClr val="3F3F3F"/>
                </a:solidFill>
                <a:latin typeface="Source Sans Pro"/>
                <a:ea typeface="Source Sans Pro"/>
                <a:cs typeface="Source Sans Pro"/>
                <a:sym typeface="Source Sans Pro"/>
              </a:rPr>
              <a:t>be sure to cite at least one </a:t>
            </a:r>
            <a:r>
              <a:rPr lang="en-US" b="1" dirty="0" smtClean="0">
                <a:solidFill>
                  <a:srgbClr val="3F3F3F"/>
                </a:solidFill>
                <a:latin typeface="Source Sans Pro"/>
                <a:ea typeface="Source Sans Pro"/>
                <a:cs typeface="Source Sans Pro"/>
                <a:sym typeface="Source Sans Pro"/>
              </a:rPr>
              <a:t>example</a:t>
            </a:r>
            <a:r>
              <a:rPr lang="en-US" b="1" dirty="0">
                <a:solidFill>
                  <a:srgbClr val="3F3F3F"/>
                </a:solidFill>
                <a:latin typeface="Source Sans Pro"/>
                <a:ea typeface="Source Sans Pro"/>
                <a:cs typeface="Source Sans Pro"/>
                <a:sym typeface="Source Sans Pro"/>
              </a:rPr>
              <a:t>:</a:t>
            </a: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Font typeface="Arial"/>
              <a:buNone/>
            </a:pPr>
            <a:endParaRPr sz="1200" b="0" i="1"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Font typeface="Arial"/>
              <a:buNone/>
            </a:pPr>
            <a:endParaRPr sz="1200" b="0" i="0" u="none" strike="noStrike" cap="none" dirty="0">
              <a:solidFill>
                <a:schemeClr val="dk1"/>
              </a:solidFill>
              <a:latin typeface="Times New Roman"/>
              <a:ea typeface="Times New Roman"/>
              <a:cs typeface="Times New Roman"/>
              <a:sym typeface="Times New Roman"/>
            </a:endParaRPr>
          </a:p>
        </p:txBody>
      </p:sp>
      <p:sp>
        <p:nvSpPr>
          <p:cNvPr id="359" name="Shape 359"/>
          <p:cNvSpPr/>
          <p:nvPr/>
        </p:nvSpPr>
        <p:spPr>
          <a:xfrm>
            <a:off x="428625" y="3001125"/>
            <a:ext cx="8306087" cy="2755500"/>
          </a:xfrm>
          <a:prstGeom prst="rect">
            <a:avLst/>
          </a:prstGeom>
          <a:noFill/>
          <a:ln w="9525" cap="flat" cmpd="sng">
            <a:solidFill>
              <a:srgbClr val="000000"/>
            </a:solidFill>
            <a:prstDash val="dash"/>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360" name="Shape 360"/>
          <p:cNvSpPr txBox="1"/>
          <p:nvPr/>
        </p:nvSpPr>
        <p:spPr>
          <a:xfrm>
            <a:off x="315812" y="1315646"/>
            <a:ext cx="8418900" cy="6117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Source Sans Pro"/>
              <a:buNone/>
            </a:pPr>
            <a:r>
              <a:rPr lang="en-US" sz="1200" b="0" i="1" u="none" strike="noStrike" cap="none" dirty="0">
                <a:solidFill>
                  <a:srgbClr val="3F3F3F"/>
                </a:solidFill>
                <a:latin typeface="Source Sans Pro"/>
                <a:ea typeface="Source Sans Pro"/>
                <a:cs typeface="Source Sans Pro"/>
                <a:sym typeface="Source Sans Pro"/>
              </a:rPr>
              <a:t>For your last step, you will think about how functional information is normally conveyed in your field or </a:t>
            </a:r>
            <a:r>
              <a:rPr lang="en-US" sz="1200" i="1" dirty="0">
                <a:solidFill>
                  <a:srgbClr val="3F3F3F"/>
                </a:solidFill>
                <a:latin typeface="Source Sans Pro"/>
                <a:ea typeface="Source Sans Pro"/>
                <a:cs typeface="Source Sans Pro"/>
                <a:sym typeface="Source Sans Pro"/>
              </a:rPr>
              <a:t>discipline</a:t>
            </a:r>
            <a:r>
              <a:rPr lang="en-US" sz="1200" b="0" i="1" u="none" strike="noStrike" cap="none" dirty="0">
                <a:solidFill>
                  <a:srgbClr val="3F3F3F"/>
                </a:solidFill>
                <a:latin typeface="Source Sans Pro"/>
                <a:ea typeface="Source Sans Pro"/>
                <a:cs typeface="Source Sans Pro"/>
                <a:sym typeface="Source Sans Pro"/>
              </a:rPr>
              <a:t>. Cite and briefly descri</a:t>
            </a:r>
            <a:r>
              <a:rPr lang="en-US" sz="1200" i="1" dirty="0">
                <a:solidFill>
                  <a:srgbClr val="3F3F3F"/>
                </a:solidFill>
                <a:latin typeface="Source Sans Pro"/>
                <a:ea typeface="Source Sans Pro"/>
                <a:cs typeface="Source Sans Pro"/>
                <a:sym typeface="Source Sans Pro"/>
              </a:rPr>
              <a:t>be a specific </a:t>
            </a:r>
            <a:r>
              <a:rPr lang="en-US" sz="1200" i="1" dirty="0" smtClean="0">
                <a:solidFill>
                  <a:srgbClr val="3F3F3F"/>
                </a:solidFill>
                <a:latin typeface="Source Sans Pro"/>
                <a:ea typeface="Source Sans Pro"/>
                <a:cs typeface="Source Sans Pro"/>
                <a:sym typeface="Source Sans Pro"/>
              </a:rPr>
              <a:t>example</a:t>
            </a:r>
            <a:r>
              <a:rPr lang="en-US" sz="1200" i="1" dirty="0">
                <a:solidFill>
                  <a:srgbClr val="3F3F3F"/>
                </a:solidFill>
                <a:latin typeface="Source Sans Pro"/>
                <a:ea typeface="Source Sans Pro"/>
                <a:cs typeface="Source Sans Pro"/>
                <a:sym typeface="Source Sans Pro"/>
              </a:rPr>
              <a:t>.</a:t>
            </a:r>
          </a:p>
          <a:p>
            <a:pPr marL="0" marR="0" lvl="0" indent="0" algn="ctr" rtl="0">
              <a:lnSpc>
                <a:spcPct val="100000"/>
              </a:lnSpc>
              <a:spcBef>
                <a:spcPts val="0"/>
              </a:spcBef>
              <a:spcAft>
                <a:spcPts val="0"/>
              </a:spcAft>
              <a:buClr>
                <a:schemeClr val="dk1"/>
              </a:buClr>
              <a:buFont typeface="Arial"/>
              <a:buNone/>
            </a:pPr>
            <a:endParaRPr sz="1200" b="0" i="1" u="none" strike="noStrike" cap="none" dirty="0">
              <a:solidFill>
                <a:schemeClr val="dk1"/>
              </a:solidFill>
              <a:latin typeface="Arial"/>
              <a:ea typeface="Arial"/>
              <a:cs typeface="Arial"/>
              <a:sym typeface="Arial"/>
            </a:endParaRPr>
          </a:p>
        </p:txBody>
      </p:sp>
      <p:sp>
        <p:nvSpPr>
          <p:cNvPr id="2" name="Text Placeholder 1"/>
          <p:cNvSpPr>
            <a:spLocks noGrp="1"/>
          </p:cNvSpPr>
          <p:nvPr>
            <p:ph type="body" idx="1"/>
          </p:nvPr>
        </p:nvSpPr>
        <p:spPr>
          <a:xfrm>
            <a:off x="428625" y="3003858"/>
            <a:ext cx="8306087" cy="2752767"/>
          </a:xfrm>
        </p:spPr>
        <p:txBody>
          <a:bodyPr/>
          <a:lstStyle/>
          <a:p>
            <a:r>
              <a:rPr lang="en-US" dirty="0" smtClean="0"/>
              <a:t>Personal write up based on the students experience.</a:t>
            </a:r>
            <a:endParaRPr lang="en-US" dirty="0"/>
          </a:p>
        </p:txBody>
      </p:sp>
      <p:sp>
        <p:nvSpPr>
          <p:cNvPr id="9" name="Slide Number Placeholder 8"/>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16</a:t>
            </a:fld>
            <a:endParaRPr lang="en-US" dirty="0">
              <a:latin typeface="Calibri"/>
              <a:ea typeface="Calibri"/>
              <a:cs typeface="Calibri"/>
              <a:sym typeface="Calibri"/>
            </a:endParaRPr>
          </a:p>
        </p:txBody>
      </p:sp>
    </p:spTree>
    <p:extLst>
      <p:ext uri="{BB962C8B-B14F-4D97-AF65-F5344CB8AC3E}">
        <p14:creationId xmlns:p14="http://schemas.microsoft.com/office/powerpoint/2010/main" val="3056712464"/>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7" name="Shape 317"/>
          <p:cNvSpPr txBox="1"/>
          <p:nvPr/>
        </p:nvSpPr>
        <p:spPr>
          <a:xfrm>
            <a:off x="275380" y="1910278"/>
            <a:ext cx="8604071" cy="241433"/>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Font typeface="Source Sans Pro"/>
              <a:buNone/>
            </a:pPr>
            <a:r>
              <a:rPr lang="en-US" b="1" dirty="0">
                <a:solidFill>
                  <a:srgbClr val="3F3F3F"/>
                </a:solidFill>
                <a:latin typeface="Source Sans Pro"/>
                <a:ea typeface="Source Sans Pro"/>
                <a:cs typeface="Source Sans Pro"/>
                <a:sym typeface="Source Sans Pro"/>
              </a:rPr>
              <a:t>Object </a:t>
            </a:r>
            <a:r>
              <a:rPr lang="en-US" b="1" dirty="0" smtClean="0">
                <a:solidFill>
                  <a:srgbClr val="3F3F3F"/>
                </a:solidFill>
                <a:latin typeface="Source Sans Pro"/>
                <a:ea typeface="Source Sans Pro"/>
                <a:cs typeface="Source Sans Pro"/>
                <a:sym typeface="Source Sans Pro"/>
              </a:rPr>
              <a:t>elements </a:t>
            </a:r>
            <a:r>
              <a:rPr lang="en-US" b="1" dirty="0">
                <a:solidFill>
                  <a:srgbClr val="3F3F3F"/>
                </a:solidFill>
                <a:latin typeface="Source Sans Pro"/>
                <a:ea typeface="Source Sans Pro"/>
                <a:cs typeface="Source Sans Pro"/>
                <a:sym typeface="Source Sans Pro"/>
              </a:rPr>
              <a:t>or abstractions of form</a:t>
            </a:r>
            <a:r>
              <a:rPr lang="en-US" sz="1400" b="1" i="0" u="none" strike="noStrike" cap="none" dirty="0" smtClean="0">
                <a:solidFill>
                  <a:srgbClr val="3F3F3F"/>
                </a:solidFill>
                <a:latin typeface="Source Sans Pro"/>
                <a:ea typeface="Source Sans Pro"/>
                <a:cs typeface="Source Sans Pro"/>
                <a:sym typeface="Source Sans Pro"/>
              </a:rPr>
              <a:t>:</a:t>
            </a:r>
            <a:endParaRPr sz="1200" b="0" i="0" u="none" strike="noStrike" cap="none" dirty="0" smtClean="0">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Font typeface="Arial"/>
              <a:buNone/>
            </a:pPr>
            <a:endParaRPr sz="1200" b="0" i="1"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Font typeface="Arial"/>
              <a:buNone/>
            </a:pPr>
            <a:endParaRPr sz="1200" b="0" i="0" u="none" strike="noStrike" cap="none" dirty="0">
              <a:solidFill>
                <a:schemeClr val="dk1"/>
              </a:solidFill>
              <a:latin typeface="Times New Roman"/>
              <a:ea typeface="Times New Roman"/>
              <a:cs typeface="Times New Roman"/>
              <a:sym typeface="Times New Roman"/>
            </a:endParaRPr>
          </a:p>
        </p:txBody>
      </p:sp>
      <p:sp>
        <p:nvSpPr>
          <p:cNvPr id="314" name="Shape 314"/>
          <p:cNvSpPr txBox="1"/>
          <p:nvPr/>
        </p:nvSpPr>
        <p:spPr>
          <a:xfrm>
            <a:off x="275380" y="802579"/>
            <a:ext cx="8960400" cy="5277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Arial"/>
              <a:buNone/>
            </a:pPr>
            <a:r>
              <a:rPr lang="en-US" sz="3000" b="1" i="0" u="none" strike="noStrike" cap="none" dirty="0">
                <a:solidFill>
                  <a:srgbClr val="000000"/>
                </a:solidFill>
                <a:latin typeface="Arial"/>
                <a:ea typeface="Arial"/>
                <a:cs typeface="Arial"/>
                <a:sym typeface="Arial"/>
              </a:rPr>
              <a:t>STEP </a:t>
            </a:r>
            <a:r>
              <a:rPr lang="en-US" sz="3000" b="1" dirty="0"/>
              <a:t>1</a:t>
            </a:r>
            <a:r>
              <a:rPr lang="en-US" sz="3000" b="1" i="0" u="none" strike="noStrike" cap="none" dirty="0">
                <a:solidFill>
                  <a:srgbClr val="000000"/>
                </a:solidFill>
                <a:latin typeface="Arial"/>
                <a:ea typeface="Arial"/>
                <a:cs typeface="Arial"/>
                <a:sym typeface="Arial"/>
              </a:rPr>
              <a:t>:</a:t>
            </a:r>
            <a:r>
              <a:rPr lang="en-US" sz="3000" b="1" dirty="0"/>
              <a:t> </a:t>
            </a:r>
            <a:r>
              <a:rPr lang="en-US" sz="3000" b="1" dirty="0" smtClean="0"/>
              <a:t>ABSTRACTIONS OF FORM</a:t>
            </a:r>
            <a:endParaRPr lang="en-US" sz="3000" b="1" dirty="0"/>
          </a:p>
        </p:txBody>
      </p:sp>
      <p:sp>
        <p:nvSpPr>
          <p:cNvPr id="318" name="Shape 318"/>
          <p:cNvSpPr/>
          <p:nvPr/>
        </p:nvSpPr>
        <p:spPr>
          <a:xfrm>
            <a:off x="381001" y="2215215"/>
            <a:ext cx="8405724" cy="1388488"/>
          </a:xfrm>
          <a:prstGeom prst="rect">
            <a:avLst/>
          </a:prstGeom>
          <a:noFill/>
          <a:ln w="9525" cap="flat" cmpd="sng">
            <a:solidFill>
              <a:srgbClr val="000000"/>
            </a:solidFill>
            <a:prstDash val="dash"/>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319" name="Shape 319"/>
          <p:cNvSpPr/>
          <p:nvPr/>
        </p:nvSpPr>
        <p:spPr>
          <a:xfrm>
            <a:off x="381001" y="4278957"/>
            <a:ext cx="8417899" cy="1895536"/>
          </a:xfrm>
          <a:prstGeom prst="rect">
            <a:avLst/>
          </a:prstGeom>
          <a:noFill/>
          <a:ln w="9525" cap="flat" cmpd="sng">
            <a:solidFill>
              <a:srgbClr val="000000"/>
            </a:solidFill>
            <a:prstDash val="dash"/>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10" name="Shape 317"/>
          <p:cNvSpPr txBox="1"/>
          <p:nvPr/>
        </p:nvSpPr>
        <p:spPr>
          <a:xfrm>
            <a:off x="275380" y="3754493"/>
            <a:ext cx="8604071" cy="523878"/>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Source Sans Pro"/>
              <a:buNone/>
            </a:pPr>
            <a:r>
              <a:rPr lang="en-US" sz="1400" b="1" i="0" u="none" strike="noStrike" cap="none" dirty="0" smtClean="0">
                <a:solidFill>
                  <a:srgbClr val="3F3F3F"/>
                </a:solidFill>
                <a:latin typeface="Source Sans Pro"/>
                <a:ea typeface="Source Sans Pro"/>
                <a:cs typeface="Source Sans Pro"/>
                <a:sym typeface="Source Sans Pro"/>
              </a:rPr>
              <a:t>Please describe </a:t>
            </a:r>
            <a:r>
              <a:rPr lang="en-US" b="1" dirty="0" smtClean="0">
                <a:solidFill>
                  <a:srgbClr val="3F3F3F"/>
                </a:solidFill>
                <a:latin typeface="Source Sans Pro"/>
                <a:ea typeface="Source Sans Pro"/>
                <a:cs typeface="Source Sans Pro"/>
                <a:sym typeface="Source Sans Pro"/>
              </a:rPr>
              <a:t>how and or why you used these elements / abstractions of form to construct your graphical </a:t>
            </a:r>
            <a:r>
              <a:rPr lang="en-US" b="1" dirty="0" err="1" smtClean="0">
                <a:solidFill>
                  <a:srgbClr val="3F3F3F"/>
                </a:solidFill>
                <a:latin typeface="Source Sans Pro"/>
                <a:ea typeface="Source Sans Pro"/>
                <a:cs typeface="Source Sans Pro"/>
                <a:sym typeface="Source Sans Pro"/>
              </a:rPr>
              <a:t>decompositional</a:t>
            </a:r>
            <a:r>
              <a:rPr lang="en-US" b="1" dirty="0" smtClean="0">
                <a:solidFill>
                  <a:srgbClr val="3F3F3F"/>
                </a:solidFill>
                <a:latin typeface="Source Sans Pro"/>
                <a:ea typeface="Source Sans Pro"/>
                <a:cs typeface="Source Sans Pro"/>
                <a:sym typeface="Source Sans Pro"/>
              </a:rPr>
              <a:t> view for the form of your system.</a:t>
            </a:r>
          </a:p>
          <a:p>
            <a:pPr marL="0" marR="0" lvl="0" indent="0" algn="l" rtl="0">
              <a:lnSpc>
                <a:spcPct val="100000"/>
              </a:lnSpc>
              <a:spcBef>
                <a:spcPts val="0"/>
              </a:spcBef>
              <a:spcAft>
                <a:spcPts val="0"/>
              </a:spcAft>
              <a:buClr>
                <a:schemeClr val="dk1"/>
              </a:buClr>
              <a:buFont typeface="Arial"/>
              <a:buNone/>
            </a:pPr>
            <a:endParaRPr sz="1200" b="0" i="0" u="none" strike="noStrike" cap="none" dirty="0" smtClean="0">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Font typeface="Arial"/>
              <a:buNone/>
            </a:pPr>
            <a:endParaRPr sz="1200" b="0" i="1"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Font typeface="Arial"/>
              <a:buNone/>
            </a:pPr>
            <a:endParaRPr sz="1200" b="0" i="0" u="none" strike="noStrike" cap="none" dirty="0">
              <a:solidFill>
                <a:schemeClr val="dk1"/>
              </a:solidFill>
              <a:latin typeface="Times New Roman"/>
              <a:ea typeface="Times New Roman"/>
              <a:cs typeface="Times New Roman"/>
              <a:sym typeface="Times New Roman"/>
            </a:endParaRPr>
          </a:p>
        </p:txBody>
      </p:sp>
      <p:sp>
        <p:nvSpPr>
          <p:cNvPr id="3" name="Text Placeholder 2"/>
          <p:cNvSpPr>
            <a:spLocks noGrp="1"/>
          </p:cNvSpPr>
          <p:nvPr>
            <p:ph type="body" idx="1"/>
          </p:nvPr>
        </p:nvSpPr>
        <p:spPr>
          <a:xfrm>
            <a:off x="381001" y="2238043"/>
            <a:ext cx="8405724" cy="1365660"/>
          </a:xfrm>
        </p:spPr>
        <p:txBody>
          <a:bodyPr numCol="2"/>
          <a:lstStyle/>
          <a:p>
            <a:r>
              <a:rPr lang="en-US" b="1" dirty="0" smtClean="0"/>
              <a:t>Prime Number</a:t>
            </a:r>
          </a:p>
          <a:p>
            <a:pPr marL="285750" indent="-285750">
              <a:buFont typeface="Arial" panose="020B0604020202020204" pitchFamily="34" charset="0"/>
              <a:buChar char="•"/>
            </a:pPr>
            <a:r>
              <a:rPr lang="en-US" dirty="0" smtClean="0"/>
              <a:t>Temporary memory </a:t>
            </a:r>
          </a:p>
          <a:p>
            <a:pPr marL="285750" indent="-285750">
              <a:buFont typeface="Arial" panose="020B0604020202020204" pitchFamily="34" charset="0"/>
              <a:buChar char="•"/>
            </a:pPr>
            <a:r>
              <a:rPr lang="en-US" dirty="0" smtClean="0"/>
              <a:t>Memory registers</a:t>
            </a:r>
          </a:p>
          <a:p>
            <a:pPr marL="285750" indent="-285750">
              <a:buFont typeface="Arial" panose="020B0604020202020204" pitchFamily="34" charset="0"/>
              <a:buChar char="•"/>
            </a:pPr>
            <a:r>
              <a:rPr lang="en-US" dirty="0" smtClean="0"/>
              <a:t>Code</a:t>
            </a:r>
            <a:endParaRPr lang="en-US" dirty="0"/>
          </a:p>
        </p:txBody>
      </p:sp>
      <p:sp>
        <p:nvSpPr>
          <p:cNvPr id="4" name="Text Placeholder 3"/>
          <p:cNvSpPr>
            <a:spLocks noGrp="1"/>
          </p:cNvSpPr>
          <p:nvPr>
            <p:ph type="body" idx="2"/>
          </p:nvPr>
        </p:nvSpPr>
        <p:spPr>
          <a:xfrm>
            <a:off x="381001" y="4278957"/>
            <a:ext cx="8405724" cy="1895536"/>
          </a:xfrm>
        </p:spPr>
        <p:txBody>
          <a:bodyPr/>
          <a:lstStyle/>
          <a:p>
            <a:r>
              <a:rPr lang="en-US" dirty="0" smtClean="0"/>
              <a:t>Personal description.</a:t>
            </a:r>
            <a:endParaRPr lang="en-US" dirty="0"/>
          </a:p>
        </p:txBody>
      </p:sp>
      <p:sp>
        <p:nvSpPr>
          <p:cNvPr id="12" name="Slide Number Placeholder 11"/>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17</a:t>
            </a:fld>
            <a:endParaRPr lang="en-US" dirty="0">
              <a:latin typeface="Calibri"/>
              <a:ea typeface="Calibri"/>
              <a:cs typeface="Calibri"/>
              <a:sym typeface="Calibri"/>
            </a:endParaRPr>
          </a:p>
        </p:txBody>
      </p:sp>
      <p:sp>
        <p:nvSpPr>
          <p:cNvPr id="11" name="Shape 321"/>
          <p:cNvSpPr txBox="1"/>
          <p:nvPr/>
        </p:nvSpPr>
        <p:spPr>
          <a:xfrm>
            <a:off x="315825" y="1341478"/>
            <a:ext cx="8084400" cy="72367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Source Sans Pro"/>
              <a:buNone/>
            </a:pPr>
            <a:r>
              <a:rPr lang="en-US" sz="1200" i="1" dirty="0">
                <a:solidFill>
                  <a:srgbClr val="3F3F3F"/>
                </a:solidFill>
                <a:latin typeface="Source Sans Pro"/>
                <a:ea typeface="Source Sans Pro"/>
                <a:cs typeface="Source Sans Pro"/>
                <a:sym typeface="Source Sans Pro"/>
              </a:rPr>
              <a:t>For the </a:t>
            </a:r>
            <a:r>
              <a:rPr lang="en-US" sz="1200" i="1" dirty="0" smtClean="0">
                <a:solidFill>
                  <a:srgbClr val="3F3F3F"/>
                </a:solidFill>
                <a:latin typeface="Source Sans Pro"/>
                <a:ea typeface="Source Sans Pro"/>
                <a:cs typeface="Source Sans Pro"/>
                <a:sym typeface="Source Sans Pro"/>
              </a:rPr>
              <a:t>system </a:t>
            </a:r>
            <a:r>
              <a:rPr lang="en-US" sz="1200" i="1" dirty="0">
                <a:solidFill>
                  <a:srgbClr val="3F3F3F"/>
                </a:solidFill>
                <a:latin typeface="Source Sans Pro"/>
                <a:ea typeface="Source Sans Pro"/>
                <a:cs typeface="Source Sans Pro"/>
                <a:sym typeface="Source Sans Pro"/>
              </a:rPr>
              <a:t>you chose </a:t>
            </a:r>
            <a:r>
              <a:rPr lang="en-US" sz="1200" i="1" dirty="0" smtClean="0">
                <a:solidFill>
                  <a:srgbClr val="3F3F3F"/>
                </a:solidFill>
                <a:latin typeface="Source Sans Pro"/>
                <a:ea typeface="Source Sans Pro"/>
                <a:cs typeface="Source Sans Pro"/>
                <a:sym typeface="Source Sans Pro"/>
              </a:rPr>
              <a:t>in </a:t>
            </a:r>
            <a:r>
              <a:rPr lang="en-US" sz="1200" i="1" dirty="0" smtClean="0">
                <a:solidFill>
                  <a:srgbClr val="3F3F3F"/>
                </a:solidFill>
                <a:latin typeface="Source Sans Pro"/>
                <a:ea typeface="Source Sans Pro"/>
                <a:cs typeface="Source Sans Pro"/>
                <a:sym typeface="Source Sans Pro"/>
              </a:rPr>
              <a:t>Week </a:t>
            </a:r>
            <a:r>
              <a:rPr lang="en-US" sz="1200" i="1" dirty="0">
                <a:solidFill>
                  <a:srgbClr val="3F3F3F"/>
                </a:solidFill>
                <a:latin typeface="Source Sans Pro"/>
                <a:ea typeface="Source Sans Pro"/>
                <a:cs typeface="Source Sans Pro"/>
                <a:sym typeface="Source Sans Pro"/>
              </a:rPr>
              <a:t>1, </a:t>
            </a:r>
            <a:r>
              <a:rPr lang="en-US" sz="1200" i="1" dirty="0" smtClean="0">
                <a:solidFill>
                  <a:srgbClr val="3F3F3F"/>
                </a:solidFill>
                <a:latin typeface="Source Sans Pro"/>
                <a:ea typeface="Source Sans Pro"/>
                <a:cs typeface="Source Sans Pro"/>
                <a:sym typeface="Source Sans Pro"/>
              </a:rPr>
              <a:t>list five </a:t>
            </a:r>
            <a:r>
              <a:rPr lang="en-US" sz="1200" i="1" dirty="0" smtClean="0">
                <a:solidFill>
                  <a:srgbClr val="3F3F3F"/>
                </a:solidFill>
                <a:latin typeface="Source Sans Pro"/>
                <a:ea typeface="Source Sans Pro"/>
                <a:cs typeface="Source Sans Pro"/>
                <a:sym typeface="Source Sans Pro"/>
              </a:rPr>
              <a:t>or </a:t>
            </a:r>
            <a:r>
              <a:rPr lang="en-US" sz="1200" i="1" dirty="0" smtClean="0">
                <a:solidFill>
                  <a:srgbClr val="3F3F3F"/>
                </a:solidFill>
                <a:latin typeface="Source Sans Pro"/>
                <a:ea typeface="Source Sans Pro"/>
                <a:cs typeface="Source Sans Pro"/>
                <a:sym typeface="Source Sans Pro"/>
              </a:rPr>
              <a:t>more object </a:t>
            </a:r>
            <a:r>
              <a:rPr lang="en-US" sz="1200" i="1" dirty="0">
                <a:solidFill>
                  <a:srgbClr val="3F3F3F"/>
                </a:solidFill>
                <a:latin typeface="Source Sans Pro"/>
                <a:ea typeface="Source Sans Pro"/>
                <a:cs typeface="Source Sans Pro"/>
                <a:sym typeface="Source Sans Pro"/>
              </a:rPr>
              <a:t>elements or abstractions of </a:t>
            </a:r>
            <a:r>
              <a:rPr lang="en-US" sz="1200" i="1" dirty="0" smtClean="0">
                <a:solidFill>
                  <a:srgbClr val="3F3F3F"/>
                </a:solidFill>
                <a:latin typeface="Source Sans Pro"/>
                <a:ea typeface="Source Sans Pro"/>
                <a:cs typeface="Source Sans Pro"/>
                <a:sym typeface="Source Sans Pro"/>
              </a:rPr>
              <a:t>form, to make a level </a:t>
            </a:r>
            <a:r>
              <a:rPr lang="en-US" sz="1200" i="1" dirty="0" smtClean="0">
                <a:solidFill>
                  <a:srgbClr val="3F3F3F"/>
                </a:solidFill>
                <a:latin typeface="Source Sans Pro"/>
                <a:ea typeface="Source Sans Pro"/>
                <a:cs typeface="Source Sans Pro"/>
                <a:sym typeface="Source Sans Pro"/>
              </a:rPr>
              <a:t>1 </a:t>
            </a:r>
            <a:r>
              <a:rPr lang="en-US" sz="1200" i="1" dirty="0" err="1" smtClean="0">
                <a:solidFill>
                  <a:srgbClr val="3F3F3F"/>
                </a:solidFill>
                <a:latin typeface="Source Sans Pro"/>
                <a:ea typeface="Source Sans Pro"/>
                <a:cs typeface="Source Sans Pro"/>
                <a:sym typeface="Source Sans Pro"/>
              </a:rPr>
              <a:t>decompositional</a:t>
            </a:r>
            <a:r>
              <a:rPr lang="en-US" sz="1200" i="1" dirty="0" smtClean="0">
                <a:solidFill>
                  <a:srgbClr val="3F3F3F"/>
                </a:solidFill>
                <a:latin typeface="Source Sans Pro"/>
                <a:ea typeface="Source Sans Pro"/>
                <a:cs typeface="Source Sans Pro"/>
                <a:sym typeface="Source Sans Pro"/>
              </a:rPr>
              <a:t> view</a:t>
            </a:r>
            <a:r>
              <a:rPr lang="en-US" sz="1200" i="1" dirty="0" smtClean="0">
                <a:solidFill>
                  <a:srgbClr val="3F3F3F"/>
                </a:solidFill>
                <a:latin typeface="Source Sans Pro"/>
                <a:ea typeface="Source Sans Pro"/>
                <a:cs typeface="Source Sans Pro"/>
                <a:sym typeface="Source Sans Pro"/>
              </a:rPr>
              <a:t>.  Don’t feel constrained to use the same objects as you listed  in Week 1. </a:t>
            </a:r>
            <a:endParaRPr lang="en-US" sz="1200" i="1" dirty="0">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Font typeface="Arial"/>
              <a:buNone/>
            </a:pPr>
            <a:endParaRPr sz="1200" b="0" i="0" u="none" strike="noStrike" cap="none"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649827824"/>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7" name="Shape 327"/>
          <p:cNvSpPr txBox="1"/>
          <p:nvPr/>
        </p:nvSpPr>
        <p:spPr>
          <a:xfrm>
            <a:off x="282947" y="746879"/>
            <a:ext cx="7779600" cy="527700"/>
          </a:xfrm>
          <a:prstGeom prst="rect">
            <a:avLst/>
          </a:prstGeom>
          <a:solidFill>
            <a:srgbClr val="FF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Arial"/>
              <a:buNone/>
            </a:pPr>
            <a:r>
              <a:rPr lang="en-US" sz="2600" b="1" i="0" u="none" strike="noStrike" cap="none" dirty="0">
                <a:solidFill>
                  <a:srgbClr val="000000"/>
                </a:solidFill>
                <a:latin typeface="Arial"/>
                <a:ea typeface="Arial"/>
                <a:cs typeface="Arial"/>
                <a:sym typeface="Arial"/>
              </a:rPr>
              <a:t>STEP </a:t>
            </a:r>
            <a:r>
              <a:rPr lang="en-US" sz="2600" b="1" dirty="0" smtClean="0"/>
              <a:t>2</a:t>
            </a:r>
            <a:r>
              <a:rPr lang="en-US" sz="2600" b="1" i="0" u="none" strike="noStrike" cap="none" dirty="0" smtClean="0">
                <a:solidFill>
                  <a:srgbClr val="000000"/>
                </a:solidFill>
                <a:latin typeface="Arial"/>
                <a:ea typeface="Arial"/>
                <a:cs typeface="Arial"/>
                <a:sym typeface="Arial"/>
              </a:rPr>
              <a:t>: </a:t>
            </a:r>
            <a:r>
              <a:rPr lang="en-US" sz="2600" b="1" dirty="0"/>
              <a:t>SYSTEM OPERANDS AND FUNCTIONS</a:t>
            </a:r>
          </a:p>
        </p:txBody>
      </p:sp>
      <p:sp>
        <p:nvSpPr>
          <p:cNvPr id="328" name="Shape 328"/>
          <p:cNvSpPr/>
          <p:nvPr/>
        </p:nvSpPr>
        <p:spPr>
          <a:xfrm>
            <a:off x="367650" y="5246856"/>
            <a:ext cx="3614400" cy="1115843"/>
          </a:xfrm>
          <a:prstGeom prst="rect">
            <a:avLst/>
          </a:prstGeom>
          <a:noFill/>
          <a:ln w="9525" cap="flat" cmpd="sng">
            <a:solidFill>
              <a:srgbClr val="000000"/>
            </a:solidFill>
            <a:prstDash val="dash"/>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329" name="Shape 329"/>
          <p:cNvSpPr txBox="1"/>
          <p:nvPr/>
        </p:nvSpPr>
        <p:spPr>
          <a:xfrm>
            <a:off x="315840" y="1731122"/>
            <a:ext cx="7883400" cy="6117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Font typeface="Source Sans Pro"/>
              <a:buNone/>
            </a:pPr>
            <a:r>
              <a:rPr lang="en-US" b="1" dirty="0">
                <a:solidFill>
                  <a:srgbClr val="3F3F3F"/>
                </a:solidFill>
                <a:latin typeface="Source Sans Pro"/>
                <a:ea typeface="Source Sans Pro"/>
                <a:cs typeface="Source Sans Pro"/>
                <a:sym typeface="Source Sans Pro"/>
              </a:rPr>
              <a:t>What is the value related operand? What is/are the value related states that change? Value related process of changing those states?</a:t>
            </a: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Font typeface="Arial"/>
              <a:buNone/>
            </a:pPr>
            <a:endParaRPr sz="1200" b="0" i="1"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Font typeface="Arial"/>
              <a:buNone/>
            </a:pPr>
            <a:endParaRPr sz="1200" b="0" i="0" u="none" strike="noStrike" cap="none" dirty="0">
              <a:solidFill>
                <a:schemeClr val="dk1"/>
              </a:solidFill>
              <a:latin typeface="Times New Roman"/>
              <a:ea typeface="Times New Roman"/>
              <a:cs typeface="Times New Roman"/>
              <a:sym typeface="Times New Roman"/>
            </a:endParaRPr>
          </a:p>
        </p:txBody>
      </p:sp>
      <p:sp>
        <p:nvSpPr>
          <p:cNvPr id="330" name="Shape 330"/>
          <p:cNvSpPr/>
          <p:nvPr/>
        </p:nvSpPr>
        <p:spPr>
          <a:xfrm>
            <a:off x="367646" y="2282124"/>
            <a:ext cx="7695000" cy="560700"/>
          </a:xfrm>
          <a:prstGeom prst="rect">
            <a:avLst/>
          </a:prstGeom>
          <a:noFill/>
          <a:ln w="9525" cap="flat" cmpd="sng">
            <a:solidFill>
              <a:srgbClr val="000000"/>
            </a:solidFill>
            <a:prstDash val="dash"/>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331" name="Shape 331"/>
          <p:cNvSpPr txBox="1"/>
          <p:nvPr/>
        </p:nvSpPr>
        <p:spPr>
          <a:xfrm>
            <a:off x="315840" y="2958749"/>
            <a:ext cx="7779600" cy="460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Font typeface="Source Sans Pro"/>
              <a:buNone/>
            </a:pPr>
            <a:r>
              <a:rPr lang="en-US" b="1" dirty="0">
                <a:solidFill>
                  <a:srgbClr val="3F3F3F"/>
                </a:solidFill>
                <a:latin typeface="Source Sans Pro"/>
                <a:ea typeface="Source Sans Pro"/>
                <a:cs typeface="Source Sans Pro"/>
                <a:sym typeface="Source Sans Pro"/>
              </a:rPr>
              <a:t>What are the principal internal operands? What principal internal processes act on them?  what are the principal internal functions?</a:t>
            </a:r>
          </a:p>
          <a:p>
            <a:pPr marL="0" marR="0" lvl="0" indent="0" algn="l" rtl="0">
              <a:lnSpc>
                <a:spcPct val="100000"/>
              </a:lnSpc>
              <a:spcBef>
                <a:spcPts val="0"/>
              </a:spcBef>
              <a:spcAft>
                <a:spcPts val="0"/>
              </a:spcAft>
              <a:buClr>
                <a:schemeClr val="dk1"/>
              </a:buClr>
              <a:buFont typeface="Source Sans Pro"/>
              <a:buNone/>
            </a:pPr>
            <a:r>
              <a:rPr lang="en-US" b="1" dirty="0">
                <a:solidFill>
                  <a:srgbClr val="3F3F3F"/>
                </a:solidFill>
                <a:latin typeface="Source Sans Pro"/>
                <a:ea typeface="Source Sans Pro"/>
                <a:cs typeface="Source Sans Pro"/>
                <a:sym typeface="Source Sans Pro"/>
              </a:rPr>
              <a:t> </a:t>
            </a: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Font typeface="Arial"/>
              <a:buNone/>
            </a:pPr>
            <a:endParaRPr sz="1200" b="0" i="1"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Font typeface="Arial"/>
              <a:buNone/>
            </a:pPr>
            <a:endParaRPr sz="1200" b="0" i="0" u="none" strike="noStrike" cap="none" dirty="0">
              <a:solidFill>
                <a:schemeClr val="dk1"/>
              </a:solidFill>
              <a:latin typeface="Times New Roman"/>
              <a:ea typeface="Times New Roman"/>
              <a:cs typeface="Times New Roman"/>
              <a:sym typeface="Times New Roman"/>
            </a:endParaRPr>
          </a:p>
        </p:txBody>
      </p:sp>
      <p:sp>
        <p:nvSpPr>
          <p:cNvPr id="332" name="Shape 332"/>
          <p:cNvSpPr txBox="1"/>
          <p:nvPr/>
        </p:nvSpPr>
        <p:spPr>
          <a:xfrm>
            <a:off x="373875" y="4267932"/>
            <a:ext cx="3697500" cy="8829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Font typeface="Source Sans Pro"/>
              <a:buNone/>
            </a:pPr>
            <a:r>
              <a:rPr lang="en-US" b="1" dirty="0">
                <a:solidFill>
                  <a:srgbClr val="3F3F3F"/>
                </a:solidFill>
                <a:latin typeface="Source Sans Pro"/>
                <a:ea typeface="Source Sans Pro"/>
                <a:cs typeface="Source Sans Pro"/>
                <a:sym typeface="Source Sans Pro"/>
              </a:rPr>
              <a:t>How do the principal internal functions connect to form the primary value pathway? How does the external function emerge from these internal functions?</a:t>
            </a: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Font typeface="Arial"/>
              <a:buNone/>
            </a:pPr>
            <a:endParaRPr sz="1200" b="0" i="1"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Font typeface="Arial"/>
              <a:buNone/>
            </a:pPr>
            <a:endParaRPr sz="1200" b="0" i="0" u="none" strike="noStrike" cap="none" dirty="0">
              <a:solidFill>
                <a:schemeClr val="dk1"/>
              </a:solidFill>
              <a:latin typeface="Times New Roman"/>
              <a:ea typeface="Times New Roman"/>
              <a:cs typeface="Times New Roman"/>
              <a:sym typeface="Times New Roman"/>
            </a:endParaRPr>
          </a:p>
        </p:txBody>
      </p:sp>
      <p:sp>
        <p:nvSpPr>
          <p:cNvPr id="333" name="Shape 333"/>
          <p:cNvSpPr/>
          <p:nvPr/>
        </p:nvSpPr>
        <p:spPr>
          <a:xfrm>
            <a:off x="4766875" y="5246857"/>
            <a:ext cx="3438600" cy="1115842"/>
          </a:xfrm>
          <a:prstGeom prst="rect">
            <a:avLst/>
          </a:prstGeom>
          <a:noFill/>
          <a:ln w="9525" cap="flat" cmpd="sng">
            <a:solidFill>
              <a:srgbClr val="000000"/>
            </a:solidFill>
            <a:prstDash val="dash"/>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334" name="Shape 334"/>
          <p:cNvSpPr txBox="1"/>
          <p:nvPr/>
        </p:nvSpPr>
        <p:spPr>
          <a:xfrm>
            <a:off x="4690675" y="4266436"/>
            <a:ext cx="3438600" cy="9537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Font typeface="Source Sans Pro"/>
              <a:buNone/>
            </a:pPr>
            <a:r>
              <a:rPr lang="en-US" b="1" dirty="0">
                <a:solidFill>
                  <a:srgbClr val="3F3F3F"/>
                </a:solidFill>
                <a:latin typeface="Source Sans Pro"/>
                <a:ea typeface="Source Sans Pro"/>
                <a:cs typeface="Source Sans Pro"/>
                <a:sym typeface="Source Sans Pro"/>
              </a:rPr>
              <a:t>How do internal functions map to objects of form? How do the operands move between or change because of objects of form? </a:t>
            </a: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Font typeface="Arial"/>
              <a:buNone/>
            </a:pPr>
            <a:endParaRPr sz="1200" b="0" i="1"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Font typeface="Arial"/>
              <a:buNone/>
            </a:pPr>
            <a:endParaRPr sz="1200" b="0" i="0" u="none" strike="noStrike" cap="none" dirty="0">
              <a:solidFill>
                <a:schemeClr val="dk1"/>
              </a:solidFill>
              <a:latin typeface="Times New Roman"/>
              <a:ea typeface="Times New Roman"/>
              <a:cs typeface="Times New Roman"/>
              <a:sym typeface="Times New Roman"/>
            </a:endParaRPr>
          </a:p>
        </p:txBody>
      </p:sp>
      <p:sp>
        <p:nvSpPr>
          <p:cNvPr id="335" name="Shape 335"/>
          <p:cNvSpPr txBox="1"/>
          <p:nvPr/>
        </p:nvSpPr>
        <p:spPr>
          <a:xfrm>
            <a:off x="315812" y="1236266"/>
            <a:ext cx="8418900" cy="502042"/>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Source Sans Pro"/>
              <a:buNone/>
            </a:pPr>
            <a:r>
              <a:rPr lang="en-US" sz="1200" b="0" i="1" u="none" strike="noStrike" cap="none" dirty="0">
                <a:solidFill>
                  <a:srgbClr val="3F3F3F"/>
                </a:solidFill>
                <a:latin typeface="Source Sans Pro"/>
                <a:ea typeface="Source Sans Pro"/>
                <a:cs typeface="Source Sans Pro"/>
                <a:sym typeface="Source Sans Pro"/>
              </a:rPr>
              <a:t>For your </a:t>
            </a:r>
            <a:r>
              <a:rPr lang="en-US" sz="1200" i="1" dirty="0" smtClean="0">
                <a:solidFill>
                  <a:srgbClr val="3F3F3F"/>
                </a:solidFill>
                <a:latin typeface="Source Sans Pro"/>
                <a:ea typeface="Source Sans Pro"/>
                <a:cs typeface="Source Sans Pro"/>
                <a:sym typeface="Source Sans Pro"/>
              </a:rPr>
              <a:t>next</a:t>
            </a:r>
            <a:r>
              <a:rPr lang="en-US" sz="1200" b="0" i="1" u="none" strike="noStrike" cap="none" dirty="0" smtClean="0">
                <a:solidFill>
                  <a:srgbClr val="3F3F3F"/>
                </a:solidFill>
                <a:latin typeface="Source Sans Pro"/>
                <a:ea typeface="Source Sans Pro"/>
                <a:cs typeface="Source Sans Pro"/>
                <a:sym typeface="Source Sans Pro"/>
              </a:rPr>
              <a:t> </a:t>
            </a:r>
            <a:r>
              <a:rPr lang="en-US" sz="1200" b="0" i="1" u="none" strike="noStrike" cap="none" dirty="0">
                <a:solidFill>
                  <a:srgbClr val="3F3F3F"/>
                </a:solidFill>
                <a:latin typeface="Source Sans Pro"/>
                <a:ea typeface="Source Sans Pro"/>
                <a:cs typeface="Source Sans Pro"/>
                <a:sym typeface="Source Sans Pro"/>
              </a:rPr>
              <a:t>step, you will </a:t>
            </a:r>
            <a:r>
              <a:rPr lang="en-US" sz="1200" i="1" dirty="0">
                <a:solidFill>
                  <a:srgbClr val="3F3F3F"/>
                </a:solidFill>
                <a:latin typeface="Source Sans Pro"/>
                <a:ea typeface="Source Sans Pro"/>
                <a:cs typeface="Source Sans Pro"/>
                <a:sym typeface="Source Sans Pro"/>
              </a:rPr>
              <a:t>consider value related and principal internal operands and states. With your chosen system in mind, </a:t>
            </a:r>
            <a:r>
              <a:rPr lang="en-US" sz="1200" i="1" dirty="0" smtClean="0">
                <a:solidFill>
                  <a:srgbClr val="3F3F3F"/>
                </a:solidFill>
                <a:latin typeface="Source Sans Pro"/>
                <a:ea typeface="Source Sans Pro"/>
                <a:cs typeface="Source Sans Pro"/>
                <a:sym typeface="Source Sans Pro"/>
              </a:rPr>
              <a:t>answer </a:t>
            </a:r>
            <a:r>
              <a:rPr lang="en-US" sz="1200" i="1" dirty="0">
                <a:solidFill>
                  <a:srgbClr val="3F3F3F"/>
                </a:solidFill>
                <a:latin typeface="Source Sans Pro"/>
                <a:ea typeface="Source Sans Pro"/>
                <a:cs typeface="Source Sans Pro"/>
                <a:sym typeface="Source Sans Pro"/>
              </a:rPr>
              <a:t>the following questions: </a:t>
            </a:r>
          </a:p>
        </p:txBody>
      </p:sp>
      <p:sp>
        <p:nvSpPr>
          <p:cNvPr id="336" name="Shape 336"/>
          <p:cNvSpPr/>
          <p:nvPr/>
        </p:nvSpPr>
        <p:spPr>
          <a:xfrm>
            <a:off x="367646" y="3564799"/>
            <a:ext cx="7695000" cy="560700"/>
          </a:xfrm>
          <a:prstGeom prst="rect">
            <a:avLst/>
          </a:prstGeom>
          <a:noFill/>
          <a:ln w="9525" cap="flat" cmpd="sng">
            <a:solidFill>
              <a:srgbClr val="000000"/>
            </a:solidFill>
            <a:prstDash val="dash"/>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3" name="Text Placeholder 2"/>
          <p:cNvSpPr>
            <a:spLocks noGrp="1"/>
          </p:cNvSpPr>
          <p:nvPr>
            <p:ph type="body" idx="1"/>
          </p:nvPr>
        </p:nvSpPr>
        <p:spPr>
          <a:xfrm>
            <a:off x="373875" y="2305938"/>
            <a:ext cx="7688672" cy="536886"/>
          </a:xfrm>
        </p:spPr>
        <p:txBody>
          <a:bodyPr numCol="3"/>
          <a:lstStyle/>
          <a:p>
            <a:r>
              <a:rPr lang="en-US" sz="1050" dirty="0" smtClean="0"/>
              <a:t>Number(s); </a:t>
            </a:r>
          </a:p>
          <a:p>
            <a:r>
              <a:rPr lang="en-US" sz="1050" dirty="0" smtClean="0"/>
              <a:t>Unknown prime numbers – only prime numbers; </a:t>
            </a:r>
          </a:p>
          <a:p>
            <a:r>
              <a:rPr lang="en-US" sz="1050" dirty="0" smtClean="0"/>
              <a:t>searching.</a:t>
            </a:r>
            <a:endParaRPr lang="en-US" sz="1050" dirty="0"/>
          </a:p>
        </p:txBody>
      </p:sp>
      <p:sp>
        <p:nvSpPr>
          <p:cNvPr id="4" name="Text Placeholder 3"/>
          <p:cNvSpPr>
            <a:spLocks noGrp="1"/>
          </p:cNvSpPr>
          <p:nvPr>
            <p:ph type="body" idx="2"/>
          </p:nvPr>
        </p:nvSpPr>
        <p:spPr>
          <a:xfrm>
            <a:off x="373910" y="3573224"/>
            <a:ext cx="7688637" cy="578996"/>
          </a:xfrm>
        </p:spPr>
        <p:txBody>
          <a:bodyPr numCol="3"/>
          <a:lstStyle/>
          <a:p>
            <a:r>
              <a:rPr lang="en-US" sz="1050" dirty="0" smtClean="0"/>
              <a:t>Internal number (n) with attributes prime and not prime.</a:t>
            </a:r>
          </a:p>
          <a:p>
            <a:endParaRPr lang="en-US" sz="1050" dirty="0"/>
          </a:p>
          <a:p>
            <a:endParaRPr lang="en-US" sz="1050" dirty="0" smtClean="0"/>
          </a:p>
          <a:p>
            <a:endParaRPr lang="en-US" sz="1050" dirty="0" smtClean="0"/>
          </a:p>
          <a:p>
            <a:r>
              <a:rPr lang="en-US" sz="1050" dirty="0" smtClean="0"/>
              <a:t>Importing, calculating, looping, testing, appending, printing. </a:t>
            </a:r>
          </a:p>
          <a:p>
            <a:endParaRPr lang="en-US" sz="1050" dirty="0" smtClean="0"/>
          </a:p>
          <a:p>
            <a:endParaRPr lang="en-US" sz="1050" dirty="0" smtClean="0"/>
          </a:p>
          <a:p>
            <a:endParaRPr lang="en-US" sz="1050" dirty="0" smtClean="0"/>
          </a:p>
          <a:p>
            <a:r>
              <a:rPr lang="en-US" sz="1000" dirty="0" smtClean="0"/>
              <a:t>Importing external number; calculating number range; testing number; appending number; printing prime array</a:t>
            </a:r>
          </a:p>
          <a:p>
            <a:endParaRPr lang="en-US" sz="1050" dirty="0" smtClean="0"/>
          </a:p>
          <a:p>
            <a:endParaRPr lang="en-US" sz="1050" dirty="0"/>
          </a:p>
        </p:txBody>
      </p:sp>
      <p:sp>
        <p:nvSpPr>
          <p:cNvPr id="5" name="Text Placeholder 4"/>
          <p:cNvSpPr>
            <a:spLocks noGrp="1"/>
          </p:cNvSpPr>
          <p:nvPr>
            <p:ph type="body" idx="13"/>
          </p:nvPr>
        </p:nvSpPr>
        <p:spPr>
          <a:xfrm>
            <a:off x="373911" y="5262382"/>
            <a:ext cx="3608140" cy="1347968"/>
          </a:xfrm>
        </p:spPr>
        <p:txBody>
          <a:bodyPr tIns="0" rIns="0" bIns="0"/>
          <a:lstStyle/>
          <a:p>
            <a:endParaRPr lang="en-US" sz="1000" dirty="0" smtClean="0"/>
          </a:p>
          <a:p>
            <a:r>
              <a:rPr lang="en-US" sz="1000" dirty="0" smtClean="0"/>
              <a:t>External function emerges through search for prime numbers through different functions into a prime-only array that is printed to console.</a:t>
            </a:r>
            <a:endParaRPr lang="en-US" sz="1000" dirty="0"/>
          </a:p>
        </p:txBody>
      </p:sp>
      <p:sp>
        <p:nvSpPr>
          <p:cNvPr id="6" name="Text Placeholder 5"/>
          <p:cNvSpPr>
            <a:spLocks noGrp="1"/>
          </p:cNvSpPr>
          <p:nvPr>
            <p:ph type="body" idx="14"/>
          </p:nvPr>
        </p:nvSpPr>
        <p:spPr>
          <a:xfrm>
            <a:off x="4766875" y="5264241"/>
            <a:ext cx="3432365" cy="1098458"/>
          </a:xfrm>
        </p:spPr>
        <p:txBody>
          <a:bodyPr lIns="91440" tIns="0" rIns="0" bIns="0">
            <a:normAutofit fontScale="92500" lnSpcReduction="10000"/>
          </a:bodyPr>
          <a:lstStyle/>
          <a:p>
            <a:pPr marL="171450" indent="-171450">
              <a:buFont typeface="Arial" panose="020B0604020202020204" pitchFamily="34" charset="0"/>
              <a:buChar char="•"/>
            </a:pPr>
            <a:r>
              <a:rPr lang="en-US" sz="1050" dirty="0" smtClean="0"/>
              <a:t>Importing </a:t>
            </a:r>
            <a:r>
              <a:rPr lang="en-US" sz="1050" dirty="0" err="1" smtClean="0"/>
              <a:t>var</a:t>
            </a:r>
            <a:r>
              <a:rPr lang="en-US" sz="1050" dirty="0" smtClean="0"/>
              <a:t> to temp memory</a:t>
            </a:r>
          </a:p>
          <a:p>
            <a:pPr marL="171450" indent="-171450">
              <a:buFont typeface="Arial" panose="020B0604020202020204" pitchFamily="34" charset="0"/>
              <a:buChar char="•"/>
            </a:pPr>
            <a:r>
              <a:rPr lang="en-US" sz="1050" dirty="0" smtClean="0"/>
              <a:t>Calculating range to search to temp memory</a:t>
            </a:r>
          </a:p>
          <a:p>
            <a:pPr marL="171450" indent="-171450">
              <a:buFont typeface="Arial" panose="020B0604020202020204" pitchFamily="34" charset="0"/>
              <a:buChar char="•"/>
            </a:pPr>
            <a:r>
              <a:rPr lang="en-US" sz="1050" dirty="0" smtClean="0"/>
              <a:t>Looping range (n) in memory  with for loop code</a:t>
            </a:r>
          </a:p>
          <a:p>
            <a:pPr marL="171450" indent="-171450">
              <a:buFont typeface="Arial" panose="020B0604020202020204" pitchFamily="34" charset="0"/>
              <a:buChar char="•"/>
            </a:pPr>
            <a:r>
              <a:rPr lang="en-US" sz="1050" dirty="0" smtClean="0"/>
              <a:t>Testing </a:t>
            </a:r>
            <a:r>
              <a:rPr lang="en-US" sz="1050" dirty="0" err="1" smtClean="0"/>
              <a:t>var</a:t>
            </a:r>
            <a:r>
              <a:rPr lang="en-US" sz="1050" dirty="0" smtClean="0"/>
              <a:t> (</a:t>
            </a:r>
            <a:r>
              <a:rPr lang="en-US" sz="1050" dirty="0" err="1" smtClean="0"/>
              <a:t>i</a:t>
            </a:r>
            <a:r>
              <a:rPr lang="en-US" sz="1050" dirty="0" smtClean="0"/>
              <a:t>) if prime with prime test code function</a:t>
            </a:r>
          </a:p>
          <a:p>
            <a:pPr marL="171450" indent="-171450">
              <a:buFont typeface="Arial" panose="020B0604020202020204" pitchFamily="34" charset="0"/>
              <a:buChar char="•"/>
            </a:pPr>
            <a:r>
              <a:rPr lang="en-US" sz="1050" dirty="0" smtClean="0"/>
              <a:t>Appending prime numbers to prime array</a:t>
            </a:r>
            <a:endParaRPr lang="en-US" sz="1050" dirty="0"/>
          </a:p>
          <a:p>
            <a:pPr marL="171450" indent="-171450">
              <a:buFont typeface="Arial" panose="020B0604020202020204" pitchFamily="34" charset="0"/>
              <a:buChar char="•"/>
            </a:pPr>
            <a:r>
              <a:rPr lang="en-US" sz="1050" dirty="0" smtClean="0"/>
              <a:t>Printing prime array</a:t>
            </a:r>
          </a:p>
        </p:txBody>
      </p:sp>
      <p:sp>
        <p:nvSpPr>
          <p:cNvPr id="10" name="Slide Number Placeholder 9"/>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18</a:t>
            </a:fld>
            <a:endParaRPr lang="en-US" dirty="0">
              <a:latin typeface="Calibri"/>
              <a:ea typeface="Calibri"/>
              <a:cs typeface="Calibri"/>
              <a:sym typeface="Calibri"/>
            </a:endParaRPr>
          </a:p>
        </p:txBody>
      </p:sp>
    </p:spTree>
    <p:extLst>
      <p:ext uri="{BB962C8B-B14F-4D97-AF65-F5344CB8AC3E}">
        <p14:creationId xmlns:p14="http://schemas.microsoft.com/office/powerpoint/2010/main" val="1442877664"/>
      </p:ext>
    </p:extLst>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2" name="Shape 342"/>
          <p:cNvSpPr txBox="1"/>
          <p:nvPr/>
        </p:nvSpPr>
        <p:spPr>
          <a:xfrm>
            <a:off x="286521" y="533400"/>
            <a:ext cx="7779600" cy="763458"/>
          </a:xfrm>
          <a:prstGeom prst="rect">
            <a:avLst/>
          </a:prstGeom>
          <a:solidFill>
            <a:srgbClr val="FF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Arial"/>
              <a:buNone/>
            </a:pPr>
            <a:r>
              <a:rPr lang="en-US" sz="3000" b="1" i="0" u="none" strike="noStrike" cap="none" dirty="0">
                <a:solidFill>
                  <a:srgbClr val="000000"/>
                </a:solidFill>
                <a:latin typeface="Arial"/>
                <a:ea typeface="Arial"/>
                <a:cs typeface="Arial"/>
                <a:sym typeface="Arial"/>
              </a:rPr>
              <a:t>STEP </a:t>
            </a:r>
            <a:r>
              <a:rPr lang="en-US" sz="3000" b="1" i="0" u="none" strike="noStrike" cap="none" dirty="0" smtClean="0">
                <a:solidFill>
                  <a:srgbClr val="000000"/>
                </a:solidFill>
                <a:latin typeface="Arial"/>
                <a:ea typeface="Arial"/>
                <a:cs typeface="Arial"/>
                <a:sym typeface="Arial"/>
              </a:rPr>
              <a:t>3: </a:t>
            </a:r>
            <a:r>
              <a:rPr lang="en-US" sz="3000" b="1" dirty="0"/>
              <a:t>DEVELOP AN OPM DIAGRAM</a:t>
            </a:r>
          </a:p>
        </p:txBody>
      </p:sp>
      <p:sp>
        <p:nvSpPr>
          <p:cNvPr id="343" name="Shape 343"/>
          <p:cNvSpPr/>
          <p:nvPr/>
        </p:nvSpPr>
        <p:spPr>
          <a:xfrm>
            <a:off x="357394" y="2471392"/>
            <a:ext cx="8429213" cy="3531300"/>
          </a:xfrm>
          <a:prstGeom prst="rect">
            <a:avLst/>
          </a:prstGeom>
          <a:noFill/>
          <a:ln w="9525" cap="flat" cmpd="sng">
            <a:solidFill>
              <a:srgbClr val="000000"/>
            </a:solidFill>
            <a:prstDash val="dash"/>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346" name="Shape 346"/>
          <p:cNvSpPr txBox="1"/>
          <p:nvPr/>
        </p:nvSpPr>
        <p:spPr>
          <a:xfrm>
            <a:off x="315812" y="2120133"/>
            <a:ext cx="4415700" cy="460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Source Sans Pro"/>
              <a:buNone/>
            </a:pPr>
            <a:r>
              <a:rPr lang="en-US" sz="1400" b="1" i="0" u="none" strike="noStrike" cap="none">
                <a:solidFill>
                  <a:srgbClr val="3F3F3F"/>
                </a:solidFill>
                <a:latin typeface="Source Sans Pro"/>
                <a:ea typeface="Source Sans Pro"/>
                <a:cs typeface="Source Sans Pro"/>
                <a:sym typeface="Source Sans Pro"/>
              </a:rPr>
              <a:t>System Diagram/Schematic</a:t>
            </a:r>
          </a:p>
          <a:p>
            <a:pPr marL="0" marR="0" lvl="0" indent="0" algn="l" rtl="0">
              <a:lnSpc>
                <a:spcPct val="100000"/>
              </a:lnSpc>
              <a:spcBef>
                <a:spcPts val="0"/>
              </a:spcBef>
              <a:spcAft>
                <a:spcPts val="0"/>
              </a:spcAft>
              <a:buClr>
                <a:schemeClr val="dk1"/>
              </a:buClr>
              <a:buFont typeface="Arial"/>
              <a:buNone/>
            </a:pPr>
            <a:endParaRPr sz="1200" b="0" i="0" u="none" strike="noStrike" cap="none">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Font typeface="Arial"/>
              <a:buNone/>
            </a:pPr>
            <a:endParaRPr sz="1200" b="0" i="0" u="none" strike="noStrike" cap="none">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Font typeface="Arial"/>
              <a:buNone/>
            </a:pPr>
            <a:endParaRPr sz="12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Font typeface="Arial"/>
              <a:buNone/>
            </a:pPr>
            <a:endParaRPr sz="1200" b="0" i="1"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endParaRPr sz="12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Font typeface="Arial"/>
              <a:buNone/>
            </a:pPr>
            <a:endParaRPr sz="1200" b="0" i="0" u="none" strike="noStrike" cap="none">
              <a:solidFill>
                <a:schemeClr val="dk1"/>
              </a:solidFill>
              <a:latin typeface="Times New Roman"/>
              <a:ea typeface="Times New Roman"/>
              <a:cs typeface="Times New Roman"/>
              <a:sym typeface="Times New Roman"/>
            </a:endParaRPr>
          </a:p>
        </p:txBody>
      </p:sp>
      <p:sp>
        <p:nvSpPr>
          <p:cNvPr id="347" name="Shape 347"/>
          <p:cNvSpPr txBox="1"/>
          <p:nvPr/>
        </p:nvSpPr>
        <p:spPr>
          <a:xfrm>
            <a:off x="327865" y="1155699"/>
            <a:ext cx="8418900" cy="964433"/>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Source Sans Pro"/>
              <a:buNone/>
            </a:pPr>
            <a:r>
              <a:rPr lang="en-US" sz="1200" i="1" dirty="0">
                <a:solidFill>
                  <a:srgbClr val="3F3F3F"/>
                </a:solidFill>
                <a:latin typeface="Source Sans Pro"/>
                <a:ea typeface="Source Sans Pro"/>
                <a:cs typeface="Source Sans Pro"/>
                <a:sym typeface="Source Sans Pro"/>
              </a:rPr>
              <a:t>For your </a:t>
            </a:r>
            <a:r>
              <a:rPr lang="en-US" sz="1200" i="1" dirty="0" smtClean="0">
                <a:solidFill>
                  <a:srgbClr val="3F3F3F"/>
                </a:solidFill>
                <a:latin typeface="Source Sans Pro"/>
                <a:ea typeface="Source Sans Pro"/>
                <a:cs typeface="Source Sans Pro"/>
                <a:sym typeface="Source Sans Pro"/>
              </a:rPr>
              <a:t>system, </a:t>
            </a:r>
            <a:r>
              <a:rPr lang="en-US" sz="1200" i="1" dirty="0">
                <a:solidFill>
                  <a:srgbClr val="3F3F3F"/>
                </a:solidFill>
                <a:latin typeface="Source Sans Pro"/>
                <a:ea typeface="Source Sans Pro"/>
                <a:cs typeface="Source Sans Pro"/>
                <a:sym typeface="Source Sans Pro"/>
              </a:rPr>
              <a:t>develop an OPM diagram and </a:t>
            </a:r>
            <a:r>
              <a:rPr lang="en-US" sz="1200" i="1" dirty="0" smtClean="0">
                <a:solidFill>
                  <a:srgbClr val="3F3F3F"/>
                </a:solidFill>
                <a:latin typeface="Source Sans Pro"/>
                <a:ea typeface="Source Sans Pro"/>
                <a:cs typeface="Source Sans Pro"/>
                <a:sym typeface="Source Sans Pro"/>
              </a:rPr>
              <a:t>insert the diagram below. </a:t>
            </a:r>
            <a:r>
              <a:rPr lang="en-US" sz="1200" i="1" dirty="0">
                <a:solidFill>
                  <a:srgbClr val="3F3F3F"/>
                </a:solidFill>
                <a:latin typeface="Source Sans Pro"/>
                <a:ea typeface="Source Sans Pro"/>
                <a:cs typeface="Source Sans Pro"/>
                <a:sym typeface="Source Sans Pro"/>
              </a:rPr>
              <a:t>H</a:t>
            </a:r>
            <a:r>
              <a:rPr lang="en-US" sz="1200" b="0" i="1" u="none" strike="noStrike" cap="none" dirty="0">
                <a:solidFill>
                  <a:srgbClr val="3F3F3F"/>
                </a:solidFill>
                <a:latin typeface="Source Sans Pro"/>
                <a:ea typeface="Source Sans Pro"/>
                <a:cs typeface="Source Sans Pro"/>
                <a:sym typeface="Source Sans Pro"/>
              </a:rPr>
              <a:t>ighlight or circle and label the the </a:t>
            </a:r>
            <a:r>
              <a:rPr lang="en-US" sz="1200" i="1" dirty="0">
                <a:solidFill>
                  <a:srgbClr val="3F3F3F"/>
                </a:solidFill>
                <a:latin typeface="Source Sans Pro"/>
                <a:ea typeface="Source Sans Pro"/>
                <a:cs typeface="Source Sans Pro"/>
                <a:sym typeface="Source Sans Pro"/>
              </a:rPr>
              <a:t>following: value related operand, delivered function, internal functions (operands and processes), and form.</a:t>
            </a:r>
            <a:r>
              <a:rPr lang="en-US" sz="1200" b="0" i="1" u="none" strike="noStrike" cap="none" dirty="0">
                <a:solidFill>
                  <a:srgbClr val="3F3F3F"/>
                </a:solidFill>
                <a:latin typeface="Source Sans Pro"/>
                <a:ea typeface="Source Sans Pro"/>
                <a:cs typeface="Source Sans Pro"/>
                <a:sym typeface="Source Sans Pro"/>
              </a:rPr>
              <a:t> Provide a brief d</a:t>
            </a:r>
            <a:r>
              <a:rPr lang="en-US" sz="1200" i="1" dirty="0">
                <a:solidFill>
                  <a:srgbClr val="3F3F3F"/>
                </a:solidFill>
                <a:latin typeface="Source Sans Pro"/>
                <a:ea typeface="Source Sans Pro"/>
                <a:cs typeface="Source Sans Pro"/>
                <a:sym typeface="Source Sans Pro"/>
              </a:rPr>
              <a:t>escription of each in the field </a:t>
            </a:r>
            <a:r>
              <a:rPr lang="en-US" sz="1200" i="1" dirty="0" smtClean="0">
                <a:solidFill>
                  <a:srgbClr val="3F3F3F"/>
                </a:solidFill>
                <a:latin typeface="Source Sans Pro"/>
                <a:ea typeface="Source Sans Pro"/>
                <a:cs typeface="Source Sans Pro"/>
                <a:sym typeface="Source Sans Pro"/>
              </a:rPr>
              <a:t>provided in the next slide.</a:t>
            </a:r>
          </a:p>
          <a:p>
            <a:pPr>
              <a:buClr>
                <a:schemeClr val="dk1"/>
              </a:buClr>
              <a:buSzPct val="25000"/>
            </a:pPr>
            <a:endParaRPr lang="en-US" sz="500" i="1" dirty="0" smtClean="0">
              <a:solidFill>
                <a:srgbClr val="3F3F3F"/>
              </a:solidFill>
              <a:ea typeface="Source Sans Pro"/>
              <a:sym typeface="Source Sans Pro"/>
            </a:endParaRPr>
          </a:p>
          <a:p>
            <a:pPr>
              <a:buClr>
                <a:schemeClr val="dk1"/>
              </a:buClr>
              <a:buSzPct val="25000"/>
            </a:pPr>
            <a:r>
              <a:rPr lang="en-US" sz="1200" i="1" dirty="0" smtClean="0">
                <a:solidFill>
                  <a:srgbClr val="3F3F3F"/>
                </a:solidFill>
                <a:ea typeface="Source Sans Pro"/>
                <a:sym typeface="Source Sans Pro"/>
              </a:rPr>
              <a:t>Please </a:t>
            </a:r>
            <a:r>
              <a:rPr lang="en-US" sz="1200" i="1" dirty="0">
                <a:solidFill>
                  <a:srgbClr val="3F3F3F"/>
                </a:solidFill>
                <a:ea typeface="Source Sans Pro"/>
                <a:sym typeface="Source Sans Pro"/>
              </a:rPr>
              <a:t>remember the file size limit and </a:t>
            </a:r>
            <a:r>
              <a:rPr lang="en-US" sz="1200" i="1" dirty="0">
                <a:solidFill>
                  <a:srgbClr val="3F3F3F"/>
                </a:solidFill>
                <a:ea typeface="Source Sans Pro"/>
                <a:sym typeface="Source Sans Pro"/>
                <a:hlinkClick r:id="rId3"/>
              </a:rPr>
              <a:t>resize</a:t>
            </a:r>
            <a:r>
              <a:rPr lang="en-US" sz="1200" i="1" dirty="0">
                <a:solidFill>
                  <a:srgbClr val="3F3F3F"/>
                </a:solidFill>
                <a:ea typeface="Source Sans Pro"/>
                <a:sym typeface="Source Sans Pro"/>
              </a:rPr>
              <a:t>* or paste the image URL instead, as needed.</a:t>
            </a:r>
            <a:endParaRPr lang="en-US" sz="1200" i="1" dirty="0">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SzPct val="25000"/>
              <a:buFont typeface="Source Sans Pro"/>
              <a:buNone/>
            </a:pPr>
            <a:endParaRPr lang="en-US" sz="1200" i="1" dirty="0" smtClean="0">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SzPct val="25000"/>
              <a:buFont typeface="Source Sans Pro"/>
              <a:buNone/>
            </a:pPr>
            <a:endParaRPr lang="en-US" sz="1200" i="1" dirty="0" smtClean="0">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SzPct val="25000"/>
              <a:buFont typeface="Source Sans Pro"/>
              <a:buNone/>
            </a:pPr>
            <a:endParaRPr sz="12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Font typeface="Arial"/>
              <a:buNone/>
            </a:pPr>
            <a:endParaRPr sz="1200" b="0" i="0" u="none" strike="noStrike" cap="none" dirty="0">
              <a:solidFill>
                <a:schemeClr val="dk1"/>
              </a:solidFill>
              <a:latin typeface="Times New Roman"/>
              <a:ea typeface="Times New Roman"/>
              <a:cs typeface="Times New Roman"/>
              <a:sym typeface="Times New Roman"/>
            </a:endParaRPr>
          </a:p>
        </p:txBody>
      </p:sp>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19</a:t>
            </a:fld>
            <a:endParaRPr lang="en-US" dirty="0">
              <a:latin typeface="Calibri"/>
              <a:ea typeface="Calibri"/>
              <a:cs typeface="Calibri"/>
              <a:sym typeface="Calibri"/>
            </a:endParaRPr>
          </a:p>
        </p:txBody>
      </p:sp>
      <p:pic>
        <p:nvPicPr>
          <p:cNvPr id="6" name="Picture 5"/>
          <p:cNvPicPr>
            <a:picLocks noChangeAspect="1"/>
          </p:cNvPicPr>
          <p:nvPr/>
        </p:nvPicPr>
        <p:blipFill>
          <a:blip r:embed="rId4"/>
          <a:stretch>
            <a:fillRect/>
          </a:stretch>
        </p:blipFill>
        <p:spPr>
          <a:xfrm>
            <a:off x="1984705" y="2637279"/>
            <a:ext cx="4383232" cy="3199525"/>
          </a:xfrm>
          <a:prstGeom prst="rect">
            <a:avLst/>
          </a:prstGeom>
        </p:spPr>
      </p:pic>
    </p:spTree>
    <p:extLst>
      <p:ext uri="{BB962C8B-B14F-4D97-AF65-F5344CB8AC3E}">
        <p14:creationId xmlns:p14="http://schemas.microsoft.com/office/powerpoint/2010/main" val="4214143423"/>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7" name="Shape 317"/>
          <p:cNvSpPr txBox="1"/>
          <p:nvPr/>
        </p:nvSpPr>
        <p:spPr>
          <a:xfrm>
            <a:off x="275380" y="1910278"/>
            <a:ext cx="8604071" cy="241433"/>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Font typeface="Source Sans Pro"/>
              <a:buNone/>
            </a:pPr>
            <a:r>
              <a:rPr lang="en-US" b="1" dirty="0">
                <a:solidFill>
                  <a:srgbClr val="3F3F3F"/>
                </a:solidFill>
                <a:latin typeface="Source Sans Pro"/>
                <a:ea typeface="Source Sans Pro"/>
                <a:cs typeface="Source Sans Pro"/>
                <a:sym typeface="Source Sans Pro"/>
              </a:rPr>
              <a:t>Object </a:t>
            </a:r>
            <a:r>
              <a:rPr lang="en-US" b="1" dirty="0" smtClean="0">
                <a:solidFill>
                  <a:srgbClr val="3F3F3F"/>
                </a:solidFill>
                <a:latin typeface="Source Sans Pro"/>
                <a:ea typeface="Source Sans Pro"/>
                <a:cs typeface="Source Sans Pro"/>
                <a:sym typeface="Source Sans Pro"/>
              </a:rPr>
              <a:t>elements </a:t>
            </a:r>
            <a:r>
              <a:rPr lang="en-US" b="1" dirty="0">
                <a:solidFill>
                  <a:srgbClr val="3F3F3F"/>
                </a:solidFill>
                <a:latin typeface="Source Sans Pro"/>
                <a:ea typeface="Source Sans Pro"/>
                <a:cs typeface="Source Sans Pro"/>
                <a:sym typeface="Source Sans Pro"/>
              </a:rPr>
              <a:t>or abstractions of form</a:t>
            </a:r>
            <a:r>
              <a:rPr lang="en-US" sz="1400" b="1" i="0" u="none" strike="noStrike" cap="none" dirty="0" smtClean="0">
                <a:solidFill>
                  <a:srgbClr val="3F3F3F"/>
                </a:solidFill>
                <a:latin typeface="Source Sans Pro"/>
                <a:ea typeface="Source Sans Pro"/>
                <a:cs typeface="Source Sans Pro"/>
                <a:sym typeface="Source Sans Pro"/>
              </a:rPr>
              <a:t>:</a:t>
            </a:r>
            <a:endParaRPr sz="1200" b="0" i="0" u="none" strike="noStrike" cap="none" dirty="0" smtClean="0">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Font typeface="Arial"/>
              <a:buNone/>
            </a:pPr>
            <a:endParaRPr sz="1200" b="0" i="1"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Font typeface="Arial"/>
              <a:buNone/>
            </a:pPr>
            <a:endParaRPr sz="1200" b="0" i="0" u="none" strike="noStrike" cap="none" dirty="0">
              <a:solidFill>
                <a:schemeClr val="dk1"/>
              </a:solidFill>
              <a:latin typeface="Times New Roman"/>
              <a:ea typeface="Times New Roman"/>
              <a:cs typeface="Times New Roman"/>
              <a:sym typeface="Times New Roman"/>
            </a:endParaRPr>
          </a:p>
        </p:txBody>
      </p:sp>
      <p:sp>
        <p:nvSpPr>
          <p:cNvPr id="314" name="Shape 314"/>
          <p:cNvSpPr txBox="1"/>
          <p:nvPr/>
        </p:nvSpPr>
        <p:spPr>
          <a:xfrm>
            <a:off x="275380" y="802579"/>
            <a:ext cx="8960400" cy="5277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Arial"/>
              <a:buNone/>
            </a:pPr>
            <a:r>
              <a:rPr lang="en-US" sz="3000" b="1" i="0" u="none" strike="noStrike" cap="none" dirty="0">
                <a:solidFill>
                  <a:srgbClr val="000000"/>
                </a:solidFill>
                <a:latin typeface="Arial"/>
                <a:ea typeface="Arial"/>
                <a:cs typeface="Arial"/>
                <a:sym typeface="Arial"/>
              </a:rPr>
              <a:t>STEP </a:t>
            </a:r>
            <a:r>
              <a:rPr lang="en-US" sz="3000" b="1" dirty="0"/>
              <a:t>1</a:t>
            </a:r>
            <a:r>
              <a:rPr lang="en-US" sz="3000" b="1" i="0" u="none" strike="noStrike" cap="none" dirty="0">
                <a:solidFill>
                  <a:srgbClr val="000000"/>
                </a:solidFill>
                <a:latin typeface="Arial"/>
                <a:ea typeface="Arial"/>
                <a:cs typeface="Arial"/>
                <a:sym typeface="Arial"/>
              </a:rPr>
              <a:t>:</a:t>
            </a:r>
            <a:r>
              <a:rPr lang="en-US" sz="3000" b="1" dirty="0"/>
              <a:t> </a:t>
            </a:r>
            <a:r>
              <a:rPr lang="en-US" sz="3000" b="1" dirty="0" smtClean="0"/>
              <a:t>ABSTRACTION OF FORM</a:t>
            </a:r>
            <a:endParaRPr lang="en-US" sz="3000" b="1" dirty="0"/>
          </a:p>
        </p:txBody>
      </p:sp>
      <p:sp>
        <p:nvSpPr>
          <p:cNvPr id="318" name="Shape 318"/>
          <p:cNvSpPr/>
          <p:nvPr/>
        </p:nvSpPr>
        <p:spPr>
          <a:xfrm>
            <a:off x="381001" y="2215215"/>
            <a:ext cx="8405724" cy="1388488"/>
          </a:xfrm>
          <a:prstGeom prst="rect">
            <a:avLst/>
          </a:prstGeom>
          <a:noFill/>
          <a:ln w="9525" cap="flat" cmpd="sng">
            <a:solidFill>
              <a:srgbClr val="000000"/>
            </a:solidFill>
            <a:prstDash val="dash"/>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319" name="Shape 319"/>
          <p:cNvSpPr/>
          <p:nvPr/>
        </p:nvSpPr>
        <p:spPr>
          <a:xfrm>
            <a:off x="381001" y="4278957"/>
            <a:ext cx="8417899" cy="1895536"/>
          </a:xfrm>
          <a:prstGeom prst="rect">
            <a:avLst/>
          </a:prstGeom>
          <a:noFill/>
          <a:ln w="9525" cap="flat" cmpd="sng">
            <a:solidFill>
              <a:srgbClr val="000000"/>
            </a:solidFill>
            <a:prstDash val="dash"/>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10" name="Shape 317"/>
          <p:cNvSpPr txBox="1"/>
          <p:nvPr/>
        </p:nvSpPr>
        <p:spPr>
          <a:xfrm>
            <a:off x="275380" y="3754493"/>
            <a:ext cx="8604071" cy="523878"/>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Source Sans Pro"/>
              <a:buNone/>
            </a:pPr>
            <a:r>
              <a:rPr lang="en-US" sz="1400" b="1" i="0" u="none" strike="noStrike" cap="none" dirty="0" smtClean="0">
                <a:solidFill>
                  <a:srgbClr val="3F3F3F"/>
                </a:solidFill>
                <a:latin typeface="Source Sans Pro"/>
                <a:ea typeface="Source Sans Pro"/>
                <a:cs typeface="Source Sans Pro"/>
                <a:sym typeface="Source Sans Pro"/>
              </a:rPr>
              <a:t>Please describe </a:t>
            </a:r>
            <a:r>
              <a:rPr lang="en-US" b="1" dirty="0" smtClean="0">
                <a:solidFill>
                  <a:srgbClr val="3F3F3F"/>
                </a:solidFill>
                <a:latin typeface="Source Sans Pro"/>
                <a:ea typeface="Source Sans Pro"/>
                <a:cs typeface="Source Sans Pro"/>
                <a:sym typeface="Source Sans Pro"/>
              </a:rPr>
              <a:t>how and or why you used these elements / abstractions of form to construct your graphical </a:t>
            </a:r>
            <a:r>
              <a:rPr lang="en-US" b="1" dirty="0" err="1" smtClean="0">
                <a:solidFill>
                  <a:srgbClr val="3F3F3F"/>
                </a:solidFill>
                <a:latin typeface="Source Sans Pro"/>
                <a:ea typeface="Source Sans Pro"/>
                <a:cs typeface="Source Sans Pro"/>
                <a:sym typeface="Source Sans Pro"/>
              </a:rPr>
              <a:t>decompositional</a:t>
            </a:r>
            <a:r>
              <a:rPr lang="en-US" b="1" dirty="0" smtClean="0">
                <a:solidFill>
                  <a:srgbClr val="3F3F3F"/>
                </a:solidFill>
                <a:latin typeface="Source Sans Pro"/>
                <a:ea typeface="Source Sans Pro"/>
                <a:cs typeface="Source Sans Pro"/>
                <a:sym typeface="Source Sans Pro"/>
              </a:rPr>
              <a:t> view for the form of your system.</a:t>
            </a:r>
          </a:p>
          <a:p>
            <a:pPr marL="0" marR="0" lvl="0" indent="0" algn="l" rtl="0">
              <a:lnSpc>
                <a:spcPct val="100000"/>
              </a:lnSpc>
              <a:spcBef>
                <a:spcPts val="0"/>
              </a:spcBef>
              <a:spcAft>
                <a:spcPts val="0"/>
              </a:spcAft>
              <a:buClr>
                <a:schemeClr val="dk1"/>
              </a:buClr>
              <a:buFont typeface="Arial"/>
              <a:buNone/>
            </a:pPr>
            <a:endParaRPr sz="1200" b="0" i="0" u="none" strike="noStrike" cap="none" dirty="0" smtClean="0">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Font typeface="Arial"/>
              <a:buNone/>
            </a:pPr>
            <a:endParaRPr sz="1200" b="0" i="1"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Font typeface="Arial"/>
              <a:buNone/>
            </a:pPr>
            <a:endParaRPr sz="1200" b="0" i="0" u="none" strike="noStrike" cap="none" dirty="0">
              <a:solidFill>
                <a:schemeClr val="dk1"/>
              </a:solidFill>
              <a:latin typeface="Times New Roman"/>
              <a:ea typeface="Times New Roman"/>
              <a:cs typeface="Times New Roman"/>
              <a:sym typeface="Times New Roman"/>
            </a:endParaRPr>
          </a:p>
        </p:txBody>
      </p:sp>
      <p:sp>
        <p:nvSpPr>
          <p:cNvPr id="3" name="Text Placeholder 2"/>
          <p:cNvSpPr>
            <a:spLocks noGrp="1"/>
          </p:cNvSpPr>
          <p:nvPr>
            <p:ph type="body" idx="1"/>
          </p:nvPr>
        </p:nvSpPr>
        <p:spPr>
          <a:xfrm>
            <a:off x="381001" y="2238043"/>
            <a:ext cx="8405724" cy="1365660"/>
          </a:xfrm>
        </p:spPr>
        <p:txBody>
          <a:bodyPr numCol="2"/>
          <a:lstStyle/>
          <a:p>
            <a:r>
              <a:rPr lang="en-US" b="1" dirty="0" smtClean="0"/>
              <a:t>1 Bit Adder</a:t>
            </a:r>
          </a:p>
          <a:p>
            <a:pPr marL="285750" indent="-285750">
              <a:buFont typeface="Arial" panose="020B0604020202020204" pitchFamily="34" charset="0"/>
              <a:buChar char="•"/>
            </a:pPr>
            <a:r>
              <a:rPr lang="en-US" dirty="0" smtClean="0"/>
              <a:t>Exclusive disjunction (XOR) - gate</a:t>
            </a:r>
          </a:p>
          <a:p>
            <a:pPr marL="285750" indent="-285750">
              <a:buFont typeface="Arial" panose="020B0604020202020204" pitchFamily="34" charset="0"/>
              <a:buChar char="•"/>
            </a:pPr>
            <a:r>
              <a:rPr lang="en-US" dirty="0" smtClean="0"/>
              <a:t>Logical conjunction (AND) - gate</a:t>
            </a:r>
          </a:p>
          <a:p>
            <a:pPr marL="285750" indent="-285750">
              <a:buFont typeface="Arial" panose="020B0604020202020204" pitchFamily="34" charset="0"/>
              <a:buChar char="•"/>
            </a:pPr>
            <a:r>
              <a:rPr lang="en-US" dirty="0" smtClean="0"/>
              <a:t>Logical disjunction (OR) – gate</a:t>
            </a:r>
          </a:p>
          <a:p>
            <a:pPr marL="285750" indent="-285750">
              <a:buFont typeface="Arial" panose="020B0604020202020204" pitchFamily="34" charset="0"/>
              <a:buChar char="•"/>
            </a:pPr>
            <a:r>
              <a:rPr lang="en-US" dirty="0" smtClean="0"/>
              <a:t>External SUM bit</a:t>
            </a:r>
          </a:p>
          <a:p>
            <a:pPr marL="285750" indent="-285750">
              <a:buFont typeface="Arial" panose="020B0604020202020204" pitchFamily="34" charset="0"/>
              <a:buChar char="•"/>
            </a:pPr>
            <a:r>
              <a:rPr lang="en-US" dirty="0" smtClean="0"/>
              <a:t>Carry out bit</a:t>
            </a:r>
            <a:endParaRPr lang="en-US" dirty="0"/>
          </a:p>
        </p:txBody>
      </p:sp>
      <p:sp>
        <p:nvSpPr>
          <p:cNvPr id="4" name="Text Placeholder 3"/>
          <p:cNvSpPr>
            <a:spLocks noGrp="1"/>
          </p:cNvSpPr>
          <p:nvPr>
            <p:ph type="body" idx="2"/>
          </p:nvPr>
        </p:nvSpPr>
        <p:spPr>
          <a:xfrm>
            <a:off x="381001" y="4278957"/>
            <a:ext cx="8405724" cy="1895536"/>
          </a:xfrm>
        </p:spPr>
        <p:txBody>
          <a:bodyPr/>
          <a:lstStyle/>
          <a:p>
            <a:r>
              <a:rPr lang="en-US" dirty="0" smtClean="0"/>
              <a:t>Personal description.</a:t>
            </a:r>
            <a:endParaRPr lang="en-US" dirty="0"/>
          </a:p>
        </p:txBody>
      </p:sp>
      <p:sp>
        <p:nvSpPr>
          <p:cNvPr id="12" name="Slide Number Placeholder 11"/>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2</a:t>
            </a:fld>
            <a:endParaRPr lang="en-US" dirty="0">
              <a:latin typeface="Calibri"/>
              <a:ea typeface="Calibri"/>
              <a:cs typeface="Calibri"/>
              <a:sym typeface="Calibri"/>
            </a:endParaRPr>
          </a:p>
        </p:txBody>
      </p:sp>
      <p:sp>
        <p:nvSpPr>
          <p:cNvPr id="11" name="Shape 321"/>
          <p:cNvSpPr txBox="1"/>
          <p:nvPr/>
        </p:nvSpPr>
        <p:spPr>
          <a:xfrm>
            <a:off x="315825" y="1341478"/>
            <a:ext cx="8084400" cy="72367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Source Sans Pro"/>
              <a:buNone/>
            </a:pPr>
            <a:r>
              <a:rPr lang="en-US" sz="1200" i="1" dirty="0">
                <a:solidFill>
                  <a:srgbClr val="3F3F3F"/>
                </a:solidFill>
                <a:latin typeface="Source Sans Pro"/>
                <a:ea typeface="Source Sans Pro"/>
                <a:cs typeface="Source Sans Pro"/>
                <a:sym typeface="Source Sans Pro"/>
              </a:rPr>
              <a:t>For the </a:t>
            </a:r>
            <a:r>
              <a:rPr lang="en-US" sz="1200" i="1" dirty="0" smtClean="0">
                <a:solidFill>
                  <a:srgbClr val="3F3F3F"/>
                </a:solidFill>
                <a:latin typeface="Source Sans Pro"/>
                <a:ea typeface="Source Sans Pro"/>
                <a:cs typeface="Source Sans Pro"/>
                <a:sym typeface="Source Sans Pro"/>
              </a:rPr>
              <a:t>system </a:t>
            </a:r>
            <a:r>
              <a:rPr lang="en-US" sz="1200" i="1" dirty="0">
                <a:solidFill>
                  <a:srgbClr val="3F3F3F"/>
                </a:solidFill>
                <a:latin typeface="Source Sans Pro"/>
                <a:ea typeface="Source Sans Pro"/>
                <a:cs typeface="Source Sans Pro"/>
                <a:sym typeface="Source Sans Pro"/>
              </a:rPr>
              <a:t>you chose </a:t>
            </a:r>
            <a:r>
              <a:rPr lang="en-US" sz="1200" i="1" dirty="0" smtClean="0">
                <a:solidFill>
                  <a:srgbClr val="3F3F3F"/>
                </a:solidFill>
                <a:latin typeface="Source Sans Pro"/>
                <a:ea typeface="Source Sans Pro"/>
                <a:cs typeface="Source Sans Pro"/>
                <a:sym typeface="Source Sans Pro"/>
              </a:rPr>
              <a:t>in </a:t>
            </a:r>
            <a:r>
              <a:rPr lang="en-US" sz="1200" i="1" dirty="0" smtClean="0">
                <a:solidFill>
                  <a:srgbClr val="3F3F3F"/>
                </a:solidFill>
                <a:latin typeface="Source Sans Pro"/>
                <a:ea typeface="Source Sans Pro"/>
                <a:cs typeface="Source Sans Pro"/>
                <a:sym typeface="Source Sans Pro"/>
              </a:rPr>
              <a:t>Week </a:t>
            </a:r>
            <a:r>
              <a:rPr lang="en-US" sz="1200" i="1" dirty="0">
                <a:solidFill>
                  <a:srgbClr val="3F3F3F"/>
                </a:solidFill>
                <a:latin typeface="Source Sans Pro"/>
                <a:ea typeface="Source Sans Pro"/>
                <a:cs typeface="Source Sans Pro"/>
                <a:sym typeface="Source Sans Pro"/>
              </a:rPr>
              <a:t>1, </a:t>
            </a:r>
            <a:r>
              <a:rPr lang="en-US" sz="1200" i="1" dirty="0" smtClean="0">
                <a:solidFill>
                  <a:srgbClr val="3F3F3F"/>
                </a:solidFill>
                <a:latin typeface="Source Sans Pro"/>
                <a:ea typeface="Source Sans Pro"/>
                <a:cs typeface="Source Sans Pro"/>
                <a:sym typeface="Source Sans Pro"/>
              </a:rPr>
              <a:t>list five </a:t>
            </a:r>
            <a:r>
              <a:rPr lang="en-US" sz="1200" i="1" dirty="0" smtClean="0">
                <a:solidFill>
                  <a:srgbClr val="3F3F3F"/>
                </a:solidFill>
                <a:latin typeface="Source Sans Pro"/>
                <a:ea typeface="Source Sans Pro"/>
                <a:cs typeface="Source Sans Pro"/>
                <a:sym typeface="Source Sans Pro"/>
              </a:rPr>
              <a:t>or </a:t>
            </a:r>
            <a:r>
              <a:rPr lang="en-US" sz="1200" i="1" dirty="0" smtClean="0">
                <a:solidFill>
                  <a:srgbClr val="3F3F3F"/>
                </a:solidFill>
                <a:latin typeface="Source Sans Pro"/>
                <a:ea typeface="Source Sans Pro"/>
                <a:cs typeface="Source Sans Pro"/>
                <a:sym typeface="Source Sans Pro"/>
              </a:rPr>
              <a:t>more object </a:t>
            </a:r>
            <a:r>
              <a:rPr lang="en-US" sz="1200" i="1" dirty="0">
                <a:solidFill>
                  <a:srgbClr val="3F3F3F"/>
                </a:solidFill>
                <a:latin typeface="Source Sans Pro"/>
                <a:ea typeface="Source Sans Pro"/>
                <a:cs typeface="Source Sans Pro"/>
                <a:sym typeface="Source Sans Pro"/>
              </a:rPr>
              <a:t>elements or abstractions of </a:t>
            </a:r>
            <a:r>
              <a:rPr lang="en-US" sz="1200" i="1" dirty="0" smtClean="0">
                <a:solidFill>
                  <a:srgbClr val="3F3F3F"/>
                </a:solidFill>
                <a:latin typeface="Source Sans Pro"/>
                <a:ea typeface="Source Sans Pro"/>
                <a:cs typeface="Source Sans Pro"/>
                <a:sym typeface="Source Sans Pro"/>
              </a:rPr>
              <a:t>form, to make a level </a:t>
            </a:r>
            <a:r>
              <a:rPr lang="en-US" sz="1200" i="1" dirty="0" smtClean="0">
                <a:solidFill>
                  <a:srgbClr val="3F3F3F"/>
                </a:solidFill>
                <a:latin typeface="Source Sans Pro"/>
                <a:ea typeface="Source Sans Pro"/>
                <a:cs typeface="Source Sans Pro"/>
                <a:sym typeface="Source Sans Pro"/>
              </a:rPr>
              <a:t>1 </a:t>
            </a:r>
            <a:r>
              <a:rPr lang="en-US" sz="1200" i="1" dirty="0" err="1" smtClean="0">
                <a:solidFill>
                  <a:srgbClr val="3F3F3F"/>
                </a:solidFill>
                <a:latin typeface="Source Sans Pro"/>
                <a:ea typeface="Source Sans Pro"/>
                <a:cs typeface="Source Sans Pro"/>
                <a:sym typeface="Source Sans Pro"/>
              </a:rPr>
              <a:t>decompositional</a:t>
            </a:r>
            <a:r>
              <a:rPr lang="en-US" sz="1200" i="1" dirty="0" smtClean="0">
                <a:solidFill>
                  <a:srgbClr val="3F3F3F"/>
                </a:solidFill>
                <a:latin typeface="Source Sans Pro"/>
                <a:ea typeface="Source Sans Pro"/>
                <a:cs typeface="Source Sans Pro"/>
                <a:sym typeface="Source Sans Pro"/>
              </a:rPr>
              <a:t> view</a:t>
            </a:r>
            <a:r>
              <a:rPr lang="en-US" sz="1200" i="1" dirty="0" smtClean="0">
                <a:solidFill>
                  <a:srgbClr val="3F3F3F"/>
                </a:solidFill>
                <a:latin typeface="Source Sans Pro"/>
                <a:ea typeface="Source Sans Pro"/>
                <a:cs typeface="Source Sans Pro"/>
                <a:sym typeface="Source Sans Pro"/>
              </a:rPr>
              <a:t>.  Don’t feel constrained to use the same objects as you listed  in Week 1. </a:t>
            </a:r>
            <a:endParaRPr lang="en-US" sz="1200" i="1" dirty="0">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Font typeface="Arial"/>
              <a:buNone/>
            </a:pPr>
            <a:endParaRPr sz="1200" b="0" i="0" u="none" strike="noStrike" cap="none"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097306518"/>
      </p:ext>
    </p:extLst>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4" name="Shape 344"/>
          <p:cNvSpPr txBox="1"/>
          <p:nvPr/>
        </p:nvSpPr>
        <p:spPr>
          <a:xfrm>
            <a:off x="315815" y="2105438"/>
            <a:ext cx="2240419" cy="414757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Font typeface="Source Sans Pro"/>
              <a:buNone/>
            </a:pPr>
            <a:r>
              <a:rPr lang="en-US" b="1" dirty="0">
                <a:solidFill>
                  <a:srgbClr val="3F3F3F"/>
                </a:solidFill>
                <a:latin typeface="Source Sans Pro"/>
                <a:ea typeface="Source Sans Pro"/>
                <a:cs typeface="Source Sans Pro"/>
                <a:sym typeface="Source Sans Pro"/>
              </a:rPr>
              <a:t>Value Related </a:t>
            </a:r>
            <a:r>
              <a:rPr lang="en-US" b="1" dirty="0" smtClean="0">
                <a:solidFill>
                  <a:srgbClr val="3F3F3F"/>
                </a:solidFill>
                <a:latin typeface="Source Sans Pro"/>
                <a:ea typeface="Source Sans Pro"/>
                <a:cs typeface="Source Sans Pro"/>
                <a:sym typeface="Source Sans Pro"/>
              </a:rPr>
              <a:t>Operand:</a:t>
            </a:r>
            <a:endParaRPr lang="en-US" b="1" dirty="0">
              <a:solidFill>
                <a:srgbClr val="3F3F3F"/>
              </a:solidFill>
              <a:latin typeface="Source Sans Pro"/>
              <a:ea typeface="Source Sans Pro"/>
              <a:cs typeface="Source Sans Pro"/>
              <a:sym typeface="Source Sans Pro"/>
            </a:endParaRPr>
          </a:p>
          <a:p>
            <a:pPr marL="0" marR="0" lvl="0" indent="0" algn="r" rtl="0">
              <a:lnSpc>
                <a:spcPct val="100000"/>
              </a:lnSpc>
              <a:spcBef>
                <a:spcPts val="0"/>
              </a:spcBef>
              <a:spcAft>
                <a:spcPts val="0"/>
              </a:spcAft>
              <a:buClr>
                <a:schemeClr val="dk1"/>
              </a:buClr>
              <a:buFont typeface="Arial"/>
              <a:buNone/>
            </a:pPr>
            <a:endParaRPr sz="1400" b="1" i="0" u="none" strike="noStrike" cap="none" dirty="0">
              <a:solidFill>
                <a:srgbClr val="3F3F3F"/>
              </a:solidFill>
              <a:latin typeface="Source Sans Pro"/>
              <a:ea typeface="Source Sans Pro"/>
              <a:cs typeface="Source Sans Pro"/>
              <a:sym typeface="Source Sans Pro"/>
            </a:endParaRPr>
          </a:p>
          <a:p>
            <a:pPr marL="0" marR="0" lvl="0" indent="0" algn="r" rtl="0">
              <a:lnSpc>
                <a:spcPct val="100000"/>
              </a:lnSpc>
              <a:spcBef>
                <a:spcPts val="0"/>
              </a:spcBef>
              <a:spcAft>
                <a:spcPts val="0"/>
              </a:spcAft>
              <a:buClr>
                <a:schemeClr val="dk1"/>
              </a:buClr>
              <a:buFont typeface="Arial"/>
              <a:buNone/>
            </a:pPr>
            <a:endParaRPr sz="1400" b="1" i="0" u="none" strike="noStrike" cap="none" dirty="0">
              <a:solidFill>
                <a:srgbClr val="3F3F3F"/>
              </a:solidFill>
              <a:latin typeface="Source Sans Pro"/>
              <a:ea typeface="Source Sans Pro"/>
              <a:cs typeface="Source Sans Pro"/>
              <a:sym typeface="Source Sans Pro"/>
            </a:endParaRPr>
          </a:p>
          <a:p>
            <a:pPr marL="0" marR="0" lvl="0" indent="0" algn="r" rtl="0">
              <a:lnSpc>
                <a:spcPct val="100000"/>
              </a:lnSpc>
              <a:spcBef>
                <a:spcPts val="0"/>
              </a:spcBef>
              <a:spcAft>
                <a:spcPts val="0"/>
              </a:spcAft>
              <a:buClr>
                <a:schemeClr val="dk1"/>
              </a:buClr>
              <a:buFont typeface="Arial"/>
              <a:buNone/>
            </a:pPr>
            <a:endParaRPr sz="1400" b="1" i="0" u="none" strike="noStrike" cap="none" dirty="0">
              <a:solidFill>
                <a:srgbClr val="3F3F3F"/>
              </a:solidFill>
              <a:latin typeface="Source Sans Pro"/>
              <a:ea typeface="Source Sans Pro"/>
              <a:cs typeface="Source Sans Pro"/>
              <a:sym typeface="Source Sans Pro"/>
            </a:endParaRPr>
          </a:p>
          <a:p>
            <a:pPr marL="0" marR="0" lvl="0" indent="0" algn="r" rtl="0">
              <a:lnSpc>
                <a:spcPct val="100000"/>
              </a:lnSpc>
              <a:spcBef>
                <a:spcPts val="0"/>
              </a:spcBef>
              <a:spcAft>
                <a:spcPts val="0"/>
              </a:spcAft>
              <a:buClr>
                <a:schemeClr val="dk1"/>
              </a:buClr>
              <a:buFont typeface="Source Sans Pro"/>
              <a:buNone/>
            </a:pPr>
            <a:r>
              <a:rPr lang="en-US" b="1" dirty="0">
                <a:solidFill>
                  <a:srgbClr val="3F3F3F"/>
                </a:solidFill>
                <a:latin typeface="Source Sans Pro"/>
                <a:ea typeface="Source Sans Pro"/>
                <a:cs typeface="Source Sans Pro"/>
                <a:sym typeface="Source Sans Pro"/>
              </a:rPr>
              <a:t>Delivered Function</a:t>
            </a:r>
            <a:r>
              <a:rPr lang="en-US" sz="1400" b="1" i="0" u="none" strike="noStrike" cap="none" dirty="0">
                <a:solidFill>
                  <a:srgbClr val="3F3F3F"/>
                </a:solidFill>
                <a:latin typeface="Source Sans Pro"/>
                <a:ea typeface="Source Sans Pro"/>
                <a:cs typeface="Source Sans Pro"/>
                <a:sym typeface="Source Sans Pro"/>
              </a:rPr>
              <a:t>:</a:t>
            </a:r>
          </a:p>
          <a:p>
            <a:pPr marL="0" marR="0" lvl="0" indent="0" algn="r" rtl="0">
              <a:lnSpc>
                <a:spcPct val="100000"/>
              </a:lnSpc>
              <a:spcBef>
                <a:spcPts val="0"/>
              </a:spcBef>
              <a:spcAft>
                <a:spcPts val="0"/>
              </a:spcAft>
              <a:buClr>
                <a:schemeClr val="dk1"/>
              </a:buClr>
              <a:buFont typeface="Arial"/>
              <a:buNone/>
            </a:pPr>
            <a:endParaRPr sz="1400" b="1" i="0" u="none" strike="noStrike" cap="none" dirty="0">
              <a:solidFill>
                <a:srgbClr val="3F3F3F"/>
              </a:solidFill>
              <a:latin typeface="Source Sans Pro"/>
              <a:ea typeface="Source Sans Pro"/>
              <a:cs typeface="Source Sans Pro"/>
              <a:sym typeface="Source Sans Pro"/>
            </a:endParaRPr>
          </a:p>
          <a:p>
            <a:pPr marL="0" marR="0" lvl="0" indent="0" algn="r" rtl="0">
              <a:lnSpc>
                <a:spcPct val="100000"/>
              </a:lnSpc>
              <a:spcBef>
                <a:spcPts val="0"/>
              </a:spcBef>
              <a:spcAft>
                <a:spcPts val="0"/>
              </a:spcAft>
              <a:buClr>
                <a:schemeClr val="dk1"/>
              </a:buClr>
              <a:buFont typeface="Arial"/>
              <a:buNone/>
            </a:pPr>
            <a:endParaRPr sz="1400" b="1" i="0" u="none" strike="noStrike" cap="none" dirty="0">
              <a:solidFill>
                <a:srgbClr val="3F3F3F"/>
              </a:solidFill>
              <a:latin typeface="Source Sans Pro"/>
              <a:ea typeface="Source Sans Pro"/>
              <a:cs typeface="Source Sans Pro"/>
              <a:sym typeface="Source Sans Pro"/>
            </a:endParaRPr>
          </a:p>
          <a:p>
            <a:pPr marL="0" marR="0" lvl="0" indent="0" algn="r" rtl="0">
              <a:lnSpc>
                <a:spcPct val="100000"/>
              </a:lnSpc>
              <a:spcBef>
                <a:spcPts val="0"/>
              </a:spcBef>
              <a:spcAft>
                <a:spcPts val="0"/>
              </a:spcAft>
              <a:buClr>
                <a:schemeClr val="dk1"/>
              </a:buClr>
              <a:buFont typeface="Arial"/>
              <a:buNone/>
            </a:pPr>
            <a:endParaRPr sz="1400" b="1" i="0" u="none" strike="noStrike" cap="none" dirty="0">
              <a:solidFill>
                <a:srgbClr val="3F3F3F"/>
              </a:solidFill>
              <a:latin typeface="Source Sans Pro"/>
              <a:ea typeface="Source Sans Pro"/>
              <a:cs typeface="Source Sans Pro"/>
              <a:sym typeface="Source Sans Pro"/>
            </a:endParaRPr>
          </a:p>
          <a:p>
            <a:pPr lvl="0" algn="r" rtl="0">
              <a:spcBef>
                <a:spcPts val="0"/>
              </a:spcBef>
              <a:buClr>
                <a:schemeClr val="dk1"/>
              </a:buClr>
              <a:buFont typeface="Source Sans Pro"/>
              <a:buNone/>
            </a:pPr>
            <a:r>
              <a:rPr lang="en-US" b="1" dirty="0">
                <a:solidFill>
                  <a:srgbClr val="3F3F3F"/>
                </a:solidFill>
                <a:latin typeface="Source Sans Pro"/>
                <a:ea typeface="Source Sans Pro"/>
                <a:cs typeface="Source Sans Pro"/>
                <a:sym typeface="Source Sans Pro"/>
              </a:rPr>
              <a:t>Internal </a:t>
            </a:r>
            <a:r>
              <a:rPr lang="en-US" b="1" dirty="0" smtClean="0">
                <a:solidFill>
                  <a:srgbClr val="3F3F3F"/>
                </a:solidFill>
                <a:latin typeface="Source Sans Pro"/>
                <a:ea typeface="Source Sans Pro"/>
                <a:cs typeface="Source Sans Pro"/>
                <a:sym typeface="Source Sans Pro"/>
              </a:rPr>
              <a:t>Functions</a:t>
            </a:r>
          </a:p>
          <a:p>
            <a:pPr lvl="0" algn="r" rtl="0">
              <a:spcBef>
                <a:spcPts val="0"/>
              </a:spcBef>
              <a:buClr>
                <a:schemeClr val="dk1"/>
              </a:buClr>
              <a:buFont typeface="Source Sans Pro"/>
              <a:buNone/>
            </a:pPr>
            <a:r>
              <a:rPr lang="en-US" b="1" dirty="0" smtClean="0">
                <a:solidFill>
                  <a:srgbClr val="3F3F3F"/>
                </a:solidFill>
                <a:latin typeface="Source Sans Pro"/>
                <a:ea typeface="Source Sans Pro"/>
                <a:cs typeface="Source Sans Pro"/>
                <a:sym typeface="Source Sans Pro"/>
              </a:rPr>
              <a:t>(</a:t>
            </a:r>
            <a:r>
              <a:rPr lang="en-US" b="1" dirty="0">
                <a:solidFill>
                  <a:srgbClr val="3F3F3F"/>
                </a:solidFill>
                <a:latin typeface="Source Sans Pro"/>
                <a:ea typeface="Source Sans Pro"/>
                <a:cs typeface="Source Sans Pro"/>
                <a:sym typeface="Source Sans Pro"/>
              </a:rPr>
              <a:t>operands and processes):</a:t>
            </a:r>
          </a:p>
          <a:p>
            <a:pPr marL="0" marR="0" lvl="0" indent="0" algn="r" rtl="0">
              <a:lnSpc>
                <a:spcPct val="100000"/>
              </a:lnSpc>
              <a:spcBef>
                <a:spcPts val="0"/>
              </a:spcBef>
              <a:spcAft>
                <a:spcPts val="0"/>
              </a:spcAft>
              <a:buClr>
                <a:schemeClr val="dk1"/>
              </a:buClr>
              <a:buFont typeface="Arial"/>
              <a:buNone/>
            </a:pPr>
            <a:endParaRPr sz="1200" b="0" i="0" u="none" strike="noStrike" cap="none" dirty="0">
              <a:solidFill>
                <a:schemeClr val="dk1"/>
              </a:solidFill>
              <a:latin typeface="Arial"/>
              <a:ea typeface="Arial"/>
              <a:cs typeface="Arial"/>
              <a:sym typeface="Arial"/>
            </a:endParaRPr>
          </a:p>
          <a:p>
            <a:pPr marL="0" marR="0" lvl="0" indent="0" algn="r" rtl="0">
              <a:lnSpc>
                <a:spcPct val="100000"/>
              </a:lnSpc>
              <a:spcBef>
                <a:spcPts val="0"/>
              </a:spcBef>
              <a:spcAft>
                <a:spcPts val="0"/>
              </a:spcAft>
              <a:buClr>
                <a:schemeClr val="dk1"/>
              </a:buClr>
              <a:buFont typeface="Arial"/>
              <a:buNone/>
            </a:pPr>
            <a:endParaRPr sz="1200" b="0" i="1" u="none" strike="noStrike" cap="none" dirty="0">
              <a:solidFill>
                <a:schemeClr val="dk1"/>
              </a:solidFill>
              <a:latin typeface="Arial"/>
              <a:ea typeface="Arial"/>
              <a:cs typeface="Arial"/>
              <a:sym typeface="Arial"/>
            </a:endParaRPr>
          </a:p>
          <a:p>
            <a:pPr marL="0" marR="0" lvl="0" indent="0" algn="r" rtl="0">
              <a:lnSpc>
                <a:spcPct val="100000"/>
              </a:lnSpc>
              <a:spcBef>
                <a:spcPts val="0"/>
              </a:spcBef>
              <a:spcAft>
                <a:spcPts val="0"/>
              </a:spcAft>
              <a:buClr>
                <a:schemeClr val="dk1"/>
              </a:buClr>
              <a:buFont typeface="Arial"/>
              <a:buNone/>
            </a:pPr>
            <a:endParaRPr sz="1200" b="0" i="0" u="none" strike="noStrike" cap="none" dirty="0">
              <a:solidFill>
                <a:schemeClr val="dk1"/>
              </a:solidFill>
              <a:latin typeface="Times New Roman"/>
              <a:ea typeface="Times New Roman"/>
              <a:cs typeface="Times New Roman"/>
              <a:sym typeface="Times New Roman"/>
            </a:endParaRPr>
          </a:p>
          <a:p>
            <a:pPr lvl="0" algn="r" rtl="0">
              <a:spcBef>
                <a:spcPts val="0"/>
              </a:spcBef>
              <a:buClr>
                <a:schemeClr val="dk1"/>
              </a:buClr>
              <a:buFont typeface="Source Sans Pro"/>
              <a:buNone/>
            </a:pPr>
            <a:endParaRPr b="1" dirty="0">
              <a:solidFill>
                <a:srgbClr val="3F3F3F"/>
              </a:solidFill>
              <a:latin typeface="Source Sans Pro"/>
              <a:ea typeface="Source Sans Pro"/>
              <a:cs typeface="Source Sans Pro"/>
              <a:sym typeface="Source Sans Pro"/>
            </a:endParaRPr>
          </a:p>
          <a:p>
            <a:pPr lvl="0" algn="r" rtl="0">
              <a:spcBef>
                <a:spcPts val="0"/>
              </a:spcBef>
              <a:buClr>
                <a:schemeClr val="dk1"/>
              </a:buClr>
              <a:buFont typeface="Source Sans Pro"/>
              <a:buNone/>
            </a:pPr>
            <a:r>
              <a:rPr lang="en-US" b="1" dirty="0" smtClean="0">
                <a:solidFill>
                  <a:srgbClr val="3F3F3F"/>
                </a:solidFill>
                <a:latin typeface="Source Sans Pro"/>
                <a:ea typeface="Source Sans Pro"/>
                <a:cs typeface="Source Sans Pro"/>
                <a:sym typeface="Source Sans Pro"/>
              </a:rPr>
              <a:t>Form</a:t>
            </a:r>
            <a:r>
              <a:rPr lang="en-US" b="1" dirty="0">
                <a:solidFill>
                  <a:srgbClr val="3F3F3F"/>
                </a:solidFill>
                <a:latin typeface="Source Sans Pro"/>
                <a:ea typeface="Source Sans Pro"/>
                <a:cs typeface="Source Sans Pro"/>
                <a:sym typeface="Source Sans Pro"/>
              </a:rPr>
              <a:t>: </a:t>
            </a:r>
          </a:p>
          <a:p>
            <a:pPr marL="0" marR="0" lvl="0" indent="0" algn="r" rtl="0">
              <a:lnSpc>
                <a:spcPct val="100000"/>
              </a:lnSpc>
              <a:spcBef>
                <a:spcPts val="0"/>
              </a:spcBef>
              <a:spcAft>
                <a:spcPts val="0"/>
              </a:spcAft>
              <a:buClr>
                <a:srgbClr val="000000"/>
              </a:buClr>
              <a:buFont typeface="Arial"/>
              <a:buNone/>
            </a:pPr>
            <a:endParaRPr sz="1200" dirty="0">
              <a:solidFill>
                <a:schemeClr val="dk1"/>
              </a:solidFill>
              <a:latin typeface="Times New Roman"/>
              <a:ea typeface="Times New Roman"/>
              <a:cs typeface="Times New Roman"/>
              <a:sym typeface="Times New Roman"/>
            </a:endParaRPr>
          </a:p>
        </p:txBody>
      </p:sp>
      <p:sp>
        <p:nvSpPr>
          <p:cNvPr id="342" name="Shape 342"/>
          <p:cNvSpPr txBox="1"/>
          <p:nvPr/>
        </p:nvSpPr>
        <p:spPr>
          <a:xfrm>
            <a:off x="286521" y="769158"/>
            <a:ext cx="7779600" cy="527700"/>
          </a:xfrm>
          <a:prstGeom prst="rect">
            <a:avLst/>
          </a:prstGeom>
          <a:solidFill>
            <a:srgbClr val="FF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Arial"/>
              <a:buNone/>
            </a:pPr>
            <a:r>
              <a:rPr lang="en-US" sz="3000" b="1" i="0" u="none" strike="noStrike" cap="none" dirty="0">
                <a:solidFill>
                  <a:srgbClr val="000000"/>
                </a:solidFill>
                <a:latin typeface="Arial"/>
                <a:ea typeface="Arial"/>
                <a:cs typeface="Arial"/>
                <a:sym typeface="Arial"/>
              </a:rPr>
              <a:t>STEP </a:t>
            </a:r>
            <a:r>
              <a:rPr lang="en-US" sz="3000" b="1" i="0" u="none" strike="noStrike" cap="none" dirty="0" smtClean="0">
                <a:solidFill>
                  <a:srgbClr val="000000"/>
                </a:solidFill>
                <a:latin typeface="Arial"/>
                <a:ea typeface="Arial"/>
                <a:cs typeface="Arial"/>
                <a:sym typeface="Arial"/>
              </a:rPr>
              <a:t>3: </a:t>
            </a:r>
            <a:r>
              <a:rPr lang="en-US" sz="3000" b="1" dirty="0"/>
              <a:t>DEVELOP AN OPM DIAGRAM</a:t>
            </a:r>
          </a:p>
        </p:txBody>
      </p:sp>
      <p:sp>
        <p:nvSpPr>
          <p:cNvPr id="345" name="Shape 345"/>
          <p:cNvSpPr/>
          <p:nvPr/>
        </p:nvSpPr>
        <p:spPr>
          <a:xfrm>
            <a:off x="2718021" y="2105438"/>
            <a:ext cx="5872869" cy="438000"/>
          </a:xfrm>
          <a:prstGeom prst="rect">
            <a:avLst/>
          </a:prstGeom>
          <a:noFill/>
          <a:ln w="9525" cap="flat" cmpd="sng">
            <a:solidFill>
              <a:srgbClr val="000000"/>
            </a:solidFill>
            <a:prstDash val="dash"/>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347" name="Shape 347"/>
          <p:cNvSpPr txBox="1"/>
          <p:nvPr/>
        </p:nvSpPr>
        <p:spPr>
          <a:xfrm>
            <a:off x="315812" y="1315646"/>
            <a:ext cx="8418900" cy="611700"/>
          </a:xfrm>
          <a:prstGeom prst="rect">
            <a:avLst/>
          </a:prstGeom>
          <a:noFill/>
          <a:ln>
            <a:noFill/>
          </a:ln>
        </p:spPr>
        <p:txBody>
          <a:bodyPr lIns="91425" tIns="45700" rIns="91425" bIns="45700" anchor="t" anchorCtr="0">
            <a:noAutofit/>
          </a:bodyPr>
          <a:lstStyle/>
          <a:p>
            <a:pPr lvl="0">
              <a:buClr>
                <a:schemeClr val="dk1"/>
              </a:buClr>
              <a:buSzPct val="25000"/>
            </a:pPr>
            <a:r>
              <a:rPr lang="en-US" sz="1200" b="0" i="1" u="none" strike="noStrike" cap="none" dirty="0" smtClean="0">
                <a:solidFill>
                  <a:srgbClr val="3F3F3F"/>
                </a:solidFill>
                <a:latin typeface="Source Sans Pro"/>
                <a:ea typeface="Source Sans Pro"/>
                <a:cs typeface="Source Sans Pro"/>
                <a:sym typeface="Source Sans Pro"/>
              </a:rPr>
              <a:t>Provide </a:t>
            </a:r>
            <a:r>
              <a:rPr lang="en-US" sz="1200" b="0" i="1" u="none" strike="noStrike" cap="none" dirty="0">
                <a:solidFill>
                  <a:srgbClr val="3F3F3F"/>
                </a:solidFill>
                <a:latin typeface="Source Sans Pro"/>
                <a:ea typeface="Source Sans Pro"/>
                <a:cs typeface="Source Sans Pro"/>
                <a:sym typeface="Source Sans Pro"/>
              </a:rPr>
              <a:t>a brief d</a:t>
            </a:r>
            <a:r>
              <a:rPr lang="en-US" sz="1200" i="1" dirty="0">
                <a:solidFill>
                  <a:srgbClr val="3F3F3F"/>
                </a:solidFill>
                <a:latin typeface="Source Sans Pro"/>
                <a:ea typeface="Source Sans Pro"/>
                <a:cs typeface="Source Sans Pro"/>
                <a:sym typeface="Source Sans Pro"/>
              </a:rPr>
              <a:t>escription of each in the field </a:t>
            </a:r>
            <a:r>
              <a:rPr lang="en-US" sz="1200" i="1" dirty="0" smtClean="0">
                <a:solidFill>
                  <a:srgbClr val="3F3F3F"/>
                </a:solidFill>
                <a:latin typeface="Source Sans Pro"/>
                <a:ea typeface="Source Sans Pro"/>
                <a:cs typeface="Source Sans Pro"/>
                <a:sym typeface="Source Sans Pro"/>
              </a:rPr>
              <a:t>provided of the following: </a:t>
            </a:r>
            <a:r>
              <a:rPr lang="en-US" sz="1200" i="1" dirty="0">
                <a:solidFill>
                  <a:srgbClr val="3F3F3F"/>
                </a:solidFill>
                <a:latin typeface="Source Sans Pro"/>
                <a:ea typeface="Source Sans Pro"/>
                <a:cs typeface="Source Sans Pro"/>
                <a:sym typeface="Source Sans Pro"/>
              </a:rPr>
              <a:t>value related operand, delivered function, internal functions (operands and processes), and form. </a:t>
            </a: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Font typeface="Arial"/>
              <a:buNone/>
            </a:pPr>
            <a:endParaRPr sz="1200" b="0" i="0" u="none" strike="noStrike" cap="none" dirty="0">
              <a:solidFill>
                <a:schemeClr val="dk1"/>
              </a:solidFill>
              <a:latin typeface="Times New Roman"/>
              <a:ea typeface="Times New Roman"/>
              <a:cs typeface="Times New Roman"/>
              <a:sym typeface="Times New Roman"/>
            </a:endParaRPr>
          </a:p>
        </p:txBody>
      </p:sp>
      <p:sp>
        <p:nvSpPr>
          <p:cNvPr id="348" name="Shape 348"/>
          <p:cNvSpPr/>
          <p:nvPr/>
        </p:nvSpPr>
        <p:spPr>
          <a:xfrm>
            <a:off x="2718021" y="2918343"/>
            <a:ext cx="5872869" cy="438000"/>
          </a:xfrm>
          <a:prstGeom prst="rect">
            <a:avLst/>
          </a:prstGeom>
          <a:noFill/>
          <a:ln w="9525" cap="flat" cmpd="sng">
            <a:solidFill>
              <a:srgbClr val="000000"/>
            </a:solidFill>
            <a:prstDash val="dash"/>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349" name="Shape 349"/>
          <p:cNvSpPr/>
          <p:nvPr/>
        </p:nvSpPr>
        <p:spPr>
          <a:xfrm>
            <a:off x="2718021" y="3720060"/>
            <a:ext cx="5872869" cy="1153276"/>
          </a:xfrm>
          <a:prstGeom prst="rect">
            <a:avLst/>
          </a:prstGeom>
          <a:noFill/>
          <a:ln w="9525" cap="flat" cmpd="sng">
            <a:solidFill>
              <a:srgbClr val="000000"/>
            </a:solidFill>
            <a:prstDash val="dash"/>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350" name="Shape 350"/>
          <p:cNvSpPr/>
          <p:nvPr/>
        </p:nvSpPr>
        <p:spPr>
          <a:xfrm>
            <a:off x="2718021" y="5156020"/>
            <a:ext cx="5872869" cy="438000"/>
          </a:xfrm>
          <a:prstGeom prst="rect">
            <a:avLst/>
          </a:prstGeom>
          <a:noFill/>
          <a:ln w="9525" cap="flat" cmpd="sng">
            <a:solidFill>
              <a:srgbClr val="000000"/>
            </a:solidFill>
            <a:prstDash val="dash"/>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2" name="Text Placeholder 1"/>
          <p:cNvSpPr>
            <a:spLocks noGrp="1"/>
          </p:cNvSpPr>
          <p:nvPr>
            <p:ph type="body" idx="1"/>
          </p:nvPr>
        </p:nvSpPr>
        <p:spPr>
          <a:xfrm>
            <a:off x="2718022" y="2112391"/>
            <a:ext cx="5872869" cy="431047"/>
          </a:xfrm>
        </p:spPr>
        <p:txBody>
          <a:bodyPr/>
          <a:lstStyle/>
          <a:p>
            <a:r>
              <a:rPr lang="en-US" sz="1100" dirty="0" smtClean="0"/>
              <a:t>Number (range), the number (operand) is what is being transformed by the internal functions. </a:t>
            </a:r>
            <a:endParaRPr lang="en-US" sz="1100" dirty="0"/>
          </a:p>
        </p:txBody>
      </p:sp>
      <p:sp>
        <p:nvSpPr>
          <p:cNvPr id="3" name="Text Placeholder 2"/>
          <p:cNvSpPr>
            <a:spLocks noGrp="1"/>
          </p:cNvSpPr>
          <p:nvPr>
            <p:ph type="body" idx="2"/>
          </p:nvPr>
        </p:nvSpPr>
        <p:spPr>
          <a:xfrm>
            <a:off x="2718023" y="2918343"/>
            <a:ext cx="5872868" cy="438000"/>
          </a:xfrm>
        </p:spPr>
        <p:txBody>
          <a:bodyPr/>
          <a:lstStyle/>
          <a:p>
            <a:r>
              <a:rPr lang="en-US" sz="1100" dirty="0" smtClean="0"/>
              <a:t>Prime array printing, is the externally primary value related function.</a:t>
            </a:r>
            <a:endParaRPr lang="en-US" sz="1100" dirty="0"/>
          </a:p>
        </p:txBody>
      </p:sp>
      <p:sp>
        <p:nvSpPr>
          <p:cNvPr id="4" name="Text Placeholder 3"/>
          <p:cNvSpPr>
            <a:spLocks noGrp="1"/>
          </p:cNvSpPr>
          <p:nvPr>
            <p:ph type="body" idx="13"/>
          </p:nvPr>
        </p:nvSpPr>
        <p:spPr>
          <a:xfrm>
            <a:off x="2718024" y="3735936"/>
            <a:ext cx="5872868" cy="1137400"/>
          </a:xfrm>
        </p:spPr>
        <p:txBody>
          <a:bodyPr numCol="2"/>
          <a:lstStyle/>
          <a:p>
            <a:pPr marL="171450" indent="-171450">
              <a:buFont typeface="Arial" panose="020B0604020202020204" pitchFamily="34" charset="0"/>
              <a:buChar char="•"/>
            </a:pPr>
            <a:r>
              <a:rPr lang="en-US" sz="1000" dirty="0" smtClean="0"/>
              <a:t>External number importing</a:t>
            </a:r>
          </a:p>
          <a:p>
            <a:pPr marL="171450" indent="-171450">
              <a:buFont typeface="Arial" panose="020B0604020202020204" pitchFamily="34" charset="0"/>
              <a:buChar char="•"/>
            </a:pPr>
            <a:r>
              <a:rPr lang="en-US" sz="1000" dirty="0" smtClean="0"/>
              <a:t>Calculating internal range length</a:t>
            </a:r>
          </a:p>
          <a:p>
            <a:pPr marL="171450" indent="-171450">
              <a:buFont typeface="Arial" panose="020B0604020202020204" pitchFamily="34" charset="0"/>
              <a:buChar char="•"/>
            </a:pPr>
            <a:r>
              <a:rPr lang="en-US" sz="1000" dirty="0" smtClean="0"/>
              <a:t>Looping range length </a:t>
            </a:r>
          </a:p>
          <a:p>
            <a:pPr marL="171450" indent="-171450">
              <a:buFont typeface="Arial" panose="020B0604020202020204" pitchFamily="34" charset="0"/>
              <a:buChar char="•"/>
            </a:pPr>
            <a:r>
              <a:rPr lang="en-US" sz="1000" dirty="0" smtClean="0"/>
              <a:t>Testing variable (</a:t>
            </a:r>
            <a:r>
              <a:rPr lang="en-US" sz="1000" dirty="0" err="1" smtClean="0"/>
              <a:t>i</a:t>
            </a:r>
            <a:r>
              <a:rPr lang="en-US" sz="1000" dirty="0" smtClean="0"/>
              <a:t>)</a:t>
            </a:r>
          </a:p>
          <a:p>
            <a:pPr marL="171450" indent="-171450">
              <a:buFont typeface="Arial" panose="020B0604020202020204" pitchFamily="34" charset="0"/>
              <a:buChar char="•"/>
            </a:pPr>
            <a:r>
              <a:rPr lang="en-US" sz="1000" dirty="0" smtClean="0"/>
              <a:t>Appending prime (</a:t>
            </a:r>
            <a:r>
              <a:rPr lang="en-US" sz="1000" dirty="0" err="1" smtClean="0"/>
              <a:t>i</a:t>
            </a:r>
            <a:r>
              <a:rPr lang="en-US" sz="1000" dirty="0" smtClean="0"/>
              <a:t>)</a:t>
            </a:r>
          </a:p>
          <a:p>
            <a:pPr marL="171450" indent="-171450">
              <a:buFont typeface="Arial" panose="020B0604020202020204" pitchFamily="34" charset="0"/>
              <a:buChar char="•"/>
            </a:pPr>
            <a:r>
              <a:rPr lang="en-US" sz="1000" dirty="0" smtClean="0"/>
              <a:t>Printing prime array</a:t>
            </a:r>
            <a:endParaRPr lang="en-US" sz="1000" dirty="0"/>
          </a:p>
        </p:txBody>
      </p:sp>
      <p:sp>
        <p:nvSpPr>
          <p:cNvPr id="5" name="Text Placeholder 4"/>
          <p:cNvSpPr>
            <a:spLocks noGrp="1"/>
          </p:cNvSpPr>
          <p:nvPr>
            <p:ph type="body" idx="14"/>
          </p:nvPr>
        </p:nvSpPr>
        <p:spPr>
          <a:xfrm>
            <a:off x="2718023" y="5167982"/>
            <a:ext cx="5872868" cy="426038"/>
          </a:xfrm>
        </p:spPr>
        <p:txBody>
          <a:bodyPr/>
          <a:lstStyle/>
          <a:p>
            <a:r>
              <a:rPr lang="en-US" sz="1200" dirty="0"/>
              <a:t>Temporary </a:t>
            </a:r>
            <a:r>
              <a:rPr lang="en-US" sz="1200" dirty="0" smtClean="0"/>
              <a:t>memory, Memory registers, Code</a:t>
            </a:r>
            <a:endParaRPr lang="en-US" sz="1200" dirty="0"/>
          </a:p>
        </p:txBody>
      </p:sp>
      <p:sp>
        <p:nvSpPr>
          <p:cNvPr id="9" name="Slide Number Placeholder 8"/>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20</a:t>
            </a:fld>
            <a:endParaRPr lang="en-US" dirty="0">
              <a:latin typeface="Calibri"/>
              <a:ea typeface="Calibri"/>
              <a:cs typeface="Calibri"/>
              <a:sym typeface="Calibri"/>
            </a:endParaRPr>
          </a:p>
        </p:txBody>
      </p:sp>
    </p:spTree>
    <p:extLst>
      <p:ext uri="{BB962C8B-B14F-4D97-AF65-F5344CB8AC3E}">
        <p14:creationId xmlns:p14="http://schemas.microsoft.com/office/powerpoint/2010/main" val="3132419217"/>
      </p:ext>
    </p:extLst>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Shape 357"/>
          <p:cNvSpPr txBox="1"/>
          <p:nvPr/>
        </p:nvSpPr>
        <p:spPr>
          <a:xfrm>
            <a:off x="282947" y="746879"/>
            <a:ext cx="7779600" cy="527700"/>
          </a:xfrm>
          <a:prstGeom prst="rect">
            <a:avLst/>
          </a:prstGeom>
          <a:solidFill>
            <a:srgbClr val="FF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Arial"/>
              <a:buNone/>
            </a:pPr>
            <a:r>
              <a:rPr lang="en-US" sz="3000" b="1" i="0" u="none" strike="noStrike" cap="none" dirty="0">
                <a:solidFill>
                  <a:srgbClr val="000000"/>
                </a:solidFill>
                <a:latin typeface="Arial"/>
                <a:ea typeface="Arial"/>
                <a:cs typeface="Arial"/>
                <a:sym typeface="Arial"/>
              </a:rPr>
              <a:t>STEP </a:t>
            </a:r>
            <a:r>
              <a:rPr lang="en-US" sz="3000" b="1" dirty="0" smtClean="0"/>
              <a:t>4</a:t>
            </a:r>
            <a:r>
              <a:rPr lang="en-US" sz="3000" b="1" i="0" u="none" strike="noStrike" cap="none" dirty="0" smtClean="0">
                <a:solidFill>
                  <a:srgbClr val="000000"/>
                </a:solidFill>
                <a:latin typeface="Arial"/>
                <a:ea typeface="Arial"/>
                <a:cs typeface="Arial"/>
                <a:sym typeface="Arial"/>
              </a:rPr>
              <a:t>: </a:t>
            </a:r>
            <a:r>
              <a:rPr lang="en-US" sz="3000" b="1" dirty="0"/>
              <a:t>FUNCTIONAL INFORMATION</a:t>
            </a:r>
          </a:p>
        </p:txBody>
      </p:sp>
      <p:sp>
        <p:nvSpPr>
          <p:cNvPr id="358" name="Shape 358"/>
          <p:cNvSpPr txBox="1"/>
          <p:nvPr/>
        </p:nvSpPr>
        <p:spPr>
          <a:xfrm>
            <a:off x="315850" y="1927346"/>
            <a:ext cx="8130000" cy="1009304"/>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Font typeface="Source Sans Pro"/>
              <a:buNone/>
            </a:pPr>
            <a:r>
              <a:rPr lang="en-US" b="1" dirty="0">
                <a:solidFill>
                  <a:srgbClr val="3F3F3F"/>
                </a:solidFill>
                <a:latin typeface="Source Sans Pro"/>
                <a:ea typeface="Source Sans Pro"/>
                <a:cs typeface="Source Sans Pro"/>
                <a:sym typeface="Source Sans Pro"/>
              </a:rPr>
              <a:t>Give a brief description of your field and how functional information is normally conveyed.  Are processes indicated? Operands? Are processes and operands combined into functions? In your </a:t>
            </a:r>
            <a:r>
              <a:rPr lang="en-US" b="1" dirty="0" smtClean="0">
                <a:solidFill>
                  <a:srgbClr val="3F3F3F"/>
                </a:solidFill>
                <a:latin typeface="Source Sans Pro"/>
                <a:ea typeface="Source Sans Pro"/>
                <a:cs typeface="Source Sans Pro"/>
                <a:sym typeface="Source Sans Pro"/>
              </a:rPr>
              <a:t>description, </a:t>
            </a:r>
            <a:r>
              <a:rPr lang="en-US" b="1" dirty="0">
                <a:solidFill>
                  <a:srgbClr val="3F3F3F"/>
                </a:solidFill>
                <a:latin typeface="Source Sans Pro"/>
                <a:ea typeface="Source Sans Pro"/>
                <a:cs typeface="Source Sans Pro"/>
                <a:sym typeface="Source Sans Pro"/>
              </a:rPr>
              <a:t>be sure to cite at least one </a:t>
            </a:r>
            <a:r>
              <a:rPr lang="en-US" b="1" dirty="0" smtClean="0">
                <a:solidFill>
                  <a:srgbClr val="3F3F3F"/>
                </a:solidFill>
                <a:latin typeface="Source Sans Pro"/>
                <a:ea typeface="Source Sans Pro"/>
                <a:cs typeface="Source Sans Pro"/>
                <a:sym typeface="Source Sans Pro"/>
              </a:rPr>
              <a:t>example</a:t>
            </a:r>
            <a:r>
              <a:rPr lang="en-US" b="1" dirty="0">
                <a:solidFill>
                  <a:srgbClr val="3F3F3F"/>
                </a:solidFill>
                <a:latin typeface="Source Sans Pro"/>
                <a:ea typeface="Source Sans Pro"/>
                <a:cs typeface="Source Sans Pro"/>
                <a:sym typeface="Source Sans Pro"/>
              </a:rPr>
              <a:t>:</a:t>
            </a: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Font typeface="Arial"/>
              <a:buNone/>
            </a:pPr>
            <a:endParaRPr sz="1200" b="0" i="1"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Font typeface="Arial"/>
              <a:buNone/>
            </a:pPr>
            <a:endParaRPr sz="1200" b="0" i="0" u="none" strike="noStrike" cap="none" dirty="0">
              <a:solidFill>
                <a:schemeClr val="dk1"/>
              </a:solidFill>
              <a:latin typeface="Times New Roman"/>
              <a:ea typeface="Times New Roman"/>
              <a:cs typeface="Times New Roman"/>
              <a:sym typeface="Times New Roman"/>
            </a:endParaRPr>
          </a:p>
        </p:txBody>
      </p:sp>
      <p:sp>
        <p:nvSpPr>
          <p:cNvPr id="359" name="Shape 359"/>
          <p:cNvSpPr/>
          <p:nvPr/>
        </p:nvSpPr>
        <p:spPr>
          <a:xfrm>
            <a:off x="428625" y="3001125"/>
            <a:ext cx="8306087" cy="2755500"/>
          </a:xfrm>
          <a:prstGeom prst="rect">
            <a:avLst/>
          </a:prstGeom>
          <a:noFill/>
          <a:ln w="9525" cap="flat" cmpd="sng">
            <a:solidFill>
              <a:srgbClr val="000000"/>
            </a:solidFill>
            <a:prstDash val="dash"/>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360" name="Shape 360"/>
          <p:cNvSpPr txBox="1"/>
          <p:nvPr/>
        </p:nvSpPr>
        <p:spPr>
          <a:xfrm>
            <a:off x="315812" y="1315646"/>
            <a:ext cx="8418900" cy="6117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Source Sans Pro"/>
              <a:buNone/>
            </a:pPr>
            <a:r>
              <a:rPr lang="en-US" sz="1200" b="0" i="1" u="none" strike="noStrike" cap="none" dirty="0">
                <a:solidFill>
                  <a:srgbClr val="3F3F3F"/>
                </a:solidFill>
                <a:latin typeface="Source Sans Pro"/>
                <a:ea typeface="Source Sans Pro"/>
                <a:cs typeface="Source Sans Pro"/>
                <a:sym typeface="Source Sans Pro"/>
              </a:rPr>
              <a:t>For your last step, you will think about how functional information is normally conveyed in your field or </a:t>
            </a:r>
            <a:r>
              <a:rPr lang="en-US" sz="1200" i="1" dirty="0">
                <a:solidFill>
                  <a:srgbClr val="3F3F3F"/>
                </a:solidFill>
                <a:latin typeface="Source Sans Pro"/>
                <a:ea typeface="Source Sans Pro"/>
                <a:cs typeface="Source Sans Pro"/>
                <a:sym typeface="Source Sans Pro"/>
              </a:rPr>
              <a:t>discipline</a:t>
            </a:r>
            <a:r>
              <a:rPr lang="en-US" sz="1200" b="0" i="1" u="none" strike="noStrike" cap="none" dirty="0">
                <a:solidFill>
                  <a:srgbClr val="3F3F3F"/>
                </a:solidFill>
                <a:latin typeface="Source Sans Pro"/>
                <a:ea typeface="Source Sans Pro"/>
                <a:cs typeface="Source Sans Pro"/>
                <a:sym typeface="Source Sans Pro"/>
              </a:rPr>
              <a:t>. Cite and briefly descri</a:t>
            </a:r>
            <a:r>
              <a:rPr lang="en-US" sz="1200" i="1" dirty="0">
                <a:solidFill>
                  <a:srgbClr val="3F3F3F"/>
                </a:solidFill>
                <a:latin typeface="Source Sans Pro"/>
                <a:ea typeface="Source Sans Pro"/>
                <a:cs typeface="Source Sans Pro"/>
                <a:sym typeface="Source Sans Pro"/>
              </a:rPr>
              <a:t>be a specific </a:t>
            </a:r>
            <a:r>
              <a:rPr lang="en-US" sz="1200" i="1" dirty="0" smtClean="0">
                <a:solidFill>
                  <a:srgbClr val="3F3F3F"/>
                </a:solidFill>
                <a:latin typeface="Source Sans Pro"/>
                <a:ea typeface="Source Sans Pro"/>
                <a:cs typeface="Source Sans Pro"/>
                <a:sym typeface="Source Sans Pro"/>
              </a:rPr>
              <a:t>example</a:t>
            </a:r>
            <a:r>
              <a:rPr lang="en-US" sz="1200" i="1" dirty="0">
                <a:solidFill>
                  <a:srgbClr val="3F3F3F"/>
                </a:solidFill>
                <a:latin typeface="Source Sans Pro"/>
                <a:ea typeface="Source Sans Pro"/>
                <a:cs typeface="Source Sans Pro"/>
                <a:sym typeface="Source Sans Pro"/>
              </a:rPr>
              <a:t>.</a:t>
            </a:r>
          </a:p>
          <a:p>
            <a:pPr marL="0" marR="0" lvl="0" indent="0" algn="ctr" rtl="0">
              <a:lnSpc>
                <a:spcPct val="100000"/>
              </a:lnSpc>
              <a:spcBef>
                <a:spcPts val="0"/>
              </a:spcBef>
              <a:spcAft>
                <a:spcPts val="0"/>
              </a:spcAft>
              <a:buClr>
                <a:schemeClr val="dk1"/>
              </a:buClr>
              <a:buFont typeface="Arial"/>
              <a:buNone/>
            </a:pPr>
            <a:endParaRPr sz="1200" b="0" i="1" u="none" strike="noStrike" cap="none" dirty="0">
              <a:solidFill>
                <a:schemeClr val="dk1"/>
              </a:solidFill>
              <a:latin typeface="Arial"/>
              <a:ea typeface="Arial"/>
              <a:cs typeface="Arial"/>
              <a:sym typeface="Arial"/>
            </a:endParaRPr>
          </a:p>
        </p:txBody>
      </p:sp>
      <p:sp>
        <p:nvSpPr>
          <p:cNvPr id="2" name="Text Placeholder 1"/>
          <p:cNvSpPr>
            <a:spLocks noGrp="1"/>
          </p:cNvSpPr>
          <p:nvPr>
            <p:ph type="body" idx="1"/>
          </p:nvPr>
        </p:nvSpPr>
        <p:spPr>
          <a:xfrm>
            <a:off x="428625" y="3003858"/>
            <a:ext cx="8306087" cy="2752767"/>
          </a:xfrm>
        </p:spPr>
        <p:txBody>
          <a:bodyPr/>
          <a:lstStyle/>
          <a:p>
            <a:r>
              <a:rPr lang="en-US" dirty="0" smtClean="0"/>
              <a:t>Personal write up based on the students experience.</a:t>
            </a:r>
            <a:endParaRPr lang="en-US" dirty="0"/>
          </a:p>
        </p:txBody>
      </p:sp>
      <p:sp>
        <p:nvSpPr>
          <p:cNvPr id="9" name="Slide Number Placeholder 8"/>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21</a:t>
            </a:fld>
            <a:endParaRPr lang="en-US" dirty="0">
              <a:latin typeface="Calibri"/>
              <a:ea typeface="Calibri"/>
              <a:cs typeface="Calibri"/>
              <a:sym typeface="Calibri"/>
            </a:endParaRPr>
          </a:p>
        </p:txBody>
      </p:sp>
    </p:spTree>
    <p:extLst>
      <p:ext uri="{BB962C8B-B14F-4D97-AF65-F5344CB8AC3E}">
        <p14:creationId xmlns:p14="http://schemas.microsoft.com/office/powerpoint/2010/main" val="2276530703"/>
      </p:ext>
    </p:extLst>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7" name="Shape 317"/>
          <p:cNvSpPr txBox="1"/>
          <p:nvPr/>
        </p:nvSpPr>
        <p:spPr>
          <a:xfrm>
            <a:off x="275380" y="1910278"/>
            <a:ext cx="8604071" cy="241433"/>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Font typeface="Source Sans Pro"/>
              <a:buNone/>
            </a:pPr>
            <a:r>
              <a:rPr lang="en-US" b="1" dirty="0">
                <a:solidFill>
                  <a:srgbClr val="3F3F3F"/>
                </a:solidFill>
                <a:latin typeface="Source Sans Pro"/>
                <a:ea typeface="Source Sans Pro"/>
                <a:cs typeface="Source Sans Pro"/>
                <a:sym typeface="Source Sans Pro"/>
              </a:rPr>
              <a:t>Object </a:t>
            </a:r>
            <a:r>
              <a:rPr lang="en-US" b="1" dirty="0" smtClean="0">
                <a:solidFill>
                  <a:srgbClr val="3F3F3F"/>
                </a:solidFill>
                <a:latin typeface="Source Sans Pro"/>
                <a:ea typeface="Source Sans Pro"/>
                <a:cs typeface="Source Sans Pro"/>
                <a:sym typeface="Source Sans Pro"/>
              </a:rPr>
              <a:t>elements </a:t>
            </a:r>
            <a:r>
              <a:rPr lang="en-US" b="1" dirty="0">
                <a:solidFill>
                  <a:srgbClr val="3F3F3F"/>
                </a:solidFill>
                <a:latin typeface="Source Sans Pro"/>
                <a:ea typeface="Source Sans Pro"/>
                <a:cs typeface="Source Sans Pro"/>
                <a:sym typeface="Source Sans Pro"/>
              </a:rPr>
              <a:t>or abstractions of form</a:t>
            </a:r>
            <a:r>
              <a:rPr lang="en-US" sz="1400" b="1" i="0" u="none" strike="noStrike" cap="none" dirty="0" smtClean="0">
                <a:solidFill>
                  <a:srgbClr val="3F3F3F"/>
                </a:solidFill>
                <a:latin typeface="Source Sans Pro"/>
                <a:ea typeface="Source Sans Pro"/>
                <a:cs typeface="Source Sans Pro"/>
                <a:sym typeface="Source Sans Pro"/>
              </a:rPr>
              <a:t>:</a:t>
            </a:r>
            <a:endParaRPr sz="1200" b="0" i="0" u="none" strike="noStrike" cap="none" dirty="0" smtClean="0">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Font typeface="Arial"/>
              <a:buNone/>
            </a:pPr>
            <a:endParaRPr sz="1200" b="0" i="1"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Font typeface="Arial"/>
              <a:buNone/>
            </a:pPr>
            <a:endParaRPr sz="1200" b="0" i="0" u="none" strike="noStrike" cap="none" dirty="0">
              <a:solidFill>
                <a:schemeClr val="dk1"/>
              </a:solidFill>
              <a:latin typeface="Times New Roman"/>
              <a:ea typeface="Times New Roman"/>
              <a:cs typeface="Times New Roman"/>
              <a:sym typeface="Times New Roman"/>
            </a:endParaRPr>
          </a:p>
        </p:txBody>
      </p:sp>
      <p:sp>
        <p:nvSpPr>
          <p:cNvPr id="314" name="Shape 314"/>
          <p:cNvSpPr txBox="1"/>
          <p:nvPr/>
        </p:nvSpPr>
        <p:spPr>
          <a:xfrm>
            <a:off x="275380" y="802579"/>
            <a:ext cx="8960400" cy="5277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Arial"/>
              <a:buNone/>
            </a:pPr>
            <a:r>
              <a:rPr lang="en-US" sz="3000" b="1" i="0" u="none" strike="noStrike" cap="none" dirty="0">
                <a:solidFill>
                  <a:srgbClr val="000000"/>
                </a:solidFill>
                <a:latin typeface="Arial"/>
                <a:ea typeface="Arial"/>
                <a:cs typeface="Arial"/>
                <a:sym typeface="Arial"/>
              </a:rPr>
              <a:t>STEP </a:t>
            </a:r>
            <a:r>
              <a:rPr lang="en-US" sz="3000" b="1" dirty="0"/>
              <a:t>1</a:t>
            </a:r>
            <a:r>
              <a:rPr lang="en-US" sz="3000" b="1" i="0" u="none" strike="noStrike" cap="none" dirty="0">
                <a:solidFill>
                  <a:srgbClr val="000000"/>
                </a:solidFill>
                <a:latin typeface="Arial"/>
                <a:ea typeface="Arial"/>
                <a:cs typeface="Arial"/>
                <a:sym typeface="Arial"/>
              </a:rPr>
              <a:t>:</a:t>
            </a:r>
            <a:r>
              <a:rPr lang="en-US" sz="3000" b="1" dirty="0"/>
              <a:t> </a:t>
            </a:r>
            <a:r>
              <a:rPr lang="en-US" sz="3000" b="1" dirty="0" smtClean="0"/>
              <a:t>ABSTRACTIONS OF FORM</a:t>
            </a:r>
            <a:endParaRPr lang="en-US" sz="3000" b="1" dirty="0"/>
          </a:p>
        </p:txBody>
      </p:sp>
      <p:sp>
        <p:nvSpPr>
          <p:cNvPr id="318" name="Shape 318"/>
          <p:cNvSpPr/>
          <p:nvPr/>
        </p:nvSpPr>
        <p:spPr>
          <a:xfrm>
            <a:off x="381001" y="2215215"/>
            <a:ext cx="8405724" cy="1388488"/>
          </a:xfrm>
          <a:prstGeom prst="rect">
            <a:avLst/>
          </a:prstGeom>
          <a:noFill/>
          <a:ln w="9525" cap="flat" cmpd="sng">
            <a:solidFill>
              <a:srgbClr val="000000"/>
            </a:solidFill>
            <a:prstDash val="dash"/>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319" name="Shape 319"/>
          <p:cNvSpPr/>
          <p:nvPr/>
        </p:nvSpPr>
        <p:spPr>
          <a:xfrm>
            <a:off x="381001" y="4278957"/>
            <a:ext cx="8417899" cy="1895536"/>
          </a:xfrm>
          <a:prstGeom prst="rect">
            <a:avLst/>
          </a:prstGeom>
          <a:noFill/>
          <a:ln w="9525" cap="flat" cmpd="sng">
            <a:solidFill>
              <a:srgbClr val="000000"/>
            </a:solidFill>
            <a:prstDash val="dash"/>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10" name="Shape 317"/>
          <p:cNvSpPr txBox="1"/>
          <p:nvPr/>
        </p:nvSpPr>
        <p:spPr>
          <a:xfrm>
            <a:off x="275380" y="3754493"/>
            <a:ext cx="8604071" cy="523878"/>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Source Sans Pro"/>
              <a:buNone/>
            </a:pPr>
            <a:r>
              <a:rPr lang="en-US" sz="1400" b="1" i="0" u="none" strike="noStrike" cap="none" dirty="0" smtClean="0">
                <a:solidFill>
                  <a:srgbClr val="3F3F3F"/>
                </a:solidFill>
                <a:latin typeface="Source Sans Pro"/>
                <a:ea typeface="Source Sans Pro"/>
                <a:cs typeface="Source Sans Pro"/>
                <a:sym typeface="Source Sans Pro"/>
              </a:rPr>
              <a:t>Please describe </a:t>
            </a:r>
            <a:r>
              <a:rPr lang="en-US" b="1" dirty="0" smtClean="0">
                <a:solidFill>
                  <a:srgbClr val="3F3F3F"/>
                </a:solidFill>
                <a:latin typeface="Source Sans Pro"/>
                <a:ea typeface="Source Sans Pro"/>
                <a:cs typeface="Source Sans Pro"/>
                <a:sym typeface="Source Sans Pro"/>
              </a:rPr>
              <a:t>how and or why you used these elements / abstractions of form to construct your graphical </a:t>
            </a:r>
            <a:r>
              <a:rPr lang="en-US" b="1" dirty="0" err="1" smtClean="0">
                <a:solidFill>
                  <a:srgbClr val="3F3F3F"/>
                </a:solidFill>
                <a:latin typeface="Source Sans Pro"/>
                <a:ea typeface="Source Sans Pro"/>
                <a:cs typeface="Source Sans Pro"/>
                <a:sym typeface="Source Sans Pro"/>
              </a:rPr>
              <a:t>decompositional</a:t>
            </a:r>
            <a:r>
              <a:rPr lang="en-US" b="1" dirty="0" smtClean="0">
                <a:solidFill>
                  <a:srgbClr val="3F3F3F"/>
                </a:solidFill>
                <a:latin typeface="Source Sans Pro"/>
                <a:ea typeface="Source Sans Pro"/>
                <a:cs typeface="Source Sans Pro"/>
                <a:sym typeface="Source Sans Pro"/>
              </a:rPr>
              <a:t> view for the form of your system.</a:t>
            </a:r>
          </a:p>
          <a:p>
            <a:pPr marL="0" marR="0" lvl="0" indent="0" algn="l" rtl="0">
              <a:lnSpc>
                <a:spcPct val="100000"/>
              </a:lnSpc>
              <a:spcBef>
                <a:spcPts val="0"/>
              </a:spcBef>
              <a:spcAft>
                <a:spcPts val="0"/>
              </a:spcAft>
              <a:buClr>
                <a:schemeClr val="dk1"/>
              </a:buClr>
              <a:buFont typeface="Arial"/>
              <a:buNone/>
            </a:pPr>
            <a:endParaRPr sz="1200" b="0" i="0" u="none" strike="noStrike" cap="none" dirty="0" smtClean="0">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Font typeface="Arial"/>
              <a:buNone/>
            </a:pPr>
            <a:endParaRPr sz="1200" b="0" i="1"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Font typeface="Arial"/>
              <a:buNone/>
            </a:pPr>
            <a:endParaRPr sz="1200" b="0" i="0" u="none" strike="noStrike" cap="none" dirty="0">
              <a:solidFill>
                <a:schemeClr val="dk1"/>
              </a:solidFill>
              <a:latin typeface="Times New Roman"/>
              <a:ea typeface="Times New Roman"/>
              <a:cs typeface="Times New Roman"/>
              <a:sym typeface="Times New Roman"/>
            </a:endParaRPr>
          </a:p>
        </p:txBody>
      </p:sp>
      <p:sp>
        <p:nvSpPr>
          <p:cNvPr id="3" name="Text Placeholder 2"/>
          <p:cNvSpPr>
            <a:spLocks noGrp="1"/>
          </p:cNvSpPr>
          <p:nvPr>
            <p:ph type="body" idx="1"/>
          </p:nvPr>
        </p:nvSpPr>
        <p:spPr>
          <a:xfrm>
            <a:off x="381001" y="2238043"/>
            <a:ext cx="8405724" cy="1365660"/>
          </a:xfrm>
        </p:spPr>
        <p:txBody>
          <a:bodyPr numCol="2"/>
          <a:lstStyle/>
          <a:p>
            <a:r>
              <a:rPr lang="en-US" b="1" dirty="0" smtClean="0"/>
              <a:t>Telescope</a:t>
            </a:r>
          </a:p>
          <a:p>
            <a:pPr marL="285750" indent="-285750">
              <a:buFont typeface="Arial" panose="020B0604020202020204" pitchFamily="34" charset="0"/>
              <a:buChar char="•"/>
            </a:pPr>
            <a:r>
              <a:rPr lang="en-US" dirty="0" smtClean="0"/>
              <a:t>Objective lens</a:t>
            </a:r>
          </a:p>
          <a:p>
            <a:pPr marL="285750" indent="-285750">
              <a:buFont typeface="Arial" panose="020B0604020202020204" pitchFamily="34" charset="0"/>
              <a:buChar char="•"/>
            </a:pPr>
            <a:r>
              <a:rPr lang="en-US" dirty="0" smtClean="0"/>
              <a:t>Eyepiece lens</a:t>
            </a:r>
          </a:p>
          <a:p>
            <a:pPr marL="285750" indent="-285750">
              <a:buFont typeface="Arial" panose="020B0604020202020204" pitchFamily="34" charset="0"/>
              <a:buChar char="•"/>
            </a:pPr>
            <a:r>
              <a:rPr lang="en-US" dirty="0" smtClean="0"/>
              <a:t>Eyepiece </a:t>
            </a:r>
          </a:p>
          <a:p>
            <a:pPr marL="285750" indent="-285750">
              <a:buFont typeface="Arial" panose="020B0604020202020204" pitchFamily="34" charset="0"/>
              <a:buChar char="•"/>
            </a:pPr>
            <a:r>
              <a:rPr lang="en-US" dirty="0" smtClean="0"/>
              <a:t>Focal tube</a:t>
            </a:r>
          </a:p>
          <a:p>
            <a:pPr marL="285750" indent="-285750">
              <a:buFont typeface="Arial" panose="020B0604020202020204" pitchFamily="34" charset="0"/>
              <a:buChar char="•"/>
            </a:pPr>
            <a:r>
              <a:rPr lang="en-US" dirty="0" smtClean="0"/>
              <a:t>Focus knob</a:t>
            </a:r>
          </a:p>
          <a:p>
            <a:pPr marL="285750" indent="-285750">
              <a:buFont typeface="Arial" panose="020B0604020202020204" pitchFamily="34" charset="0"/>
              <a:buChar char="•"/>
            </a:pPr>
            <a:r>
              <a:rPr lang="en-US" dirty="0" smtClean="0"/>
              <a:t>Legs</a:t>
            </a:r>
          </a:p>
          <a:p>
            <a:pPr marL="285750" indent="-285750">
              <a:buFont typeface="Arial" panose="020B0604020202020204" pitchFamily="34" charset="0"/>
              <a:buChar char="•"/>
            </a:pPr>
            <a:r>
              <a:rPr lang="en-US" dirty="0" smtClean="0"/>
              <a:t>Focal tube mount</a:t>
            </a:r>
          </a:p>
          <a:p>
            <a:pPr marL="285750" indent="-285750">
              <a:buFont typeface="Arial" panose="020B0604020202020204" pitchFamily="34" charset="0"/>
              <a:buChar char="•"/>
            </a:pPr>
            <a:r>
              <a:rPr lang="en-US" dirty="0" smtClean="0"/>
              <a:t>Tripod flange </a:t>
            </a:r>
            <a:endParaRPr lang="en-US" dirty="0"/>
          </a:p>
        </p:txBody>
      </p:sp>
      <p:sp>
        <p:nvSpPr>
          <p:cNvPr id="4" name="Text Placeholder 3"/>
          <p:cNvSpPr>
            <a:spLocks noGrp="1"/>
          </p:cNvSpPr>
          <p:nvPr>
            <p:ph type="body" idx="2"/>
          </p:nvPr>
        </p:nvSpPr>
        <p:spPr>
          <a:xfrm>
            <a:off x="381001" y="4278957"/>
            <a:ext cx="8405724" cy="1895536"/>
          </a:xfrm>
        </p:spPr>
        <p:txBody>
          <a:bodyPr/>
          <a:lstStyle/>
          <a:p>
            <a:r>
              <a:rPr lang="en-US" dirty="0" smtClean="0"/>
              <a:t>Personal description.</a:t>
            </a:r>
            <a:endParaRPr lang="en-US" dirty="0"/>
          </a:p>
        </p:txBody>
      </p:sp>
      <p:sp>
        <p:nvSpPr>
          <p:cNvPr id="12" name="Slide Number Placeholder 11"/>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22</a:t>
            </a:fld>
            <a:endParaRPr lang="en-US" dirty="0">
              <a:latin typeface="Calibri"/>
              <a:ea typeface="Calibri"/>
              <a:cs typeface="Calibri"/>
              <a:sym typeface="Calibri"/>
            </a:endParaRPr>
          </a:p>
        </p:txBody>
      </p:sp>
      <p:sp>
        <p:nvSpPr>
          <p:cNvPr id="11" name="Shape 321"/>
          <p:cNvSpPr txBox="1"/>
          <p:nvPr/>
        </p:nvSpPr>
        <p:spPr>
          <a:xfrm>
            <a:off x="315825" y="1341478"/>
            <a:ext cx="8084400" cy="72367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Source Sans Pro"/>
              <a:buNone/>
            </a:pPr>
            <a:r>
              <a:rPr lang="en-US" sz="1200" i="1" dirty="0">
                <a:solidFill>
                  <a:srgbClr val="3F3F3F"/>
                </a:solidFill>
                <a:latin typeface="Source Sans Pro"/>
                <a:ea typeface="Source Sans Pro"/>
                <a:cs typeface="Source Sans Pro"/>
                <a:sym typeface="Source Sans Pro"/>
              </a:rPr>
              <a:t>For the </a:t>
            </a:r>
            <a:r>
              <a:rPr lang="en-US" sz="1200" i="1" dirty="0" smtClean="0">
                <a:solidFill>
                  <a:srgbClr val="3F3F3F"/>
                </a:solidFill>
                <a:latin typeface="Source Sans Pro"/>
                <a:ea typeface="Source Sans Pro"/>
                <a:cs typeface="Source Sans Pro"/>
                <a:sym typeface="Source Sans Pro"/>
              </a:rPr>
              <a:t>system </a:t>
            </a:r>
            <a:r>
              <a:rPr lang="en-US" sz="1200" i="1" dirty="0">
                <a:solidFill>
                  <a:srgbClr val="3F3F3F"/>
                </a:solidFill>
                <a:latin typeface="Source Sans Pro"/>
                <a:ea typeface="Source Sans Pro"/>
                <a:cs typeface="Source Sans Pro"/>
                <a:sym typeface="Source Sans Pro"/>
              </a:rPr>
              <a:t>you chose </a:t>
            </a:r>
            <a:r>
              <a:rPr lang="en-US" sz="1200" i="1" dirty="0" smtClean="0">
                <a:solidFill>
                  <a:srgbClr val="3F3F3F"/>
                </a:solidFill>
                <a:latin typeface="Source Sans Pro"/>
                <a:ea typeface="Source Sans Pro"/>
                <a:cs typeface="Source Sans Pro"/>
                <a:sym typeface="Source Sans Pro"/>
              </a:rPr>
              <a:t>in </a:t>
            </a:r>
            <a:r>
              <a:rPr lang="en-US" sz="1200" i="1" dirty="0" smtClean="0">
                <a:solidFill>
                  <a:srgbClr val="3F3F3F"/>
                </a:solidFill>
                <a:latin typeface="Source Sans Pro"/>
                <a:ea typeface="Source Sans Pro"/>
                <a:cs typeface="Source Sans Pro"/>
                <a:sym typeface="Source Sans Pro"/>
              </a:rPr>
              <a:t>Week </a:t>
            </a:r>
            <a:r>
              <a:rPr lang="en-US" sz="1200" i="1" dirty="0">
                <a:solidFill>
                  <a:srgbClr val="3F3F3F"/>
                </a:solidFill>
                <a:latin typeface="Source Sans Pro"/>
                <a:ea typeface="Source Sans Pro"/>
                <a:cs typeface="Source Sans Pro"/>
                <a:sym typeface="Source Sans Pro"/>
              </a:rPr>
              <a:t>1, </a:t>
            </a:r>
            <a:r>
              <a:rPr lang="en-US" sz="1200" i="1" dirty="0" smtClean="0">
                <a:solidFill>
                  <a:srgbClr val="3F3F3F"/>
                </a:solidFill>
                <a:latin typeface="Source Sans Pro"/>
                <a:ea typeface="Source Sans Pro"/>
                <a:cs typeface="Source Sans Pro"/>
                <a:sym typeface="Source Sans Pro"/>
              </a:rPr>
              <a:t>list five </a:t>
            </a:r>
            <a:r>
              <a:rPr lang="en-US" sz="1200" i="1" dirty="0" smtClean="0">
                <a:solidFill>
                  <a:srgbClr val="3F3F3F"/>
                </a:solidFill>
                <a:latin typeface="Source Sans Pro"/>
                <a:ea typeface="Source Sans Pro"/>
                <a:cs typeface="Source Sans Pro"/>
                <a:sym typeface="Source Sans Pro"/>
              </a:rPr>
              <a:t>or </a:t>
            </a:r>
            <a:r>
              <a:rPr lang="en-US" sz="1200" i="1" dirty="0" smtClean="0">
                <a:solidFill>
                  <a:srgbClr val="3F3F3F"/>
                </a:solidFill>
                <a:latin typeface="Source Sans Pro"/>
                <a:ea typeface="Source Sans Pro"/>
                <a:cs typeface="Source Sans Pro"/>
                <a:sym typeface="Source Sans Pro"/>
              </a:rPr>
              <a:t>more object </a:t>
            </a:r>
            <a:r>
              <a:rPr lang="en-US" sz="1200" i="1" dirty="0">
                <a:solidFill>
                  <a:srgbClr val="3F3F3F"/>
                </a:solidFill>
                <a:latin typeface="Source Sans Pro"/>
                <a:ea typeface="Source Sans Pro"/>
                <a:cs typeface="Source Sans Pro"/>
                <a:sym typeface="Source Sans Pro"/>
              </a:rPr>
              <a:t>elements or abstractions of </a:t>
            </a:r>
            <a:r>
              <a:rPr lang="en-US" sz="1200" i="1" dirty="0" smtClean="0">
                <a:solidFill>
                  <a:srgbClr val="3F3F3F"/>
                </a:solidFill>
                <a:latin typeface="Source Sans Pro"/>
                <a:ea typeface="Source Sans Pro"/>
                <a:cs typeface="Source Sans Pro"/>
                <a:sym typeface="Source Sans Pro"/>
              </a:rPr>
              <a:t>form, to make a level </a:t>
            </a:r>
            <a:r>
              <a:rPr lang="en-US" sz="1200" i="1" dirty="0" smtClean="0">
                <a:solidFill>
                  <a:srgbClr val="3F3F3F"/>
                </a:solidFill>
                <a:latin typeface="Source Sans Pro"/>
                <a:ea typeface="Source Sans Pro"/>
                <a:cs typeface="Source Sans Pro"/>
                <a:sym typeface="Source Sans Pro"/>
              </a:rPr>
              <a:t>1 </a:t>
            </a:r>
            <a:r>
              <a:rPr lang="en-US" sz="1200" i="1" dirty="0" err="1" smtClean="0">
                <a:solidFill>
                  <a:srgbClr val="3F3F3F"/>
                </a:solidFill>
                <a:latin typeface="Source Sans Pro"/>
                <a:ea typeface="Source Sans Pro"/>
                <a:cs typeface="Source Sans Pro"/>
                <a:sym typeface="Source Sans Pro"/>
              </a:rPr>
              <a:t>decompositional</a:t>
            </a:r>
            <a:r>
              <a:rPr lang="en-US" sz="1200" i="1" dirty="0" smtClean="0">
                <a:solidFill>
                  <a:srgbClr val="3F3F3F"/>
                </a:solidFill>
                <a:latin typeface="Source Sans Pro"/>
                <a:ea typeface="Source Sans Pro"/>
                <a:cs typeface="Source Sans Pro"/>
                <a:sym typeface="Source Sans Pro"/>
              </a:rPr>
              <a:t> view</a:t>
            </a:r>
            <a:r>
              <a:rPr lang="en-US" sz="1200" i="1" dirty="0" smtClean="0">
                <a:solidFill>
                  <a:srgbClr val="3F3F3F"/>
                </a:solidFill>
                <a:latin typeface="Source Sans Pro"/>
                <a:ea typeface="Source Sans Pro"/>
                <a:cs typeface="Source Sans Pro"/>
                <a:sym typeface="Source Sans Pro"/>
              </a:rPr>
              <a:t>.  Don’t feel constrained to use the same objects as you listed  in Week 1. </a:t>
            </a:r>
            <a:endParaRPr lang="en-US" sz="1200" i="1" dirty="0">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Font typeface="Arial"/>
              <a:buNone/>
            </a:pPr>
            <a:endParaRPr sz="1200" b="0" i="0" u="none" strike="noStrike" cap="none"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861888715"/>
      </p:ext>
    </p:extLst>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7" name="Shape 327"/>
          <p:cNvSpPr txBox="1"/>
          <p:nvPr/>
        </p:nvSpPr>
        <p:spPr>
          <a:xfrm>
            <a:off x="282947" y="746879"/>
            <a:ext cx="7779600" cy="527700"/>
          </a:xfrm>
          <a:prstGeom prst="rect">
            <a:avLst/>
          </a:prstGeom>
          <a:solidFill>
            <a:srgbClr val="FF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Arial"/>
              <a:buNone/>
            </a:pPr>
            <a:r>
              <a:rPr lang="en-US" sz="2600" b="1" i="0" u="none" strike="noStrike" cap="none" dirty="0">
                <a:solidFill>
                  <a:srgbClr val="000000"/>
                </a:solidFill>
                <a:latin typeface="Arial"/>
                <a:ea typeface="Arial"/>
                <a:cs typeface="Arial"/>
                <a:sym typeface="Arial"/>
              </a:rPr>
              <a:t>STEP </a:t>
            </a:r>
            <a:r>
              <a:rPr lang="en-US" sz="2600" b="1" dirty="0" smtClean="0"/>
              <a:t>2</a:t>
            </a:r>
            <a:r>
              <a:rPr lang="en-US" sz="2600" b="1" i="0" u="none" strike="noStrike" cap="none" dirty="0" smtClean="0">
                <a:solidFill>
                  <a:srgbClr val="000000"/>
                </a:solidFill>
                <a:latin typeface="Arial"/>
                <a:ea typeface="Arial"/>
                <a:cs typeface="Arial"/>
                <a:sym typeface="Arial"/>
              </a:rPr>
              <a:t>: </a:t>
            </a:r>
            <a:r>
              <a:rPr lang="en-US" sz="2600" b="1" dirty="0"/>
              <a:t>SYSTEM OPERANDS AND FUNCTIONS</a:t>
            </a:r>
          </a:p>
        </p:txBody>
      </p:sp>
      <p:sp>
        <p:nvSpPr>
          <p:cNvPr id="328" name="Shape 328"/>
          <p:cNvSpPr/>
          <p:nvPr/>
        </p:nvSpPr>
        <p:spPr>
          <a:xfrm>
            <a:off x="367650" y="5246856"/>
            <a:ext cx="3614400" cy="1115843"/>
          </a:xfrm>
          <a:prstGeom prst="rect">
            <a:avLst/>
          </a:prstGeom>
          <a:noFill/>
          <a:ln w="9525" cap="flat" cmpd="sng">
            <a:solidFill>
              <a:srgbClr val="000000"/>
            </a:solidFill>
            <a:prstDash val="dash"/>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329" name="Shape 329"/>
          <p:cNvSpPr txBox="1"/>
          <p:nvPr/>
        </p:nvSpPr>
        <p:spPr>
          <a:xfrm>
            <a:off x="315840" y="1731122"/>
            <a:ext cx="7883400" cy="6117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Font typeface="Source Sans Pro"/>
              <a:buNone/>
            </a:pPr>
            <a:r>
              <a:rPr lang="en-US" b="1" dirty="0">
                <a:solidFill>
                  <a:srgbClr val="3F3F3F"/>
                </a:solidFill>
                <a:latin typeface="Source Sans Pro"/>
                <a:ea typeface="Source Sans Pro"/>
                <a:cs typeface="Source Sans Pro"/>
                <a:sym typeface="Source Sans Pro"/>
              </a:rPr>
              <a:t>What is the value related operand? What is/are the value related states that change? Value related process of changing those states?</a:t>
            </a: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Font typeface="Arial"/>
              <a:buNone/>
            </a:pPr>
            <a:endParaRPr sz="1200" b="0" i="1"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Font typeface="Arial"/>
              <a:buNone/>
            </a:pPr>
            <a:endParaRPr sz="1200" b="0" i="0" u="none" strike="noStrike" cap="none" dirty="0">
              <a:solidFill>
                <a:schemeClr val="dk1"/>
              </a:solidFill>
              <a:latin typeface="Times New Roman"/>
              <a:ea typeface="Times New Roman"/>
              <a:cs typeface="Times New Roman"/>
              <a:sym typeface="Times New Roman"/>
            </a:endParaRPr>
          </a:p>
        </p:txBody>
      </p:sp>
      <p:sp>
        <p:nvSpPr>
          <p:cNvPr id="330" name="Shape 330"/>
          <p:cNvSpPr/>
          <p:nvPr/>
        </p:nvSpPr>
        <p:spPr>
          <a:xfrm>
            <a:off x="367646" y="2282124"/>
            <a:ext cx="7695000" cy="560700"/>
          </a:xfrm>
          <a:prstGeom prst="rect">
            <a:avLst/>
          </a:prstGeom>
          <a:noFill/>
          <a:ln w="9525" cap="flat" cmpd="sng">
            <a:solidFill>
              <a:srgbClr val="000000"/>
            </a:solidFill>
            <a:prstDash val="dash"/>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331" name="Shape 331"/>
          <p:cNvSpPr txBox="1"/>
          <p:nvPr/>
        </p:nvSpPr>
        <p:spPr>
          <a:xfrm>
            <a:off x="315840" y="2958749"/>
            <a:ext cx="7779600" cy="460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Font typeface="Source Sans Pro"/>
              <a:buNone/>
            </a:pPr>
            <a:r>
              <a:rPr lang="en-US" b="1" dirty="0">
                <a:solidFill>
                  <a:srgbClr val="3F3F3F"/>
                </a:solidFill>
                <a:latin typeface="Source Sans Pro"/>
                <a:ea typeface="Source Sans Pro"/>
                <a:cs typeface="Source Sans Pro"/>
                <a:sym typeface="Source Sans Pro"/>
              </a:rPr>
              <a:t>What are the principal internal operands? What principal internal processes act on them?  what are the principal internal functions?</a:t>
            </a:r>
          </a:p>
          <a:p>
            <a:pPr marL="0" marR="0" lvl="0" indent="0" algn="l" rtl="0">
              <a:lnSpc>
                <a:spcPct val="100000"/>
              </a:lnSpc>
              <a:spcBef>
                <a:spcPts val="0"/>
              </a:spcBef>
              <a:spcAft>
                <a:spcPts val="0"/>
              </a:spcAft>
              <a:buClr>
                <a:schemeClr val="dk1"/>
              </a:buClr>
              <a:buFont typeface="Source Sans Pro"/>
              <a:buNone/>
            </a:pPr>
            <a:r>
              <a:rPr lang="en-US" b="1" dirty="0">
                <a:solidFill>
                  <a:srgbClr val="3F3F3F"/>
                </a:solidFill>
                <a:latin typeface="Source Sans Pro"/>
                <a:ea typeface="Source Sans Pro"/>
                <a:cs typeface="Source Sans Pro"/>
                <a:sym typeface="Source Sans Pro"/>
              </a:rPr>
              <a:t> </a:t>
            </a: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Font typeface="Arial"/>
              <a:buNone/>
            </a:pPr>
            <a:endParaRPr sz="1200" b="0" i="1"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Font typeface="Arial"/>
              <a:buNone/>
            </a:pPr>
            <a:endParaRPr sz="1200" b="0" i="0" u="none" strike="noStrike" cap="none" dirty="0">
              <a:solidFill>
                <a:schemeClr val="dk1"/>
              </a:solidFill>
              <a:latin typeface="Times New Roman"/>
              <a:ea typeface="Times New Roman"/>
              <a:cs typeface="Times New Roman"/>
              <a:sym typeface="Times New Roman"/>
            </a:endParaRPr>
          </a:p>
        </p:txBody>
      </p:sp>
      <p:sp>
        <p:nvSpPr>
          <p:cNvPr id="332" name="Shape 332"/>
          <p:cNvSpPr txBox="1"/>
          <p:nvPr/>
        </p:nvSpPr>
        <p:spPr>
          <a:xfrm>
            <a:off x="373875" y="4267932"/>
            <a:ext cx="3697500" cy="8829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Font typeface="Source Sans Pro"/>
              <a:buNone/>
            </a:pPr>
            <a:r>
              <a:rPr lang="en-US" b="1" dirty="0">
                <a:solidFill>
                  <a:srgbClr val="3F3F3F"/>
                </a:solidFill>
                <a:latin typeface="Source Sans Pro"/>
                <a:ea typeface="Source Sans Pro"/>
                <a:cs typeface="Source Sans Pro"/>
                <a:sym typeface="Source Sans Pro"/>
              </a:rPr>
              <a:t>How do the principal internal functions connect to form the primary value pathway? How does the external function emerge from these internal functions?</a:t>
            </a: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Font typeface="Arial"/>
              <a:buNone/>
            </a:pPr>
            <a:endParaRPr sz="1200" b="0" i="1"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Font typeface="Arial"/>
              <a:buNone/>
            </a:pPr>
            <a:endParaRPr sz="1200" b="0" i="0" u="none" strike="noStrike" cap="none" dirty="0">
              <a:solidFill>
                <a:schemeClr val="dk1"/>
              </a:solidFill>
              <a:latin typeface="Times New Roman"/>
              <a:ea typeface="Times New Roman"/>
              <a:cs typeface="Times New Roman"/>
              <a:sym typeface="Times New Roman"/>
            </a:endParaRPr>
          </a:p>
        </p:txBody>
      </p:sp>
      <p:sp>
        <p:nvSpPr>
          <p:cNvPr id="333" name="Shape 333"/>
          <p:cNvSpPr/>
          <p:nvPr/>
        </p:nvSpPr>
        <p:spPr>
          <a:xfrm>
            <a:off x="4766875" y="5246857"/>
            <a:ext cx="3438600" cy="1115842"/>
          </a:xfrm>
          <a:prstGeom prst="rect">
            <a:avLst/>
          </a:prstGeom>
          <a:noFill/>
          <a:ln w="9525" cap="flat" cmpd="sng">
            <a:solidFill>
              <a:srgbClr val="000000"/>
            </a:solidFill>
            <a:prstDash val="dash"/>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334" name="Shape 334"/>
          <p:cNvSpPr txBox="1"/>
          <p:nvPr/>
        </p:nvSpPr>
        <p:spPr>
          <a:xfrm>
            <a:off x="4690675" y="4266436"/>
            <a:ext cx="3438600" cy="9537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Font typeface="Source Sans Pro"/>
              <a:buNone/>
            </a:pPr>
            <a:r>
              <a:rPr lang="en-US" b="1" dirty="0">
                <a:solidFill>
                  <a:srgbClr val="3F3F3F"/>
                </a:solidFill>
                <a:latin typeface="Source Sans Pro"/>
                <a:ea typeface="Source Sans Pro"/>
                <a:cs typeface="Source Sans Pro"/>
                <a:sym typeface="Source Sans Pro"/>
              </a:rPr>
              <a:t>How do internal functions map to objects of form? How do the operands move between or change because of objects of form? </a:t>
            </a: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Font typeface="Arial"/>
              <a:buNone/>
            </a:pPr>
            <a:endParaRPr sz="1200" b="0" i="1"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Font typeface="Arial"/>
              <a:buNone/>
            </a:pPr>
            <a:endParaRPr sz="1200" b="0" i="0" u="none" strike="noStrike" cap="none" dirty="0">
              <a:solidFill>
                <a:schemeClr val="dk1"/>
              </a:solidFill>
              <a:latin typeface="Times New Roman"/>
              <a:ea typeface="Times New Roman"/>
              <a:cs typeface="Times New Roman"/>
              <a:sym typeface="Times New Roman"/>
            </a:endParaRPr>
          </a:p>
        </p:txBody>
      </p:sp>
      <p:sp>
        <p:nvSpPr>
          <p:cNvPr id="335" name="Shape 335"/>
          <p:cNvSpPr txBox="1"/>
          <p:nvPr/>
        </p:nvSpPr>
        <p:spPr>
          <a:xfrm>
            <a:off x="315812" y="1236266"/>
            <a:ext cx="8418900" cy="502042"/>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Source Sans Pro"/>
              <a:buNone/>
            </a:pPr>
            <a:r>
              <a:rPr lang="en-US" sz="1200" b="0" i="1" u="none" strike="noStrike" cap="none" dirty="0">
                <a:solidFill>
                  <a:srgbClr val="3F3F3F"/>
                </a:solidFill>
                <a:latin typeface="Source Sans Pro"/>
                <a:ea typeface="Source Sans Pro"/>
                <a:cs typeface="Source Sans Pro"/>
                <a:sym typeface="Source Sans Pro"/>
              </a:rPr>
              <a:t>For your </a:t>
            </a:r>
            <a:r>
              <a:rPr lang="en-US" sz="1200" i="1" dirty="0" smtClean="0">
                <a:solidFill>
                  <a:srgbClr val="3F3F3F"/>
                </a:solidFill>
                <a:latin typeface="Source Sans Pro"/>
                <a:ea typeface="Source Sans Pro"/>
                <a:cs typeface="Source Sans Pro"/>
                <a:sym typeface="Source Sans Pro"/>
              </a:rPr>
              <a:t>next</a:t>
            </a:r>
            <a:r>
              <a:rPr lang="en-US" sz="1200" b="0" i="1" u="none" strike="noStrike" cap="none" dirty="0" smtClean="0">
                <a:solidFill>
                  <a:srgbClr val="3F3F3F"/>
                </a:solidFill>
                <a:latin typeface="Source Sans Pro"/>
                <a:ea typeface="Source Sans Pro"/>
                <a:cs typeface="Source Sans Pro"/>
                <a:sym typeface="Source Sans Pro"/>
              </a:rPr>
              <a:t> </a:t>
            </a:r>
            <a:r>
              <a:rPr lang="en-US" sz="1200" b="0" i="1" u="none" strike="noStrike" cap="none" dirty="0">
                <a:solidFill>
                  <a:srgbClr val="3F3F3F"/>
                </a:solidFill>
                <a:latin typeface="Source Sans Pro"/>
                <a:ea typeface="Source Sans Pro"/>
                <a:cs typeface="Source Sans Pro"/>
                <a:sym typeface="Source Sans Pro"/>
              </a:rPr>
              <a:t>step, you will </a:t>
            </a:r>
            <a:r>
              <a:rPr lang="en-US" sz="1200" i="1" dirty="0">
                <a:solidFill>
                  <a:srgbClr val="3F3F3F"/>
                </a:solidFill>
                <a:latin typeface="Source Sans Pro"/>
                <a:ea typeface="Source Sans Pro"/>
                <a:cs typeface="Source Sans Pro"/>
                <a:sym typeface="Source Sans Pro"/>
              </a:rPr>
              <a:t>consider value related and principal internal operands and states. With your chosen system in mind, </a:t>
            </a:r>
            <a:r>
              <a:rPr lang="en-US" sz="1200" i="1" dirty="0" smtClean="0">
                <a:solidFill>
                  <a:srgbClr val="3F3F3F"/>
                </a:solidFill>
                <a:latin typeface="Source Sans Pro"/>
                <a:ea typeface="Source Sans Pro"/>
                <a:cs typeface="Source Sans Pro"/>
                <a:sym typeface="Source Sans Pro"/>
              </a:rPr>
              <a:t>answer </a:t>
            </a:r>
            <a:r>
              <a:rPr lang="en-US" sz="1200" i="1" dirty="0">
                <a:solidFill>
                  <a:srgbClr val="3F3F3F"/>
                </a:solidFill>
                <a:latin typeface="Source Sans Pro"/>
                <a:ea typeface="Source Sans Pro"/>
                <a:cs typeface="Source Sans Pro"/>
                <a:sym typeface="Source Sans Pro"/>
              </a:rPr>
              <a:t>the following questions: </a:t>
            </a:r>
          </a:p>
        </p:txBody>
      </p:sp>
      <p:sp>
        <p:nvSpPr>
          <p:cNvPr id="336" name="Shape 336"/>
          <p:cNvSpPr/>
          <p:nvPr/>
        </p:nvSpPr>
        <p:spPr>
          <a:xfrm>
            <a:off x="367646" y="3564799"/>
            <a:ext cx="7695000" cy="560700"/>
          </a:xfrm>
          <a:prstGeom prst="rect">
            <a:avLst/>
          </a:prstGeom>
          <a:noFill/>
          <a:ln w="9525" cap="flat" cmpd="sng">
            <a:solidFill>
              <a:srgbClr val="000000"/>
            </a:solidFill>
            <a:prstDash val="dash"/>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3" name="Text Placeholder 2"/>
          <p:cNvSpPr>
            <a:spLocks noGrp="1"/>
          </p:cNvSpPr>
          <p:nvPr>
            <p:ph type="body" idx="1"/>
          </p:nvPr>
        </p:nvSpPr>
        <p:spPr>
          <a:xfrm>
            <a:off x="373875" y="2305938"/>
            <a:ext cx="7688672" cy="536886"/>
          </a:xfrm>
        </p:spPr>
        <p:txBody>
          <a:bodyPr numCol="3"/>
          <a:lstStyle/>
          <a:p>
            <a:r>
              <a:rPr lang="en-US" sz="1050" dirty="0" smtClean="0"/>
              <a:t>Light; </a:t>
            </a:r>
          </a:p>
          <a:p>
            <a:r>
              <a:rPr lang="en-US" sz="1050" dirty="0" smtClean="0"/>
              <a:t>Diluted light – concentrated light; </a:t>
            </a:r>
          </a:p>
          <a:p>
            <a:r>
              <a:rPr lang="en-US" sz="1050" dirty="0" smtClean="0"/>
              <a:t>Concentrating</a:t>
            </a:r>
            <a:endParaRPr lang="en-US" sz="1050" dirty="0"/>
          </a:p>
        </p:txBody>
      </p:sp>
      <p:sp>
        <p:nvSpPr>
          <p:cNvPr id="4" name="Text Placeholder 3"/>
          <p:cNvSpPr>
            <a:spLocks noGrp="1"/>
          </p:cNvSpPr>
          <p:nvPr>
            <p:ph type="body" idx="2"/>
          </p:nvPr>
        </p:nvSpPr>
        <p:spPr>
          <a:xfrm>
            <a:off x="373910" y="3573224"/>
            <a:ext cx="7688637" cy="578996"/>
          </a:xfrm>
        </p:spPr>
        <p:txBody>
          <a:bodyPr numCol="3"/>
          <a:lstStyle/>
          <a:p>
            <a:r>
              <a:rPr lang="en-US" sz="1050" dirty="0" smtClean="0"/>
              <a:t>light and converged light;</a:t>
            </a:r>
          </a:p>
          <a:p>
            <a:endParaRPr lang="en-US" sz="1050" dirty="0"/>
          </a:p>
          <a:p>
            <a:endParaRPr lang="en-US" sz="1050" dirty="0" smtClean="0"/>
          </a:p>
          <a:p>
            <a:endParaRPr lang="en-US" sz="1050" dirty="0" smtClean="0"/>
          </a:p>
          <a:p>
            <a:r>
              <a:rPr lang="en-US" sz="1050" dirty="0" smtClean="0"/>
              <a:t>converging and focusing;</a:t>
            </a:r>
          </a:p>
          <a:p>
            <a:endParaRPr lang="en-US" sz="1050" dirty="0" smtClean="0"/>
          </a:p>
          <a:p>
            <a:endParaRPr lang="en-US" sz="1050" dirty="0" smtClean="0"/>
          </a:p>
          <a:p>
            <a:endParaRPr lang="en-US" sz="1050" dirty="0" smtClean="0"/>
          </a:p>
          <a:p>
            <a:r>
              <a:rPr lang="en-US" sz="1000" dirty="0"/>
              <a:t>(1) “converging light” and (2) “focusing converged light”.</a:t>
            </a:r>
          </a:p>
          <a:p>
            <a:endParaRPr lang="en-US" sz="1050" dirty="0" smtClean="0"/>
          </a:p>
          <a:p>
            <a:endParaRPr lang="en-US" sz="1050" dirty="0"/>
          </a:p>
        </p:txBody>
      </p:sp>
      <p:sp>
        <p:nvSpPr>
          <p:cNvPr id="5" name="Text Placeholder 4"/>
          <p:cNvSpPr>
            <a:spLocks noGrp="1"/>
          </p:cNvSpPr>
          <p:nvPr>
            <p:ph type="body" idx="13"/>
          </p:nvPr>
        </p:nvSpPr>
        <p:spPr>
          <a:xfrm>
            <a:off x="373911" y="5262382"/>
            <a:ext cx="3608140" cy="1347968"/>
          </a:xfrm>
        </p:spPr>
        <p:txBody>
          <a:bodyPr tIns="0" rIns="0" bIns="0"/>
          <a:lstStyle/>
          <a:p>
            <a:r>
              <a:rPr lang="en-US" sz="1000" dirty="0"/>
              <a:t>As the light enters the system and then passes through the first lens where it is converged and then as it passes through the second lens it is focused, so that the end result of the system is that light is concentrated.</a:t>
            </a:r>
          </a:p>
          <a:p>
            <a:r>
              <a:rPr lang="en-US" sz="1000" dirty="0" smtClean="0"/>
              <a:t>External function is concentrating light. The primary purpose or, what the system was built for.</a:t>
            </a:r>
            <a:endParaRPr lang="en-US" sz="1000" dirty="0"/>
          </a:p>
        </p:txBody>
      </p:sp>
      <p:sp>
        <p:nvSpPr>
          <p:cNvPr id="6" name="Text Placeholder 5"/>
          <p:cNvSpPr>
            <a:spLocks noGrp="1"/>
          </p:cNvSpPr>
          <p:nvPr>
            <p:ph type="body" idx="14"/>
          </p:nvPr>
        </p:nvSpPr>
        <p:spPr>
          <a:xfrm>
            <a:off x="4766875" y="5264241"/>
            <a:ext cx="3432365" cy="1098458"/>
          </a:xfrm>
        </p:spPr>
        <p:txBody>
          <a:bodyPr lIns="91440" tIns="0" rIns="0" bIns="0">
            <a:normAutofit/>
          </a:bodyPr>
          <a:lstStyle/>
          <a:p>
            <a:pPr marL="171450" indent="-171450">
              <a:buFont typeface="Arial" panose="020B0604020202020204" pitchFamily="34" charset="0"/>
              <a:buChar char="•"/>
            </a:pPr>
            <a:r>
              <a:rPr lang="en-US" sz="1050" dirty="0" smtClean="0"/>
              <a:t>Converging light maps to the objective lens.</a:t>
            </a:r>
          </a:p>
          <a:p>
            <a:pPr marL="171450" indent="-171450">
              <a:buFont typeface="Arial" panose="020B0604020202020204" pitchFamily="34" charset="0"/>
              <a:buChar char="•"/>
            </a:pPr>
            <a:r>
              <a:rPr lang="en-US" sz="1050" dirty="0" smtClean="0"/>
              <a:t>Focusing light maps to the eyepiece lens</a:t>
            </a:r>
          </a:p>
          <a:p>
            <a:pPr marL="171450" indent="-171450">
              <a:buFont typeface="Arial" panose="020B0604020202020204" pitchFamily="34" charset="0"/>
              <a:buChar char="•"/>
            </a:pPr>
            <a:r>
              <a:rPr lang="en-US" sz="1050" dirty="0" smtClean="0"/>
              <a:t>Supporting lenses maps to the focal tube</a:t>
            </a:r>
          </a:p>
        </p:txBody>
      </p:sp>
      <p:sp>
        <p:nvSpPr>
          <p:cNvPr id="10" name="Slide Number Placeholder 9"/>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23</a:t>
            </a:fld>
            <a:endParaRPr lang="en-US" dirty="0">
              <a:latin typeface="Calibri"/>
              <a:ea typeface="Calibri"/>
              <a:cs typeface="Calibri"/>
              <a:sym typeface="Calibri"/>
            </a:endParaRPr>
          </a:p>
        </p:txBody>
      </p:sp>
    </p:spTree>
    <p:extLst>
      <p:ext uri="{BB962C8B-B14F-4D97-AF65-F5344CB8AC3E}">
        <p14:creationId xmlns:p14="http://schemas.microsoft.com/office/powerpoint/2010/main" val="1257527482"/>
      </p:ext>
    </p:extLst>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2" name="Shape 342"/>
          <p:cNvSpPr txBox="1"/>
          <p:nvPr/>
        </p:nvSpPr>
        <p:spPr>
          <a:xfrm>
            <a:off x="286521" y="533400"/>
            <a:ext cx="7779600" cy="763458"/>
          </a:xfrm>
          <a:prstGeom prst="rect">
            <a:avLst/>
          </a:prstGeom>
          <a:solidFill>
            <a:srgbClr val="FF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Arial"/>
              <a:buNone/>
            </a:pPr>
            <a:r>
              <a:rPr lang="en-US" sz="3000" b="1" i="0" u="none" strike="noStrike" cap="none" dirty="0">
                <a:solidFill>
                  <a:srgbClr val="000000"/>
                </a:solidFill>
                <a:latin typeface="Arial"/>
                <a:ea typeface="Arial"/>
                <a:cs typeface="Arial"/>
                <a:sym typeface="Arial"/>
              </a:rPr>
              <a:t>STEP </a:t>
            </a:r>
            <a:r>
              <a:rPr lang="en-US" sz="3000" b="1" i="0" u="none" strike="noStrike" cap="none" dirty="0" smtClean="0">
                <a:solidFill>
                  <a:srgbClr val="000000"/>
                </a:solidFill>
                <a:latin typeface="Arial"/>
                <a:ea typeface="Arial"/>
                <a:cs typeface="Arial"/>
                <a:sym typeface="Arial"/>
              </a:rPr>
              <a:t>3: </a:t>
            </a:r>
            <a:r>
              <a:rPr lang="en-US" sz="3000" b="1" dirty="0"/>
              <a:t>DEVELOP AN OPM DIAGRAM</a:t>
            </a:r>
          </a:p>
        </p:txBody>
      </p:sp>
      <p:sp>
        <p:nvSpPr>
          <p:cNvPr id="343" name="Shape 343"/>
          <p:cNvSpPr/>
          <p:nvPr/>
        </p:nvSpPr>
        <p:spPr>
          <a:xfrm>
            <a:off x="357394" y="2471392"/>
            <a:ext cx="8429213" cy="3531300"/>
          </a:xfrm>
          <a:prstGeom prst="rect">
            <a:avLst/>
          </a:prstGeom>
          <a:noFill/>
          <a:ln w="9525" cap="flat" cmpd="sng">
            <a:solidFill>
              <a:srgbClr val="000000"/>
            </a:solidFill>
            <a:prstDash val="dash"/>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346" name="Shape 346"/>
          <p:cNvSpPr txBox="1"/>
          <p:nvPr/>
        </p:nvSpPr>
        <p:spPr>
          <a:xfrm>
            <a:off x="315812" y="2120133"/>
            <a:ext cx="4415700" cy="460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Source Sans Pro"/>
              <a:buNone/>
            </a:pPr>
            <a:r>
              <a:rPr lang="en-US" sz="1400" b="1" i="0" u="none" strike="noStrike" cap="none">
                <a:solidFill>
                  <a:srgbClr val="3F3F3F"/>
                </a:solidFill>
                <a:latin typeface="Source Sans Pro"/>
                <a:ea typeface="Source Sans Pro"/>
                <a:cs typeface="Source Sans Pro"/>
                <a:sym typeface="Source Sans Pro"/>
              </a:rPr>
              <a:t>System Diagram/Schematic</a:t>
            </a:r>
          </a:p>
          <a:p>
            <a:pPr marL="0" marR="0" lvl="0" indent="0" algn="l" rtl="0">
              <a:lnSpc>
                <a:spcPct val="100000"/>
              </a:lnSpc>
              <a:spcBef>
                <a:spcPts val="0"/>
              </a:spcBef>
              <a:spcAft>
                <a:spcPts val="0"/>
              </a:spcAft>
              <a:buClr>
                <a:schemeClr val="dk1"/>
              </a:buClr>
              <a:buFont typeface="Arial"/>
              <a:buNone/>
            </a:pPr>
            <a:endParaRPr sz="1200" b="0" i="0" u="none" strike="noStrike" cap="none">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Font typeface="Arial"/>
              <a:buNone/>
            </a:pPr>
            <a:endParaRPr sz="1200" b="0" i="0" u="none" strike="noStrike" cap="none">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Font typeface="Arial"/>
              <a:buNone/>
            </a:pPr>
            <a:endParaRPr sz="12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Font typeface="Arial"/>
              <a:buNone/>
            </a:pPr>
            <a:endParaRPr sz="1200" b="0" i="1"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endParaRPr sz="12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Font typeface="Arial"/>
              <a:buNone/>
            </a:pPr>
            <a:endParaRPr sz="1200" b="0" i="0" u="none" strike="noStrike" cap="none">
              <a:solidFill>
                <a:schemeClr val="dk1"/>
              </a:solidFill>
              <a:latin typeface="Times New Roman"/>
              <a:ea typeface="Times New Roman"/>
              <a:cs typeface="Times New Roman"/>
              <a:sym typeface="Times New Roman"/>
            </a:endParaRPr>
          </a:p>
        </p:txBody>
      </p:sp>
      <p:sp>
        <p:nvSpPr>
          <p:cNvPr id="347" name="Shape 347"/>
          <p:cNvSpPr txBox="1"/>
          <p:nvPr/>
        </p:nvSpPr>
        <p:spPr>
          <a:xfrm>
            <a:off x="327865" y="1155699"/>
            <a:ext cx="8418900" cy="964433"/>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Source Sans Pro"/>
              <a:buNone/>
            </a:pPr>
            <a:r>
              <a:rPr lang="en-US" sz="1200" i="1" dirty="0">
                <a:solidFill>
                  <a:srgbClr val="3F3F3F"/>
                </a:solidFill>
                <a:latin typeface="Source Sans Pro"/>
                <a:ea typeface="Source Sans Pro"/>
                <a:cs typeface="Source Sans Pro"/>
                <a:sym typeface="Source Sans Pro"/>
              </a:rPr>
              <a:t>For your </a:t>
            </a:r>
            <a:r>
              <a:rPr lang="en-US" sz="1200" i="1" dirty="0" smtClean="0">
                <a:solidFill>
                  <a:srgbClr val="3F3F3F"/>
                </a:solidFill>
                <a:latin typeface="Source Sans Pro"/>
                <a:ea typeface="Source Sans Pro"/>
                <a:cs typeface="Source Sans Pro"/>
                <a:sym typeface="Source Sans Pro"/>
              </a:rPr>
              <a:t>system, </a:t>
            </a:r>
            <a:r>
              <a:rPr lang="en-US" sz="1200" i="1" dirty="0">
                <a:solidFill>
                  <a:srgbClr val="3F3F3F"/>
                </a:solidFill>
                <a:latin typeface="Source Sans Pro"/>
                <a:ea typeface="Source Sans Pro"/>
                <a:cs typeface="Source Sans Pro"/>
                <a:sym typeface="Source Sans Pro"/>
              </a:rPr>
              <a:t>develop an OPM diagram and </a:t>
            </a:r>
            <a:r>
              <a:rPr lang="en-US" sz="1200" i="1" dirty="0" smtClean="0">
                <a:solidFill>
                  <a:srgbClr val="3F3F3F"/>
                </a:solidFill>
                <a:latin typeface="Source Sans Pro"/>
                <a:ea typeface="Source Sans Pro"/>
                <a:cs typeface="Source Sans Pro"/>
                <a:sym typeface="Source Sans Pro"/>
              </a:rPr>
              <a:t>insert the diagram below. </a:t>
            </a:r>
            <a:r>
              <a:rPr lang="en-US" sz="1200" i="1" dirty="0">
                <a:solidFill>
                  <a:srgbClr val="3F3F3F"/>
                </a:solidFill>
                <a:latin typeface="Source Sans Pro"/>
                <a:ea typeface="Source Sans Pro"/>
                <a:cs typeface="Source Sans Pro"/>
                <a:sym typeface="Source Sans Pro"/>
              </a:rPr>
              <a:t>H</a:t>
            </a:r>
            <a:r>
              <a:rPr lang="en-US" sz="1200" b="0" i="1" u="none" strike="noStrike" cap="none" dirty="0">
                <a:solidFill>
                  <a:srgbClr val="3F3F3F"/>
                </a:solidFill>
                <a:latin typeface="Source Sans Pro"/>
                <a:ea typeface="Source Sans Pro"/>
                <a:cs typeface="Source Sans Pro"/>
                <a:sym typeface="Source Sans Pro"/>
              </a:rPr>
              <a:t>ighlight or circle and label the the </a:t>
            </a:r>
            <a:r>
              <a:rPr lang="en-US" sz="1200" i="1" dirty="0">
                <a:solidFill>
                  <a:srgbClr val="3F3F3F"/>
                </a:solidFill>
                <a:latin typeface="Source Sans Pro"/>
                <a:ea typeface="Source Sans Pro"/>
                <a:cs typeface="Source Sans Pro"/>
                <a:sym typeface="Source Sans Pro"/>
              </a:rPr>
              <a:t>following: value related operand, delivered function, internal functions (operands and processes), and form.</a:t>
            </a:r>
            <a:r>
              <a:rPr lang="en-US" sz="1200" b="0" i="1" u="none" strike="noStrike" cap="none" dirty="0">
                <a:solidFill>
                  <a:srgbClr val="3F3F3F"/>
                </a:solidFill>
                <a:latin typeface="Source Sans Pro"/>
                <a:ea typeface="Source Sans Pro"/>
                <a:cs typeface="Source Sans Pro"/>
                <a:sym typeface="Source Sans Pro"/>
              </a:rPr>
              <a:t> Provide a brief d</a:t>
            </a:r>
            <a:r>
              <a:rPr lang="en-US" sz="1200" i="1" dirty="0">
                <a:solidFill>
                  <a:srgbClr val="3F3F3F"/>
                </a:solidFill>
                <a:latin typeface="Source Sans Pro"/>
                <a:ea typeface="Source Sans Pro"/>
                <a:cs typeface="Source Sans Pro"/>
                <a:sym typeface="Source Sans Pro"/>
              </a:rPr>
              <a:t>escription of each in the field </a:t>
            </a:r>
            <a:r>
              <a:rPr lang="en-US" sz="1200" i="1" dirty="0" smtClean="0">
                <a:solidFill>
                  <a:srgbClr val="3F3F3F"/>
                </a:solidFill>
                <a:latin typeface="Source Sans Pro"/>
                <a:ea typeface="Source Sans Pro"/>
                <a:cs typeface="Source Sans Pro"/>
                <a:sym typeface="Source Sans Pro"/>
              </a:rPr>
              <a:t>provided in the next slide.</a:t>
            </a:r>
          </a:p>
          <a:p>
            <a:pPr>
              <a:buClr>
                <a:schemeClr val="dk1"/>
              </a:buClr>
              <a:buSzPct val="25000"/>
            </a:pPr>
            <a:endParaRPr lang="en-US" sz="500" i="1" dirty="0" smtClean="0">
              <a:solidFill>
                <a:srgbClr val="3F3F3F"/>
              </a:solidFill>
              <a:ea typeface="Source Sans Pro"/>
              <a:sym typeface="Source Sans Pro"/>
            </a:endParaRPr>
          </a:p>
          <a:p>
            <a:pPr>
              <a:buClr>
                <a:schemeClr val="dk1"/>
              </a:buClr>
              <a:buSzPct val="25000"/>
            </a:pPr>
            <a:r>
              <a:rPr lang="en-US" sz="1200" i="1" dirty="0" smtClean="0">
                <a:solidFill>
                  <a:srgbClr val="3F3F3F"/>
                </a:solidFill>
                <a:ea typeface="Source Sans Pro"/>
                <a:sym typeface="Source Sans Pro"/>
              </a:rPr>
              <a:t>Please </a:t>
            </a:r>
            <a:r>
              <a:rPr lang="en-US" sz="1200" i="1" dirty="0">
                <a:solidFill>
                  <a:srgbClr val="3F3F3F"/>
                </a:solidFill>
                <a:ea typeface="Source Sans Pro"/>
                <a:sym typeface="Source Sans Pro"/>
              </a:rPr>
              <a:t>remember the file size limit and </a:t>
            </a:r>
            <a:r>
              <a:rPr lang="en-US" sz="1200" i="1" dirty="0">
                <a:solidFill>
                  <a:srgbClr val="3F3F3F"/>
                </a:solidFill>
                <a:ea typeface="Source Sans Pro"/>
                <a:sym typeface="Source Sans Pro"/>
                <a:hlinkClick r:id="rId3"/>
              </a:rPr>
              <a:t>resize</a:t>
            </a:r>
            <a:r>
              <a:rPr lang="en-US" sz="1200" i="1" dirty="0">
                <a:solidFill>
                  <a:srgbClr val="3F3F3F"/>
                </a:solidFill>
                <a:ea typeface="Source Sans Pro"/>
                <a:sym typeface="Source Sans Pro"/>
              </a:rPr>
              <a:t>* or paste the image URL instead, as needed.</a:t>
            </a:r>
            <a:endParaRPr lang="en-US" sz="1200" i="1" dirty="0">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SzPct val="25000"/>
              <a:buFont typeface="Source Sans Pro"/>
              <a:buNone/>
            </a:pPr>
            <a:endParaRPr lang="en-US" sz="1200" i="1" dirty="0" smtClean="0">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SzPct val="25000"/>
              <a:buFont typeface="Source Sans Pro"/>
              <a:buNone/>
            </a:pPr>
            <a:endParaRPr lang="en-US" sz="1200" i="1" dirty="0" smtClean="0">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SzPct val="25000"/>
              <a:buFont typeface="Source Sans Pro"/>
              <a:buNone/>
            </a:pPr>
            <a:endParaRPr sz="12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Font typeface="Arial"/>
              <a:buNone/>
            </a:pPr>
            <a:endParaRPr sz="1200" b="0" i="0" u="none" strike="noStrike" cap="none" dirty="0">
              <a:solidFill>
                <a:schemeClr val="dk1"/>
              </a:solidFill>
              <a:latin typeface="Times New Roman"/>
              <a:ea typeface="Times New Roman"/>
              <a:cs typeface="Times New Roman"/>
              <a:sym typeface="Times New Roman"/>
            </a:endParaRPr>
          </a:p>
        </p:txBody>
      </p:sp>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24</a:t>
            </a:fld>
            <a:endParaRPr lang="en-US" dirty="0">
              <a:latin typeface="Calibri"/>
              <a:ea typeface="Calibri"/>
              <a:cs typeface="Calibri"/>
              <a:sym typeface="Calibri"/>
            </a:endParaRPr>
          </a:p>
        </p:txBody>
      </p:sp>
      <p:pic>
        <p:nvPicPr>
          <p:cNvPr id="4" name="Picture 3"/>
          <p:cNvPicPr>
            <a:picLocks noChangeAspect="1"/>
          </p:cNvPicPr>
          <p:nvPr/>
        </p:nvPicPr>
        <p:blipFill>
          <a:blip r:embed="rId4"/>
          <a:stretch>
            <a:fillRect/>
          </a:stretch>
        </p:blipFill>
        <p:spPr>
          <a:xfrm>
            <a:off x="2078831" y="2997548"/>
            <a:ext cx="4986338" cy="2478987"/>
          </a:xfrm>
          <a:prstGeom prst="rect">
            <a:avLst/>
          </a:prstGeom>
        </p:spPr>
      </p:pic>
    </p:spTree>
    <p:extLst>
      <p:ext uri="{BB962C8B-B14F-4D97-AF65-F5344CB8AC3E}">
        <p14:creationId xmlns:p14="http://schemas.microsoft.com/office/powerpoint/2010/main" val="171804197"/>
      </p:ext>
    </p:extLst>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4" name="Shape 344"/>
          <p:cNvSpPr txBox="1"/>
          <p:nvPr/>
        </p:nvSpPr>
        <p:spPr>
          <a:xfrm>
            <a:off x="315815" y="2105438"/>
            <a:ext cx="2240419" cy="414757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Font typeface="Source Sans Pro"/>
              <a:buNone/>
            </a:pPr>
            <a:r>
              <a:rPr lang="en-US" b="1" dirty="0">
                <a:solidFill>
                  <a:srgbClr val="3F3F3F"/>
                </a:solidFill>
                <a:latin typeface="Source Sans Pro"/>
                <a:ea typeface="Source Sans Pro"/>
                <a:cs typeface="Source Sans Pro"/>
                <a:sym typeface="Source Sans Pro"/>
              </a:rPr>
              <a:t>Value Related </a:t>
            </a:r>
            <a:r>
              <a:rPr lang="en-US" b="1" dirty="0" smtClean="0">
                <a:solidFill>
                  <a:srgbClr val="3F3F3F"/>
                </a:solidFill>
                <a:latin typeface="Source Sans Pro"/>
                <a:ea typeface="Source Sans Pro"/>
                <a:cs typeface="Source Sans Pro"/>
                <a:sym typeface="Source Sans Pro"/>
              </a:rPr>
              <a:t>Operand:</a:t>
            </a:r>
            <a:endParaRPr lang="en-US" b="1" dirty="0">
              <a:solidFill>
                <a:srgbClr val="3F3F3F"/>
              </a:solidFill>
              <a:latin typeface="Source Sans Pro"/>
              <a:ea typeface="Source Sans Pro"/>
              <a:cs typeface="Source Sans Pro"/>
              <a:sym typeface="Source Sans Pro"/>
            </a:endParaRPr>
          </a:p>
          <a:p>
            <a:pPr marL="0" marR="0" lvl="0" indent="0" algn="r" rtl="0">
              <a:lnSpc>
                <a:spcPct val="100000"/>
              </a:lnSpc>
              <a:spcBef>
                <a:spcPts val="0"/>
              </a:spcBef>
              <a:spcAft>
                <a:spcPts val="0"/>
              </a:spcAft>
              <a:buClr>
                <a:schemeClr val="dk1"/>
              </a:buClr>
              <a:buFont typeface="Arial"/>
              <a:buNone/>
            </a:pPr>
            <a:endParaRPr sz="1400" b="1" i="0" u="none" strike="noStrike" cap="none" dirty="0">
              <a:solidFill>
                <a:srgbClr val="3F3F3F"/>
              </a:solidFill>
              <a:latin typeface="Source Sans Pro"/>
              <a:ea typeface="Source Sans Pro"/>
              <a:cs typeface="Source Sans Pro"/>
              <a:sym typeface="Source Sans Pro"/>
            </a:endParaRPr>
          </a:p>
          <a:p>
            <a:pPr marL="0" marR="0" lvl="0" indent="0" algn="r" rtl="0">
              <a:lnSpc>
                <a:spcPct val="100000"/>
              </a:lnSpc>
              <a:spcBef>
                <a:spcPts val="0"/>
              </a:spcBef>
              <a:spcAft>
                <a:spcPts val="0"/>
              </a:spcAft>
              <a:buClr>
                <a:schemeClr val="dk1"/>
              </a:buClr>
              <a:buFont typeface="Arial"/>
              <a:buNone/>
            </a:pPr>
            <a:endParaRPr sz="1400" b="1" i="0" u="none" strike="noStrike" cap="none" dirty="0">
              <a:solidFill>
                <a:srgbClr val="3F3F3F"/>
              </a:solidFill>
              <a:latin typeface="Source Sans Pro"/>
              <a:ea typeface="Source Sans Pro"/>
              <a:cs typeface="Source Sans Pro"/>
              <a:sym typeface="Source Sans Pro"/>
            </a:endParaRPr>
          </a:p>
          <a:p>
            <a:pPr marL="0" marR="0" lvl="0" indent="0" algn="r" rtl="0">
              <a:lnSpc>
                <a:spcPct val="100000"/>
              </a:lnSpc>
              <a:spcBef>
                <a:spcPts val="0"/>
              </a:spcBef>
              <a:spcAft>
                <a:spcPts val="0"/>
              </a:spcAft>
              <a:buClr>
                <a:schemeClr val="dk1"/>
              </a:buClr>
              <a:buFont typeface="Arial"/>
              <a:buNone/>
            </a:pPr>
            <a:endParaRPr sz="1400" b="1" i="0" u="none" strike="noStrike" cap="none" dirty="0">
              <a:solidFill>
                <a:srgbClr val="3F3F3F"/>
              </a:solidFill>
              <a:latin typeface="Source Sans Pro"/>
              <a:ea typeface="Source Sans Pro"/>
              <a:cs typeface="Source Sans Pro"/>
              <a:sym typeface="Source Sans Pro"/>
            </a:endParaRPr>
          </a:p>
          <a:p>
            <a:pPr marL="0" marR="0" lvl="0" indent="0" algn="r" rtl="0">
              <a:lnSpc>
                <a:spcPct val="100000"/>
              </a:lnSpc>
              <a:spcBef>
                <a:spcPts val="0"/>
              </a:spcBef>
              <a:spcAft>
                <a:spcPts val="0"/>
              </a:spcAft>
              <a:buClr>
                <a:schemeClr val="dk1"/>
              </a:buClr>
              <a:buFont typeface="Source Sans Pro"/>
              <a:buNone/>
            </a:pPr>
            <a:r>
              <a:rPr lang="en-US" b="1" dirty="0">
                <a:solidFill>
                  <a:srgbClr val="3F3F3F"/>
                </a:solidFill>
                <a:latin typeface="Source Sans Pro"/>
                <a:ea typeface="Source Sans Pro"/>
                <a:cs typeface="Source Sans Pro"/>
                <a:sym typeface="Source Sans Pro"/>
              </a:rPr>
              <a:t>Delivered Function</a:t>
            </a:r>
            <a:r>
              <a:rPr lang="en-US" sz="1400" b="1" i="0" u="none" strike="noStrike" cap="none" dirty="0">
                <a:solidFill>
                  <a:srgbClr val="3F3F3F"/>
                </a:solidFill>
                <a:latin typeface="Source Sans Pro"/>
                <a:ea typeface="Source Sans Pro"/>
                <a:cs typeface="Source Sans Pro"/>
                <a:sym typeface="Source Sans Pro"/>
              </a:rPr>
              <a:t>:</a:t>
            </a:r>
          </a:p>
          <a:p>
            <a:pPr marL="0" marR="0" lvl="0" indent="0" algn="r" rtl="0">
              <a:lnSpc>
                <a:spcPct val="100000"/>
              </a:lnSpc>
              <a:spcBef>
                <a:spcPts val="0"/>
              </a:spcBef>
              <a:spcAft>
                <a:spcPts val="0"/>
              </a:spcAft>
              <a:buClr>
                <a:schemeClr val="dk1"/>
              </a:buClr>
              <a:buFont typeface="Arial"/>
              <a:buNone/>
            </a:pPr>
            <a:endParaRPr sz="1400" b="1" i="0" u="none" strike="noStrike" cap="none" dirty="0">
              <a:solidFill>
                <a:srgbClr val="3F3F3F"/>
              </a:solidFill>
              <a:latin typeface="Source Sans Pro"/>
              <a:ea typeface="Source Sans Pro"/>
              <a:cs typeface="Source Sans Pro"/>
              <a:sym typeface="Source Sans Pro"/>
            </a:endParaRPr>
          </a:p>
          <a:p>
            <a:pPr marL="0" marR="0" lvl="0" indent="0" algn="r" rtl="0">
              <a:lnSpc>
                <a:spcPct val="100000"/>
              </a:lnSpc>
              <a:spcBef>
                <a:spcPts val="0"/>
              </a:spcBef>
              <a:spcAft>
                <a:spcPts val="0"/>
              </a:spcAft>
              <a:buClr>
                <a:schemeClr val="dk1"/>
              </a:buClr>
              <a:buFont typeface="Arial"/>
              <a:buNone/>
            </a:pPr>
            <a:endParaRPr sz="1400" b="1" i="0" u="none" strike="noStrike" cap="none" dirty="0">
              <a:solidFill>
                <a:srgbClr val="3F3F3F"/>
              </a:solidFill>
              <a:latin typeface="Source Sans Pro"/>
              <a:ea typeface="Source Sans Pro"/>
              <a:cs typeface="Source Sans Pro"/>
              <a:sym typeface="Source Sans Pro"/>
            </a:endParaRPr>
          </a:p>
          <a:p>
            <a:pPr marL="0" marR="0" lvl="0" indent="0" algn="r" rtl="0">
              <a:lnSpc>
                <a:spcPct val="100000"/>
              </a:lnSpc>
              <a:spcBef>
                <a:spcPts val="0"/>
              </a:spcBef>
              <a:spcAft>
                <a:spcPts val="0"/>
              </a:spcAft>
              <a:buClr>
                <a:schemeClr val="dk1"/>
              </a:buClr>
              <a:buFont typeface="Arial"/>
              <a:buNone/>
            </a:pPr>
            <a:endParaRPr sz="1400" b="1" i="0" u="none" strike="noStrike" cap="none" dirty="0">
              <a:solidFill>
                <a:srgbClr val="3F3F3F"/>
              </a:solidFill>
              <a:latin typeface="Source Sans Pro"/>
              <a:ea typeface="Source Sans Pro"/>
              <a:cs typeface="Source Sans Pro"/>
              <a:sym typeface="Source Sans Pro"/>
            </a:endParaRPr>
          </a:p>
          <a:p>
            <a:pPr lvl="0" algn="r" rtl="0">
              <a:spcBef>
                <a:spcPts val="0"/>
              </a:spcBef>
              <a:buClr>
                <a:schemeClr val="dk1"/>
              </a:buClr>
              <a:buFont typeface="Source Sans Pro"/>
              <a:buNone/>
            </a:pPr>
            <a:r>
              <a:rPr lang="en-US" b="1" dirty="0">
                <a:solidFill>
                  <a:srgbClr val="3F3F3F"/>
                </a:solidFill>
                <a:latin typeface="Source Sans Pro"/>
                <a:ea typeface="Source Sans Pro"/>
                <a:cs typeface="Source Sans Pro"/>
                <a:sym typeface="Source Sans Pro"/>
              </a:rPr>
              <a:t>Internal </a:t>
            </a:r>
            <a:r>
              <a:rPr lang="en-US" b="1" dirty="0" smtClean="0">
                <a:solidFill>
                  <a:srgbClr val="3F3F3F"/>
                </a:solidFill>
                <a:latin typeface="Source Sans Pro"/>
                <a:ea typeface="Source Sans Pro"/>
                <a:cs typeface="Source Sans Pro"/>
                <a:sym typeface="Source Sans Pro"/>
              </a:rPr>
              <a:t>Functions</a:t>
            </a:r>
          </a:p>
          <a:p>
            <a:pPr lvl="0" algn="r" rtl="0">
              <a:spcBef>
                <a:spcPts val="0"/>
              </a:spcBef>
              <a:buClr>
                <a:schemeClr val="dk1"/>
              </a:buClr>
              <a:buFont typeface="Source Sans Pro"/>
              <a:buNone/>
            </a:pPr>
            <a:r>
              <a:rPr lang="en-US" b="1" dirty="0" smtClean="0">
                <a:solidFill>
                  <a:srgbClr val="3F3F3F"/>
                </a:solidFill>
                <a:latin typeface="Source Sans Pro"/>
                <a:ea typeface="Source Sans Pro"/>
                <a:cs typeface="Source Sans Pro"/>
                <a:sym typeface="Source Sans Pro"/>
              </a:rPr>
              <a:t>(</a:t>
            </a:r>
            <a:r>
              <a:rPr lang="en-US" b="1" dirty="0">
                <a:solidFill>
                  <a:srgbClr val="3F3F3F"/>
                </a:solidFill>
                <a:latin typeface="Source Sans Pro"/>
                <a:ea typeface="Source Sans Pro"/>
                <a:cs typeface="Source Sans Pro"/>
                <a:sym typeface="Source Sans Pro"/>
              </a:rPr>
              <a:t>operands and processes):</a:t>
            </a:r>
          </a:p>
          <a:p>
            <a:pPr marL="0" marR="0" lvl="0" indent="0" algn="r" rtl="0">
              <a:lnSpc>
                <a:spcPct val="100000"/>
              </a:lnSpc>
              <a:spcBef>
                <a:spcPts val="0"/>
              </a:spcBef>
              <a:spcAft>
                <a:spcPts val="0"/>
              </a:spcAft>
              <a:buClr>
                <a:schemeClr val="dk1"/>
              </a:buClr>
              <a:buFont typeface="Arial"/>
              <a:buNone/>
            </a:pPr>
            <a:endParaRPr sz="1200" b="0" i="0" u="none" strike="noStrike" cap="none" dirty="0">
              <a:solidFill>
                <a:schemeClr val="dk1"/>
              </a:solidFill>
              <a:latin typeface="Arial"/>
              <a:ea typeface="Arial"/>
              <a:cs typeface="Arial"/>
              <a:sym typeface="Arial"/>
            </a:endParaRPr>
          </a:p>
          <a:p>
            <a:pPr marL="0" marR="0" lvl="0" indent="0" algn="r" rtl="0">
              <a:lnSpc>
                <a:spcPct val="100000"/>
              </a:lnSpc>
              <a:spcBef>
                <a:spcPts val="0"/>
              </a:spcBef>
              <a:spcAft>
                <a:spcPts val="0"/>
              </a:spcAft>
              <a:buClr>
                <a:schemeClr val="dk1"/>
              </a:buClr>
              <a:buFont typeface="Arial"/>
              <a:buNone/>
            </a:pPr>
            <a:endParaRPr sz="1200" b="0" i="1" u="none" strike="noStrike" cap="none" dirty="0">
              <a:solidFill>
                <a:schemeClr val="dk1"/>
              </a:solidFill>
              <a:latin typeface="Arial"/>
              <a:ea typeface="Arial"/>
              <a:cs typeface="Arial"/>
              <a:sym typeface="Arial"/>
            </a:endParaRPr>
          </a:p>
          <a:p>
            <a:pPr marL="0" marR="0" lvl="0" indent="0" algn="r" rtl="0">
              <a:lnSpc>
                <a:spcPct val="100000"/>
              </a:lnSpc>
              <a:spcBef>
                <a:spcPts val="0"/>
              </a:spcBef>
              <a:spcAft>
                <a:spcPts val="0"/>
              </a:spcAft>
              <a:buClr>
                <a:schemeClr val="dk1"/>
              </a:buClr>
              <a:buFont typeface="Arial"/>
              <a:buNone/>
            </a:pPr>
            <a:endParaRPr sz="1200" b="0" i="0" u="none" strike="noStrike" cap="none" dirty="0">
              <a:solidFill>
                <a:schemeClr val="dk1"/>
              </a:solidFill>
              <a:latin typeface="Times New Roman"/>
              <a:ea typeface="Times New Roman"/>
              <a:cs typeface="Times New Roman"/>
              <a:sym typeface="Times New Roman"/>
            </a:endParaRPr>
          </a:p>
          <a:p>
            <a:pPr lvl="0" algn="r" rtl="0">
              <a:spcBef>
                <a:spcPts val="0"/>
              </a:spcBef>
              <a:buClr>
                <a:schemeClr val="dk1"/>
              </a:buClr>
              <a:buFont typeface="Source Sans Pro"/>
              <a:buNone/>
            </a:pPr>
            <a:endParaRPr b="1" dirty="0">
              <a:solidFill>
                <a:srgbClr val="3F3F3F"/>
              </a:solidFill>
              <a:latin typeface="Source Sans Pro"/>
              <a:ea typeface="Source Sans Pro"/>
              <a:cs typeface="Source Sans Pro"/>
              <a:sym typeface="Source Sans Pro"/>
            </a:endParaRPr>
          </a:p>
          <a:p>
            <a:pPr lvl="0" algn="r" rtl="0">
              <a:spcBef>
                <a:spcPts val="0"/>
              </a:spcBef>
              <a:buClr>
                <a:schemeClr val="dk1"/>
              </a:buClr>
              <a:buFont typeface="Source Sans Pro"/>
              <a:buNone/>
            </a:pPr>
            <a:r>
              <a:rPr lang="en-US" b="1" dirty="0" smtClean="0">
                <a:solidFill>
                  <a:srgbClr val="3F3F3F"/>
                </a:solidFill>
                <a:latin typeface="Source Sans Pro"/>
                <a:ea typeface="Source Sans Pro"/>
                <a:cs typeface="Source Sans Pro"/>
                <a:sym typeface="Source Sans Pro"/>
              </a:rPr>
              <a:t>Form</a:t>
            </a:r>
            <a:r>
              <a:rPr lang="en-US" b="1" dirty="0">
                <a:solidFill>
                  <a:srgbClr val="3F3F3F"/>
                </a:solidFill>
                <a:latin typeface="Source Sans Pro"/>
                <a:ea typeface="Source Sans Pro"/>
                <a:cs typeface="Source Sans Pro"/>
                <a:sym typeface="Source Sans Pro"/>
              </a:rPr>
              <a:t>: </a:t>
            </a:r>
          </a:p>
          <a:p>
            <a:pPr marL="0" marR="0" lvl="0" indent="0" algn="r" rtl="0">
              <a:lnSpc>
                <a:spcPct val="100000"/>
              </a:lnSpc>
              <a:spcBef>
                <a:spcPts val="0"/>
              </a:spcBef>
              <a:spcAft>
                <a:spcPts val="0"/>
              </a:spcAft>
              <a:buClr>
                <a:srgbClr val="000000"/>
              </a:buClr>
              <a:buFont typeface="Arial"/>
              <a:buNone/>
            </a:pPr>
            <a:endParaRPr sz="1200" dirty="0">
              <a:solidFill>
                <a:schemeClr val="dk1"/>
              </a:solidFill>
              <a:latin typeface="Times New Roman"/>
              <a:ea typeface="Times New Roman"/>
              <a:cs typeface="Times New Roman"/>
              <a:sym typeface="Times New Roman"/>
            </a:endParaRPr>
          </a:p>
        </p:txBody>
      </p:sp>
      <p:sp>
        <p:nvSpPr>
          <p:cNvPr id="342" name="Shape 342"/>
          <p:cNvSpPr txBox="1"/>
          <p:nvPr/>
        </p:nvSpPr>
        <p:spPr>
          <a:xfrm>
            <a:off x="286521" y="769158"/>
            <a:ext cx="7779600" cy="527700"/>
          </a:xfrm>
          <a:prstGeom prst="rect">
            <a:avLst/>
          </a:prstGeom>
          <a:solidFill>
            <a:srgbClr val="FF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Arial"/>
              <a:buNone/>
            </a:pPr>
            <a:r>
              <a:rPr lang="en-US" sz="3000" b="1" i="0" u="none" strike="noStrike" cap="none" dirty="0">
                <a:solidFill>
                  <a:srgbClr val="000000"/>
                </a:solidFill>
                <a:latin typeface="Arial"/>
                <a:ea typeface="Arial"/>
                <a:cs typeface="Arial"/>
                <a:sym typeface="Arial"/>
              </a:rPr>
              <a:t>STEP </a:t>
            </a:r>
            <a:r>
              <a:rPr lang="en-US" sz="3000" b="1" i="0" u="none" strike="noStrike" cap="none" dirty="0" smtClean="0">
                <a:solidFill>
                  <a:srgbClr val="000000"/>
                </a:solidFill>
                <a:latin typeface="Arial"/>
                <a:ea typeface="Arial"/>
                <a:cs typeface="Arial"/>
                <a:sym typeface="Arial"/>
              </a:rPr>
              <a:t>3: </a:t>
            </a:r>
            <a:r>
              <a:rPr lang="en-US" sz="3000" b="1" dirty="0"/>
              <a:t>DEVELOP AN OPM DIAGRAM</a:t>
            </a:r>
          </a:p>
        </p:txBody>
      </p:sp>
      <p:sp>
        <p:nvSpPr>
          <p:cNvPr id="345" name="Shape 345"/>
          <p:cNvSpPr/>
          <p:nvPr/>
        </p:nvSpPr>
        <p:spPr>
          <a:xfrm>
            <a:off x="2718021" y="2105438"/>
            <a:ext cx="5872869" cy="438000"/>
          </a:xfrm>
          <a:prstGeom prst="rect">
            <a:avLst/>
          </a:prstGeom>
          <a:noFill/>
          <a:ln w="9525" cap="flat" cmpd="sng">
            <a:solidFill>
              <a:srgbClr val="000000"/>
            </a:solidFill>
            <a:prstDash val="dash"/>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347" name="Shape 347"/>
          <p:cNvSpPr txBox="1"/>
          <p:nvPr/>
        </p:nvSpPr>
        <p:spPr>
          <a:xfrm>
            <a:off x="315812" y="1315646"/>
            <a:ext cx="8418900" cy="611700"/>
          </a:xfrm>
          <a:prstGeom prst="rect">
            <a:avLst/>
          </a:prstGeom>
          <a:noFill/>
          <a:ln>
            <a:noFill/>
          </a:ln>
        </p:spPr>
        <p:txBody>
          <a:bodyPr lIns="91425" tIns="45700" rIns="91425" bIns="45700" anchor="t" anchorCtr="0">
            <a:noAutofit/>
          </a:bodyPr>
          <a:lstStyle/>
          <a:p>
            <a:pPr lvl="0">
              <a:buClr>
                <a:schemeClr val="dk1"/>
              </a:buClr>
              <a:buSzPct val="25000"/>
            </a:pPr>
            <a:r>
              <a:rPr lang="en-US" sz="1200" b="0" i="1" u="none" strike="noStrike" cap="none" dirty="0" smtClean="0">
                <a:solidFill>
                  <a:srgbClr val="3F3F3F"/>
                </a:solidFill>
                <a:latin typeface="Source Sans Pro"/>
                <a:ea typeface="Source Sans Pro"/>
                <a:cs typeface="Source Sans Pro"/>
                <a:sym typeface="Source Sans Pro"/>
              </a:rPr>
              <a:t>Provide </a:t>
            </a:r>
            <a:r>
              <a:rPr lang="en-US" sz="1200" b="0" i="1" u="none" strike="noStrike" cap="none" dirty="0">
                <a:solidFill>
                  <a:srgbClr val="3F3F3F"/>
                </a:solidFill>
                <a:latin typeface="Source Sans Pro"/>
                <a:ea typeface="Source Sans Pro"/>
                <a:cs typeface="Source Sans Pro"/>
                <a:sym typeface="Source Sans Pro"/>
              </a:rPr>
              <a:t>a brief d</a:t>
            </a:r>
            <a:r>
              <a:rPr lang="en-US" sz="1200" i="1" dirty="0">
                <a:solidFill>
                  <a:srgbClr val="3F3F3F"/>
                </a:solidFill>
                <a:latin typeface="Source Sans Pro"/>
                <a:ea typeface="Source Sans Pro"/>
                <a:cs typeface="Source Sans Pro"/>
                <a:sym typeface="Source Sans Pro"/>
              </a:rPr>
              <a:t>escription of each in the field </a:t>
            </a:r>
            <a:r>
              <a:rPr lang="en-US" sz="1200" i="1" dirty="0" smtClean="0">
                <a:solidFill>
                  <a:srgbClr val="3F3F3F"/>
                </a:solidFill>
                <a:latin typeface="Source Sans Pro"/>
                <a:ea typeface="Source Sans Pro"/>
                <a:cs typeface="Source Sans Pro"/>
                <a:sym typeface="Source Sans Pro"/>
              </a:rPr>
              <a:t>provided of the following: </a:t>
            </a:r>
            <a:r>
              <a:rPr lang="en-US" sz="1200" i="1" dirty="0">
                <a:solidFill>
                  <a:srgbClr val="3F3F3F"/>
                </a:solidFill>
                <a:latin typeface="Source Sans Pro"/>
                <a:ea typeface="Source Sans Pro"/>
                <a:cs typeface="Source Sans Pro"/>
                <a:sym typeface="Source Sans Pro"/>
              </a:rPr>
              <a:t>value related operand, delivered function, internal functions (operands and processes), and form. </a:t>
            </a: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Font typeface="Arial"/>
              <a:buNone/>
            </a:pPr>
            <a:endParaRPr sz="1200" b="0" i="0" u="none" strike="noStrike" cap="none" dirty="0">
              <a:solidFill>
                <a:schemeClr val="dk1"/>
              </a:solidFill>
              <a:latin typeface="Times New Roman"/>
              <a:ea typeface="Times New Roman"/>
              <a:cs typeface="Times New Roman"/>
              <a:sym typeface="Times New Roman"/>
            </a:endParaRPr>
          </a:p>
        </p:txBody>
      </p:sp>
      <p:sp>
        <p:nvSpPr>
          <p:cNvPr id="348" name="Shape 348"/>
          <p:cNvSpPr/>
          <p:nvPr/>
        </p:nvSpPr>
        <p:spPr>
          <a:xfrm>
            <a:off x="2718021" y="2918343"/>
            <a:ext cx="5872869" cy="438000"/>
          </a:xfrm>
          <a:prstGeom prst="rect">
            <a:avLst/>
          </a:prstGeom>
          <a:noFill/>
          <a:ln w="9525" cap="flat" cmpd="sng">
            <a:solidFill>
              <a:srgbClr val="000000"/>
            </a:solidFill>
            <a:prstDash val="dash"/>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349" name="Shape 349"/>
          <p:cNvSpPr/>
          <p:nvPr/>
        </p:nvSpPr>
        <p:spPr>
          <a:xfrm>
            <a:off x="2718021" y="3720060"/>
            <a:ext cx="5872869" cy="1153276"/>
          </a:xfrm>
          <a:prstGeom prst="rect">
            <a:avLst/>
          </a:prstGeom>
          <a:noFill/>
          <a:ln w="9525" cap="flat" cmpd="sng">
            <a:solidFill>
              <a:srgbClr val="000000"/>
            </a:solidFill>
            <a:prstDash val="dash"/>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350" name="Shape 350"/>
          <p:cNvSpPr/>
          <p:nvPr/>
        </p:nvSpPr>
        <p:spPr>
          <a:xfrm>
            <a:off x="2718021" y="5156020"/>
            <a:ext cx="5872869" cy="438000"/>
          </a:xfrm>
          <a:prstGeom prst="rect">
            <a:avLst/>
          </a:prstGeom>
          <a:noFill/>
          <a:ln w="9525" cap="flat" cmpd="sng">
            <a:solidFill>
              <a:srgbClr val="000000"/>
            </a:solidFill>
            <a:prstDash val="dash"/>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2" name="Text Placeholder 1"/>
          <p:cNvSpPr>
            <a:spLocks noGrp="1"/>
          </p:cNvSpPr>
          <p:nvPr>
            <p:ph type="body" idx="1"/>
          </p:nvPr>
        </p:nvSpPr>
        <p:spPr>
          <a:xfrm>
            <a:off x="2718022" y="2112391"/>
            <a:ext cx="5872869" cy="431047"/>
          </a:xfrm>
        </p:spPr>
        <p:txBody>
          <a:bodyPr/>
          <a:lstStyle/>
          <a:p>
            <a:r>
              <a:rPr lang="en-US" sz="1100" dirty="0"/>
              <a:t>“Light” is the operand as it is modified by the telescope </a:t>
            </a:r>
          </a:p>
        </p:txBody>
      </p:sp>
      <p:sp>
        <p:nvSpPr>
          <p:cNvPr id="3" name="Text Placeholder 2"/>
          <p:cNvSpPr>
            <a:spLocks noGrp="1"/>
          </p:cNvSpPr>
          <p:nvPr>
            <p:ph type="body" idx="2"/>
          </p:nvPr>
        </p:nvSpPr>
        <p:spPr>
          <a:xfrm>
            <a:off x="2718023" y="2918343"/>
            <a:ext cx="5872868" cy="438000"/>
          </a:xfrm>
        </p:spPr>
        <p:txBody>
          <a:bodyPr/>
          <a:lstStyle/>
          <a:p>
            <a:r>
              <a:rPr lang="en-US" sz="1100" dirty="0"/>
              <a:t>The externally delivered primary value related function is “concentrating light”, as the Function = Process + Operand and as that is the main value of a telescope.</a:t>
            </a:r>
          </a:p>
        </p:txBody>
      </p:sp>
      <p:sp>
        <p:nvSpPr>
          <p:cNvPr id="4" name="Text Placeholder 3"/>
          <p:cNvSpPr>
            <a:spLocks noGrp="1"/>
          </p:cNvSpPr>
          <p:nvPr>
            <p:ph type="body" idx="13"/>
          </p:nvPr>
        </p:nvSpPr>
        <p:spPr>
          <a:xfrm>
            <a:off x="2718024" y="3735936"/>
            <a:ext cx="5872868" cy="1137400"/>
          </a:xfrm>
        </p:spPr>
        <p:txBody>
          <a:bodyPr numCol="2"/>
          <a:lstStyle/>
          <a:p>
            <a:pPr marL="171450" indent="-171450">
              <a:buFont typeface="Arial" panose="020B0604020202020204" pitchFamily="34" charset="0"/>
              <a:buChar char="•"/>
            </a:pPr>
            <a:r>
              <a:rPr lang="en-US" sz="1000" dirty="0" smtClean="0"/>
              <a:t>Objective lens is converging the light towards a concentrated single point.</a:t>
            </a:r>
          </a:p>
          <a:p>
            <a:pPr marL="171450" indent="-171450">
              <a:buFont typeface="Arial" panose="020B0604020202020204" pitchFamily="34" charset="0"/>
              <a:buChar char="•"/>
            </a:pPr>
            <a:r>
              <a:rPr lang="en-US" sz="1000" dirty="0" smtClean="0"/>
              <a:t>Eyepiece lens focuses the converged light.</a:t>
            </a:r>
          </a:p>
          <a:p>
            <a:pPr marL="171450" indent="-171450">
              <a:buFont typeface="Arial" panose="020B0604020202020204" pitchFamily="34" charset="0"/>
              <a:buChar char="•"/>
            </a:pPr>
            <a:r>
              <a:rPr lang="en-US" sz="1000" dirty="0" smtClean="0"/>
              <a:t>The tube is supporting the objective lens and eyepiece lens at a set distance and position. Provides structural relationships.</a:t>
            </a:r>
            <a:endParaRPr lang="en-US" sz="1000" dirty="0"/>
          </a:p>
        </p:txBody>
      </p:sp>
      <p:sp>
        <p:nvSpPr>
          <p:cNvPr id="5" name="Text Placeholder 4"/>
          <p:cNvSpPr>
            <a:spLocks noGrp="1"/>
          </p:cNvSpPr>
          <p:nvPr>
            <p:ph type="body" idx="14"/>
          </p:nvPr>
        </p:nvSpPr>
        <p:spPr>
          <a:xfrm>
            <a:off x="2718023" y="5167982"/>
            <a:ext cx="5872868" cy="426038"/>
          </a:xfrm>
        </p:spPr>
        <p:txBody>
          <a:bodyPr/>
          <a:lstStyle/>
          <a:p>
            <a:r>
              <a:rPr lang="en-US" sz="1200" dirty="0" smtClean="0"/>
              <a:t>Objective lens, eyepiece lens and tube.</a:t>
            </a:r>
            <a:endParaRPr lang="en-US" sz="1200" dirty="0"/>
          </a:p>
        </p:txBody>
      </p:sp>
      <p:sp>
        <p:nvSpPr>
          <p:cNvPr id="9" name="Slide Number Placeholder 8"/>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25</a:t>
            </a:fld>
            <a:endParaRPr lang="en-US" dirty="0">
              <a:latin typeface="Calibri"/>
              <a:ea typeface="Calibri"/>
              <a:cs typeface="Calibri"/>
              <a:sym typeface="Calibri"/>
            </a:endParaRPr>
          </a:p>
        </p:txBody>
      </p:sp>
    </p:spTree>
    <p:extLst>
      <p:ext uri="{BB962C8B-B14F-4D97-AF65-F5344CB8AC3E}">
        <p14:creationId xmlns:p14="http://schemas.microsoft.com/office/powerpoint/2010/main" val="3107569298"/>
      </p:ext>
    </p:extLst>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Shape 357"/>
          <p:cNvSpPr txBox="1"/>
          <p:nvPr/>
        </p:nvSpPr>
        <p:spPr>
          <a:xfrm>
            <a:off x="282947" y="746879"/>
            <a:ext cx="7779600" cy="527700"/>
          </a:xfrm>
          <a:prstGeom prst="rect">
            <a:avLst/>
          </a:prstGeom>
          <a:solidFill>
            <a:srgbClr val="FF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Arial"/>
              <a:buNone/>
            </a:pPr>
            <a:r>
              <a:rPr lang="en-US" sz="3000" b="1" i="0" u="none" strike="noStrike" cap="none" dirty="0">
                <a:solidFill>
                  <a:srgbClr val="000000"/>
                </a:solidFill>
                <a:latin typeface="Arial"/>
                <a:ea typeface="Arial"/>
                <a:cs typeface="Arial"/>
                <a:sym typeface="Arial"/>
              </a:rPr>
              <a:t>STEP </a:t>
            </a:r>
            <a:r>
              <a:rPr lang="en-US" sz="3000" b="1" dirty="0" smtClean="0"/>
              <a:t>4</a:t>
            </a:r>
            <a:r>
              <a:rPr lang="en-US" sz="3000" b="1" i="0" u="none" strike="noStrike" cap="none" dirty="0" smtClean="0">
                <a:solidFill>
                  <a:srgbClr val="000000"/>
                </a:solidFill>
                <a:latin typeface="Arial"/>
                <a:ea typeface="Arial"/>
                <a:cs typeface="Arial"/>
                <a:sym typeface="Arial"/>
              </a:rPr>
              <a:t>: </a:t>
            </a:r>
            <a:r>
              <a:rPr lang="en-US" sz="3000" b="1" dirty="0"/>
              <a:t>FUNCTIONAL INFORMATION</a:t>
            </a:r>
          </a:p>
        </p:txBody>
      </p:sp>
      <p:sp>
        <p:nvSpPr>
          <p:cNvPr id="358" name="Shape 358"/>
          <p:cNvSpPr txBox="1"/>
          <p:nvPr/>
        </p:nvSpPr>
        <p:spPr>
          <a:xfrm>
            <a:off x="315850" y="1927346"/>
            <a:ext cx="8130000" cy="1009304"/>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Font typeface="Source Sans Pro"/>
              <a:buNone/>
            </a:pPr>
            <a:r>
              <a:rPr lang="en-US" b="1" dirty="0">
                <a:solidFill>
                  <a:srgbClr val="3F3F3F"/>
                </a:solidFill>
                <a:latin typeface="Source Sans Pro"/>
                <a:ea typeface="Source Sans Pro"/>
                <a:cs typeface="Source Sans Pro"/>
                <a:sym typeface="Source Sans Pro"/>
              </a:rPr>
              <a:t>Give a brief description of your field and how functional information is normally conveyed.  Are processes indicated? Operands? Are processes and operands combined into functions? In your </a:t>
            </a:r>
            <a:r>
              <a:rPr lang="en-US" b="1" dirty="0" smtClean="0">
                <a:solidFill>
                  <a:srgbClr val="3F3F3F"/>
                </a:solidFill>
                <a:latin typeface="Source Sans Pro"/>
                <a:ea typeface="Source Sans Pro"/>
                <a:cs typeface="Source Sans Pro"/>
                <a:sym typeface="Source Sans Pro"/>
              </a:rPr>
              <a:t>description, </a:t>
            </a:r>
            <a:r>
              <a:rPr lang="en-US" b="1" dirty="0">
                <a:solidFill>
                  <a:srgbClr val="3F3F3F"/>
                </a:solidFill>
                <a:latin typeface="Source Sans Pro"/>
                <a:ea typeface="Source Sans Pro"/>
                <a:cs typeface="Source Sans Pro"/>
                <a:sym typeface="Source Sans Pro"/>
              </a:rPr>
              <a:t>be sure to cite at least one </a:t>
            </a:r>
            <a:r>
              <a:rPr lang="en-US" b="1" dirty="0" smtClean="0">
                <a:solidFill>
                  <a:srgbClr val="3F3F3F"/>
                </a:solidFill>
                <a:latin typeface="Source Sans Pro"/>
                <a:ea typeface="Source Sans Pro"/>
                <a:cs typeface="Source Sans Pro"/>
                <a:sym typeface="Source Sans Pro"/>
              </a:rPr>
              <a:t>example</a:t>
            </a:r>
            <a:r>
              <a:rPr lang="en-US" b="1" dirty="0">
                <a:solidFill>
                  <a:srgbClr val="3F3F3F"/>
                </a:solidFill>
                <a:latin typeface="Source Sans Pro"/>
                <a:ea typeface="Source Sans Pro"/>
                <a:cs typeface="Source Sans Pro"/>
                <a:sym typeface="Source Sans Pro"/>
              </a:rPr>
              <a:t>:</a:t>
            </a: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Font typeface="Arial"/>
              <a:buNone/>
            </a:pPr>
            <a:endParaRPr sz="1200" b="0" i="1"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Font typeface="Arial"/>
              <a:buNone/>
            </a:pPr>
            <a:endParaRPr sz="1200" b="0" i="0" u="none" strike="noStrike" cap="none" dirty="0">
              <a:solidFill>
                <a:schemeClr val="dk1"/>
              </a:solidFill>
              <a:latin typeface="Times New Roman"/>
              <a:ea typeface="Times New Roman"/>
              <a:cs typeface="Times New Roman"/>
              <a:sym typeface="Times New Roman"/>
            </a:endParaRPr>
          </a:p>
        </p:txBody>
      </p:sp>
      <p:sp>
        <p:nvSpPr>
          <p:cNvPr id="359" name="Shape 359"/>
          <p:cNvSpPr/>
          <p:nvPr/>
        </p:nvSpPr>
        <p:spPr>
          <a:xfrm>
            <a:off x="428625" y="3001125"/>
            <a:ext cx="8306087" cy="2755500"/>
          </a:xfrm>
          <a:prstGeom prst="rect">
            <a:avLst/>
          </a:prstGeom>
          <a:noFill/>
          <a:ln w="9525" cap="flat" cmpd="sng">
            <a:solidFill>
              <a:srgbClr val="000000"/>
            </a:solidFill>
            <a:prstDash val="dash"/>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360" name="Shape 360"/>
          <p:cNvSpPr txBox="1"/>
          <p:nvPr/>
        </p:nvSpPr>
        <p:spPr>
          <a:xfrm>
            <a:off x="315812" y="1315646"/>
            <a:ext cx="8418900" cy="6117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Source Sans Pro"/>
              <a:buNone/>
            </a:pPr>
            <a:r>
              <a:rPr lang="en-US" sz="1200" b="0" i="1" u="none" strike="noStrike" cap="none" dirty="0">
                <a:solidFill>
                  <a:srgbClr val="3F3F3F"/>
                </a:solidFill>
                <a:latin typeface="Source Sans Pro"/>
                <a:ea typeface="Source Sans Pro"/>
                <a:cs typeface="Source Sans Pro"/>
                <a:sym typeface="Source Sans Pro"/>
              </a:rPr>
              <a:t>For your last step, you will think about how functional information is normally conveyed in your field or </a:t>
            </a:r>
            <a:r>
              <a:rPr lang="en-US" sz="1200" i="1" dirty="0">
                <a:solidFill>
                  <a:srgbClr val="3F3F3F"/>
                </a:solidFill>
                <a:latin typeface="Source Sans Pro"/>
                <a:ea typeface="Source Sans Pro"/>
                <a:cs typeface="Source Sans Pro"/>
                <a:sym typeface="Source Sans Pro"/>
              </a:rPr>
              <a:t>discipline</a:t>
            </a:r>
            <a:r>
              <a:rPr lang="en-US" sz="1200" b="0" i="1" u="none" strike="noStrike" cap="none" dirty="0">
                <a:solidFill>
                  <a:srgbClr val="3F3F3F"/>
                </a:solidFill>
                <a:latin typeface="Source Sans Pro"/>
                <a:ea typeface="Source Sans Pro"/>
                <a:cs typeface="Source Sans Pro"/>
                <a:sym typeface="Source Sans Pro"/>
              </a:rPr>
              <a:t>. Cite and briefly descri</a:t>
            </a:r>
            <a:r>
              <a:rPr lang="en-US" sz="1200" i="1" dirty="0">
                <a:solidFill>
                  <a:srgbClr val="3F3F3F"/>
                </a:solidFill>
                <a:latin typeface="Source Sans Pro"/>
                <a:ea typeface="Source Sans Pro"/>
                <a:cs typeface="Source Sans Pro"/>
                <a:sym typeface="Source Sans Pro"/>
              </a:rPr>
              <a:t>be a specific </a:t>
            </a:r>
            <a:r>
              <a:rPr lang="en-US" sz="1200" i="1" dirty="0" smtClean="0">
                <a:solidFill>
                  <a:srgbClr val="3F3F3F"/>
                </a:solidFill>
                <a:latin typeface="Source Sans Pro"/>
                <a:ea typeface="Source Sans Pro"/>
                <a:cs typeface="Source Sans Pro"/>
                <a:sym typeface="Source Sans Pro"/>
              </a:rPr>
              <a:t>example</a:t>
            </a:r>
            <a:r>
              <a:rPr lang="en-US" sz="1200" i="1" dirty="0">
                <a:solidFill>
                  <a:srgbClr val="3F3F3F"/>
                </a:solidFill>
                <a:latin typeface="Source Sans Pro"/>
                <a:ea typeface="Source Sans Pro"/>
                <a:cs typeface="Source Sans Pro"/>
                <a:sym typeface="Source Sans Pro"/>
              </a:rPr>
              <a:t>.</a:t>
            </a:r>
          </a:p>
          <a:p>
            <a:pPr marL="0" marR="0" lvl="0" indent="0" algn="ctr" rtl="0">
              <a:lnSpc>
                <a:spcPct val="100000"/>
              </a:lnSpc>
              <a:spcBef>
                <a:spcPts val="0"/>
              </a:spcBef>
              <a:spcAft>
                <a:spcPts val="0"/>
              </a:spcAft>
              <a:buClr>
                <a:schemeClr val="dk1"/>
              </a:buClr>
              <a:buFont typeface="Arial"/>
              <a:buNone/>
            </a:pPr>
            <a:endParaRPr sz="1200" b="0" i="1" u="none" strike="noStrike" cap="none" dirty="0">
              <a:solidFill>
                <a:schemeClr val="dk1"/>
              </a:solidFill>
              <a:latin typeface="Arial"/>
              <a:ea typeface="Arial"/>
              <a:cs typeface="Arial"/>
              <a:sym typeface="Arial"/>
            </a:endParaRPr>
          </a:p>
        </p:txBody>
      </p:sp>
      <p:sp>
        <p:nvSpPr>
          <p:cNvPr id="2" name="Text Placeholder 1"/>
          <p:cNvSpPr>
            <a:spLocks noGrp="1"/>
          </p:cNvSpPr>
          <p:nvPr>
            <p:ph type="body" idx="1"/>
          </p:nvPr>
        </p:nvSpPr>
        <p:spPr>
          <a:xfrm>
            <a:off x="428625" y="3003858"/>
            <a:ext cx="8306087" cy="2752767"/>
          </a:xfrm>
        </p:spPr>
        <p:txBody>
          <a:bodyPr/>
          <a:lstStyle/>
          <a:p>
            <a:r>
              <a:rPr lang="en-US" dirty="0" smtClean="0"/>
              <a:t>Personal write up based on the students experience.</a:t>
            </a:r>
            <a:endParaRPr lang="en-US" dirty="0"/>
          </a:p>
        </p:txBody>
      </p:sp>
      <p:sp>
        <p:nvSpPr>
          <p:cNvPr id="9" name="Slide Number Placeholder 8"/>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26</a:t>
            </a:fld>
            <a:endParaRPr lang="en-US" dirty="0">
              <a:latin typeface="Calibri"/>
              <a:ea typeface="Calibri"/>
              <a:cs typeface="Calibri"/>
              <a:sym typeface="Calibri"/>
            </a:endParaRPr>
          </a:p>
        </p:txBody>
      </p:sp>
    </p:spTree>
    <p:extLst>
      <p:ext uri="{BB962C8B-B14F-4D97-AF65-F5344CB8AC3E}">
        <p14:creationId xmlns:p14="http://schemas.microsoft.com/office/powerpoint/2010/main" val="1144020916"/>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7" name="Shape 327"/>
          <p:cNvSpPr txBox="1"/>
          <p:nvPr/>
        </p:nvSpPr>
        <p:spPr>
          <a:xfrm>
            <a:off x="282947" y="746879"/>
            <a:ext cx="7779600" cy="527700"/>
          </a:xfrm>
          <a:prstGeom prst="rect">
            <a:avLst/>
          </a:prstGeom>
          <a:solidFill>
            <a:srgbClr val="FF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Arial"/>
              <a:buNone/>
            </a:pPr>
            <a:r>
              <a:rPr lang="en-US" sz="2600" b="1" i="0" u="none" strike="noStrike" cap="none" dirty="0">
                <a:solidFill>
                  <a:srgbClr val="000000"/>
                </a:solidFill>
                <a:latin typeface="Arial"/>
                <a:ea typeface="Arial"/>
                <a:cs typeface="Arial"/>
                <a:sym typeface="Arial"/>
              </a:rPr>
              <a:t>STEP </a:t>
            </a:r>
            <a:r>
              <a:rPr lang="en-US" sz="2600" b="1" dirty="0" smtClean="0"/>
              <a:t>2</a:t>
            </a:r>
            <a:r>
              <a:rPr lang="en-US" sz="2600" b="1" i="0" u="none" strike="noStrike" cap="none" dirty="0" smtClean="0">
                <a:solidFill>
                  <a:srgbClr val="000000"/>
                </a:solidFill>
                <a:latin typeface="Arial"/>
                <a:ea typeface="Arial"/>
                <a:cs typeface="Arial"/>
                <a:sym typeface="Arial"/>
              </a:rPr>
              <a:t>: </a:t>
            </a:r>
            <a:r>
              <a:rPr lang="en-US" sz="2600" b="1" dirty="0"/>
              <a:t>SYSTEM OPERANDS AND FUNCTIONS</a:t>
            </a:r>
          </a:p>
        </p:txBody>
      </p:sp>
      <p:sp>
        <p:nvSpPr>
          <p:cNvPr id="328" name="Shape 328"/>
          <p:cNvSpPr/>
          <p:nvPr/>
        </p:nvSpPr>
        <p:spPr>
          <a:xfrm>
            <a:off x="367650" y="5246856"/>
            <a:ext cx="3614400" cy="1115843"/>
          </a:xfrm>
          <a:prstGeom prst="rect">
            <a:avLst/>
          </a:prstGeom>
          <a:noFill/>
          <a:ln w="9525" cap="flat" cmpd="sng">
            <a:solidFill>
              <a:srgbClr val="000000"/>
            </a:solidFill>
            <a:prstDash val="dash"/>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329" name="Shape 329"/>
          <p:cNvSpPr txBox="1"/>
          <p:nvPr/>
        </p:nvSpPr>
        <p:spPr>
          <a:xfrm>
            <a:off x="315840" y="1731122"/>
            <a:ext cx="7883400" cy="6117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Font typeface="Source Sans Pro"/>
              <a:buNone/>
            </a:pPr>
            <a:r>
              <a:rPr lang="en-US" b="1" dirty="0">
                <a:solidFill>
                  <a:srgbClr val="3F3F3F"/>
                </a:solidFill>
                <a:latin typeface="Source Sans Pro"/>
                <a:ea typeface="Source Sans Pro"/>
                <a:cs typeface="Source Sans Pro"/>
                <a:sym typeface="Source Sans Pro"/>
              </a:rPr>
              <a:t>What is the value related operand? What is/are the value related states that change? Value related process of changing those states?</a:t>
            </a: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Font typeface="Arial"/>
              <a:buNone/>
            </a:pPr>
            <a:endParaRPr sz="1200" b="0" i="1"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Font typeface="Arial"/>
              <a:buNone/>
            </a:pPr>
            <a:endParaRPr sz="1200" b="0" i="0" u="none" strike="noStrike" cap="none" dirty="0">
              <a:solidFill>
                <a:schemeClr val="dk1"/>
              </a:solidFill>
              <a:latin typeface="Times New Roman"/>
              <a:ea typeface="Times New Roman"/>
              <a:cs typeface="Times New Roman"/>
              <a:sym typeface="Times New Roman"/>
            </a:endParaRPr>
          </a:p>
        </p:txBody>
      </p:sp>
      <p:sp>
        <p:nvSpPr>
          <p:cNvPr id="330" name="Shape 330"/>
          <p:cNvSpPr/>
          <p:nvPr/>
        </p:nvSpPr>
        <p:spPr>
          <a:xfrm>
            <a:off x="367646" y="2282124"/>
            <a:ext cx="7695000" cy="560700"/>
          </a:xfrm>
          <a:prstGeom prst="rect">
            <a:avLst/>
          </a:prstGeom>
          <a:noFill/>
          <a:ln w="9525" cap="flat" cmpd="sng">
            <a:solidFill>
              <a:srgbClr val="000000"/>
            </a:solidFill>
            <a:prstDash val="dash"/>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331" name="Shape 331"/>
          <p:cNvSpPr txBox="1"/>
          <p:nvPr/>
        </p:nvSpPr>
        <p:spPr>
          <a:xfrm>
            <a:off x="315840" y="2958749"/>
            <a:ext cx="7779600" cy="460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Font typeface="Source Sans Pro"/>
              <a:buNone/>
            </a:pPr>
            <a:r>
              <a:rPr lang="en-US" b="1" dirty="0">
                <a:solidFill>
                  <a:srgbClr val="3F3F3F"/>
                </a:solidFill>
                <a:latin typeface="Source Sans Pro"/>
                <a:ea typeface="Source Sans Pro"/>
                <a:cs typeface="Source Sans Pro"/>
                <a:sym typeface="Source Sans Pro"/>
              </a:rPr>
              <a:t>What are the principal internal operands? What principal internal processes act on them?  what are the principal internal functions?</a:t>
            </a:r>
          </a:p>
          <a:p>
            <a:pPr marL="0" marR="0" lvl="0" indent="0" algn="l" rtl="0">
              <a:lnSpc>
                <a:spcPct val="100000"/>
              </a:lnSpc>
              <a:spcBef>
                <a:spcPts val="0"/>
              </a:spcBef>
              <a:spcAft>
                <a:spcPts val="0"/>
              </a:spcAft>
              <a:buClr>
                <a:schemeClr val="dk1"/>
              </a:buClr>
              <a:buFont typeface="Source Sans Pro"/>
              <a:buNone/>
            </a:pPr>
            <a:r>
              <a:rPr lang="en-US" b="1" dirty="0">
                <a:solidFill>
                  <a:srgbClr val="3F3F3F"/>
                </a:solidFill>
                <a:latin typeface="Source Sans Pro"/>
                <a:ea typeface="Source Sans Pro"/>
                <a:cs typeface="Source Sans Pro"/>
                <a:sym typeface="Source Sans Pro"/>
              </a:rPr>
              <a:t> </a:t>
            </a: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Font typeface="Arial"/>
              <a:buNone/>
            </a:pPr>
            <a:endParaRPr sz="1200" b="0" i="1"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Font typeface="Arial"/>
              <a:buNone/>
            </a:pPr>
            <a:endParaRPr sz="1200" b="0" i="0" u="none" strike="noStrike" cap="none" dirty="0">
              <a:solidFill>
                <a:schemeClr val="dk1"/>
              </a:solidFill>
              <a:latin typeface="Times New Roman"/>
              <a:ea typeface="Times New Roman"/>
              <a:cs typeface="Times New Roman"/>
              <a:sym typeface="Times New Roman"/>
            </a:endParaRPr>
          </a:p>
        </p:txBody>
      </p:sp>
      <p:sp>
        <p:nvSpPr>
          <p:cNvPr id="332" name="Shape 332"/>
          <p:cNvSpPr txBox="1"/>
          <p:nvPr/>
        </p:nvSpPr>
        <p:spPr>
          <a:xfrm>
            <a:off x="373875" y="4267932"/>
            <a:ext cx="3697500" cy="8829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Font typeface="Source Sans Pro"/>
              <a:buNone/>
            </a:pPr>
            <a:r>
              <a:rPr lang="en-US" b="1" dirty="0">
                <a:solidFill>
                  <a:srgbClr val="3F3F3F"/>
                </a:solidFill>
                <a:latin typeface="Source Sans Pro"/>
                <a:ea typeface="Source Sans Pro"/>
                <a:cs typeface="Source Sans Pro"/>
                <a:sym typeface="Source Sans Pro"/>
              </a:rPr>
              <a:t>How do the principal internal functions connect to form the primary value pathway? How does the external function emerge from these internal functions?</a:t>
            </a: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Font typeface="Arial"/>
              <a:buNone/>
            </a:pPr>
            <a:endParaRPr sz="1200" b="0" i="1"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Font typeface="Arial"/>
              <a:buNone/>
            </a:pPr>
            <a:endParaRPr sz="1200" b="0" i="0" u="none" strike="noStrike" cap="none" dirty="0">
              <a:solidFill>
                <a:schemeClr val="dk1"/>
              </a:solidFill>
              <a:latin typeface="Times New Roman"/>
              <a:ea typeface="Times New Roman"/>
              <a:cs typeface="Times New Roman"/>
              <a:sym typeface="Times New Roman"/>
            </a:endParaRPr>
          </a:p>
        </p:txBody>
      </p:sp>
      <p:sp>
        <p:nvSpPr>
          <p:cNvPr id="333" name="Shape 333"/>
          <p:cNvSpPr/>
          <p:nvPr/>
        </p:nvSpPr>
        <p:spPr>
          <a:xfrm>
            <a:off x="4766875" y="5246857"/>
            <a:ext cx="3438600" cy="1115842"/>
          </a:xfrm>
          <a:prstGeom prst="rect">
            <a:avLst/>
          </a:prstGeom>
          <a:noFill/>
          <a:ln w="9525" cap="flat" cmpd="sng">
            <a:solidFill>
              <a:srgbClr val="000000"/>
            </a:solidFill>
            <a:prstDash val="dash"/>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334" name="Shape 334"/>
          <p:cNvSpPr txBox="1"/>
          <p:nvPr/>
        </p:nvSpPr>
        <p:spPr>
          <a:xfrm>
            <a:off x="4690675" y="4266436"/>
            <a:ext cx="3438600" cy="9537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Font typeface="Source Sans Pro"/>
              <a:buNone/>
            </a:pPr>
            <a:r>
              <a:rPr lang="en-US" b="1" dirty="0">
                <a:solidFill>
                  <a:srgbClr val="3F3F3F"/>
                </a:solidFill>
                <a:latin typeface="Source Sans Pro"/>
                <a:ea typeface="Source Sans Pro"/>
                <a:cs typeface="Source Sans Pro"/>
                <a:sym typeface="Source Sans Pro"/>
              </a:rPr>
              <a:t>How do internal functions map to objects of form? How do the operands move between or change because of objects of form? </a:t>
            </a: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Font typeface="Arial"/>
              <a:buNone/>
            </a:pPr>
            <a:endParaRPr sz="1200" b="0" i="1"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Font typeface="Arial"/>
              <a:buNone/>
            </a:pPr>
            <a:endParaRPr sz="1200" b="0" i="0" u="none" strike="noStrike" cap="none" dirty="0">
              <a:solidFill>
                <a:schemeClr val="dk1"/>
              </a:solidFill>
              <a:latin typeface="Times New Roman"/>
              <a:ea typeface="Times New Roman"/>
              <a:cs typeface="Times New Roman"/>
              <a:sym typeface="Times New Roman"/>
            </a:endParaRPr>
          </a:p>
        </p:txBody>
      </p:sp>
      <p:sp>
        <p:nvSpPr>
          <p:cNvPr id="335" name="Shape 335"/>
          <p:cNvSpPr txBox="1"/>
          <p:nvPr/>
        </p:nvSpPr>
        <p:spPr>
          <a:xfrm>
            <a:off x="315812" y="1236266"/>
            <a:ext cx="8418900" cy="502042"/>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Source Sans Pro"/>
              <a:buNone/>
            </a:pPr>
            <a:r>
              <a:rPr lang="en-US" sz="1200" b="0" i="1" u="none" strike="noStrike" cap="none" dirty="0">
                <a:solidFill>
                  <a:srgbClr val="3F3F3F"/>
                </a:solidFill>
                <a:latin typeface="Source Sans Pro"/>
                <a:ea typeface="Source Sans Pro"/>
                <a:cs typeface="Source Sans Pro"/>
                <a:sym typeface="Source Sans Pro"/>
              </a:rPr>
              <a:t>For your </a:t>
            </a:r>
            <a:r>
              <a:rPr lang="en-US" sz="1200" i="1" dirty="0" smtClean="0">
                <a:solidFill>
                  <a:srgbClr val="3F3F3F"/>
                </a:solidFill>
                <a:latin typeface="Source Sans Pro"/>
                <a:ea typeface="Source Sans Pro"/>
                <a:cs typeface="Source Sans Pro"/>
                <a:sym typeface="Source Sans Pro"/>
              </a:rPr>
              <a:t>next</a:t>
            </a:r>
            <a:r>
              <a:rPr lang="en-US" sz="1200" b="0" i="1" u="none" strike="noStrike" cap="none" dirty="0" smtClean="0">
                <a:solidFill>
                  <a:srgbClr val="3F3F3F"/>
                </a:solidFill>
                <a:latin typeface="Source Sans Pro"/>
                <a:ea typeface="Source Sans Pro"/>
                <a:cs typeface="Source Sans Pro"/>
                <a:sym typeface="Source Sans Pro"/>
              </a:rPr>
              <a:t> </a:t>
            </a:r>
            <a:r>
              <a:rPr lang="en-US" sz="1200" b="0" i="1" u="none" strike="noStrike" cap="none" dirty="0">
                <a:solidFill>
                  <a:srgbClr val="3F3F3F"/>
                </a:solidFill>
                <a:latin typeface="Source Sans Pro"/>
                <a:ea typeface="Source Sans Pro"/>
                <a:cs typeface="Source Sans Pro"/>
                <a:sym typeface="Source Sans Pro"/>
              </a:rPr>
              <a:t>step, you will </a:t>
            </a:r>
            <a:r>
              <a:rPr lang="en-US" sz="1200" i="1" dirty="0">
                <a:solidFill>
                  <a:srgbClr val="3F3F3F"/>
                </a:solidFill>
                <a:latin typeface="Source Sans Pro"/>
                <a:ea typeface="Source Sans Pro"/>
                <a:cs typeface="Source Sans Pro"/>
                <a:sym typeface="Source Sans Pro"/>
              </a:rPr>
              <a:t>consider value related and principal internal operands and states. With your chosen system in mind, </a:t>
            </a:r>
            <a:r>
              <a:rPr lang="en-US" sz="1200" i="1" dirty="0" smtClean="0">
                <a:solidFill>
                  <a:srgbClr val="3F3F3F"/>
                </a:solidFill>
                <a:latin typeface="Source Sans Pro"/>
                <a:ea typeface="Source Sans Pro"/>
                <a:cs typeface="Source Sans Pro"/>
                <a:sym typeface="Source Sans Pro"/>
              </a:rPr>
              <a:t>answer </a:t>
            </a:r>
            <a:r>
              <a:rPr lang="en-US" sz="1200" i="1" dirty="0">
                <a:solidFill>
                  <a:srgbClr val="3F3F3F"/>
                </a:solidFill>
                <a:latin typeface="Source Sans Pro"/>
                <a:ea typeface="Source Sans Pro"/>
                <a:cs typeface="Source Sans Pro"/>
                <a:sym typeface="Source Sans Pro"/>
              </a:rPr>
              <a:t>the following questions: </a:t>
            </a:r>
          </a:p>
        </p:txBody>
      </p:sp>
      <p:sp>
        <p:nvSpPr>
          <p:cNvPr id="336" name="Shape 336"/>
          <p:cNvSpPr/>
          <p:nvPr/>
        </p:nvSpPr>
        <p:spPr>
          <a:xfrm>
            <a:off x="367646" y="3564799"/>
            <a:ext cx="7695000" cy="729854"/>
          </a:xfrm>
          <a:prstGeom prst="rect">
            <a:avLst/>
          </a:prstGeom>
          <a:noFill/>
          <a:ln w="9525" cap="flat" cmpd="sng">
            <a:solidFill>
              <a:srgbClr val="000000"/>
            </a:solidFill>
            <a:prstDash val="dash"/>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3" name="Text Placeholder 2"/>
          <p:cNvSpPr>
            <a:spLocks noGrp="1"/>
          </p:cNvSpPr>
          <p:nvPr>
            <p:ph type="body" idx="1"/>
          </p:nvPr>
        </p:nvSpPr>
        <p:spPr>
          <a:xfrm>
            <a:off x="373875" y="2305938"/>
            <a:ext cx="7688672" cy="536886"/>
          </a:xfrm>
        </p:spPr>
        <p:txBody>
          <a:bodyPr numCol="3"/>
          <a:lstStyle/>
          <a:p>
            <a:r>
              <a:rPr lang="en-US" sz="1050" dirty="0" smtClean="0"/>
              <a:t>Data bits; </a:t>
            </a:r>
          </a:p>
          <a:p>
            <a:r>
              <a:rPr lang="en-US" sz="1050" dirty="0" smtClean="0"/>
              <a:t>Bit value zero (0) and one (1); </a:t>
            </a:r>
          </a:p>
          <a:p>
            <a:r>
              <a:rPr lang="en-US" sz="1050" dirty="0" smtClean="0"/>
              <a:t>Adding.</a:t>
            </a:r>
            <a:endParaRPr lang="en-US" sz="1050" dirty="0"/>
          </a:p>
        </p:txBody>
      </p:sp>
      <p:sp>
        <p:nvSpPr>
          <p:cNvPr id="4" name="Text Placeholder 3"/>
          <p:cNvSpPr>
            <a:spLocks noGrp="1"/>
          </p:cNvSpPr>
          <p:nvPr>
            <p:ph type="body" idx="2"/>
          </p:nvPr>
        </p:nvSpPr>
        <p:spPr>
          <a:xfrm>
            <a:off x="373912" y="3573224"/>
            <a:ext cx="7688636" cy="694708"/>
          </a:xfrm>
        </p:spPr>
        <p:txBody>
          <a:bodyPr numCol="3"/>
          <a:lstStyle/>
          <a:p>
            <a:r>
              <a:rPr lang="en-US" sz="1050" dirty="0" smtClean="0"/>
              <a:t>Internal data bits (attributes are value 0 and value 1)</a:t>
            </a:r>
          </a:p>
          <a:p>
            <a:endParaRPr lang="en-US" sz="1050" dirty="0" smtClean="0"/>
          </a:p>
          <a:p>
            <a:endParaRPr lang="en-US" sz="1050" dirty="0"/>
          </a:p>
          <a:p>
            <a:r>
              <a:rPr lang="en-US" sz="1000" dirty="0" smtClean="0"/>
              <a:t>Exclusive disjunction (XOR), logical conjunction (AND) and logical disjunction (OR) which present the process of each logical gate</a:t>
            </a:r>
          </a:p>
          <a:p>
            <a:r>
              <a:rPr lang="en-US" sz="1050" dirty="0" smtClean="0"/>
              <a:t>Data bits are “</a:t>
            </a:r>
            <a:r>
              <a:rPr lang="en-US" sz="1050" dirty="0" err="1" smtClean="0"/>
              <a:t>ANDed</a:t>
            </a:r>
            <a:r>
              <a:rPr lang="en-US" sz="1050" dirty="0" smtClean="0"/>
              <a:t>”; </a:t>
            </a:r>
            <a:r>
              <a:rPr lang="en-US" sz="1050" dirty="0"/>
              <a:t>Data bits </a:t>
            </a:r>
            <a:r>
              <a:rPr lang="en-US" sz="1050" dirty="0" smtClean="0"/>
              <a:t>are “</a:t>
            </a:r>
            <a:r>
              <a:rPr lang="en-US" sz="1050" dirty="0" err="1" smtClean="0"/>
              <a:t>ORed</a:t>
            </a:r>
            <a:r>
              <a:rPr lang="en-US" sz="1050" dirty="0" smtClean="0"/>
              <a:t>”; </a:t>
            </a:r>
            <a:r>
              <a:rPr lang="en-US" sz="1050" dirty="0"/>
              <a:t>Data bits </a:t>
            </a:r>
            <a:r>
              <a:rPr lang="en-US" sz="1050" dirty="0" smtClean="0"/>
              <a:t>are “</a:t>
            </a:r>
            <a:r>
              <a:rPr lang="en-US" sz="1050" dirty="0" err="1" smtClean="0"/>
              <a:t>XORed</a:t>
            </a:r>
            <a:r>
              <a:rPr lang="en-US" sz="1050" dirty="0" smtClean="0"/>
              <a:t>”</a:t>
            </a:r>
          </a:p>
        </p:txBody>
      </p:sp>
      <p:sp>
        <p:nvSpPr>
          <p:cNvPr id="5" name="Text Placeholder 4"/>
          <p:cNvSpPr>
            <a:spLocks noGrp="1"/>
          </p:cNvSpPr>
          <p:nvPr>
            <p:ph type="body" idx="13"/>
          </p:nvPr>
        </p:nvSpPr>
        <p:spPr>
          <a:xfrm>
            <a:off x="373911" y="5262382"/>
            <a:ext cx="3608140" cy="1347968"/>
          </a:xfrm>
        </p:spPr>
        <p:txBody>
          <a:bodyPr tIns="0" rIns="0" bIns="0"/>
          <a:lstStyle/>
          <a:p>
            <a:endParaRPr lang="en-US" sz="1000" dirty="0" smtClean="0"/>
          </a:p>
          <a:p>
            <a:r>
              <a:rPr lang="en-US" sz="1000" dirty="0" smtClean="0"/>
              <a:t>The external function emerges from the sub-interrelated internal functions such as internal data bits are “</a:t>
            </a:r>
            <a:r>
              <a:rPr lang="en-US" sz="1000" dirty="0" err="1" smtClean="0"/>
              <a:t>ANDed</a:t>
            </a:r>
            <a:r>
              <a:rPr lang="en-US" sz="1000" dirty="0" smtClean="0"/>
              <a:t>”, “</a:t>
            </a:r>
            <a:r>
              <a:rPr lang="en-US" sz="1000" dirty="0" err="1" smtClean="0"/>
              <a:t>ORed</a:t>
            </a:r>
            <a:r>
              <a:rPr lang="en-US" sz="1000" dirty="0" smtClean="0"/>
              <a:t>” and “</a:t>
            </a:r>
            <a:r>
              <a:rPr lang="en-US" sz="1000" dirty="0" err="1" smtClean="0"/>
              <a:t>XORed</a:t>
            </a:r>
            <a:r>
              <a:rPr lang="en-US" sz="1000" dirty="0" smtClean="0"/>
              <a:t>”. The external “adding” process emerges from such internal processes. The internal operand, “internal data bit” is influenced by the structure of the form.</a:t>
            </a:r>
            <a:endParaRPr lang="en-US" sz="1000" dirty="0"/>
          </a:p>
        </p:txBody>
      </p:sp>
      <p:sp>
        <p:nvSpPr>
          <p:cNvPr id="6" name="Text Placeholder 5"/>
          <p:cNvSpPr>
            <a:spLocks noGrp="1"/>
          </p:cNvSpPr>
          <p:nvPr>
            <p:ph type="body" idx="14"/>
          </p:nvPr>
        </p:nvSpPr>
        <p:spPr>
          <a:xfrm>
            <a:off x="4766875" y="5264241"/>
            <a:ext cx="3432365" cy="1098458"/>
          </a:xfrm>
        </p:spPr>
        <p:txBody>
          <a:bodyPr lIns="91440" tIns="0" rIns="0" bIns="0">
            <a:normAutofit/>
          </a:bodyPr>
          <a:lstStyle/>
          <a:p>
            <a:pPr marL="171450" indent="-171450">
              <a:buFont typeface="Arial" panose="020B0604020202020204" pitchFamily="34" charset="0"/>
              <a:buChar char="•"/>
            </a:pPr>
            <a:r>
              <a:rPr lang="en-US" sz="1050" dirty="0" smtClean="0"/>
              <a:t>Exclusive disjunction (XOR) – XOR Gate</a:t>
            </a:r>
          </a:p>
          <a:p>
            <a:pPr marL="171450" indent="-171450">
              <a:buFont typeface="Arial" panose="020B0604020202020204" pitchFamily="34" charset="0"/>
              <a:buChar char="•"/>
            </a:pPr>
            <a:r>
              <a:rPr lang="en-US" sz="1050" dirty="0" smtClean="0"/>
              <a:t>Logical conjunction (AND) – AND Gate</a:t>
            </a:r>
          </a:p>
          <a:p>
            <a:pPr marL="171450" indent="-171450">
              <a:buFont typeface="Arial" panose="020B0604020202020204" pitchFamily="34" charset="0"/>
              <a:buChar char="•"/>
            </a:pPr>
            <a:r>
              <a:rPr lang="en-US" sz="1050" dirty="0" smtClean="0"/>
              <a:t>Logical disjunction (OR) – OR Gate</a:t>
            </a:r>
          </a:p>
          <a:p>
            <a:r>
              <a:rPr lang="en-US" sz="1050" dirty="0" smtClean="0"/>
              <a:t>The operands (data bits) are changed by structural relationships between the objects of form (logic gates)</a:t>
            </a:r>
            <a:endParaRPr lang="en-US" sz="1050" dirty="0"/>
          </a:p>
        </p:txBody>
      </p:sp>
      <p:sp>
        <p:nvSpPr>
          <p:cNvPr id="10" name="Slide Number Placeholder 9"/>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3</a:t>
            </a:fld>
            <a:endParaRPr lang="en-US" dirty="0">
              <a:latin typeface="Calibri"/>
              <a:ea typeface="Calibri"/>
              <a:cs typeface="Calibri"/>
              <a:sym typeface="Calibri"/>
            </a:endParaRPr>
          </a:p>
        </p:txBody>
      </p:sp>
    </p:spTree>
    <p:extLst>
      <p:ext uri="{BB962C8B-B14F-4D97-AF65-F5344CB8AC3E}">
        <p14:creationId xmlns:p14="http://schemas.microsoft.com/office/powerpoint/2010/main" val="1134654253"/>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2" name="Shape 342"/>
          <p:cNvSpPr txBox="1"/>
          <p:nvPr/>
        </p:nvSpPr>
        <p:spPr>
          <a:xfrm>
            <a:off x="286521" y="533400"/>
            <a:ext cx="7779600" cy="763458"/>
          </a:xfrm>
          <a:prstGeom prst="rect">
            <a:avLst/>
          </a:prstGeom>
          <a:solidFill>
            <a:srgbClr val="FF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Arial"/>
              <a:buNone/>
            </a:pPr>
            <a:r>
              <a:rPr lang="en-US" sz="3000" b="1" i="0" u="none" strike="noStrike" cap="none" dirty="0">
                <a:solidFill>
                  <a:srgbClr val="000000"/>
                </a:solidFill>
                <a:latin typeface="Arial"/>
                <a:ea typeface="Arial"/>
                <a:cs typeface="Arial"/>
                <a:sym typeface="Arial"/>
              </a:rPr>
              <a:t>STEP </a:t>
            </a:r>
            <a:r>
              <a:rPr lang="en-US" sz="3000" b="1" i="0" u="none" strike="noStrike" cap="none" dirty="0" smtClean="0">
                <a:solidFill>
                  <a:srgbClr val="000000"/>
                </a:solidFill>
                <a:latin typeface="Arial"/>
                <a:ea typeface="Arial"/>
                <a:cs typeface="Arial"/>
                <a:sym typeface="Arial"/>
              </a:rPr>
              <a:t>3: </a:t>
            </a:r>
            <a:r>
              <a:rPr lang="en-US" sz="3000" b="1" dirty="0"/>
              <a:t>DEVELOP AN OPM DIAGRAM</a:t>
            </a:r>
          </a:p>
        </p:txBody>
      </p:sp>
      <p:sp>
        <p:nvSpPr>
          <p:cNvPr id="343" name="Shape 343"/>
          <p:cNvSpPr/>
          <p:nvPr/>
        </p:nvSpPr>
        <p:spPr>
          <a:xfrm>
            <a:off x="357394" y="2471392"/>
            <a:ext cx="8429213" cy="3531300"/>
          </a:xfrm>
          <a:prstGeom prst="rect">
            <a:avLst/>
          </a:prstGeom>
          <a:noFill/>
          <a:ln w="9525" cap="flat" cmpd="sng">
            <a:solidFill>
              <a:srgbClr val="000000"/>
            </a:solidFill>
            <a:prstDash val="dash"/>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346" name="Shape 346"/>
          <p:cNvSpPr txBox="1"/>
          <p:nvPr/>
        </p:nvSpPr>
        <p:spPr>
          <a:xfrm>
            <a:off x="315812" y="2120133"/>
            <a:ext cx="4415700" cy="460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Source Sans Pro"/>
              <a:buNone/>
            </a:pPr>
            <a:r>
              <a:rPr lang="en-US" sz="1400" b="1" i="0" u="none" strike="noStrike" cap="none">
                <a:solidFill>
                  <a:srgbClr val="3F3F3F"/>
                </a:solidFill>
                <a:latin typeface="Source Sans Pro"/>
                <a:ea typeface="Source Sans Pro"/>
                <a:cs typeface="Source Sans Pro"/>
                <a:sym typeface="Source Sans Pro"/>
              </a:rPr>
              <a:t>System Diagram/Schematic</a:t>
            </a:r>
          </a:p>
          <a:p>
            <a:pPr marL="0" marR="0" lvl="0" indent="0" algn="l" rtl="0">
              <a:lnSpc>
                <a:spcPct val="100000"/>
              </a:lnSpc>
              <a:spcBef>
                <a:spcPts val="0"/>
              </a:spcBef>
              <a:spcAft>
                <a:spcPts val="0"/>
              </a:spcAft>
              <a:buClr>
                <a:schemeClr val="dk1"/>
              </a:buClr>
              <a:buFont typeface="Arial"/>
              <a:buNone/>
            </a:pPr>
            <a:endParaRPr sz="1200" b="0" i="0" u="none" strike="noStrike" cap="none">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Font typeface="Arial"/>
              <a:buNone/>
            </a:pPr>
            <a:endParaRPr sz="1200" b="0" i="0" u="none" strike="noStrike" cap="none">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Font typeface="Arial"/>
              <a:buNone/>
            </a:pPr>
            <a:endParaRPr sz="12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Font typeface="Arial"/>
              <a:buNone/>
            </a:pPr>
            <a:endParaRPr sz="1200" b="0" i="1"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endParaRPr sz="12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Font typeface="Arial"/>
              <a:buNone/>
            </a:pPr>
            <a:endParaRPr sz="1200" b="0" i="0" u="none" strike="noStrike" cap="none">
              <a:solidFill>
                <a:schemeClr val="dk1"/>
              </a:solidFill>
              <a:latin typeface="Times New Roman"/>
              <a:ea typeface="Times New Roman"/>
              <a:cs typeface="Times New Roman"/>
              <a:sym typeface="Times New Roman"/>
            </a:endParaRPr>
          </a:p>
        </p:txBody>
      </p:sp>
      <p:sp>
        <p:nvSpPr>
          <p:cNvPr id="347" name="Shape 347"/>
          <p:cNvSpPr txBox="1"/>
          <p:nvPr/>
        </p:nvSpPr>
        <p:spPr>
          <a:xfrm>
            <a:off x="327865" y="1155699"/>
            <a:ext cx="8418900" cy="964433"/>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Source Sans Pro"/>
              <a:buNone/>
            </a:pPr>
            <a:r>
              <a:rPr lang="en-US" sz="1200" i="1" dirty="0">
                <a:solidFill>
                  <a:srgbClr val="3F3F3F"/>
                </a:solidFill>
                <a:latin typeface="Source Sans Pro"/>
                <a:ea typeface="Source Sans Pro"/>
                <a:cs typeface="Source Sans Pro"/>
                <a:sym typeface="Source Sans Pro"/>
              </a:rPr>
              <a:t>For your </a:t>
            </a:r>
            <a:r>
              <a:rPr lang="en-US" sz="1200" i="1" dirty="0" smtClean="0">
                <a:solidFill>
                  <a:srgbClr val="3F3F3F"/>
                </a:solidFill>
                <a:latin typeface="Source Sans Pro"/>
                <a:ea typeface="Source Sans Pro"/>
                <a:cs typeface="Source Sans Pro"/>
                <a:sym typeface="Source Sans Pro"/>
              </a:rPr>
              <a:t>system, </a:t>
            </a:r>
            <a:r>
              <a:rPr lang="en-US" sz="1200" i="1" dirty="0">
                <a:solidFill>
                  <a:srgbClr val="3F3F3F"/>
                </a:solidFill>
                <a:latin typeface="Source Sans Pro"/>
                <a:ea typeface="Source Sans Pro"/>
                <a:cs typeface="Source Sans Pro"/>
                <a:sym typeface="Source Sans Pro"/>
              </a:rPr>
              <a:t>develop an OPM diagram and </a:t>
            </a:r>
            <a:r>
              <a:rPr lang="en-US" sz="1200" i="1" dirty="0" smtClean="0">
                <a:solidFill>
                  <a:srgbClr val="3F3F3F"/>
                </a:solidFill>
                <a:latin typeface="Source Sans Pro"/>
                <a:ea typeface="Source Sans Pro"/>
                <a:cs typeface="Source Sans Pro"/>
                <a:sym typeface="Source Sans Pro"/>
              </a:rPr>
              <a:t>insert the diagram below. </a:t>
            </a:r>
            <a:r>
              <a:rPr lang="en-US" sz="1200" i="1" dirty="0">
                <a:solidFill>
                  <a:srgbClr val="3F3F3F"/>
                </a:solidFill>
                <a:latin typeface="Source Sans Pro"/>
                <a:ea typeface="Source Sans Pro"/>
                <a:cs typeface="Source Sans Pro"/>
                <a:sym typeface="Source Sans Pro"/>
              </a:rPr>
              <a:t>H</a:t>
            </a:r>
            <a:r>
              <a:rPr lang="en-US" sz="1200" b="0" i="1" u="none" strike="noStrike" cap="none" dirty="0">
                <a:solidFill>
                  <a:srgbClr val="3F3F3F"/>
                </a:solidFill>
                <a:latin typeface="Source Sans Pro"/>
                <a:ea typeface="Source Sans Pro"/>
                <a:cs typeface="Source Sans Pro"/>
                <a:sym typeface="Source Sans Pro"/>
              </a:rPr>
              <a:t>ighlight or circle and label the the </a:t>
            </a:r>
            <a:r>
              <a:rPr lang="en-US" sz="1200" i="1" dirty="0">
                <a:solidFill>
                  <a:srgbClr val="3F3F3F"/>
                </a:solidFill>
                <a:latin typeface="Source Sans Pro"/>
                <a:ea typeface="Source Sans Pro"/>
                <a:cs typeface="Source Sans Pro"/>
                <a:sym typeface="Source Sans Pro"/>
              </a:rPr>
              <a:t>following: value related operand, delivered function, internal functions (operands and processes), and form.</a:t>
            </a:r>
            <a:r>
              <a:rPr lang="en-US" sz="1200" b="0" i="1" u="none" strike="noStrike" cap="none" dirty="0">
                <a:solidFill>
                  <a:srgbClr val="3F3F3F"/>
                </a:solidFill>
                <a:latin typeface="Source Sans Pro"/>
                <a:ea typeface="Source Sans Pro"/>
                <a:cs typeface="Source Sans Pro"/>
                <a:sym typeface="Source Sans Pro"/>
              </a:rPr>
              <a:t> Provide a brief d</a:t>
            </a:r>
            <a:r>
              <a:rPr lang="en-US" sz="1200" i="1" dirty="0">
                <a:solidFill>
                  <a:srgbClr val="3F3F3F"/>
                </a:solidFill>
                <a:latin typeface="Source Sans Pro"/>
                <a:ea typeface="Source Sans Pro"/>
                <a:cs typeface="Source Sans Pro"/>
                <a:sym typeface="Source Sans Pro"/>
              </a:rPr>
              <a:t>escription of each in the field </a:t>
            </a:r>
            <a:r>
              <a:rPr lang="en-US" sz="1200" i="1" dirty="0" smtClean="0">
                <a:solidFill>
                  <a:srgbClr val="3F3F3F"/>
                </a:solidFill>
                <a:latin typeface="Source Sans Pro"/>
                <a:ea typeface="Source Sans Pro"/>
                <a:cs typeface="Source Sans Pro"/>
                <a:sym typeface="Source Sans Pro"/>
              </a:rPr>
              <a:t>provided in the next slide.</a:t>
            </a:r>
          </a:p>
          <a:p>
            <a:pPr>
              <a:buClr>
                <a:schemeClr val="dk1"/>
              </a:buClr>
              <a:buSzPct val="25000"/>
            </a:pPr>
            <a:endParaRPr lang="en-US" sz="500" i="1" dirty="0" smtClean="0">
              <a:solidFill>
                <a:srgbClr val="3F3F3F"/>
              </a:solidFill>
              <a:ea typeface="Source Sans Pro"/>
              <a:sym typeface="Source Sans Pro"/>
            </a:endParaRPr>
          </a:p>
          <a:p>
            <a:pPr>
              <a:buClr>
                <a:schemeClr val="dk1"/>
              </a:buClr>
              <a:buSzPct val="25000"/>
            </a:pPr>
            <a:r>
              <a:rPr lang="en-US" sz="1200" i="1" dirty="0" smtClean="0">
                <a:solidFill>
                  <a:srgbClr val="3F3F3F"/>
                </a:solidFill>
                <a:ea typeface="Source Sans Pro"/>
                <a:sym typeface="Source Sans Pro"/>
              </a:rPr>
              <a:t>Please </a:t>
            </a:r>
            <a:r>
              <a:rPr lang="en-US" sz="1200" i="1" dirty="0">
                <a:solidFill>
                  <a:srgbClr val="3F3F3F"/>
                </a:solidFill>
                <a:ea typeface="Source Sans Pro"/>
                <a:sym typeface="Source Sans Pro"/>
              </a:rPr>
              <a:t>remember the file size limit and </a:t>
            </a:r>
            <a:r>
              <a:rPr lang="en-US" sz="1200" i="1" dirty="0">
                <a:solidFill>
                  <a:srgbClr val="3F3F3F"/>
                </a:solidFill>
                <a:ea typeface="Source Sans Pro"/>
                <a:sym typeface="Source Sans Pro"/>
                <a:hlinkClick r:id="rId3"/>
              </a:rPr>
              <a:t>resize</a:t>
            </a:r>
            <a:r>
              <a:rPr lang="en-US" sz="1200" i="1" dirty="0">
                <a:solidFill>
                  <a:srgbClr val="3F3F3F"/>
                </a:solidFill>
                <a:ea typeface="Source Sans Pro"/>
                <a:sym typeface="Source Sans Pro"/>
              </a:rPr>
              <a:t>* or paste the image URL instead, as needed.</a:t>
            </a:r>
            <a:endParaRPr lang="en-US" sz="1200" i="1" dirty="0">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SzPct val="25000"/>
              <a:buFont typeface="Source Sans Pro"/>
              <a:buNone/>
            </a:pPr>
            <a:endParaRPr lang="en-US" sz="1200" i="1" dirty="0" smtClean="0">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SzPct val="25000"/>
              <a:buFont typeface="Source Sans Pro"/>
              <a:buNone/>
            </a:pPr>
            <a:endParaRPr lang="en-US" sz="1200" i="1" dirty="0" smtClean="0">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SzPct val="25000"/>
              <a:buFont typeface="Source Sans Pro"/>
              <a:buNone/>
            </a:pPr>
            <a:endParaRPr sz="12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Font typeface="Arial"/>
              <a:buNone/>
            </a:pPr>
            <a:endParaRPr sz="1200" b="0" i="0" u="none" strike="noStrike" cap="none" dirty="0">
              <a:solidFill>
                <a:schemeClr val="dk1"/>
              </a:solidFill>
              <a:latin typeface="Times New Roman"/>
              <a:ea typeface="Times New Roman"/>
              <a:cs typeface="Times New Roman"/>
              <a:sym typeface="Times New Roman"/>
            </a:endParaRPr>
          </a:p>
        </p:txBody>
      </p:sp>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4</a:t>
            </a:fld>
            <a:endParaRPr lang="en-US" dirty="0">
              <a:latin typeface="Calibri"/>
              <a:ea typeface="Calibri"/>
              <a:cs typeface="Calibri"/>
              <a:sym typeface="Calibri"/>
            </a:endParaRPr>
          </a:p>
        </p:txBody>
      </p:sp>
      <p:pic>
        <p:nvPicPr>
          <p:cNvPr id="2" name="Picture 1"/>
          <p:cNvPicPr>
            <a:picLocks noChangeAspect="1"/>
          </p:cNvPicPr>
          <p:nvPr/>
        </p:nvPicPr>
        <p:blipFill>
          <a:blip r:embed="rId4"/>
          <a:stretch>
            <a:fillRect/>
          </a:stretch>
        </p:blipFill>
        <p:spPr>
          <a:xfrm>
            <a:off x="2873670" y="2513981"/>
            <a:ext cx="3327290" cy="3446122"/>
          </a:xfrm>
          <a:prstGeom prst="rect">
            <a:avLst/>
          </a:prstGeom>
        </p:spPr>
      </p:pic>
    </p:spTree>
    <p:extLst>
      <p:ext uri="{BB962C8B-B14F-4D97-AF65-F5344CB8AC3E}">
        <p14:creationId xmlns:p14="http://schemas.microsoft.com/office/powerpoint/2010/main" val="4018525551"/>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4" name="Shape 344"/>
          <p:cNvSpPr txBox="1"/>
          <p:nvPr/>
        </p:nvSpPr>
        <p:spPr>
          <a:xfrm>
            <a:off x="315815" y="2105438"/>
            <a:ext cx="2240419" cy="414757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Font typeface="Source Sans Pro"/>
              <a:buNone/>
            </a:pPr>
            <a:r>
              <a:rPr lang="en-US" b="1" dirty="0">
                <a:solidFill>
                  <a:srgbClr val="3F3F3F"/>
                </a:solidFill>
                <a:latin typeface="Source Sans Pro"/>
                <a:ea typeface="Source Sans Pro"/>
                <a:cs typeface="Source Sans Pro"/>
                <a:sym typeface="Source Sans Pro"/>
              </a:rPr>
              <a:t>Value Related </a:t>
            </a:r>
            <a:r>
              <a:rPr lang="en-US" b="1" dirty="0" smtClean="0">
                <a:solidFill>
                  <a:srgbClr val="3F3F3F"/>
                </a:solidFill>
                <a:latin typeface="Source Sans Pro"/>
                <a:ea typeface="Source Sans Pro"/>
                <a:cs typeface="Source Sans Pro"/>
                <a:sym typeface="Source Sans Pro"/>
              </a:rPr>
              <a:t>Operand:</a:t>
            </a:r>
            <a:endParaRPr lang="en-US" b="1" dirty="0">
              <a:solidFill>
                <a:srgbClr val="3F3F3F"/>
              </a:solidFill>
              <a:latin typeface="Source Sans Pro"/>
              <a:ea typeface="Source Sans Pro"/>
              <a:cs typeface="Source Sans Pro"/>
              <a:sym typeface="Source Sans Pro"/>
            </a:endParaRPr>
          </a:p>
          <a:p>
            <a:pPr marL="0" marR="0" lvl="0" indent="0" algn="r" rtl="0">
              <a:lnSpc>
                <a:spcPct val="100000"/>
              </a:lnSpc>
              <a:spcBef>
                <a:spcPts val="0"/>
              </a:spcBef>
              <a:spcAft>
                <a:spcPts val="0"/>
              </a:spcAft>
              <a:buClr>
                <a:schemeClr val="dk1"/>
              </a:buClr>
              <a:buFont typeface="Arial"/>
              <a:buNone/>
            </a:pPr>
            <a:endParaRPr sz="1400" b="1" i="0" u="none" strike="noStrike" cap="none" dirty="0">
              <a:solidFill>
                <a:srgbClr val="3F3F3F"/>
              </a:solidFill>
              <a:latin typeface="Source Sans Pro"/>
              <a:ea typeface="Source Sans Pro"/>
              <a:cs typeface="Source Sans Pro"/>
              <a:sym typeface="Source Sans Pro"/>
            </a:endParaRPr>
          </a:p>
          <a:p>
            <a:pPr marL="0" marR="0" lvl="0" indent="0" algn="r" rtl="0">
              <a:lnSpc>
                <a:spcPct val="100000"/>
              </a:lnSpc>
              <a:spcBef>
                <a:spcPts val="0"/>
              </a:spcBef>
              <a:spcAft>
                <a:spcPts val="0"/>
              </a:spcAft>
              <a:buClr>
                <a:schemeClr val="dk1"/>
              </a:buClr>
              <a:buFont typeface="Arial"/>
              <a:buNone/>
            </a:pPr>
            <a:endParaRPr sz="1400" b="1" i="0" u="none" strike="noStrike" cap="none" dirty="0">
              <a:solidFill>
                <a:srgbClr val="3F3F3F"/>
              </a:solidFill>
              <a:latin typeface="Source Sans Pro"/>
              <a:ea typeface="Source Sans Pro"/>
              <a:cs typeface="Source Sans Pro"/>
              <a:sym typeface="Source Sans Pro"/>
            </a:endParaRPr>
          </a:p>
          <a:p>
            <a:pPr marL="0" marR="0" lvl="0" indent="0" algn="r" rtl="0">
              <a:lnSpc>
                <a:spcPct val="100000"/>
              </a:lnSpc>
              <a:spcBef>
                <a:spcPts val="0"/>
              </a:spcBef>
              <a:spcAft>
                <a:spcPts val="0"/>
              </a:spcAft>
              <a:buClr>
                <a:schemeClr val="dk1"/>
              </a:buClr>
              <a:buFont typeface="Arial"/>
              <a:buNone/>
            </a:pPr>
            <a:endParaRPr sz="1400" b="1" i="0" u="none" strike="noStrike" cap="none" dirty="0">
              <a:solidFill>
                <a:srgbClr val="3F3F3F"/>
              </a:solidFill>
              <a:latin typeface="Source Sans Pro"/>
              <a:ea typeface="Source Sans Pro"/>
              <a:cs typeface="Source Sans Pro"/>
              <a:sym typeface="Source Sans Pro"/>
            </a:endParaRPr>
          </a:p>
          <a:p>
            <a:pPr marL="0" marR="0" lvl="0" indent="0" algn="r" rtl="0">
              <a:lnSpc>
                <a:spcPct val="100000"/>
              </a:lnSpc>
              <a:spcBef>
                <a:spcPts val="0"/>
              </a:spcBef>
              <a:spcAft>
                <a:spcPts val="0"/>
              </a:spcAft>
              <a:buClr>
                <a:schemeClr val="dk1"/>
              </a:buClr>
              <a:buFont typeface="Source Sans Pro"/>
              <a:buNone/>
            </a:pPr>
            <a:r>
              <a:rPr lang="en-US" b="1" dirty="0">
                <a:solidFill>
                  <a:srgbClr val="3F3F3F"/>
                </a:solidFill>
                <a:latin typeface="Source Sans Pro"/>
                <a:ea typeface="Source Sans Pro"/>
                <a:cs typeface="Source Sans Pro"/>
                <a:sym typeface="Source Sans Pro"/>
              </a:rPr>
              <a:t>Delivered Function</a:t>
            </a:r>
            <a:r>
              <a:rPr lang="en-US" sz="1400" b="1" i="0" u="none" strike="noStrike" cap="none" dirty="0">
                <a:solidFill>
                  <a:srgbClr val="3F3F3F"/>
                </a:solidFill>
                <a:latin typeface="Source Sans Pro"/>
                <a:ea typeface="Source Sans Pro"/>
                <a:cs typeface="Source Sans Pro"/>
                <a:sym typeface="Source Sans Pro"/>
              </a:rPr>
              <a:t>:</a:t>
            </a:r>
          </a:p>
          <a:p>
            <a:pPr marL="0" marR="0" lvl="0" indent="0" algn="r" rtl="0">
              <a:lnSpc>
                <a:spcPct val="100000"/>
              </a:lnSpc>
              <a:spcBef>
                <a:spcPts val="0"/>
              </a:spcBef>
              <a:spcAft>
                <a:spcPts val="0"/>
              </a:spcAft>
              <a:buClr>
                <a:schemeClr val="dk1"/>
              </a:buClr>
              <a:buFont typeface="Arial"/>
              <a:buNone/>
            </a:pPr>
            <a:endParaRPr sz="1400" b="1" i="0" u="none" strike="noStrike" cap="none" dirty="0">
              <a:solidFill>
                <a:srgbClr val="3F3F3F"/>
              </a:solidFill>
              <a:latin typeface="Source Sans Pro"/>
              <a:ea typeface="Source Sans Pro"/>
              <a:cs typeface="Source Sans Pro"/>
              <a:sym typeface="Source Sans Pro"/>
            </a:endParaRPr>
          </a:p>
          <a:p>
            <a:pPr marL="0" marR="0" lvl="0" indent="0" algn="r" rtl="0">
              <a:lnSpc>
                <a:spcPct val="100000"/>
              </a:lnSpc>
              <a:spcBef>
                <a:spcPts val="0"/>
              </a:spcBef>
              <a:spcAft>
                <a:spcPts val="0"/>
              </a:spcAft>
              <a:buClr>
                <a:schemeClr val="dk1"/>
              </a:buClr>
              <a:buFont typeface="Arial"/>
              <a:buNone/>
            </a:pPr>
            <a:endParaRPr sz="1400" b="1" i="0" u="none" strike="noStrike" cap="none" dirty="0">
              <a:solidFill>
                <a:srgbClr val="3F3F3F"/>
              </a:solidFill>
              <a:latin typeface="Source Sans Pro"/>
              <a:ea typeface="Source Sans Pro"/>
              <a:cs typeface="Source Sans Pro"/>
              <a:sym typeface="Source Sans Pro"/>
            </a:endParaRPr>
          </a:p>
          <a:p>
            <a:pPr marL="0" marR="0" lvl="0" indent="0" algn="r" rtl="0">
              <a:lnSpc>
                <a:spcPct val="100000"/>
              </a:lnSpc>
              <a:spcBef>
                <a:spcPts val="0"/>
              </a:spcBef>
              <a:spcAft>
                <a:spcPts val="0"/>
              </a:spcAft>
              <a:buClr>
                <a:schemeClr val="dk1"/>
              </a:buClr>
              <a:buFont typeface="Arial"/>
              <a:buNone/>
            </a:pPr>
            <a:endParaRPr sz="1400" b="1" i="0" u="none" strike="noStrike" cap="none" dirty="0">
              <a:solidFill>
                <a:srgbClr val="3F3F3F"/>
              </a:solidFill>
              <a:latin typeface="Source Sans Pro"/>
              <a:ea typeface="Source Sans Pro"/>
              <a:cs typeface="Source Sans Pro"/>
              <a:sym typeface="Source Sans Pro"/>
            </a:endParaRPr>
          </a:p>
          <a:p>
            <a:pPr lvl="0" algn="r" rtl="0">
              <a:spcBef>
                <a:spcPts val="0"/>
              </a:spcBef>
              <a:buClr>
                <a:schemeClr val="dk1"/>
              </a:buClr>
              <a:buFont typeface="Source Sans Pro"/>
              <a:buNone/>
            </a:pPr>
            <a:r>
              <a:rPr lang="en-US" b="1" dirty="0">
                <a:solidFill>
                  <a:srgbClr val="3F3F3F"/>
                </a:solidFill>
                <a:latin typeface="Source Sans Pro"/>
                <a:ea typeface="Source Sans Pro"/>
                <a:cs typeface="Source Sans Pro"/>
                <a:sym typeface="Source Sans Pro"/>
              </a:rPr>
              <a:t>Internal </a:t>
            </a:r>
            <a:r>
              <a:rPr lang="en-US" b="1" dirty="0" smtClean="0">
                <a:solidFill>
                  <a:srgbClr val="3F3F3F"/>
                </a:solidFill>
                <a:latin typeface="Source Sans Pro"/>
                <a:ea typeface="Source Sans Pro"/>
                <a:cs typeface="Source Sans Pro"/>
                <a:sym typeface="Source Sans Pro"/>
              </a:rPr>
              <a:t>Functions</a:t>
            </a:r>
          </a:p>
          <a:p>
            <a:pPr lvl="0" algn="r" rtl="0">
              <a:spcBef>
                <a:spcPts val="0"/>
              </a:spcBef>
              <a:buClr>
                <a:schemeClr val="dk1"/>
              </a:buClr>
              <a:buFont typeface="Source Sans Pro"/>
              <a:buNone/>
            </a:pPr>
            <a:r>
              <a:rPr lang="en-US" b="1" dirty="0" smtClean="0">
                <a:solidFill>
                  <a:srgbClr val="3F3F3F"/>
                </a:solidFill>
                <a:latin typeface="Source Sans Pro"/>
                <a:ea typeface="Source Sans Pro"/>
                <a:cs typeface="Source Sans Pro"/>
                <a:sym typeface="Source Sans Pro"/>
              </a:rPr>
              <a:t>(</a:t>
            </a:r>
            <a:r>
              <a:rPr lang="en-US" b="1" dirty="0">
                <a:solidFill>
                  <a:srgbClr val="3F3F3F"/>
                </a:solidFill>
                <a:latin typeface="Source Sans Pro"/>
                <a:ea typeface="Source Sans Pro"/>
                <a:cs typeface="Source Sans Pro"/>
                <a:sym typeface="Source Sans Pro"/>
              </a:rPr>
              <a:t>operands and processes):</a:t>
            </a:r>
          </a:p>
          <a:p>
            <a:pPr marL="0" marR="0" lvl="0" indent="0" algn="r" rtl="0">
              <a:lnSpc>
                <a:spcPct val="100000"/>
              </a:lnSpc>
              <a:spcBef>
                <a:spcPts val="0"/>
              </a:spcBef>
              <a:spcAft>
                <a:spcPts val="0"/>
              </a:spcAft>
              <a:buClr>
                <a:schemeClr val="dk1"/>
              </a:buClr>
              <a:buFont typeface="Arial"/>
              <a:buNone/>
            </a:pPr>
            <a:endParaRPr sz="1200" b="0" i="0" u="none" strike="noStrike" cap="none" dirty="0">
              <a:solidFill>
                <a:schemeClr val="dk1"/>
              </a:solidFill>
              <a:latin typeface="Arial"/>
              <a:ea typeface="Arial"/>
              <a:cs typeface="Arial"/>
              <a:sym typeface="Arial"/>
            </a:endParaRPr>
          </a:p>
          <a:p>
            <a:pPr marL="0" marR="0" lvl="0" indent="0" algn="r" rtl="0">
              <a:lnSpc>
                <a:spcPct val="100000"/>
              </a:lnSpc>
              <a:spcBef>
                <a:spcPts val="0"/>
              </a:spcBef>
              <a:spcAft>
                <a:spcPts val="0"/>
              </a:spcAft>
              <a:buClr>
                <a:schemeClr val="dk1"/>
              </a:buClr>
              <a:buFont typeface="Arial"/>
              <a:buNone/>
            </a:pPr>
            <a:endParaRPr sz="1200" b="0" i="1" u="none" strike="noStrike" cap="none" dirty="0">
              <a:solidFill>
                <a:schemeClr val="dk1"/>
              </a:solidFill>
              <a:latin typeface="Arial"/>
              <a:ea typeface="Arial"/>
              <a:cs typeface="Arial"/>
              <a:sym typeface="Arial"/>
            </a:endParaRPr>
          </a:p>
          <a:p>
            <a:pPr marL="0" marR="0" lvl="0" indent="0" algn="r" rtl="0">
              <a:lnSpc>
                <a:spcPct val="100000"/>
              </a:lnSpc>
              <a:spcBef>
                <a:spcPts val="0"/>
              </a:spcBef>
              <a:spcAft>
                <a:spcPts val="0"/>
              </a:spcAft>
              <a:buClr>
                <a:schemeClr val="dk1"/>
              </a:buClr>
              <a:buFont typeface="Arial"/>
              <a:buNone/>
            </a:pPr>
            <a:endParaRPr sz="1200" b="0" i="0" u="none" strike="noStrike" cap="none" dirty="0">
              <a:solidFill>
                <a:schemeClr val="dk1"/>
              </a:solidFill>
              <a:latin typeface="Times New Roman"/>
              <a:ea typeface="Times New Roman"/>
              <a:cs typeface="Times New Roman"/>
              <a:sym typeface="Times New Roman"/>
            </a:endParaRPr>
          </a:p>
          <a:p>
            <a:pPr lvl="0" algn="r" rtl="0">
              <a:spcBef>
                <a:spcPts val="0"/>
              </a:spcBef>
              <a:buClr>
                <a:schemeClr val="dk1"/>
              </a:buClr>
              <a:buFont typeface="Source Sans Pro"/>
              <a:buNone/>
            </a:pPr>
            <a:endParaRPr b="1" dirty="0">
              <a:solidFill>
                <a:srgbClr val="3F3F3F"/>
              </a:solidFill>
              <a:latin typeface="Source Sans Pro"/>
              <a:ea typeface="Source Sans Pro"/>
              <a:cs typeface="Source Sans Pro"/>
              <a:sym typeface="Source Sans Pro"/>
            </a:endParaRPr>
          </a:p>
          <a:p>
            <a:pPr lvl="0" algn="r" rtl="0">
              <a:spcBef>
                <a:spcPts val="0"/>
              </a:spcBef>
              <a:buClr>
                <a:schemeClr val="dk1"/>
              </a:buClr>
              <a:buFont typeface="Source Sans Pro"/>
              <a:buNone/>
            </a:pPr>
            <a:r>
              <a:rPr lang="en-US" b="1" dirty="0" smtClean="0">
                <a:solidFill>
                  <a:srgbClr val="3F3F3F"/>
                </a:solidFill>
                <a:latin typeface="Source Sans Pro"/>
                <a:ea typeface="Source Sans Pro"/>
                <a:cs typeface="Source Sans Pro"/>
                <a:sym typeface="Source Sans Pro"/>
              </a:rPr>
              <a:t>Form</a:t>
            </a:r>
            <a:r>
              <a:rPr lang="en-US" b="1" dirty="0">
                <a:solidFill>
                  <a:srgbClr val="3F3F3F"/>
                </a:solidFill>
                <a:latin typeface="Source Sans Pro"/>
                <a:ea typeface="Source Sans Pro"/>
                <a:cs typeface="Source Sans Pro"/>
                <a:sym typeface="Source Sans Pro"/>
              </a:rPr>
              <a:t>: </a:t>
            </a:r>
          </a:p>
          <a:p>
            <a:pPr marL="0" marR="0" lvl="0" indent="0" algn="r" rtl="0">
              <a:lnSpc>
                <a:spcPct val="100000"/>
              </a:lnSpc>
              <a:spcBef>
                <a:spcPts val="0"/>
              </a:spcBef>
              <a:spcAft>
                <a:spcPts val="0"/>
              </a:spcAft>
              <a:buClr>
                <a:srgbClr val="000000"/>
              </a:buClr>
              <a:buFont typeface="Arial"/>
              <a:buNone/>
            </a:pPr>
            <a:endParaRPr sz="1200" dirty="0">
              <a:solidFill>
                <a:schemeClr val="dk1"/>
              </a:solidFill>
              <a:latin typeface="Times New Roman"/>
              <a:ea typeface="Times New Roman"/>
              <a:cs typeface="Times New Roman"/>
              <a:sym typeface="Times New Roman"/>
            </a:endParaRPr>
          </a:p>
        </p:txBody>
      </p:sp>
      <p:sp>
        <p:nvSpPr>
          <p:cNvPr id="342" name="Shape 342"/>
          <p:cNvSpPr txBox="1"/>
          <p:nvPr/>
        </p:nvSpPr>
        <p:spPr>
          <a:xfrm>
            <a:off x="286521" y="769158"/>
            <a:ext cx="7779600" cy="527700"/>
          </a:xfrm>
          <a:prstGeom prst="rect">
            <a:avLst/>
          </a:prstGeom>
          <a:solidFill>
            <a:srgbClr val="FF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Arial"/>
              <a:buNone/>
            </a:pPr>
            <a:r>
              <a:rPr lang="en-US" sz="3000" b="1" i="0" u="none" strike="noStrike" cap="none" dirty="0">
                <a:solidFill>
                  <a:srgbClr val="000000"/>
                </a:solidFill>
                <a:latin typeface="Arial"/>
                <a:ea typeface="Arial"/>
                <a:cs typeface="Arial"/>
                <a:sym typeface="Arial"/>
              </a:rPr>
              <a:t>STEP </a:t>
            </a:r>
            <a:r>
              <a:rPr lang="en-US" sz="3000" b="1" i="0" u="none" strike="noStrike" cap="none" dirty="0" smtClean="0">
                <a:solidFill>
                  <a:srgbClr val="000000"/>
                </a:solidFill>
                <a:latin typeface="Arial"/>
                <a:ea typeface="Arial"/>
                <a:cs typeface="Arial"/>
                <a:sym typeface="Arial"/>
              </a:rPr>
              <a:t>3: </a:t>
            </a:r>
            <a:r>
              <a:rPr lang="en-US" sz="3000" b="1" dirty="0"/>
              <a:t>DEVELOP AN OPM DIAGRAM</a:t>
            </a:r>
          </a:p>
        </p:txBody>
      </p:sp>
      <p:sp>
        <p:nvSpPr>
          <p:cNvPr id="345" name="Shape 345"/>
          <p:cNvSpPr/>
          <p:nvPr/>
        </p:nvSpPr>
        <p:spPr>
          <a:xfrm>
            <a:off x="2718021" y="2105438"/>
            <a:ext cx="5872869" cy="438000"/>
          </a:xfrm>
          <a:prstGeom prst="rect">
            <a:avLst/>
          </a:prstGeom>
          <a:noFill/>
          <a:ln w="9525" cap="flat" cmpd="sng">
            <a:solidFill>
              <a:srgbClr val="000000"/>
            </a:solidFill>
            <a:prstDash val="dash"/>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347" name="Shape 347"/>
          <p:cNvSpPr txBox="1"/>
          <p:nvPr/>
        </p:nvSpPr>
        <p:spPr>
          <a:xfrm>
            <a:off x="315812" y="1315646"/>
            <a:ext cx="8418900" cy="611700"/>
          </a:xfrm>
          <a:prstGeom prst="rect">
            <a:avLst/>
          </a:prstGeom>
          <a:noFill/>
          <a:ln>
            <a:noFill/>
          </a:ln>
        </p:spPr>
        <p:txBody>
          <a:bodyPr lIns="91425" tIns="45700" rIns="91425" bIns="45700" anchor="t" anchorCtr="0">
            <a:noAutofit/>
          </a:bodyPr>
          <a:lstStyle/>
          <a:p>
            <a:pPr lvl="0">
              <a:buClr>
                <a:schemeClr val="dk1"/>
              </a:buClr>
              <a:buSzPct val="25000"/>
            </a:pPr>
            <a:r>
              <a:rPr lang="en-US" sz="1200" b="0" i="1" u="none" strike="noStrike" cap="none" dirty="0" smtClean="0">
                <a:solidFill>
                  <a:srgbClr val="3F3F3F"/>
                </a:solidFill>
                <a:latin typeface="Source Sans Pro"/>
                <a:ea typeface="Source Sans Pro"/>
                <a:cs typeface="Source Sans Pro"/>
                <a:sym typeface="Source Sans Pro"/>
              </a:rPr>
              <a:t>Provide </a:t>
            </a:r>
            <a:r>
              <a:rPr lang="en-US" sz="1200" b="0" i="1" u="none" strike="noStrike" cap="none" dirty="0">
                <a:solidFill>
                  <a:srgbClr val="3F3F3F"/>
                </a:solidFill>
                <a:latin typeface="Source Sans Pro"/>
                <a:ea typeface="Source Sans Pro"/>
                <a:cs typeface="Source Sans Pro"/>
                <a:sym typeface="Source Sans Pro"/>
              </a:rPr>
              <a:t>a brief d</a:t>
            </a:r>
            <a:r>
              <a:rPr lang="en-US" sz="1200" i="1" dirty="0">
                <a:solidFill>
                  <a:srgbClr val="3F3F3F"/>
                </a:solidFill>
                <a:latin typeface="Source Sans Pro"/>
                <a:ea typeface="Source Sans Pro"/>
                <a:cs typeface="Source Sans Pro"/>
                <a:sym typeface="Source Sans Pro"/>
              </a:rPr>
              <a:t>escription of each in the field </a:t>
            </a:r>
            <a:r>
              <a:rPr lang="en-US" sz="1200" i="1" dirty="0" smtClean="0">
                <a:solidFill>
                  <a:srgbClr val="3F3F3F"/>
                </a:solidFill>
                <a:latin typeface="Source Sans Pro"/>
                <a:ea typeface="Source Sans Pro"/>
                <a:cs typeface="Source Sans Pro"/>
                <a:sym typeface="Source Sans Pro"/>
              </a:rPr>
              <a:t>provided of the following: </a:t>
            </a:r>
            <a:r>
              <a:rPr lang="en-US" sz="1200" i="1" dirty="0">
                <a:solidFill>
                  <a:srgbClr val="3F3F3F"/>
                </a:solidFill>
                <a:latin typeface="Source Sans Pro"/>
                <a:ea typeface="Source Sans Pro"/>
                <a:cs typeface="Source Sans Pro"/>
                <a:sym typeface="Source Sans Pro"/>
              </a:rPr>
              <a:t>value related operand, delivered function, internal functions (operands and processes), and form. </a:t>
            </a: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Font typeface="Arial"/>
              <a:buNone/>
            </a:pPr>
            <a:endParaRPr sz="1200" b="0" i="0" u="none" strike="noStrike" cap="none" dirty="0">
              <a:solidFill>
                <a:schemeClr val="dk1"/>
              </a:solidFill>
              <a:latin typeface="Times New Roman"/>
              <a:ea typeface="Times New Roman"/>
              <a:cs typeface="Times New Roman"/>
              <a:sym typeface="Times New Roman"/>
            </a:endParaRPr>
          </a:p>
        </p:txBody>
      </p:sp>
      <p:sp>
        <p:nvSpPr>
          <p:cNvPr id="348" name="Shape 348"/>
          <p:cNvSpPr/>
          <p:nvPr/>
        </p:nvSpPr>
        <p:spPr>
          <a:xfrm>
            <a:off x="2718021" y="2918343"/>
            <a:ext cx="5872869" cy="438000"/>
          </a:xfrm>
          <a:prstGeom prst="rect">
            <a:avLst/>
          </a:prstGeom>
          <a:noFill/>
          <a:ln w="9525" cap="flat" cmpd="sng">
            <a:solidFill>
              <a:srgbClr val="000000"/>
            </a:solidFill>
            <a:prstDash val="dash"/>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349" name="Shape 349"/>
          <p:cNvSpPr/>
          <p:nvPr/>
        </p:nvSpPr>
        <p:spPr>
          <a:xfrm>
            <a:off x="2718021" y="3720060"/>
            <a:ext cx="5872869" cy="1153276"/>
          </a:xfrm>
          <a:prstGeom prst="rect">
            <a:avLst/>
          </a:prstGeom>
          <a:noFill/>
          <a:ln w="9525" cap="flat" cmpd="sng">
            <a:solidFill>
              <a:srgbClr val="000000"/>
            </a:solidFill>
            <a:prstDash val="dash"/>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350" name="Shape 350"/>
          <p:cNvSpPr/>
          <p:nvPr/>
        </p:nvSpPr>
        <p:spPr>
          <a:xfrm>
            <a:off x="2718021" y="5156020"/>
            <a:ext cx="5872869" cy="438000"/>
          </a:xfrm>
          <a:prstGeom prst="rect">
            <a:avLst/>
          </a:prstGeom>
          <a:noFill/>
          <a:ln w="9525" cap="flat" cmpd="sng">
            <a:solidFill>
              <a:srgbClr val="000000"/>
            </a:solidFill>
            <a:prstDash val="dash"/>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2" name="Text Placeholder 1"/>
          <p:cNvSpPr>
            <a:spLocks noGrp="1"/>
          </p:cNvSpPr>
          <p:nvPr>
            <p:ph type="body" idx="1"/>
          </p:nvPr>
        </p:nvSpPr>
        <p:spPr>
          <a:xfrm>
            <a:off x="2718022" y="2112391"/>
            <a:ext cx="5872869" cy="431047"/>
          </a:xfrm>
        </p:spPr>
        <p:txBody>
          <a:bodyPr/>
          <a:lstStyle/>
          <a:p>
            <a:r>
              <a:rPr lang="en-US" sz="1100" dirty="0" smtClean="0"/>
              <a:t>Data bits, input data bits are processed by the internal functions and output data bits are produced. </a:t>
            </a:r>
            <a:endParaRPr lang="en-US" sz="1100" dirty="0"/>
          </a:p>
        </p:txBody>
      </p:sp>
      <p:sp>
        <p:nvSpPr>
          <p:cNvPr id="3" name="Text Placeholder 2"/>
          <p:cNvSpPr>
            <a:spLocks noGrp="1"/>
          </p:cNvSpPr>
          <p:nvPr>
            <p:ph type="body" idx="2"/>
          </p:nvPr>
        </p:nvSpPr>
        <p:spPr>
          <a:xfrm>
            <a:off x="2718023" y="2918343"/>
            <a:ext cx="5872868" cy="438000"/>
          </a:xfrm>
        </p:spPr>
        <p:txBody>
          <a:bodyPr/>
          <a:lstStyle/>
          <a:p>
            <a:r>
              <a:rPr lang="en-US" sz="1100" dirty="0" smtClean="0"/>
              <a:t>Adding data bits and output data bits are produced.</a:t>
            </a:r>
            <a:endParaRPr lang="en-US" sz="1100" dirty="0"/>
          </a:p>
        </p:txBody>
      </p:sp>
      <p:sp>
        <p:nvSpPr>
          <p:cNvPr id="4" name="Text Placeholder 3"/>
          <p:cNvSpPr>
            <a:spLocks noGrp="1"/>
          </p:cNvSpPr>
          <p:nvPr>
            <p:ph type="body" idx="13"/>
          </p:nvPr>
        </p:nvSpPr>
        <p:spPr>
          <a:xfrm>
            <a:off x="2718024" y="3735936"/>
            <a:ext cx="5872868" cy="1137400"/>
          </a:xfrm>
        </p:spPr>
        <p:txBody>
          <a:bodyPr numCol="2"/>
          <a:lstStyle/>
          <a:p>
            <a:r>
              <a:rPr lang="en-US" sz="1000" dirty="0" smtClean="0"/>
              <a:t>Value pathway internal functions and processes described:</a:t>
            </a:r>
          </a:p>
          <a:p>
            <a:pPr marL="171450" indent="-171450">
              <a:buFont typeface="Arial" panose="020B0604020202020204" pitchFamily="34" charset="0"/>
              <a:buChar char="•"/>
            </a:pPr>
            <a:r>
              <a:rPr lang="en-US" sz="1000" dirty="0" smtClean="0"/>
              <a:t>Input data bits are exclusive disjunction (“</a:t>
            </a:r>
            <a:r>
              <a:rPr lang="en-US" sz="1000" dirty="0" err="1" smtClean="0"/>
              <a:t>XORed</a:t>
            </a:r>
            <a:r>
              <a:rPr lang="en-US" sz="1000" dirty="0" smtClean="0"/>
              <a:t>”) by an XOR logic gate.</a:t>
            </a:r>
          </a:p>
          <a:p>
            <a:pPr marL="171450" indent="-171450">
              <a:buFont typeface="Arial" panose="020B0604020202020204" pitchFamily="34" charset="0"/>
              <a:buChar char="•"/>
            </a:pPr>
            <a:r>
              <a:rPr lang="en-US" sz="1000" dirty="0" smtClean="0"/>
              <a:t>Internal data bits are exclusive disjunction (“</a:t>
            </a:r>
            <a:r>
              <a:rPr lang="en-US" sz="1000" dirty="0" err="1" smtClean="0"/>
              <a:t>XORed</a:t>
            </a:r>
            <a:r>
              <a:rPr lang="en-US" sz="1000" dirty="0" smtClean="0"/>
              <a:t>”) by an XOR logic gate.</a:t>
            </a:r>
          </a:p>
          <a:p>
            <a:pPr marL="171450" indent="-171450">
              <a:buFont typeface="Arial" panose="020B0604020202020204" pitchFamily="34" charset="0"/>
              <a:buChar char="•"/>
            </a:pPr>
            <a:r>
              <a:rPr lang="en-US" sz="1000" dirty="0" smtClean="0"/>
              <a:t>Outflowing  data bit (SUM) is produced</a:t>
            </a:r>
            <a:endParaRPr lang="en-US" sz="1000" dirty="0"/>
          </a:p>
        </p:txBody>
      </p:sp>
      <p:sp>
        <p:nvSpPr>
          <p:cNvPr id="5" name="Text Placeholder 4"/>
          <p:cNvSpPr>
            <a:spLocks noGrp="1"/>
          </p:cNvSpPr>
          <p:nvPr>
            <p:ph type="body" idx="14"/>
          </p:nvPr>
        </p:nvSpPr>
        <p:spPr>
          <a:xfrm>
            <a:off x="2718023" y="5167982"/>
            <a:ext cx="5872868" cy="426038"/>
          </a:xfrm>
        </p:spPr>
        <p:txBody>
          <a:bodyPr/>
          <a:lstStyle/>
          <a:p>
            <a:r>
              <a:rPr lang="en-US" sz="1200" dirty="0" smtClean="0"/>
              <a:t>“XOR” Gate, “AND” Gate and “OR” Gate</a:t>
            </a:r>
            <a:endParaRPr lang="en-US" sz="1200" dirty="0"/>
          </a:p>
        </p:txBody>
      </p:sp>
      <p:sp>
        <p:nvSpPr>
          <p:cNvPr id="9" name="Slide Number Placeholder 8"/>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5</a:t>
            </a:fld>
            <a:endParaRPr lang="en-US" dirty="0">
              <a:latin typeface="Calibri"/>
              <a:ea typeface="Calibri"/>
              <a:cs typeface="Calibri"/>
              <a:sym typeface="Calibri"/>
            </a:endParaRPr>
          </a:p>
        </p:txBody>
      </p:sp>
    </p:spTree>
    <p:extLst>
      <p:ext uri="{BB962C8B-B14F-4D97-AF65-F5344CB8AC3E}">
        <p14:creationId xmlns:p14="http://schemas.microsoft.com/office/powerpoint/2010/main" val="3429284253"/>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Shape 357"/>
          <p:cNvSpPr txBox="1"/>
          <p:nvPr/>
        </p:nvSpPr>
        <p:spPr>
          <a:xfrm>
            <a:off x="282947" y="746879"/>
            <a:ext cx="7779600" cy="527700"/>
          </a:xfrm>
          <a:prstGeom prst="rect">
            <a:avLst/>
          </a:prstGeom>
          <a:solidFill>
            <a:srgbClr val="FF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Arial"/>
              <a:buNone/>
            </a:pPr>
            <a:r>
              <a:rPr lang="en-US" sz="3000" b="1" i="0" u="none" strike="noStrike" cap="none" dirty="0">
                <a:solidFill>
                  <a:srgbClr val="000000"/>
                </a:solidFill>
                <a:latin typeface="Arial"/>
                <a:ea typeface="Arial"/>
                <a:cs typeface="Arial"/>
                <a:sym typeface="Arial"/>
              </a:rPr>
              <a:t>STEP </a:t>
            </a:r>
            <a:r>
              <a:rPr lang="en-US" sz="3000" b="1" dirty="0" smtClean="0"/>
              <a:t>4</a:t>
            </a:r>
            <a:r>
              <a:rPr lang="en-US" sz="3000" b="1" i="0" u="none" strike="noStrike" cap="none" dirty="0" smtClean="0">
                <a:solidFill>
                  <a:srgbClr val="000000"/>
                </a:solidFill>
                <a:latin typeface="Arial"/>
                <a:ea typeface="Arial"/>
                <a:cs typeface="Arial"/>
                <a:sym typeface="Arial"/>
              </a:rPr>
              <a:t>: </a:t>
            </a:r>
            <a:r>
              <a:rPr lang="en-US" sz="3000" b="1" dirty="0"/>
              <a:t>FUNCTIONAL INFORMATION</a:t>
            </a:r>
          </a:p>
        </p:txBody>
      </p:sp>
      <p:sp>
        <p:nvSpPr>
          <p:cNvPr id="358" name="Shape 358"/>
          <p:cNvSpPr txBox="1"/>
          <p:nvPr/>
        </p:nvSpPr>
        <p:spPr>
          <a:xfrm>
            <a:off x="315850" y="1927346"/>
            <a:ext cx="8130000" cy="1009304"/>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Font typeface="Source Sans Pro"/>
              <a:buNone/>
            </a:pPr>
            <a:r>
              <a:rPr lang="en-US" b="1" dirty="0">
                <a:solidFill>
                  <a:srgbClr val="3F3F3F"/>
                </a:solidFill>
                <a:latin typeface="Source Sans Pro"/>
                <a:ea typeface="Source Sans Pro"/>
                <a:cs typeface="Source Sans Pro"/>
                <a:sym typeface="Source Sans Pro"/>
              </a:rPr>
              <a:t>Give a brief description of your field and how functional information is normally conveyed.  Are processes indicated? Operands? Are processes and operands combined into functions? In your </a:t>
            </a:r>
            <a:r>
              <a:rPr lang="en-US" b="1" dirty="0" smtClean="0">
                <a:solidFill>
                  <a:srgbClr val="3F3F3F"/>
                </a:solidFill>
                <a:latin typeface="Source Sans Pro"/>
                <a:ea typeface="Source Sans Pro"/>
                <a:cs typeface="Source Sans Pro"/>
                <a:sym typeface="Source Sans Pro"/>
              </a:rPr>
              <a:t>description, </a:t>
            </a:r>
            <a:r>
              <a:rPr lang="en-US" b="1" dirty="0">
                <a:solidFill>
                  <a:srgbClr val="3F3F3F"/>
                </a:solidFill>
                <a:latin typeface="Source Sans Pro"/>
                <a:ea typeface="Source Sans Pro"/>
                <a:cs typeface="Source Sans Pro"/>
                <a:sym typeface="Source Sans Pro"/>
              </a:rPr>
              <a:t>be sure to cite at least one </a:t>
            </a:r>
            <a:r>
              <a:rPr lang="en-US" b="1" dirty="0" smtClean="0">
                <a:solidFill>
                  <a:srgbClr val="3F3F3F"/>
                </a:solidFill>
                <a:latin typeface="Source Sans Pro"/>
                <a:ea typeface="Source Sans Pro"/>
                <a:cs typeface="Source Sans Pro"/>
                <a:sym typeface="Source Sans Pro"/>
              </a:rPr>
              <a:t>example</a:t>
            </a:r>
            <a:r>
              <a:rPr lang="en-US" b="1" dirty="0">
                <a:solidFill>
                  <a:srgbClr val="3F3F3F"/>
                </a:solidFill>
                <a:latin typeface="Source Sans Pro"/>
                <a:ea typeface="Source Sans Pro"/>
                <a:cs typeface="Source Sans Pro"/>
                <a:sym typeface="Source Sans Pro"/>
              </a:rPr>
              <a:t>:</a:t>
            </a: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Font typeface="Arial"/>
              <a:buNone/>
            </a:pPr>
            <a:endParaRPr sz="1200" b="0" i="1"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Font typeface="Arial"/>
              <a:buNone/>
            </a:pPr>
            <a:endParaRPr sz="1200" b="0" i="0" u="none" strike="noStrike" cap="none" dirty="0">
              <a:solidFill>
                <a:schemeClr val="dk1"/>
              </a:solidFill>
              <a:latin typeface="Times New Roman"/>
              <a:ea typeface="Times New Roman"/>
              <a:cs typeface="Times New Roman"/>
              <a:sym typeface="Times New Roman"/>
            </a:endParaRPr>
          </a:p>
        </p:txBody>
      </p:sp>
      <p:sp>
        <p:nvSpPr>
          <p:cNvPr id="359" name="Shape 359"/>
          <p:cNvSpPr/>
          <p:nvPr/>
        </p:nvSpPr>
        <p:spPr>
          <a:xfrm>
            <a:off x="428625" y="3001125"/>
            <a:ext cx="8306087" cy="2755500"/>
          </a:xfrm>
          <a:prstGeom prst="rect">
            <a:avLst/>
          </a:prstGeom>
          <a:noFill/>
          <a:ln w="9525" cap="flat" cmpd="sng">
            <a:solidFill>
              <a:srgbClr val="000000"/>
            </a:solidFill>
            <a:prstDash val="dash"/>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360" name="Shape 360"/>
          <p:cNvSpPr txBox="1"/>
          <p:nvPr/>
        </p:nvSpPr>
        <p:spPr>
          <a:xfrm>
            <a:off x="315812" y="1315646"/>
            <a:ext cx="8418900" cy="6117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Source Sans Pro"/>
              <a:buNone/>
            </a:pPr>
            <a:r>
              <a:rPr lang="en-US" sz="1200" b="0" i="1" u="none" strike="noStrike" cap="none" dirty="0">
                <a:solidFill>
                  <a:srgbClr val="3F3F3F"/>
                </a:solidFill>
                <a:latin typeface="Source Sans Pro"/>
                <a:ea typeface="Source Sans Pro"/>
                <a:cs typeface="Source Sans Pro"/>
                <a:sym typeface="Source Sans Pro"/>
              </a:rPr>
              <a:t>For your last step, you will think about how functional information is normally conveyed in your field or </a:t>
            </a:r>
            <a:r>
              <a:rPr lang="en-US" sz="1200" i="1" dirty="0">
                <a:solidFill>
                  <a:srgbClr val="3F3F3F"/>
                </a:solidFill>
                <a:latin typeface="Source Sans Pro"/>
                <a:ea typeface="Source Sans Pro"/>
                <a:cs typeface="Source Sans Pro"/>
                <a:sym typeface="Source Sans Pro"/>
              </a:rPr>
              <a:t>discipline</a:t>
            </a:r>
            <a:r>
              <a:rPr lang="en-US" sz="1200" b="0" i="1" u="none" strike="noStrike" cap="none" dirty="0">
                <a:solidFill>
                  <a:srgbClr val="3F3F3F"/>
                </a:solidFill>
                <a:latin typeface="Source Sans Pro"/>
                <a:ea typeface="Source Sans Pro"/>
                <a:cs typeface="Source Sans Pro"/>
                <a:sym typeface="Source Sans Pro"/>
              </a:rPr>
              <a:t>. Cite and briefly descri</a:t>
            </a:r>
            <a:r>
              <a:rPr lang="en-US" sz="1200" i="1" dirty="0">
                <a:solidFill>
                  <a:srgbClr val="3F3F3F"/>
                </a:solidFill>
                <a:latin typeface="Source Sans Pro"/>
                <a:ea typeface="Source Sans Pro"/>
                <a:cs typeface="Source Sans Pro"/>
                <a:sym typeface="Source Sans Pro"/>
              </a:rPr>
              <a:t>be a specific </a:t>
            </a:r>
            <a:r>
              <a:rPr lang="en-US" sz="1200" i="1" dirty="0" smtClean="0">
                <a:solidFill>
                  <a:srgbClr val="3F3F3F"/>
                </a:solidFill>
                <a:latin typeface="Source Sans Pro"/>
                <a:ea typeface="Source Sans Pro"/>
                <a:cs typeface="Source Sans Pro"/>
                <a:sym typeface="Source Sans Pro"/>
              </a:rPr>
              <a:t>example</a:t>
            </a:r>
            <a:r>
              <a:rPr lang="en-US" sz="1200" i="1" dirty="0">
                <a:solidFill>
                  <a:srgbClr val="3F3F3F"/>
                </a:solidFill>
                <a:latin typeface="Source Sans Pro"/>
                <a:ea typeface="Source Sans Pro"/>
                <a:cs typeface="Source Sans Pro"/>
                <a:sym typeface="Source Sans Pro"/>
              </a:rPr>
              <a:t>.</a:t>
            </a:r>
          </a:p>
          <a:p>
            <a:pPr marL="0" marR="0" lvl="0" indent="0" algn="ctr" rtl="0">
              <a:lnSpc>
                <a:spcPct val="100000"/>
              </a:lnSpc>
              <a:spcBef>
                <a:spcPts val="0"/>
              </a:spcBef>
              <a:spcAft>
                <a:spcPts val="0"/>
              </a:spcAft>
              <a:buClr>
                <a:schemeClr val="dk1"/>
              </a:buClr>
              <a:buFont typeface="Arial"/>
              <a:buNone/>
            </a:pPr>
            <a:endParaRPr sz="1200" b="0" i="1" u="none" strike="noStrike" cap="none" dirty="0">
              <a:solidFill>
                <a:schemeClr val="dk1"/>
              </a:solidFill>
              <a:latin typeface="Arial"/>
              <a:ea typeface="Arial"/>
              <a:cs typeface="Arial"/>
              <a:sym typeface="Arial"/>
            </a:endParaRPr>
          </a:p>
        </p:txBody>
      </p:sp>
      <p:sp>
        <p:nvSpPr>
          <p:cNvPr id="2" name="Text Placeholder 1"/>
          <p:cNvSpPr>
            <a:spLocks noGrp="1"/>
          </p:cNvSpPr>
          <p:nvPr>
            <p:ph type="body" idx="1"/>
          </p:nvPr>
        </p:nvSpPr>
        <p:spPr>
          <a:xfrm>
            <a:off x="428625" y="3003858"/>
            <a:ext cx="8306087" cy="2752767"/>
          </a:xfrm>
        </p:spPr>
        <p:txBody>
          <a:bodyPr/>
          <a:lstStyle/>
          <a:p>
            <a:r>
              <a:rPr lang="en-US" dirty="0" smtClean="0"/>
              <a:t>Personal write-up based on the students experience.</a:t>
            </a:r>
            <a:endParaRPr lang="en-US" dirty="0"/>
          </a:p>
        </p:txBody>
      </p:sp>
      <p:sp>
        <p:nvSpPr>
          <p:cNvPr id="9" name="Slide Number Placeholder 8"/>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6</a:t>
            </a:fld>
            <a:endParaRPr lang="en-US" dirty="0">
              <a:latin typeface="Calibri"/>
              <a:ea typeface="Calibri"/>
              <a:cs typeface="Calibri"/>
              <a:sym typeface="Calibri"/>
            </a:endParaRPr>
          </a:p>
        </p:txBody>
      </p:sp>
    </p:spTree>
    <p:extLst>
      <p:ext uri="{BB962C8B-B14F-4D97-AF65-F5344CB8AC3E}">
        <p14:creationId xmlns:p14="http://schemas.microsoft.com/office/powerpoint/2010/main" val="3054843590"/>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7" name="Shape 317"/>
          <p:cNvSpPr txBox="1"/>
          <p:nvPr/>
        </p:nvSpPr>
        <p:spPr>
          <a:xfrm>
            <a:off x="275380" y="1910278"/>
            <a:ext cx="8604071" cy="241433"/>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Font typeface="Source Sans Pro"/>
              <a:buNone/>
            </a:pPr>
            <a:r>
              <a:rPr lang="en-US" b="1" dirty="0">
                <a:solidFill>
                  <a:srgbClr val="3F3F3F"/>
                </a:solidFill>
                <a:latin typeface="Source Sans Pro"/>
                <a:ea typeface="Source Sans Pro"/>
                <a:cs typeface="Source Sans Pro"/>
                <a:sym typeface="Source Sans Pro"/>
              </a:rPr>
              <a:t>Object </a:t>
            </a:r>
            <a:r>
              <a:rPr lang="en-US" b="1" dirty="0" smtClean="0">
                <a:solidFill>
                  <a:srgbClr val="3F3F3F"/>
                </a:solidFill>
                <a:latin typeface="Source Sans Pro"/>
                <a:ea typeface="Source Sans Pro"/>
                <a:cs typeface="Source Sans Pro"/>
                <a:sym typeface="Source Sans Pro"/>
              </a:rPr>
              <a:t>elements </a:t>
            </a:r>
            <a:r>
              <a:rPr lang="en-US" b="1" dirty="0">
                <a:solidFill>
                  <a:srgbClr val="3F3F3F"/>
                </a:solidFill>
                <a:latin typeface="Source Sans Pro"/>
                <a:ea typeface="Source Sans Pro"/>
                <a:cs typeface="Source Sans Pro"/>
                <a:sym typeface="Source Sans Pro"/>
              </a:rPr>
              <a:t>or abstractions of form</a:t>
            </a:r>
            <a:r>
              <a:rPr lang="en-US" sz="1400" b="1" i="0" u="none" strike="noStrike" cap="none" dirty="0" smtClean="0">
                <a:solidFill>
                  <a:srgbClr val="3F3F3F"/>
                </a:solidFill>
                <a:latin typeface="Source Sans Pro"/>
                <a:ea typeface="Source Sans Pro"/>
                <a:cs typeface="Source Sans Pro"/>
                <a:sym typeface="Source Sans Pro"/>
              </a:rPr>
              <a:t>:</a:t>
            </a:r>
            <a:endParaRPr sz="1200" b="0" i="0" u="none" strike="noStrike" cap="none" dirty="0" smtClean="0">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Font typeface="Arial"/>
              <a:buNone/>
            </a:pPr>
            <a:endParaRPr sz="1200" b="0" i="1"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Font typeface="Arial"/>
              <a:buNone/>
            </a:pPr>
            <a:endParaRPr sz="1200" b="0" i="0" u="none" strike="noStrike" cap="none" dirty="0">
              <a:solidFill>
                <a:schemeClr val="dk1"/>
              </a:solidFill>
              <a:latin typeface="Times New Roman"/>
              <a:ea typeface="Times New Roman"/>
              <a:cs typeface="Times New Roman"/>
              <a:sym typeface="Times New Roman"/>
            </a:endParaRPr>
          </a:p>
        </p:txBody>
      </p:sp>
      <p:sp>
        <p:nvSpPr>
          <p:cNvPr id="314" name="Shape 314"/>
          <p:cNvSpPr txBox="1"/>
          <p:nvPr/>
        </p:nvSpPr>
        <p:spPr>
          <a:xfrm>
            <a:off x="275380" y="802579"/>
            <a:ext cx="8960400" cy="5277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Arial"/>
              <a:buNone/>
            </a:pPr>
            <a:r>
              <a:rPr lang="en-US" sz="3000" b="1" i="0" u="none" strike="noStrike" cap="none" dirty="0">
                <a:solidFill>
                  <a:srgbClr val="000000"/>
                </a:solidFill>
                <a:latin typeface="Arial"/>
                <a:ea typeface="Arial"/>
                <a:cs typeface="Arial"/>
                <a:sym typeface="Arial"/>
              </a:rPr>
              <a:t>STEP </a:t>
            </a:r>
            <a:r>
              <a:rPr lang="en-US" sz="3000" b="1" dirty="0"/>
              <a:t>1</a:t>
            </a:r>
            <a:r>
              <a:rPr lang="en-US" sz="3000" b="1" i="0" u="none" strike="noStrike" cap="none" dirty="0">
                <a:solidFill>
                  <a:srgbClr val="000000"/>
                </a:solidFill>
                <a:latin typeface="Arial"/>
                <a:ea typeface="Arial"/>
                <a:cs typeface="Arial"/>
                <a:sym typeface="Arial"/>
              </a:rPr>
              <a:t>:</a:t>
            </a:r>
            <a:r>
              <a:rPr lang="en-US" sz="3000" b="1" dirty="0"/>
              <a:t> </a:t>
            </a:r>
            <a:r>
              <a:rPr lang="en-US" sz="3000" b="1" dirty="0" smtClean="0"/>
              <a:t>ABSTRACTIONS OF FORM</a:t>
            </a:r>
            <a:endParaRPr lang="en-US" sz="3000" b="1" dirty="0"/>
          </a:p>
        </p:txBody>
      </p:sp>
      <p:sp>
        <p:nvSpPr>
          <p:cNvPr id="318" name="Shape 318"/>
          <p:cNvSpPr/>
          <p:nvPr/>
        </p:nvSpPr>
        <p:spPr>
          <a:xfrm>
            <a:off x="381001" y="2215215"/>
            <a:ext cx="8405724" cy="1388488"/>
          </a:xfrm>
          <a:prstGeom prst="rect">
            <a:avLst/>
          </a:prstGeom>
          <a:noFill/>
          <a:ln w="9525" cap="flat" cmpd="sng">
            <a:solidFill>
              <a:srgbClr val="000000"/>
            </a:solidFill>
            <a:prstDash val="dash"/>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319" name="Shape 319"/>
          <p:cNvSpPr/>
          <p:nvPr/>
        </p:nvSpPr>
        <p:spPr>
          <a:xfrm>
            <a:off x="381001" y="4278957"/>
            <a:ext cx="8417899" cy="1895536"/>
          </a:xfrm>
          <a:prstGeom prst="rect">
            <a:avLst/>
          </a:prstGeom>
          <a:noFill/>
          <a:ln w="9525" cap="flat" cmpd="sng">
            <a:solidFill>
              <a:srgbClr val="000000"/>
            </a:solidFill>
            <a:prstDash val="dash"/>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10" name="Shape 317"/>
          <p:cNvSpPr txBox="1"/>
          <p:nvPr/>
        </p:nvSpPr>
        <p:spPr>
          <a:xfrm>
            <a:off x="275380" y="3754493"/>
            <a:ext cx="8604071" cy="523878"/>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Source Sans Pro"/>
              <a:buNone/>
            </a:pPr>
            <a:r>
              <a:rPr lang="en-US" sz="1400" b="1" i="0" u="none" strike="noStrike" cap="none" dirty="0" smtClean="0">
                <a:solidFill>
                  <a:srgbClr val="3F3F3F"/>
                </a:solidFill>
                <a:latin typeface="Source Sans Pro"/>
                <a:ea typeface="Source Sans Pro"/>
                <a:cs typeface="Source Sans Pro"/>
                <a:sym typeface="Source Sans Pro"/>
              </a:rPr>
              <a:t>Please describe </a:t>
            </a:r>
            <a:r>
              <a:rPr lang="en-US" b="1" dirty="0" smtClean="0">
                <a:solidFill>
                  <a:srgbClr val="3F3F3F"/>
                </a:solidFill>
                <a:latin typeface="Source Sans Pro"/>
                <a:ea typeface="Source Sans Pro"/>
                <a:cs typeface="Source Sans Pro"/>
                <a:sym typeface="Source Sans Pro"/>
              </a:rPr>
              <a:t>how and or why you used these elements / abstractions of form to construct your graphical </a:t>
            </a:r>
            <a:r>
              <a:rPr lang="en-US" b="1" dirty="0" err="1" smtClean="0">
                <a:solidFill>
                  <a:srgbClr val="3F3F3F"/>
                </a:solidFill>
                <a:latin typeface="Source Sans Pro"/>
                <a:ea typeface="Source Sans Pro"/>
                <a:cs typeface="Source Sans Pro"/>
                <a:sym typeface="Source Sans Pro"/>
              </a:rPr>
              <a:t>decompositional</a:t>
            </a:r>
            <a:r>
              <a:rPr lang="en-US" b="1" dirty="0" smtClean="0">
                <a:solidFill>
                  <a:srgbClr val="3F3F3F"/>
                </a:solidFill>
                <a:latin typeface="Source Sans Pro"/>
                <a:ea typeface="Source Sans Pro"/>
                <a:cs typeface="Source Sans Pro"/>
                <a:sym typeface="Source Sans Pro"/>
              </a:rPr>
              <a:t> view for the form of your system.</a:t>
            </a:r>
          </a:p>
          <a:p>
            <a:pPr marL="0" marR="0" lvl="0" indent="0" algn="l" rtl="0">
              <a:lnSpc>
                <a:spcPct val="100000"/>
              </a:lnSpc>
              <a:spcBef>
                <a:spcPts val="0"/>
              </a:spcBef>
              <a:spcAft>
                <a:spcPts val="0"/>
              </a:spcAft>
              <a:buClr>
                <a:schemeClr val="dk1"/>
              </a:buClr>
              <a:buFont typeface="Arial"/>
              <a:buNone/>
            </a:pPr>
            <a:endParaRPr sz="1200" b="0" i="0" u="none" strike="noStrike" cap="none" dirty="0" smtClean="0">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Font typeface="Arial"/>
              <a:buNone/>
            </a:pPr>
            <a:endParaRPr sz="1200" b="0" i="1"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Font typeface="Arial"/>
              <a:buNone/>
            </a:pPr>
            <a:endParaRPr sz="1200" b="0" i="0" u="none" strike="noStrike" cap="none" dirty="0">
              <a:solidFill>
                <a:schemeClr val="dk1"/>
              </a:solidFill>
              <a:latin typeface="Times New Roman"/>
              <a:ea typeface="Times New Roman"/>
              <a:cs typeface="Times New Roman"/>
              <a:sym typeface="Times New Roman"/>
            </a:endParaRPr>
          </a:p>
        </p:txBody>
      </p:sp>
      <p:sp>
        <p:nvSpPr>
          <p:cNvPr id="3" name="Text Placeholder 2"/>
          <p:cNvSpPr>
            <a:spLocks noGrp="1"/>
          </p:cNvSpPr>
          <p:nvPr>
            <p:ph type="body" idx="1"/>
          </p:nvPr>
        </p:nvSpPr>
        <p:spPr>
          <a:xfrm>
            <a:off x="381001" y="2238043"/>
            <a:ext cx="8405724" cy="1365660"/>
          </a:xfrm>
        </p:spPr>
        <p:txBody>
          <a:bodyPr numCol="2"/>
          <a:lstStyle/>
          <a:p>
            <a:r>
              <a:rPr lang="en-US" b="1" dirty="0" smtClean="0"/>
              <a:t>Balsa Glider</a:t>
            </a:r>
          </a:p>
          <a:p>
            <a:pPr marL="285750" indent="-285750">
              <a:buFont typeface="Arial" panose="020B0604020202020204" pitchFamily="34" charset="0"/>
              <a:buChar char="•"/>
            </a:pPr>
            <a:r>
              <a:rPr lang="en-US" dirty="0" smtClean="0"/>
              <a:t>Fuselage</a:t>
            </a:r>
          </a:p>
          <a:p>
            <a:pPr marL="285750" indent="-285750">
              <a:buFont typeface="Arial" panose="020B0604020202020204" pitchFamily="34" charset="0"/>
              <a:buChar char="•"/>
            </a:pPr>
            <a:r>
              <a:rPr lang="en-US" dirty="0" smtClean="0"/>
              <a:t>Wing</a:t>
            </a:r>
          </a:p>
          <a:p>
            <a:pPr marL="285750" indent="-285750">
              <a:buFont typeface="Arial" panose="020B0604020202020204" pitchFamily="34" charset="0"/>
              <a:buChar char="•"/>
            </a:pPr>
            <a:r>
              <a:rPr lang="en-US" dirty="0" smtClean="0"/>
              <a:t>Stabilizer </a:t>
            </a:r>
          </a:p>
          <a:p>
            <a:pPr marL="285750" indent="-285750">
              <a:buFont typeface="Arial" panose="020B0604020202020204" pitchFamily="34" charset="0"/>
              <a:buChar char="•"/>
            </a:pPr>
            <a:r>
              <a:rPr lang="en-US" dirty="0" smtClean="0"/>
              <a:t>Fin</a:t>
            </a:r>
          </a:p>
          <a:p>
            <a:pPr marL="285750" indent="-285750">
              <a:buFont typeface="Arial" panose="020B0604020202020204" pitchFamily="34" charset="0"/>
              <a:buChar char="•"/>
            </a:pPr>
            <a:r>
              <a:rPr lang="en-US" dirty="0" smtClean="0"/>
              <a:t>Counter weight</a:t>
            </a:r>
          </a:p>
          <a:p>
            <a:pPr marL="285750" indent="-285750">
              <a:buFont typeface="Arial" panose="020B0604020202020204" pitchFamily="34" charset="0"/>
              <a:buChar char="•"/>
            </a:pPr>
            <a:r>
              <a:rPr lang="en-US" dirty="0" smtClean="0"/>
              <a:t>Propeller </a:t>
            </a:r>
            <a:endParaRPr lang="en-US" dirty="0"/>
          </a:p>
        </p:txBody>
      </p:sp>
      <p:sp>
        <p:nvSpPr>
          <p:cNvPr id="4" name="Text Placeholder 3"/>
          <p:cNvSpPr>
            <a:spLocks noGrp="1"/>
          </p:cNvSpPr>
          <p:nvPr>
            <p:ph type="body" idx="2"/>
          </p:nvPr>
        </p:nvSpPr>
        <p:spPr>
          <a:xfrm>
            <a:off x="381001" y="4278957"/>
            <a:ext cx="8405724" cy="1895536"/>
          </a:xfrm>
        </p:spPr>
        <p:txBody>
          <a:bodyPr/>
          <a:lstStyle/>
          <a:p>
            <a:r>
              <a:rPr lang="en-US" dirty="0" smtClean="0"/>
              <a:t>Personal description.</a:t>
            </a:r>
            <a:endParaRPr lang="en-US" dirty="0"/>
          </a:p>
        </p:txBody>
      </p:sp>
      <p:sp>
        <p:nvSpPr>
          <p:cNvPr id="12" name="Slide Number Placeholder 11"/>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7</a:t>
            </a:fld>
            <a:endParaRPr lang="en-US" dirty="0">
              <a:latin typeface="Calibri"/>
              <a:ea typeface="Calibri"/>
              <a:cs typeface="Calibri"/>
              <a:sym typeface="Calibri"/>
            </a:endParaRPr>
          </a:p>
        </p:txBody>
      </p:sp>
      <p:sp>
        <p:nvSpPr>
          <p:cNvPr id="11" name="Shape 321"/>
          <p:cNvSpPr txBox="1"/>
          <p:nvPr/>
        </p:nvSpPr>
        <p:spPr>
          <a:xfrm>
            <a:off x="315825" y="1341478"/>
            <a:ext cx="8084400" cy="72367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Source Sans Pro"/>
              <a:buNone/>
            </a:pPr>
            <a:r>
              <a:rPr lang="en-US" sz="1200" i="1" dirty="0">
                <a:solidFill>
                  <a:srgbClr val="3F3F3F"/>
                </a:solidFill>
                <a:latin typeface="Source Sans Pro"/>
                <a:ea typeface="Source Sans Pro"/>
                <a:cs typeface="Source Sans Pro"/>
                <a:sym typeface="Source Sans Pro"/>
              </a:rPr>
              <a:t>For the </a:t>
            </a:r>
            <a:r>
              <a:rPr lang="en-US" sz="1200" i="1" dirty="0" smtClean="0">
                <a:solidFill>
                  <a:srgbClr val="3F3F3F"/>
                </a:solidFill>
                <a:latin typeface="Source Sans Pro"/>
                <a:ea typeface="Source Sans Pro"/>
                <a:cs typeface="Source Sans Pro"/>
                <a:sym typeface="Source Sans Pro"/>
              </a:rPr>
              <a:t>system </a:t>
            </a:r>
            <a:r>
              <a:rPr lang="en-US" sz="1200" i="1" dirty="0">
                <a:solidFill>
                  <a:srgbClr val="3F3F3F"/>
                </a:solidFill>
                <a:latin typeface="Source Sans Pro"/>
                <a:ea typeface="Source Sans Pro"/>
                <a:cs typeface="Source Sans Pro"/>
                <a:sym typeface="Source Sans Pro"/>
              </a:rPr>
              <a:t>you chose </a:t>
            </a:r>
            <a:r>
              <a:rPr lang="en-US" sz="1200" i="1" dirty="0" smtClean="0">
                <a:solidFill>
                  <a:srgbClr val="3F3F3F"/>
                </a:solidFill>
                <a:latin typeface="Source Sans Pro"/>
                <a:ea typeface="Source Sans Pro"/>
                <a:cs typeface="Source Sans Pro"/>
                <a:sym typeface="Source Sans Pro"/>
              </a:rPr>
              <a:t>in </a:t>
            </a:r>
            <a:r>
              <a:rPr lang="en-US" sz="1200" i="1" dirty="0" smtClean="0">
                <a:solidFill>
                  <a:srgbClr val="3F3F3F"/>
                </a:solidFill>
                <a:latin typeface="Source Sans Pro"/>
                <a:ea typeface="Source Sans Pro"/>
                <a:cs typeface="Source Sans Pro"/>
                <a:sym typeface="Source Sans Pro"/>
              </a:rPr>
              <a:t>Week </a:t>
            </a:r>
            <a:r>
              <a:rPr lang="en-US" sz="1200" i="1" dirty="0">
                <a:solidFill>
                  <a:srgbClr val="3F3F3F"/>
                </a:solidFill>
                <a:latin typeface="Source Sans Pro"/>
                <a:ea typeface="Source Sans Pro"/>
                <a:cs typeface="Source Sans Pro"/>
                <a:sym typeface="Source Sans Pro"/>
              </a:rPr>
              <a:t>1, </a:t>
            </a:r>
            <a:r>
              <a:rPr lang="en-US" sz="1200" i="1" dirty="0" smtClean="0">
                <a:solidFill>
                  <a:srgbClr val="3F3F3F"/>
                </a:solidFill>
                <a:latin typeface="Source Sans Pro"/>
                <a:ea typeface="Source Sans Pro"/>
                <a:cs typeface="Source Sans Pro"/>
                <a:sym typeface="Source Sans Pro"/>
              </a:rPr>
              <a:t>list five </a:t>
            </a:r>
            <a:r>
              <a:rPr lang="en-US" sz="1200" i="1" dirty="0" smtClean="0">
                <a:solidFill>
                  <a:srgbClr val="3F3F3F"/>
                </a:solidFill>
                <a:latin typeface="Source Sans Pro"/>
                <a:ea typeface="Source Sans Pro"/>
                <a:cs typeface="Source Sans Pro"/>
                <a:sym typeface="Source Sans Pro"/>
              </a:rPr>
              <a:t>or </a:t>
            </a:r>
            <a:r>
              <a:rPr lang="en-US" sz="1200" i="1" dirty="0" smtClean="0">
                <a:solidFill>
                  <a:srgbClr val="3F3F3F"/>
                </a:solidFill>
                <a:latin typeface="Source Sans Pro"/>
                <a:ea typeface="Source Sans Pro"/>
                <a:cs typeface="Source Sans Pro"/>
                <a:sym typeface="Source Sans Pro"/>
              </a:rPr>
              <a:t>more object </a:t>
            </a:r>
            <a:r>
              <a:rPr lang="en-US" sz="1200" i="1" dirty="0">
                <a:solidFill>
                  <a:srgbClr val="3F3F3F"/>
                </a:solidFill>
                <a:latin typeface="Source Sans Pro"/>
                <a:ea typeface="Source Sans Pro"/>
                <a:cs typeface="Source Sans Pro"/>
                <a:sym typeface="Source Sans Pro"/>
              </a:rPr>
              <a:t>elements or abstractions of </a:t>
            </a:r>
            <a:r>
              <a:rPr lang="en-US" sz="1200" i="1" dirty="0" smtClean="0">
                <a:solidFill>
                  <a:srgbClr val="3F3F3F"/>
                </a:solidFill>
                <a:latin typeface="Source Sans Pro"/>
                <a:ea typeface="Source Sans Pro"/>
                <a:cs typeface="Source Sans Pro"/>
                <a:sym typeface="Source Sans Pro"/>
              </a:rPr>
              <a:t>form, to make a level </a:t>
            </a:r>
            <a:r>
              <a:rPr lang="en-US" sz="1200" i="1" dirty="0" smtClean="0">
                <a:solidFill>
                  <a:srgbClr val="3F3F3F"/>
                </a:solidFill>
                <a:latin typeface="Source Sans Pro"/>
                <a:ea typeface="Source Sans Pro"/>
                <a:cs typeface="Source Sans Pro"/>
                <a:sym typeface="Source Sans Pro"/>
              </a:rPr>
              <a:t>1 </a:t>
            </a:r>
            <a:r>
              <a:rPr lang="en-US" sz="1200" i="1" dirty="0" err="1" smtClean="0">
                <a:solidFill>
                  <a:srgbClr val="3F3F3F"/>
                </a:solidFill>
                <a:latin typeface="Source Sans Pro"/>
                <a:ea typeface="Source Sans Pro"/>
                <a:cs typeface="Source Sans Pro"/>
                <a:sym typeface="Source Sans Pro"/>
              </a:rPr>
              <a:t>decompositional</a:t>
            </a:r>
            <a:r>
              <a:rPr lang="en-US" sz="1200" i="1" dirty="0" smtClean="0">
                <a:solidFill>
                  <a:srgbClr val="3F3F3F"/>
                </a:solidFill>
                <a:latin typeface="Source Sans Pro"/>
                <a:ea typeface="Source Sans Pro"/>
                <a:cs typeface="Source Sans Pro"/>
                <a:sym typeface="Source Sans Pro"/>
              </a:rPr>
              <a:t> view</a:t>
            </a:r>
            <a:r>
              <a:rPr lang="en-US" sz="1200" i="1" dirty="0" smtClean="0">
                <a:solidFill>
                  <a:srgbClr val="3F3F3F"/>
                </a:solidFill>
                <a:latin typeface="Source Sans Pro"/>
                <a:ea typeface="Source Sans Pro"/>
                <a:cs typeface="Source Sans Pro"/>
                <a:sym typeface="Source Sans Pro"/>
              </a:rPr>
              <a:t>.  Don’t feel constrained to use the same objects as you listed  in Week 1. </a:t>
            </a:r>
            <a:endParaRPr lang="en-US" sz="1200" i="1" dirty="0">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Font typeface="Arial"/>
              <a:buNone/>
            </a:pPr>
            <a:endParaRPr sz="1200" b="0" i="0" u="none" strike="noStrike" cap="none"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395555765"/>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7" name="Shape 327"/>
          <p:cNvSpPr txBox="1"/>
          <p:nvPr/>
        </p:nvSpPr>
        <p:spPr>
          <a:xfrm>
            <a:off x="282947" y="746879"/>
            <a:ext cx="7779600" cy="527700"/>
          </a:xfrm>
          <a:prstGeom prst="rect">
            <a:avLst/>
          </a:prstGeom>
          <a:solidFill>
            <a:srgbClr val="FF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Arial"/>
              <a:buNone/>
            </a:pPr>
            <a:r>
              <a:rPr lang="en-US" sz="2600" b="1" i="0" u="none" strike="noStrike" cap="none" dirty="0">
                <a:solidFill>
                  <a:srgbClr val="000000"/>
                </a:solidFill>
                <a:latin typeface="Arial"/>
                <a:ea typeface="Arial"/>
                <a:cs typeface="Arial"/>
                <a:sym typeface="Arial"/>
              </a:rPr>
              <a:t>STEP </a:t>
            </a:r>
            <a:r>
              <a:rPr lang="en-US" sz="2600" b="1" dirty="0" smtClean="0"/>
              <a:t>2</a:t>
            </a:r>
            <a:r>
              <a:rPr lang="en-US" sz="2600" b="1" i="0" u="none" strike="noStrike" cap="none" dirty="0" smtClean="0">
                <a:solidFill>
                  <a:srgbClr val="000000"/>
                </a:solidFill>
                <a:latin typeface="Arial"/>
                <a:ea typeface="Arial"/>
                <a:cs typeface="Arial"/>
                <a:sym typeface="Arial"/>
              </a:rPr>
              <a:t>: </a:t>
            </a:r>
            <a:r>
              <a:rPr lang="en-US" sz="2600" b="1" dirty="0"/>
              <a:t>SYSTEM OPERANDS AND FUNCTIONS</a:t>
            </a:r>
          </a:p>
        </p:txBody>
      </p:sp>
      <p:sp>
        <p:nvSpPr>
          <p:cNvPr id="328" name="Shape 328"/>
          <p:cNvSpPr/>
          <p:nvPr/>
        </p:nvSpPr>
        <p:spPr>
          <a:xfrm>
            <a:off x="367650" y="5246856"/>
            <a:ext cx="3614400" cy="1115843"/>
          </a:xfrm>
          <a:prstGeom prst="rect">
            <a:avLst/>
          </a:prstGeom>
          <a:noFill/>
          <a:ln w="9525" cap="flat" cmpd="sng">
            <a:solidFill>
              <a:srgbClr val="000000"/>
            </a:solidFill>
            <a:prstDash val="dash"/>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329" name="Shape 329"/>
          <p:cNvSpPr txBox="1"/>
          <p:nvPr/>
        </p:nvSpPr>
        <p:spPr>
          <a:xfrm>
            <a:off x="315840" y="1731122"/>
            <a:ext cx="7883400" cy="6117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Font typeface="Source Sans Pro"/>
              <a:buNone/>
            </a:pPr>
            <a:r>
              <a:rPr lang="en-US" b="1" dirty="0">
                <a:solidFill>
                  <a:srgbClr val="3F3F3F"/>
                </a:solidFill>
                <a:latin typeface="Source Sans Pro"/>
                <a:ea typeface="Source Sans Pro"/>
                <a:cs typeface="Source Sans Pro"/>
                <a:sym typeface="Source Sans Pro"/>
              </a:rPr>
              <a:t>What is the value related operand? What is/are the value related states that change? Value related process of changing those states?</a:t>
            </a: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Font typeface="Arial"/>
              <a:buNone/>
            </a:pPr>
            <a:endParaRPr sz="1200" b="0" i="1"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Font typeface="Arial"/>
              <a:buNone/>
            </a:pPr>
            <a:endParaRPr sz="1200" b="0" i="0" u="none" strike="noStrike" cap="none" dirty="0">
              <a:solidFill>
                <a:schemeClr val="dk1"/>
              </a:solidFill>
              <a:latin typeface="Times New Roman"/>
              <a:ea typeface="Times New Roman"/>
              <a:cs typeface="Times New Roman"/>
              <a:sym typeface="Times New Roman"/>
            </a:endParaRPr>
          </a:p>
        </p:txBody>
      </p:sp>
      <p:sp>
        <p:nvSpPr>
          <p:cNvPr id="330" name="Shape 330"/>
          <p:cNvSpPr/>
          <p:nvPr/>
        </p:nvSpPr>
        <p:spPr>
          <a:xfrm>
            <a:off x="367646" y="2282124"/>
            <a:ext cx="7695000" cy="560700"/>
          </a:xfrm>
          <a:prstGeom prst="rect">
            <a:avLst/>
          </a:prstGeom>
          <a:noFill/>
          <a:ln w="9525" cap="flat" cmpd="sng">
            <a:solidFill>
              <a:srgbClr val="000000"/>
            </a:solidFill>
            <a:prstDash val="dash"/>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331" name="Shape 331"/>
          <p:cNvSpPr txBox="1"/>
          <p:nvPr/>
        </p:nvSpPr>
        <p:spPr>
          <a:xfrm>
            <a:off x="315840" y="2958749"/>
            <a:ext cx="7779600" cy="460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Font typeface="Source Sans Pro"/>
              <a:buNone/>
            </a:pPr>
            <a:r>
              <a:rPr lang="en-US" b="1" dirty="0">
                <a:solidFill>
                  <a:srgbClr val="3F3F3F"/>
                </a:solidFill>
                <a:latin typeface="Source Sans Pro"/>
                <a:ea typeface="Source Sans Pro"/>
                <a:cs typeface="Source Sans Pro"/>
                <a:sym typeface="Source Sans Pro"/>
              </a:rPr>
              <a:t>What are the principal internal operands? What principal internal processes act on them?  what are the principal internal functions?</a:t>
            </a:r>
          </a:p>
          <a:p>
            <a:pPr marL="0" marR="0" lvl="0" indent="0" algn="l" rtl="0">
              <a:lnSpc>
                <a:spcPct val="100000"/>
              </a:lnSpc>
              <a:spcBef>
                <a:spcPts val="0"/>
              </a:spcBef>
              <a:spcAft>
                <a:spcPts val="0"/>
              </a:spcAft>
              <a:buClr>
                <a:schemeClr val="dk1"/>
              </a:buClr>
              <a:buFont typeface="Source Sans Pro"/>
              <a:buNone/>
            </a:pPr>
            <a:r>
              <a:rPr lang="en-US" b="1" dirty="0">
                <a:solidFill>
                  <a:srgbClr val="3F3F3F"/>
                </a:solidFill>
                <a:latin typeface="Source Sans Pro"/>
                <a:ea typeface="Source Sans Pro"/>
                <a:cs typeface="Source Sans Pro"/>
                <a:sym typeface="Source Sans Pro"/>
              </a:rPr>
              <a:t> </a:t>
            </a: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Font typeface="Arial"/>
              <a:buNone/>
            </a:pPr>
            <a:endParaRPr sz="1200" b="0" i="1"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Font typeface="Arial"/>
              <a:buNone/>
            </a:pPr>
            <a:endParaRPr sz="1200" b="0" i="0" u="none" strike="noStrike" cap="none" dirty="0">
              <a:solidFill>
                <a:schemeClr val="dk1"/>
              </a:solidFill>
              <a:latin typeface="Times New Roman"/>
              <a:ea typeface="Times New Roman"/>
              <a:cs typeface="Times New Roman"/>
              <a:sym typeface="Times New Roman"/>
            </a:endParaRPr>
          </a:p>
        </p:txBody>
      </p:sp>
      <p:sp>
        <p:nvSpPr>
          <p:cNvPr id="332" name="Shape 332"/>
          <p:cNvSpPr txBox="1"/>
          <p:nvPr/>
        </p:nvSpPr>
        <p:spPr>
          <a:xfrm>
            <a:off x="373875" y="4267932"/>
            <a:ext cx="3697500" cy="8829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Font typeface="Source Sans Pro"/>
              <a:buNone/>
            </a:pPr>
            <a:r>
              <a:rPr lang="en-US" b="1" dirty="0">
                <a:solidFill>
                  <a:srgbClr val="3F3F3F"/>
                </a:solidFill>
                <a:latin typeface="Source Sans Pro"/>
                <a:ea typeface="Source Sans Pro"/>
                <a:cs typeface="Source Sans Pro"/>
                <a:sym typeface="Source Sans Pro"/>
              </a:rPr>
              <a:t>How do the principal internal functions connect to form the primary value pathway? How does the external function emerge from these internal functions?</a:t>
            </a: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Font typeface="Arial"/>
              <a:buNone/>
            </a:pPr>
            <a:endParaRPr sz="1200" b="0" i="1"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Font typeface="Arial"/>
              <a:buNone/>
            </a:pPr>
            <a:endParaRPr sz="1200" b="0" i="0" u="none" strike="noStrike" cap="none" dirty="0">
              <a:solidFill>
                <a:schemeClr val="dk1"/>
              </a:solidFill>
              <a:latin typeface="Times New Roman"/>
              <a:ea typeface="Times New Roman"/>
              <a:cs typeface="Times New Roman"/>
              <a:sym typeface="Times New Roman"/>
            </a:endParaRPr>
          </a:p>
        </p:txBody>
      </p:sp>
      <p:sp>
        <p:nvSpPr>
          <p:cNvPr id="333" name="Shape 333"/>
          <p:cNvSpPr/>
          <p:nvPr/>
        </p:nvSpPr>
        <p:spPr>
          <a:xfrm>
            <a:off x="4766875" y="5246857"/>
            <a:ext cx="3438600" cy="1115842"/>
          </a:xfrm>
          <a:prstGeom prst="rect">
            <a:avLst/>
          </a:prstGeom>
          <a:noFill/>
          <a:ln w="9525" cap="flat" cmpd="sng">
            <a:solidFill>
              <a:srgbClr val="000000"/>
            </a:solidFill>
            <a:prstDash val="dash"/>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334" name="Shape 334"/>
          <p:cNvSpPr txBox="1"/>
          <p:nvPr/>
        </p:nvSpPr>
        <p:spPr>
          <a:xfrm>
            <a:off x="4690675" y="4266436"/>
            <a:ext cx="3438600" cy="9537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Font typeface="Source Sans Pro"/>
              <a:buNone/>
            </a:pPr>
            <a:r>
              <a:rPr lang="en-US" b="1" dirty="0">
                <a:solidFill>
                  <a:srgbClr val="3F3F3F"/>
                </a:solidFill>
                <a:latin typeface="Source Sans Pro"/>
                <a:ea typeface="Source Sans Pro"/>
                <a:cs typeface="Source Sans Pro"/>
                <a:sym typeface="Source Sans Pro"/>
              </a:rPr>
              <a:t>How do internal functions map to objects of form? How do the operands move between or change because of objects of form? </a:t>
            </a: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Font typeface="Arial"/>
              <a:buNone/>
            </a:pPr>
            <a:endParaRPr sz="1200" b="0" i="1"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Font typeface="Arial"/>
              <a:buNone/>
            </a:pPr>
            <a:endParaRPr sz="1200" b="0" i="0" u="none" strike="noStrike" cap="none" dirty="0">
              <a:solidFill>
                <a:schemeClr val="dk1"/>
              </a:solidFill>
              <a:latin typeface="Times New Roman"/>
              <a:ea typeface="Times New Roman"/>
              <a:cs typeface="Times New Roman"/>
              <a:sym typeface="Times New Roman"/>
            </a:endParaRPr>
          </a:p>
        </p:txBody>
      </p:sp>
      <p:sp>
        <p:nvSpPr>
          <p:cNvPr id="335" name="Shape 335"/>
          <p:cNvSpPr txBox="1"/>
          <p:nvPr/>
        </p:nvSpPr>
        <p:spPr>
          <a:xfrm>
            <a:off x="315812" y="1236266"/>
            <a:ext cx="8418900" cy="502042"/>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Source Sans Pro"/>
              <a:buNone/>
            </a:pPr>
            <a:r>
              <a:rPr lang="en-US" sz="1200" b="0" i="1" u="none" strike="noStrike" cap="none" dirty="0">
                <a:solidFill>
                  <a:srgbClr val="3F3F3F"/>
                </a:solidFill>
                <a:latin typeface="Source Sans Pro"/>
                <a:ea typeface="Source Sans Pro"/>
                <a:cs typeface="Source Sans Pro"/>
                <a:sym typeface="Source Sans Pro"/>
              </a:rPr>
              <a:t>For your </a:t>
            </a:r>
            <a:r>
              <a:rPr lang="en-US" sz="1200" i="1" dirty="0" smtClean="0">
                <a:solidFill>
                  <a:srgbClr val="3F3F3F"/>
                </a:solidFill>
                <a:latin typeface="Source Sans Pro"/>
                <a:ea typeface="Source Sans Pro"/>
                <a:cs typeface="Source Sans Pro"/>
                <a:sym typeface="Source Sans Pro"/>
              </a:rPr>
              <a:t>next</a:t>
            </a:r>
            <a:r>
              <a:rPr lang="en-US" sz="1200" b="0" i="1" u="none" strike="noStrike" cap="none" dirty="0" smtClean="0">
                <a:solidFill>
                  <a:srgbClr val="3F3F3F"/>
                </a:solidFill>
                <a:latin typeface="Source Sans Pro"/>
                <a:ea typeface="Source Sans Pro"/>
                <a:cs typeface="Source Sans Pro"/>
                <a:sym typeface="Source Sans Pro"/>
              </a:rPr>
              <a:t> </a:t>
            </a:r>
            <a:r>
              <a:rPr lang="en-US" sz="1200" b="0" i="1" u="none" strike="noStrike" cap="none" dirty="0">
                <a:solidFill>
                  <a:srgbClr val="3F3F3F"/>
                </a:solidFill>
                <a:latin typeface="Source Sans Pro"/>
                <a:ea typeface="Source Sans Pro"/>
                <a:cs typeface="Source Sans Pro"/>
                <a:sym typeface="Source Sans Pro"/>
              </a:rPr>
              <a:t>step, you will </a:t>
            </a:r>
            <a:r>
              <a:rPr lang="en-US" sz="1200" i="1" dirty="0">
                <a:solidFill>
                  <a:srgbClr val="3F3F3F"/>
                </a:solidFill>
                <a:latin typeface="Source Sans Pro"/>
                <a:ea typeface="Source Sans Pro"/>
                <a:cs typeface="Source Sans Pro"/>
                <a:sym typeface="Source Sans Pro"/>
              </a:rPr>
              <a:t>consider value related and principal internal operands and states. With your chosen system in mind, </a:t>
            </a:r>
            <a:r>
              <a:rPr lang="en-US" sz="1200" i="1" dirty="0" smtClean="0">
                <a:solidFill>
                  <a:srgbClr val="3F3F3F"/>
                </a:solidFill>
                <a:latin typeface="Source Sans Pro"/>
                <a:ea typeface="Source Sans Pro"/>
                <a:cs typeface="Source Sans Pro"/>
                <a:sym typeface="Source Sans Pro"/>
              </a:rPr>
              <a:t>answer </a:t>
            </a:r>
            <a:r>
              <a:rPr lang="en-US" sz="1200" i="1" dirty="0">
                <a:solidFill>
                  <a:srgbClr val="3F3F3F"/>
                </a:solidFill>
                <a:latin typeface="Source Sans Pro"/>
                <a:ea typeface="Source Sans Pro"/>
                <a:cs typeface="Source Sans Pro"/>
                <a:sym typeface="Source Sans Pro"/>
              </a:rPr>
              <a:t>the following questions: </a:t>
            </a:r>
          </a:p>
        </p:txBody>
      </p:sp>
      <p:sp>
        <p:nvSpPr>
          <p:cNvPr id="336" name="Shape 336"/>
          <p:cNvSpPr/>
          <p:nvPr/>
        </p:nvSpPr>
        <p:spPr>
          <a:xfrm>
            <a:off x="367646" y="3564799"/>
            <a:ext cx="7695000" cy="560700"/>
          </a:xfrm>
          <a:prstGeom prst="rect">
            <a:avLst/>
          </a:prstGeom>
          <a:noFill/>
          <a:ln w="9525" cap="flat" cmpd="sng">
            <a:solidFill>
              <a:srgbClr val="000000"/>
            </a:solidFill>
            <a:prstDash val="dash"/>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3" name="Text Placeholder 2"/>
          <p:cNvSpPr>
            <a:spLocks noGrp="1"/>
          </p:cNvSpPr>
          <p:nvPr>
            <p:ph type="body" idx="1"/>
          </p:nvPr>
        </p:nvSpPr>
        <p:spPr>
          <a:xfrm>
            <a:off x="373875" y="2305938"/>
            <a:ext cx="7688672" cy="536886"/>
          </a:xfrm>
        </p:spPr>
        <p:txBody>
          <a:bodyPr numCol="3"/>
          <a:lstStyle/>
          <a:p>
            <a:r>
              <a:rPr lang="en-US" sz="1050" dirty="0" smtClean="0"/>
              <a:t>Person; </a:t>
            </a:r>
          </a:p>
          <a:p>
            <a:r>
              <a:rPr lang="en-US" sz="1050" dirty="0" smtClean="0"/>
              <a:t>Bored – entertained; </a:t>
            </a:r>
          </a:p>
          <a:p>
            <a:r>
              <a:rPr lang="en-US" sz="1050" dirty="0"/>
              <a:t>E</a:t>
            </a:r>
            <a:r>
              <a:rPr lang="en-US" sz="1050" dirty="0" smtClean="0"/>
              <a:t>ntertaining.</a:t>
            </a:r>
            <a:endParaRPr lang="en-US" sz="1050" dirty="0"/>
          </a:p>
        </p:txBody>
      </p:sp>
      <p:sp>
        <p:nvSpPr>
          <p:cNvPr id="4" name="Text Placeholder 3"/>
          <p:cNvSpPr>
            <a:spLocks noGrp="1"/>
          </p:cNvSpPr>
          <p:nvPr>
            <p:ph type="body" idx="2"/>
          </p:nvPr>
        </p:nvSpPr>
        <p:spPr>
          <a:xfrm>
            <a:off x="373910" y="3573224"/>
            <a:ext cx="7688637" cy="578996"/>
          </a:xfrm>
        </p:spPr>
        <p:txBody>
          <a:bodyPr numCol="3"/>
          <a:lstStyle/>
          <a:p>
            <a:r>
              <a:rPr lang="en-US" sz="1050" dirty="0" smtClean="0"/>
              <a:t>Person/user, with attributes bored and entertained </a:t>
            </a:r>
          </a:p>
          <a:p>
            <a:endParaRPr lang="en-US" sz="1050" dirty="0"/>
          </a:p>
          <a:p>
            <a:endParaRPr lang="en-US" sz="1050" dirty="0" smtClean="0"/>
          </a:p>
          <a:p>
            <a:endParaRPr lang="en-US" sz="1050" dirty="0" smtClean="0"/>
          </a:p>
          <a:p>
            <a:r>
              <a:rPr lang="en-US" sz="1050" dirty="0" smtClean="0"/>
              <a:t>Assembling, launching, lifting, spinning and observing. </a:t>
            </a:r>
          </a:p>
          <a:p>
            <a:endParaRPr lang="en-US" sz="1050" dirty="0" smtClean="0"/>
          </a:p>
          <a:p>
            <a:endParaRPr lang="en-US" sz="1050" dirty="0" smtClean="0"/>
          </a:p>
          <a:p>
            <a:endParaRPr lang="en-US" sz="1050" dirty="0" smtClean="0"/>
          </a:p>
          <a:p>
            <a:r>
              <a:rPr lang="en-US" sz="1000" dirty="0" smtClean="0"/>
              <a:t>Kit - assembling; glider - launching; glider – lifting; propeller – spinning; person – observing.</a:t>
            </a:r>
          </a:p>
          <a:p>
            <a:endParaRPr lang="en-US" sz="1050" dirty="0" smtClean="0"/>
          </a:p>
          <a:p>
            <a:endParaRPr lang="en-US" sz="1050" dirty="0"/>
          </a:p>
        </p:txBody>
      </p:sp>
      <p:sp>
        <p:nvSpPr>
          <p:cNvPr id="5" name="Text Placeholder 4"/>
          <p:cNvSpPr>
            <a:spLocks noGrp="1"/>
          </p:cNvSpPr>
          <p:nvPr>
            <p:ph type="body" idx="13"/>
          </p:nvPr>
        </p:nvSpPr>
        <p:spPr>
          <a:xfrm>
            <a:off x="373911" y="5262382"/>
            <a:ext cx="3608140" cy="1347968"/>
          </a:xfrm>
        </p:spPr>
        <p:txBody>
          <a:bodyPr tIns="0" rIns="0" bIns="0"/>
          <a:lstStyle/>
          <a:p>
            <a:r>
              <a:rPr lang="en-US" sz="1000" dirty="0" smtClean="0"/>
              <a:t>The components income to the product system boundary. The user is an instrument to assembling the glider. The user then becomes an instrument to launching the glider. Once the glider is flying, the value related operand is observing and becomes entertained.</a:t>
            </a:r>
            <a:endParaRPr lang="en-US" sz="1000" dirty="0"/>
          </a:p>
          <a:p>
            <a:r>
              <a:rPr lang="en-US" sz="1000" dirty="0" smtClean="0"/>
              <a:t>External function emerges through the observation of the glider in flight by the value related operand, the person or user.</a:t>
            </a:r>
            <a:endParaRPr lang="en-US" sz="1000" dirty="0"/>
          </a:p>
        </p:txBody>
      </p:sp>
      <p:sp>
        <p:nvSpPr>
          <p:cNvPr id="6" name="Text Placeholder 5"/>
          <p:cNvSpPr>
            <a:spLocks noGrp="1"/>
          </p:cNvSpPr>
          <p:nvPr>
            <p:ph type="body" idx="14"/>
          </p:nvPr>
        </p:nvSpPr>
        <p:spPr>
          <a:xfrm>
            <a:off x="4766875" y="5264241"/>
            <a:ext cx="3432365" cy="1098458"/>
          </a:xfrm>
        </p:spPr>
        <p:txBody>
          <a:bodyPr lIns="91440" tIns="0" rIns="0" bIns="0">
            <a:normAutofit/>
          </a:bodyPr>
          <a:lstStyle/>
          <a:p>
            <a:pPr marL="171450" indent="-171450">
              <a:buFont typeface="Arial" panose="020B0604020202020204" pitchFamily="34" charset="0"/>
              <a:buChar char="•"/>
            </a:pPr>
            <a:r>
              <a:rPr lang="en-US" sz="1050" dirty="0" smtClean="0"/>
              <a:t>Kit – Assembling</a:t>
            </a:r>
          </a:p>
          <a:p>
            <a:pPr marL="171450" indent="-171450">
              <a:buFont typeface="Arial" panose="020B0604020202020204" pitchFamily="34" charset="0"/>
              <a:buChar char="•"/>
            </a:pPr>
            <a:r>
              <a:rPr lang="en-US" sz="1050" dirty="0" smtClean="0"/>
              <a:t>Glider – launching</a:t>
            </a:r>
          </a:p>
          <a:p>
            <a:pPr marL="171450" indent="-171450">
              <a:buFont typeface="Arial" panose="020B0604020202020204" pitchFamily="34" charset="0"/>
              <a:buChar char="•"/>
            </a:pPr>
            <a:r>
              <a:rPr lang="en-US" sz="1050" dirty="0" smtClean="0"/>
              <a:t>Glider – lifting</a:t>
            </a:r>
          </a:p>
          <a:p>
            <a:pPr marL="171450" indent="-171450">
              <a:buFont typeface="Arial" panose="020B0604020202020204" pitchFamily="34" charset="0"/>
              <a:buChar char="•"/>
            </a:pPr>
            <a:r>
              <a:rPr lang="en-US" sz="1050" dirty="0" smtClean="0"/>
              <a:t>Glider – guiding</a:t>
            </a:r>
          </a:p>
          <a:p>
            <a:pPr marL="171450" indent="-171450">
              <a:buFont typeface="Arial" panose="020B0604020202020204" pitchFamily="34" charset="0"/>
              <a:buChar char="•"/>
            </a:pPr>
            <a:r>
              <a:rPr lang="en-US" sz="1050" dirty="0" smtClean="0"/>
              <a:t>User – observing </a:t>
            </a:r>
          </a:p>
          <a:p>
            <a:pPr marL="171450" indent="-171450">
              <a:buFont typeface="Arial" panose="020B0604020202020204" pitchFamily="34" charset="0"/>
              <a:buChar char="•"/>
            </a:pPr>
            <a:endParaRPr lang="en-US" sz="1050" dirty="0" smtClean="0"/>
          </a:p>
          <a:p>
            <a:pPr marL="171450" indent="-171450">
              <a:buFont typeface="Arial" panose="020B0604020202020204" pitchFamily="34" charset="0"/>
              <a:buChar char="•"/>
            </a:pPr>
            <a:endParaRPr lang="en-US" sz="1050" dirty="0" smtClean="0"/>
          </a:p>
        </p:txBody>
      </p:sp>
      <p:sp>
        <p:nvSpPr>
          <p:cNvPr id="10" name="Slide Number Placeholder 9"/>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8</a:t>
            </a:fld>
            <a:endParaRPr lang="en-US" dirty="0">
              <a:latin typeface="Calibri"/>
              <a:ea typeface="Calibri"/>
              <a:cs typeface="Calibri"/>
              <a:sym typeface="Calibri"/>
            </a:endParaRPr>
          </a:p>
        </p:txBody>
      </p:sp>
    </p:spTree>
    <p:extLst>
      <p:ext uri="{BB962C8B-B14F-4D97-AF65-F5344CB8AC3E}">
        <p14:creationId xmlns:p14="http://schemas.microsoft.com/office/powerpoint/2010/main" val="1947022231"/>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2266651" y="2495364"/>
            <a:ext cx="4610698" cy="3507328"/>
          </a:xfrm>
          <a:prstGeom prst="rect">
            <a:avLst/>
          </a:prstGeom>
        </p:spPr>
      </p:pic>
      <p:sp>
        <p:nvSpPr>
          <p:cNvPr id="342" name="Shape 342"/>
          <p:cNvSpPr txBox="1"/>
          <p:nvPr/>
        </p:nvSpPr>
        <p:spPr>
          <a:xfrm>
            <a:off x="286521" y="533400"/>
            <a:ext cx="7779600" cy="763458"/>
          </a:xfrm>
          <a:prstGeom prst="rect">
            <a:avLst/>
          </a:prstGeom>
          <a:solidFill>
            <a:srgbClr val="FF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Arial"/>
              <a:buNone/>
            </a:pPr>
            <a:r>
              <a:rPr lang="en-US" sz="3000" b="1" i="0" u="none" strike="noStrike" cap="none" dirty="0">
                <a:solidFill>
                  <a:srgbClr val="000000"/>
                </a:solidFill>
                <a:latin typeface="Arial"/>
                <a:ea typeface="Arial"/>
                <a:cs typeface="Arial"/>
                <a:sym typeface="Arial"/>
              </a:rPr>
              <a:t>STEP </a:t>
            </a:r>
            <a:r>
              <a:rPr lang="en-US" sz="3000" b="1" i="0" u="none" strike="noStrike" cap="none" dirty="0" smtClean="0">
                <a:solidFill>
                  <a:srgbClr val="000000"/>
                </a:solidFill>
                <a:latin typeface="Arial"/>
                <a:ea typeface="Arial"/>
                <a:cs typeface="Arial"/>
                <a:sym typeface="Arial"/>
              </a:rPr>
              <a:t>3: </a:t>
            </a:r>
            <a:r>
              <a:rPr lang="en-US" sz="3000" b="1" dirty="0"/>
              <a:t>DEVELOP AN OPM DIAGRAM</a:t>
            </a:r>
          </a:p>
        </p:txBody>
      </p:sp>
      <p:sp>
        <p:nvSpPr>
          <p:cNvPr id="343" name="Shape 343"/>
          <p:cNvSpPr/>
          <p:nvPr/>
        </p:nvSpPr>
        <p:spPr>
          <a:xfrm>
            <a:off x="357394" y="2471392"/>
            <a:ext cx="8429213" cy="3531300"/>
          </a:xfrm>
          <a:prstGeom prst="rect">
            <a:avLst/>
          </a:prstGeom>
          <a:noFill/>
          <a:ln w="9525" cap="flat" cmpd="sng">
            <a:solidFill>
              <a:srgbClr val="000000"/>
            </a:solidFill>
            <a:prstDash val="dash"/>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346" name="Shape 346"/>
          <p:cNvSpPr txBox="1"/>
          <p:nvPr/>
        </p:nvSpPr>
        <p:spPr>
          <a:xfrm>
            <a:off x="315812" y="2120133"/>
            <a:ext cx="4415700" cy="460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Source Sans Pro"/>
              <a:buNone/>
            </a:pPr>
            <a:r>
              <a:rPr lang="en-US" sz="1400" b="1" i="0" u="none" strike="noStrike" cap="none" dirty="0">
                <a:solidFill>
                  <a:srgbClr val="3F3F3F"/>
                </a:solidFill>
                <a:latin typeface="Source Sans Pro"/>
                <a:ea typeface="Source Sans Pro"/>
                <a:cs typeface="Source Sans Pro"/>
                <a:sym typeface="Source Sans Pro"/>
              </a:rPr>
              <a:t>System Diagram/Schematic</a:t>
            </a: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Font typeface="Arial"/>
              <a:buNone/>
            </a:pPr>
            <a:endParaRPr sz="1200" b="0" i="1"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endParaRPr sz="12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Font typeface="Arial"/>
              <a:buNone/>
            </a:pPr>
            <a:endParaRPr sz="1200" b="0" i="0" u="none" strike="noStrike" cap="none" dirty="0">
              <a:solidFill>
                <a:schemeClr val="dk1"/>
              </a:solidFill>
              <a:latin typeface="Times New Roman"/>
              <a:ea typeface="Times New Roman"/>
              <a:cs typeface="Times New Roman"/>
              <a:sym typeface="Times New Roman"/>
            </a:endParaRPr>
          </a:p>
        </p:txBody>
      </p:sp>
      <p:sp>
        <p:nvSpPr>
          <p:cNvPr id="347" name="Shape 347"/>
          <p:cNvSpPr txBox="1"/>
          <p:nvPr/>
        </p:nvSpPr>
        <p:spPr>
          <a:xfrm>
            <a:off x="327865" y="1155699"/>
            <a:ext cx="8418900" cy="964433"/>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Source Sans Pro"/>
              <a:buNone/>
            </a:pPr>
            <a:r>
              <a:rPr lang="en-US" sz="1200" i="1" dirty="0">
                <a:solidFill>
                  <a:srgbClr val="3F3F3F"/>
                </a:solidFill>
                <a:latin typeface="Source Sans Pro"/>
                <a:ea typeface="Source Sans Pro"/>
                <a:cs typeface="Source Sans Pro"/>
                <a:sym typeface="Source Sans Pro"/>
              </a:rPr>
              <a:t>For your </a:t>
            </a:r>
            <a:r>
              <a:rPr lang="en-US" sz="1200" i="1" dirty="0" smtClean="0">
                <a:solidFill>
                  <a:srgbClr val="3F3F3F"/>
                </a:solidFill>
                <a:latin typeface="Source Sans Pro"/>
                <a:ea typeface="Source Sans Pro"/>
                <a:cs typeface="Source Sans Pro"/>
                <a:sym typeface="Source Sans Pro"/>
              </a:rPr>
              <a:t>system, </a:t>
            </a:r>
            <a:r>
              <a:rPr lang="en-US" sz="1200" i="1" dirty="0">
                <a:solidFill>
                  <a:srgbClr val="3F3F3F"/>
                </a:solidFill>
                <a:latin typeface="Source Sans Pro"/>
                <a:ea typeface="Source Sans Pro"/>
                <a:cs typeface="Source Sans Pro"/>
                <a:sym typeface="Source Sans Pro"/>
              </a:rPr>
              <a:t>develop an OPM diagram and </a:t>
            </a:r>
            <a:r>
              <a:rPr lang="en-US" sz="1200" i="1" dirty="0" smtClean="0">
                <a:solidFill>
                  <a:srgbClr val="3F3F3F"/>
                </a:solidFill>
                <a:latin typeface="Source Sans Pro"/>
                <a:ea typeface="Source Sans Pro"/>
                <a:cs typeface="Source Sans Pro"/>
                <a:sym typeface="Source Sans Pro"/>
              </a:rPr>
              <a:t>insert the diagram below. </a:t>
            </a:r>
            <a:r>
              <a:rPr lang="en-US" sz="1200" i="1" dirty="0">
                <a:solidFill>
                  <a:srgbClr val="3F3F3F"/>
                </a:solidFill>
                <a:latin typeface="Source Sans Pro"/>
                <a:ea typeface="Source Sans Pro"/>
                <a:cs typeface="Source Sans Pro"/>
                <a:sym typeface="Source Sans Pro"/>
              </a:rPr>
              <a:t>H</a:t>
            </a:r>
            <a:r>
              <a:rPr lang="en-US" sz="1200" b="0" i="1" u="none" strike="noStrike" cap="none" dirty="0">
                <a:solidFill>
                  <a:srgbClr val="3F3F3F"/>
                </a:solidFill>
                <a:latin typeface="Source Sans Pro"/>
                <a:ea typeface="Source Sans Pro"/>
                <a:cs typeface="Source Sans Pro"/>
                <a:sym typeface="Source Sans Pro"/>
              </a:rPr>
              <a:t>ighlight or circle and label the the </a:t>
            </a:r>
            <a:r>
              <a:rPr lang="en-US" sz="1200" i="1" dirty="0">
                <a:solidFill>
                  <a:srgbClr val="3F3F3F"/>
                </a:solidFill>
                <a:latin typeface="Source Sans Pro"/>
                <a:ea typeface="Source Sans Pro"/>
                <a:cs typeface="Source Sans Pro"/>
                <a:sym typeface="Source Sans Pro"/>
              </a:rPr>
              <a:t>following: value related operand, delivered function, internal functions (operands and processes), and form.</a:t>
            </a:r>
            <a:r>
              <a:rPr lang="en-US" sz="1200" b="0" i="1" u="none" strike="noStrike" cap="none" dirty="0">
                <a:solidFill>
                  <a:srgbClr val="3F3F3F"/>
                </a:solidFill>
                <a:latin typeface="Source Sans Pro"/>
                <a:ea typeface="Source Sans Pro"/>
                <a:cs typeface="Source Sans Pro"/>
                <a:sym typeface="Source Sans Pro"/>
              </a:rPr>
              <a:t> Provide a brief d</a:t>
            </a:r>
            <a:r>
              <a:rPr lang="en-US" sz="1200" i="1" dirty="0">
                <a:solidFill>
                  <a:srgbClr val="3F3F3F"/>
                </a:solidFill>
                <a:latin typeface="Source Sans Pro"/>
                <a:ea typeface="Source Sans Pro"/>
                <a:cs typeface="Source Sans Pro"/>
                <a:sym typeface="Source Sans Pro"/>
              </a:rPr>
              <a:t>escription of each in the field </a:t>
            </a:r>
            <a:r>
              <a:rPr lang="en-US" sz="1200" i="1" dirty="0" smtClean="0">
                <a:solidFill>
                  <a:srgbClr val="3F3F3F"/>
                </a:solidFill>
                <a:latin typeface="Source Sans Pro"/>
                <a:ea typeface="Source Sans Pro"/>
                <a:cs typeface="Source Sans Pro"/>
                <a:sym typeface="Source Sans Pro"/>
              </a:rPr>
              <a:t>provided in the next slide.</a:t>
            </a:r>
          </a:p>
          <a:p>
            <a:pPr>
              <a:buClr>
                <a:schemeClr val="dk1"/>
              </a:buClr>
              <a:buSzPct val="25000"/>
            </a:pPr>
            <a:endParaRPr lang="en-US" sz="500" i="1" dirty="0" smtClean="0">
              <a:solidFill>
                <a:srgbClr val="3F3F3F"/>
              </a:solidFill>
              <a:ea typeface="Source Sans Pro"/>
              <a:sym typeface="Source Sans Pro"/>
            </a:endParaRPr>
          </a:p>
          <a:p>
            <a:pPr>
              <a:buClr>
                <a:schemeClr val="dk1"/>
              </a:buClr>
              <a:buSzPct val="25000"/>
            </a:pPr>
            <a:r>
              <a:rPr lang="en-US" sz="1200" i="1" dirty="0" smtClean="0">
                <a:solidFill>
                  <a:srgbClr val="3F3F3F"/>
                </a:solidFill>
                <a:ea typeface="Source Sans Pro"/>
                <a:sym typeface="Source Sans Pro"/>
              </a:rPr>
              <a:t>Please </a:t>
            </a:r>
            <a:r>
              <a:rPr lang="en-US" sz="1200" i="1" dirty="0">
                <a:solidFill>
                  <a:srgbClr val="3F3F3F"/>
                </a:solidFill>
                <a:ea typeface="Source Sans Pro"/>
                <a:sym typeface="Source Sans Pro"/>
              </a:rPr>
              <a:t>remember the file size limit and </a:t>
            </a:r>
            <a:r>
              <a:rPr lang="en-US" sz="1200" i="1" dirty="0">
                <a:solidFill>
                  <a:srgbClr val="3F3F3F"/>
                </a:solidFill>
                <a:ea typeface="Source Sans Pro"/>
                <a:sym typeface="Source Sans Pro"/>
                <a:hlinkClick r:id="rId4"/>
              </a:rPr>
              <a:t>resize</a:t>
            </a:r>
            <a:r>
              <a:rPr lang="en-US" sz="1200" i="1" dirty="0">
                <a:solidFill>
                  <a:srgbClr val="3F3F3F"/>
                </a:solidFill>
                <a:ea typeface="Source Sans Pro"/>
                <a:sym typeface="Source Sans Pro"/>
              </a:rPr>
              <a:t>* or paste the image URL instead, as needed.</a:t>
            </a:r>
            <a:endParaRPr lang="en-US" sz="1200" i="1" dirty="0">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SzPct val="25000"/>
              <a:buFont typeface="Source Sans Pro"/>
              <a:buNone/>
            </a:pPr>
            <a:endParaRPr lang="en-US" sz="1200" i="1" dirty="0" smtClean="0">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SzPct val="25000"/>
              <a:buFont typeface="Source Sans Pro"/>
              <a:buNone/>
            </a:pPr>
            <a:endParaRPr lang="en-US" sz="1200" i="1" dirty="0" smtClean="0">
              <a:solidFill>
                <a:srgbClr val="3F3F3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SzPct val="25000"/>
              <a:buFont typeface="Source Sans Pro"/>
              <a:buNone/>
            </a:pPr>
            <a:endParaRPr sz="12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Font typeface="Arial"/>
              <a:buNone/>
            </a:pPr>
            <a:endParaRPr sz="1200" b="0" i="0" u="none" strike="noStrike" cap="none" dirty="0">
              <a:solidFill>
                <a:schemeClr val="dk1"/>
              </a:solidFill>
              <a:latin typeface="Times New Roman"/>
              <a:ea typeface="Times New Roman"/>
              <a:cs typeface="Times New Roman"/>
              <a:sym typeface="Times New Roman"/>
            </a:endParaRPr>
          </a:p>
        </p:txBody>
      </p:sp>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9</a:t>
            </a:fld>
            <a:endParaRPr lang="en-US" dirty="0">
              <a:latin typeface="Calibri"/>
              <a:ea typeface="Calibri"/>
              <a:cs typeface="Calibri"/>
              <a:sym typeface="Calibri"/>
            </a:endParaRPr>
          </a:p>
        </p:txBody>
      </p:sp>
    </p:spTree>
    <p:extLst>
      <p:ext uri="{BB962C8B-B14F-4D97-AF65-F5344CB8AC3E}">
        <p14:creationId xmlns:p14="http://schemas.microsoft.com/office/powerpoint/2010/main" val="3646493300"/>
      </p:ext>
    </p:extLst>
  </p:cSld>
  <p:clrMapOvr>
    <a:masterClrMapping/>
  </p:clrMapOvr>
  <p:transition spd="slow">
    <p:fade/>
  </p:transition>
</p:sld>
</file>

<file path=ppt/theme/theme1.xml><?xml version="1.0" encoding="utf-8"?>
<a:theme xmlns:a="http://schemas.openxmlformats.org/drawingml/2006/main" name="2_Custom Design">
  <a:themeElements>
    <a:clrScheme name="Custom 9">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Custom Design">
  <a:themeElements>
    <a:clrScheme name="Custom 9">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5163</TotalTime>
  <Words>3484</Words>
  <Application>Microsoft Macintosh PowerPoint</Application>
  <PresentationFormat>On-screen Show (4:3)</PresentationFormat>
  <Paragraphs>542</Paragraphs>
  <Slides>26</Slides>
  <Notes>26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26</vt:i4>
      </vt:variant>
    </vt:vector>
  </HeadingPairs>
  <TitlesOfParts>
    <vt:vector size="32" baseType="lpstr">
      <vt:lpstr>Calibri</vt:lpstr>
      <vt:lpstr>Source Sans Pro</vt:lpstr>
      <vt:lpstr>Times New Roman</vt:lpstr>
      <vt:lpstr>Arial</vt:lpstr>
      <vt:lpstr>2_Custom Design</vt:lpstr>
      <vt:lpstr>3_Custom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Christina Temes</dc:creator>
  <cp:keywords/>
  <dc:description/>
  <cp:lastModifiedBy>Bruce G Cameron</cp:lastModifiedBy>
  <cp:revision>196</cp:revision>
  <dcterms:modified xsi:type="dcterms:W3CDTF">2016-09-20T02:40:21Z</dcterms:modified>
  <cp:category/>
</cp:coreProperties>
</file>