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8" r:id="rId2"/>
  </p:sldMasterIdLst>
  <p:notesMasterIdLst>
    <p:notesMasterId r:id="rId15"/>
  </p:notesMasterIdLst>
  <p:handoutMasterIdLst>
    <p:handoutMasterId r:id="rId16"/>
  </p:handoutMasterIdLst>
  <p:sldIdLst>
    <p:sldId id="256" r:id="rId3"/>
    <p:sldId id="258" r:id="rId4"/>
    <p:sldId id="281" r:id="rId5"/>
    <p:sldId id="282" r:id="rId6"/>
    <p:sldId id="291" r:id="rId7"/>
    <p:sldId id="292" r:id="rId8"/>
    <p:sldId id="285" r:id="rId9"/>
    <p:sldId id="286" r:id="rId10"/>
    <p:sldId id="287" r:id="rId11"/>
    <p:sldId id="290" r:id="rId12"/>
    <p:sldId id="288" r:id="rId13"/>
    <p:sldId id="289" r:id="rId14"/>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5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 id="3" name="James Stanton" initials="JS"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9" autoAdjust="0"/>
    <p:restoredTop sz="95994" autoAdjust="0"/>
  </p:normalViewPr>
  <p:slideViewPr>
    <p:cSldViewPr snapToGrid="0" snapToObjects="1">
      <p:cViewPr varScale="1">
        <p:scale>
          <a:sx n="125" d="100"/>
          <a:sy n="125" d="100"/>
        </p:scale>
        <p:origin x="1044" y="96"/>
      </p:cViewPr>
      <p:guideLst>
        <p:guide orient="horz" pos="2160"/>
        <p:guide pos="2880"/>
        <p:guide pos="25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65B38C8-16A4-594B-9E9A-926392106B30}" type="datetimeFigureOut">
              <a:rPr lang="en-US" smtClean="0"/>
              <a:t>10/16/2019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0F001D-FDDB-CC40-9785-428E918F8320}" type="slidenum">
              <a:rPr lang="en-US" smtClean="0"/>
              <a:t>‹#›</a:t>
            </a:fld>
            <a:endParaRPr lang="en-US"/>
          </a:p>
        </p:txBody>
      </p:sp>
    </p:spTree>
    <p:extLst>
      <p:ext uri="{BB962C8B-B14F-4D97-AF65-F5344CB8AC3E}">
        <p14:creationId xmlns:p14="http://schemas.microsoft.com/office/powerpoint/2010/main" val="12029475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9241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0920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dirty="0">
              <a:solidFill>
                <a:schemeClr val="dk1"/>
              </a:solidFill>
              <a:latin typeface="Arial"/>
              <a:ea typeface="Arial"/>
              <a:cs typeface="Arial"/>
              <a:sym typeface="Arial"/>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91916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0840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3490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dirty="0"/>
          </a:p>
        </p:txBody>
      </p:sp>
      <p:sp>
        <p:nvSpPr>
          <p:cNvPr id="311" name="Shape 3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356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5125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8947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51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790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7958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107715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29279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34205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5" name="Shape 19"/>
          <p:cNvSpPr txBox="1">
            <a:spLocks noGrp="1"/>
          </p:cNvSpPr>
          <p:nvPr>
            <p:ph type="body" idx="13"/>
          </p:nvPr>
        </p:nvSpPr>
        <p:spPr>
          <a:xfrm>
            <a:off x="1036890" y="3855981"/>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6" name="Shape 18"/>
          <p:cNvSpPr txBox="1">
            <a:spLocks noGrp="1"/>
          </p:cNvSpPr>
          <p:nvPr>
            <p:ph type="body" idx="14"/>
          </p:nvPr>
        </p:nvSpPr>
        <p:spPr>
          <a:xfrm>
            <a:off x="1031910" y="42560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 name="Shape 19"/>
          <p:cNvSpPr txBox="1">
            <a:spLocks noGrp="1"/>
          </p:cNvSpPr>
          <p:nvPr>
            <p:ph type="body" idx="15"/>
          </p:nvPr>
        </p:nvSpPr>
        <p:spPr>
          <a:xfrm>
            <a:off x="1036890" y="47486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9" name="Shape 19"/>
          <p:cNvSpPr txBox="1">
            <a:spLocks noGrp="1"/>
          </p:cNvSpPr>
          <p:nvPr>
            <p:ph type="body" idx="16"/>
          </p:nvPr>
        </p:nvSpPr>
        <p:spPr>
          <a:xfrm>
            <a:off x="1036890" y="5184038"/>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0" name="Shape 19"/>
          <p:cNvSpPr txBox="1">
            <a:spLocks noGrp="1"/>
          </p:cNvSpPr>
          <p:nvPr>
            <p:ph type="body" idx="17"/>
          </p:nvPr>
        </p:nvSpPr>
        <p:spPr>
          <a:xfrm>
            <a:off x="1036890" y="560495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Tree>
    <p:extLst>
      <p:ext uri="{BB962C8B-B14F-4D97-AF65-F5344CB8AC3E}">
        <p14:creationId xmlns:p14="http://schemas.microsoft.com/office/powerpoint/2010/main" val="308445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3" name="Text Placeholder 2"/>
          <p:cNvSpPr>
            <a:spLocks noGrp="1"/>
          </p:cNvSpPr>
          <p:nvPr>
            <p:ph type="body" sz="quarter" idx="13" hasCustomPrompt="1"/>
          </p:nvPr>
        </p:nvSpPr>
        <p:spPr>
          <a:xfrm>
            <a:off x="1473200" y="958850"/>
            <a:ext cx="3540125" cy="742950"/>
          </a:xfrm>
          <a:prstGeom prst="rect">
            <a:avLst/>
          </a:prstGeom>
        </p:spPr>
        <p:txBody>
          <a:bodyPr vert="horz"/>
          <a:lstStyle>
            <a:lvl1pPr>
              <a:defRPr baseline="0"/>
            </a:lvl1pPr>
          </a:lstStyle>
          <a:p>
            <a:pPr lvl="0"/>
            <a:r>
              <a:rPr lang="en-US" dirty="0"/>
              <a:t>Click to add system name</a:t>
            </a:r>
          </a:p>
        </p:txBody>
      </p:sp>
      <p:sp>
        <p:nvSpPr>
          <p:cNvPr id="9" name="Shape 318"/>
          <p:cNvSpPr/>
          <p:nvPr userDrawn="1"/>
        </p:nvSpPr>
        <p:spPr>
          <a:xfrm>
            <a:off x="1959187" y="2093625"/>
            <a:ext cx="6827538" cy="344543"/>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939255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2650775" cy="357337"/>
          </a:xfrm>
          <a:prstGeom prst="rect">
            <a:avLst/>
          </a:prstGeom>
          <a:solidFill>
            <a:srgbClr val="3489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99092" y="31314"/>
            <a:ext cx="2553288" cy="527767"/>
          </a:xfrm>
          <a:prstGeom prst="rect">
            <a:avLst/>
          </a:prstGeom>
          <a:noFill/>
          <a:ln>
            <a:noFill/>
          </a:ln>
        </p:spPr>
        <p:txBody>
          <a:bodyPr lIns="91425" tIns="45700" rIns="91425" bIns="45700" anchor="t" anchorCtr="0">
            <a:noAutofit/>
          </a:bodyPr>
          <a:lstStyle/>
          <a:p>
            <a:pPr>
              <a:buClr>
                <a:schemeClr val="lt1"/>
              </a:buClr>
              <a:buSzPct val="25000"/>
            </a:pPr>
            <a:r>
              <a:rPr lang="en-US" sz="1100" b="1" i="0" dirty="0">
                <a:solidFill>
                  <a:srgbClr val="FFFFFF"/>
                </a:solidFill>
                <a:latin typeface="Arial"/>
                <a:ea typeface="Source Sans Pro"/>
                <a:cs typeface="Arial"/>
                <a:sym typeface="Source Sans Pro"/>
              </a:rPr>
              <a:t>Architecture of Complex</a:t>
            </a:r>
            <a:r>
              <a:rPr lang="en-US" sz="1100" b="1" i="0" baseline="0" dirty="0">
                <a:solidFill>
                  <a:srgbClr val="FFFFFF"/>
                </a:solidFill>
                <a:latin typeface="Arial"/>
                <a:ea typeface="Source Sans Pro"/>
                <a:cs typeface="Arial"/>
                <a:sym typeface="Source Sans Pro"/>
              </a:rPr>
              <a:t> Systems</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a:t>
            </a:r>
            <a:r>
              <a:rPr lang="en-US" sz="1200">
                <a:solidFill>
                  <a:srgbClr val="8A8B8C"/>
                </a:solidFill>
              </a:rPr>
              <a:t>© 2017. </a:t>
            </a:r>
            <a:r>
              <a:rPr lang="en-US" sz="1200" dirty="0">
                <a:solidFill>
                  <a:srgbClr val="8A8B8C"/>
                </a:solidFill>
              </a:rPr>
              <a:t>Massachusetts Institute of Technology. All rights reserved.</a:t>
            </a:r>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extLst>
      <p:ext uri="{BB962C8B-B14F-4D97-AF65-F5344CB8AC3E}">
        <p14:creationId xmlns:p14="http://schemas.microsoft.com/office/powerpoint/2010/main" val="2753993680"/>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2017. Massachusetts Institute of Technology. All rights reserved.</a:t>
            </a:r>
          </a:p>
        </p:txBody>
      </p:sp>
    </p:spTree>
    <p:extLst>
      <p:ext uri="{BB962C8B-B14F-4D97-AF65-F5344CB8AC3E}">
        <p14:creationId xmlns:p14="http://schemas.microsoft.com/office/powerpoint/2010/main" val="69911863"/>
      </p:ext>
    </p:extLst>
  </p:cSld>
  <p:clrMap bg1="lt1" tx1="dk1" bg2="dk2" tx2="lt2" accent1="accent1" accent2="accent2" accent3="accent3" accent4="accent4" accent5="accent5" accent6="accent6" hlink="hlink" folHlink="folHlink"/>
  <p:sldLayoutIdLst>
    <p:sldLayoutId id="2147483689"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audi-technology-portal.de/en/chassis/wheel-suspension-steering/power-steering"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Architecture &amp; Systems Engineering</a:t>
            </a:r>
          </a:p>
          <a:p>
            <a:pPr>
              <a:buClr>
                <a:schemeClr val="lt1"/>
              </a:buClr>
              <a:buSzPct val="25000"/>
            </a:pPr>
            <a:r>
              <a:rPr lang="en-US" i="1" dirty="0">
                <a:solidFill>
                  <a:srgbClr val="565656"/>
                </a:solidFill>
                <a:ea typeface="Source Sans Pro"/>
                <a:sym typeface="Source Sans Pro"/>
              </a:rPr>
              <a:t>Week 3: System Architecture</a:t>
            </a:r>
          </a:p>
          <a:p>
            <a:pPr>
              <a:buClr>
                <a:schemeClr val="lt1"/>
              </a:buClr>
              <a:buSzPct val="25000"/>
            </a:pPr>
            <a:endParaRPr lang="en-US" sz="3000" b="1" dirty="0">
              <a:ea typeface="Source Sans Pro"/>
              <a:sym typeface="Source Sans Pr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8" y="1805426"/>
            <a:ext cx="9148064" cy="3425766"/>
          </a:xfrm>
          <a:prstGeom prst="rect">
            <a:avLst/>
          </a:prstGeom>
        </p:spPr>
      </p:pic>
      <p:sp>
        <p:nvSpPr>
          <p:cNvPr id="14" name="Shape 64"/>
          <p:cNvSpPr txBox="1"/>
          <p:nvPr/>
        </p:nvSpPr>
        <p:spPr>
          <a:xfrm>
            <a:off x="2409761" y="3126025"/>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6" name="Rectangle 15"/>
          <p:cNvSpPr/>
          <p:nvPr/>
        </p:nvSpPr>
        <p:spPr>
          <a:xfrm>
            <a:off x="2509490" y="3651478"/>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7" name="Text Placeholder 2"/>
          <p:cNvSpPr>
            <a:spLocks noGrp="1"/>
          </p:cNvSpPr>
          <p:nvPr>
            <p:ph type="body" idx="1"/>
          </p:nvPr>
        </p:nvSpPr>
        <p:spPr>
          <a:xfrm>
            <a:off x="2509490" y="3678085"/>
            <a:ext cx="4352544" cy="448056"/>
          </a:xfrm>
        </p:spPr>
        <p:txBody>
          <a:bodyPr/>
          <a:lstStyle/>
          <a:p>
            <a:r>
              <a:rPr lang="en-US" dirty="0"/>
              <a:t>Tomas Mawyin</a:t>
            </a:r>
          </a:p>
        </p:txBody>
      </p:sp>
      <p:sp>
        <p:nvSpPr>
          <p:cNvPr id="18" name="Rectangle 17"/>
          <p:cNvSpPr/>
          <p:nvPr/>
        </p:nvSpPr>
        <p:spPr>
          <a:xfrm>
            <a:off x="2400965" y="2732616"/>
            <a:ext cx="2719214"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Portfolio</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04191"/>
            <a:ext cx="7939548" cy="704190"/>
          </a:xfrm>
        </p:spPr>
        <p:txBody>
          <a:bodyPr/>
          <a:lstStyle/>
          <a:p>
            <a:pPr algn="l"/>
            <a:r>
              <a:rPr lang="en-US" sz="3000" b="1" dirty="0">
                <a:ea typeface="Source Sans Pro"/>
                <a:sym typeface="Source Sans Pro"/>
              </a:rPr>
              <a:t>STEP 4: REVIEW &amp; SUBMIT PROJECT</a:t>
            </a:r>
            <a:endParaRPr lang="en-US" sz="3000" dirty="0"/>
          </a:p>
        </p:txBody>
      </p:sp>
      <p:sp>
        <p:nvSpPr>
          <p:cNvPr id="3" name="Subtitle 2"/>
          <p:cNvSpPr>
            <a:spLocks noGrp="1"/>
          </p:cNvSpPr>
          <p:nvPr>
            <p:ph type="subTitle" idx="1"/>
          </p:nvPr>
        </p:nvSpPr>
        <p:spPr>
          <a:xfrm>
            <a:off x="867565" y="1408380"/>
            <a:ext cx="6904840" cy="4230419"/>
          </a:xfrm>
        </p:spPr>
        <p:txBody>
          <a:bodyPr/>
          <a:lstStyle/>
          <a:p>
            <a:pPr marL="285750" indent="-285750" algn="l">
              <a:buFont typeface="Arial"/>
              <a:buChar char="•"/>
            </a:pPr>
            <a:r>
              <a:rPr lang="en-US" dirty="0"/>
              <a:t>Submit your completed Week 3 Project Portfolio file</a:t>
            </a:r>
          </a:p>
          <a:p>
            <a:pPr marL="285750" indent="-285750" algn="l">
              <a:buFont typeface="Arial"/>
              <a:buChar char="•"/>
            </a:pPr>
            <a:r>
              <a:rPr lang="en-US" dirty="0"/>
              <a:t>Complete Self-Assessment of Project</a:t>
            </a:r>
          </a:p>
          <a:p>
            <a:pPr marL="285750" indent="-285750" algn="l">
              <a:buFont typeface="Arial"/>
              <a:buChar char="•"/>
            </a:pPr>
            <a:r>
              <a:rPr lang="en-US" dirty="0"/>
              <a:t>Complete the Peer Assessments of Project (Peer assessment is limited to 300 characters)</a:t>
            </a:r>
            <a:br>
              <a:rPr lang="en-US" dirty="0"/>
            </a:br>
            <a:br>
              <a:rPr lang="en-US" dirty="0"/>
            </a:br>
            <a:r>
              <a:rPr lang="en-US" dirty="0"/>
              <a:t>Note: The maximum file size that can be submitted is 10MB. </a:t>
            </a:r>
          </a:p>
          <a:p>
            <a:pPr marL="742917" lvl="1" indent="-285750" algn="l">
              <a:buFont typeface="Arial"/>
              <a:buChar char="•"/>
            </a:pPr>
            <a:r>
              <a:rPr lang="en-US" dirty="0"/>
              <a:t>A sample project submission and scoring rubric can be downloaded </a:t>
            </a:r>
            <a:r>
              <a:rPr lang="en-US" dirty="0">
                <a:solidFill>
                  <a:schemeClr val="dk1"/>
                </a:solidFill>
                <a:ea typeface="Source Sans Pro"/>
                <a:sym typeface="Source Sans Pro"/>
              </a:rPr>
              <a:t>from the course in the Resources/Downloads tab on the top navigation.</a:t>
            </a:r>
          </a:p>
          <a:p>
            <a:pPr marL="742917" lvl="1" indent="-285750" algn="l">
              <a:buFont typeface="Arial"/>
              <a:buChar char="•"/>
            </a:pPr>
            <a:r>
              <a:rPr lang="en-US" dirty="0">
                <a:solidFill>
                  <a:schemeClr val="dk1"/>
                </a:solidFill>
                <a:ea typeface="Source Sans Pro"/>
                <a:sym typeface="Source Sans Pro"/>
              </a:rPr>
              <a:t>Please remember that there are three steps to this assignment: Submission, peer assessment, and self assessment. Please provide enough time by each deadline to complete your assignment on time, as it is not possible to submit once the submission window closes.</a:t>
            </a: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spTree>
    <p:extLst>
      <p:ext uri="{BB962C8B-B14F-4D97-AF65-F5344CB8AC3E}">
        <p14:creationId xmlns:p14="http://schemas.microsoft.com/office/powerpoint/2010/main" val="2595555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409073" y="858279"/>
            <a:ext cx="7779583" cy="1253096"/>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latin typeface="+mj-lt"/>
                <a:ea typeface="Source Sans Pro"/>
                <a:cs typeface="Source Sans Pro"/>
                <a:sym typeface="Source Sans Pro"/>
              </a:rPr>
              <a:t>Scratch Pages*</a:t>
            </a:r>
          </a:p>
          <a:p>
            <a:pPr marL="171450" indent="-171450">
              <a:buClr>
                <a:schemeClr val="lt1"/>
              </a:buClr>
              <a:buSzPct val="25000"/>
              <a:buFontTx/>
              <a:buChar char="•"/>
            </a:pPr>
            <a:r>
              <a:rPr lang="en-US" sz="1000" b="1" dirty="0">
                <a:solidFill>
                  <a:schemeClr val="dk1"/>
                </a:solidFill>
                <a:ea typeface="Source Sans Pro"/>
                <a:sym typeface="Source Sans Pro"/>
              </a:rPr>
              <a:t>Reminder: </a:t>
            </a:r>
            <a:r>
              <a:rPr lang="en-US" sz="1000" b="1" dirty="0" err="1">
                <a:solidFill>
                  <a:schemeClr val="dk1"/>
                </a:solidFill>
                <a:ea typeface="Source Sans Pro"/>
                <a:sym typeface="Source Sans Pro"/>
              </a:rPr>
              <a:t>edX</a:t>
            </a:r>
            <a:r>
              <a:rPr lang="en-US" sz="1000" b="1" dirty="0">
                <a:solidFill>
                  <a:schemeClr val="dk1"/>
                </a:solidFill>
                <a:ea typeface="Source Sans Pro"/>
                <a:sym typeface="Source Sans Pro"/>
              </a:rPr>
              <a:t> has a 10MB file size limit for document submission. </a:t>
            </a:r>
            <a:r>
              <a:rPr lang="en-US" sz="1000" dirty="0">
                <a:solidFill>
                  <a:schemeClr val="dk1"/>
                </a:solidFill>
                <a:ea typeface="Source Sans Pro"/>
                <a:sym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p>
          <a:p>
            <a:pPr>
              <a:buClr>
                <a:schemeClr val="dk1"/>
              </a:buClr>
              <a:buSzPct val="25000"/>
            </a:pPr>
            <a:r>
              <a:rPr lang="en-US" sz="1000" i="1" dirty="0">
                <a:solidFill>
                  <a:srgbClr val="3F3F3F"/>
                </a:solidFill>
                <a:ea typeface="Source Sans Pro"/>
                <a:sym typeface="Source Sans Pro"/>
              </a:rPr>
              <a:t>    Please remember the file size limit and </a:t>
            </a:r>
            <a:r>
              <a:rPr lang="en-US" sz="1000" i="1" dirty="0">
                <a:solidFill>
                  <a:srgbClr val="3F3F3F"/>
                </a:solidFill>
                <a:ea typeface="Source Sans Pro"/>
                <a:sym typeface="Source Sans Pro"/>
                <a:hlinkClick r:id="rId3"/>
              </a:rPr>
              <a:t>resize</a:t>
            </a:r>
            <a:r>
              <a:rPr lang="en-US" sz="1000" i="1" dirty="0">
                <a:solidFill>
                  <a:srgbClr val="3F3F3F"/>
                </a:solidFill>
                <a:ea typeface="Source Sans Pro"/>
                <a:sym typeface="Source Sans Pro"/>
              </a:rPr>
              <a:t> or paste the image URL instead, as needed.</a:t>
            </a:r>
            <a:endParaRPr lang="en-US" sz="1000" i="1" dirty="0">
              <a:solidFill>
                <a:srgbClr val="3F3F3F"/>
              </a:solidFill>
              <a:latin typeface="Source Sans Pro"/>
              <a:ea typeface="Source Sans Pro"/>
              <a:cs typeface="Source Sans Pro"/>
              <a:sym typeface="Source Sans Pro"/>
            </a:endParaRPr>
          </a:p>
          <a:p>
            <a:pPr marL="171450" indent="-171450">
              <a:buClr>
                <a:schemeClr val="lt1"/>
              </a:buClr>
              <a:buSzPct val="25000"/>
              <a:buFontTx/>
              <a:buChar char="•"/>
            </a:pPr>
            <a:endParaRPr lang="en-US" sz="1000" b="1" dirty="0">
              <a:latin typeface="+mj-lt"/>
              <a:ea typeface="Source Sans Pro"/>
              <a:cs typeface="Source Sans Pro"/>
              <a:sym typeface="Source Sans Pro"/>
            </a:endParaRPr>
          </a:p>
          <a:p>
            <a:pPr>
              <a:buClr>
                <a:schemeClr val="lt1"/>
              </a:buClr>
              <a:buSzPct val="25000"/>
            </a:pPr>
            <a:endParaRPr lang="en-US" sz="3000" b="1" dirty="0">
              <a:latin typeface="+mj-lt"/>
              <a:ea typeface="Source Sans Pro"/>
              <a:cs typeface="Source Sans Pro"/>
              <a:sym typeface="Source Sans Pro"/>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11</a:t>
            </a:fld>
            <a:endParaRPr lang="en-US" dirty="0">
              <a:latin typeface="Calibri"/>
              <a:ea typeface="Calibri"/>
              <a:cs typeface="Calibri"/>
              <a:sym typeface="Calibri"/>
            </a:endParaRPr>
          </a:p>
        </p:txBody>
      </p:sp>
    </p:spTree>
    <p:extLst>
      <p:ext uri="{BB962C8B-B14F-4D97-AF65-F5344CB8AC3E}">
        <p14:creationId xmlns:p14="http://schemas.microsoft.com/office/powerpoint/2010/main" val="3110660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409073" y="858279"/>
            <a:ext cx="7779583" cy="1300721"/>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latin typeface="+mj-lt"/>
                <a:ea typeface="Source Sans Pro"/>
                <a:cs typeface="Source Sans Pro"/>
                <a:sym typeface="Source Sans Pro"/>
              </a:rPr>
              <a:t>Scratch Pages*</a:t>
            </a:r>
          </a:p>
          <a:p>
            <a:pPr marL="171450" indent="-171450">
              <a:buClr>
                <a:schemeClr val="lt1"/>
              </a:buClr>
              <a:buSzPct val="25000"/>
              <a:buFontTx/>
              <a:buChar char="•"/>
            </a:pPr>
            <a:r>
              <a:rPr lang="en-US" sz="1000" b="1" dirty="0">
                <a:solidFill>
                  <a:schemeClr val="dk1"/>
                </a:solidFill>
                <a:ea typeface="Source Sans Pro"/>
                <a:sym typeface="Source Sans Pro"/>
              </a:rPr>
              <a:t>Reminder: </a:t>
            </a:r>
            <a:r>
              <a:rPr lang="en-US" sz="1000" b="1" dirty="0" err="1">
                <a:solidFill>
                  <a:schemeClr val="dk1"/>
                </a:solidFill>
                <a:ea typeface="Source Sans Pro"/>
                <a:sym typeface="Source Sans Pro"/>
              </a:rPr>
              <a:t>edX</a:t>
            </a:r>
            <a:r>
              <a:rPr lang="en-US" sz="1000" b="1" dirty="0">
                <a:solidFill>
                  <a:schemeClr val="dk1"/>
                </a:solidFill>
                <a:ea typeface="Source Sans Pro"/>
                <a:sym typeface="Source Sans Pro"/>
              </a:rPr>
              <a:t> has a 10MB file size limit for document submission. </a:t>
            </a:r>
            <a:r>
              <a:rPr lang="en-US" sz="1000" dirty="0">
                <a:solidFill>
                  <a:schemeClr val="dk1"/>
                </a:solidFill>
                <a:ea typeface="Source Sans Pro"/>
                <a:sym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p>
          <a:p>
            <a:pPr>
              <a:buClr>
                <a:schemeClr val="dk1"/>
              </a:buClr>
              <a:buSzPct val="25000"/>
            </a:pPr>
            <a:r>
              <a:rPr lang="en-US" sz="1000" i="1" dirty="0">
                <a:solidFill>
                  <a:srgbClr val="3F3F3F"/>
                </a:solidFill>
                <a:ea typeface="Source Sans Pro"/>
                <a:sym typeface="Source Sans Pro"/>
              </a:rPr>
              <a:t>    Please remember the file size limit and </a:t>
            </a:r>
            <a:r>
              <a:rPr lang="en-US" sz="1000" i="1" dirty="0">
                <a:solidFill>
                  <a:srgbClr val="3F3F3F"/>
                </a:solidFill>
                <a:ea typeface="Source Sans Pro"/>
                <a:sym typeface="Source Sans Pro"/>
                <a:hlinkClick r:id="rId3"/>
              </a:rPr>
              <a:t>resize</a:t>
            </a:r>
            <a:r>
              <a:rPr lang="en-US" sz="1000" i="1" dirty="0">
                <a:solidFill>
                  <a:srgbClr val="3F3F3F"/>
                </a:solidFill>
                <a:ea typeface="Source Sans Pro"/>
                <a:sym typeface="Source Sans Pro"/>
              </a:rPr>
              <a:t> or paste the image URL instead, as needed.</a:t>
            </a:r>
            <a:endParaRPr lang="en-US" sz="1000" i="1" dirty="0">
              <a:solidFill>
                <a:srgbClr val="3F3F3F"/>
              </a:solidFill>
              <a:latin typeface="Source Sans Pro"/>
              <a:ea typeface="Source Sans Pro"/>
              <a:cs typeface="Source Sans Pro"/>
              <a:sym typeface="Source Sans Pro"/>
            </a:endParaRPr>
          </a:p>
          <a:p>
            <a:pPr marL="171450" indent="-171450">
              <a:buClr>
                <a:schemeClr val="lt1"/>
              </a:buClr>
              <a:buSzPct val="25000"/>
              <a:buFontTx/>
              <a:buChar char="•"/>
            </a:pPr>
            <a:endParaRPr lang="en-US" sz="1000" dirty="0">
              <a:solidFill>
                <a:schemeClr val="dk1"/>
              </a:solidFill>
              <a:ea typeface="Source Sans Pro"/>
              <a:sym typeface="Source Sans Pro"/>
            </a:endParaRPr>
          </a:p>
          <a:p>
            <a:pPr marL="171450" indent="-171450">
              <a:buClr>
                <a:schemeClr val="lt1"/>
              </a:buClr>
              <a:buSzPct val="25000"/>
              <a:buFontTx/>
              <a:buChar char="•"/>
            </a:pPr>
            <a:endParaRPr lang="en-US" sz="1000" b="1" dirty="0">
              <a:ea typeface="Source Sans Pro"/>
              <a:cs typeface="Source Sans Pro"/>
              <a:sym typeface="Source Sans Pro"/>
            </a:endParaRPr>
          </a:p>
          <a:p>
            <a:pPr marL="457200" indent="-457200">
              <a:buClr>
                <a:schemeClr val="lt1"/>
              </a:buClr>
              <a:buSzPct val="25000"/>
              <a:buFontTx/>
              <a:buChar char="•"/>
            </a:pPr>
            <a:endParaRPr lang="en-US" sz="3000" b="1" dirty="0">
              <a:latin typeface="+mj-lt"/>
              <a:ea typeface="Source Sans Pro"/>
              <a:cs typeface="Source Sans Pro"/>
              <a:sym typeface="Source Sans Pro"/>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12</a:t>
            </a:fld>
            <a:endParaRPr lang="en-US" dirty="0">
              <a:latin typeface="Calibri"/>
              <a:ea typeface="Calibri"/>
              <a:cs typeface="Calibri"/>
              <a:sym typeface="Calibri"/>
            </a:endParaRPr>
          </a:p>
        </p:txBody>
      </p:sp>
    </p:spTree>
    <p:extLst>
      <p:ext uri="{BB962C8B-B14F-4D97-AF65-F5344CB8AC3E}">
        <p14:creationId xmlns:p14="http://schemas.microsoft.com/office/powerpoint/2010/main" val="133210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0" name="Shape 63"/>
          <p:cNvSpPr txBox="1"/>
          <p:nvPr/>
        </p:nvSpPr>
        <p:spPr>
          <a:xfrm>
            <a:off x="232245" y="1340774"/>
            <a:ext cx="4564386" cy="4946291"/>
          </a:xfrm>
          <a:prstGeom prst="rect">
            <a:avLst/>
          </a:prstGeom>
          <a:noFill/>
          <a:ln>
            <a:noFill/>
          </a:ln>
        </p:spPr>
        <p:txBody>
          <a:bodyPr lIns="91425" tIns="45700" rIns="91425" bIns="45700" anchor="t" anchorCtr="0">
            <a:noAutofit/>
          </a:bodyPr>
          <a:lstStyle/>
          <a:p>
            <a:pPr>
              <a:buClr>
                <a:schemeClr val="dk1"/>
              </a:buClr>
              <a:buSzPct val="25000"/>
            </a:pPr>
            <a:r>
              <a:rPr lang="en-US" dirty="0">
                <a:solidFill>
                  <a:srgbClr val="3F3F3F"/>
                </a:solidFill>
                <a:ea typeface="Source Sans Pro"/>
                <a:sym typeface="Source Sans Pro"/>
              </a:rPr>
              <a:t>Before you begin, you should save your Project Portfolio on your local drive. We recommend the following format:</a:t>
            </a:r>
          </a:p>
          <a:p>
            <a:pPr>
              <a:buClr>
                <a:schemeClr val="dk1"/>
              </a:buClr>
              <a:buSzPct val="25000"/>
            </a:pPr>
            <a:endParaRPr lang="en-US" dirty="0">
              <a:solidFill>
                <a:srgbClr val="3F3F3F"/>
              </a:solidFill>
              <a:ea typeface="Times New Roman"/>
              <a:sym typeface="Times New Roman"/>
            </a:endParaRPr>
          </a:p>
          <a:p>
            <a:pPr algn="ctr">
              <a:buClr>
                <a:schemeClr val="dk1"/>
              </a:buClr>
              <a:buSzPct val="25000"/>
            </a:pPr>
            <a:r>
              <a:rPr lang="en-US" i="1" dirty="0">
                <a:solidFill>
                  <a:schemeClr val="dk1"/>
                </a:solidFill>
                <a:ea typeface="Souce Sans Pro"/>
                <a:sym typeface="Souce Sans Pro"/>
              </a:rPr>
              <a:t> Lastname_Firstname_Course1_Week3</a:t>
            </a: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b="1" dirty="0">
                <a:solidFill>
                  <a:schemeClr val="dk1"/>
                </a:solidFill>
                <a:ea typeface="Source Sans Pro"/>
                <a:sym typeface="Source Sans Pro"/>
              </a:rPr>
              <a:t>Please note: </a:t>
            </a:r>
            <a:r>
              <a:rPr lang="en-US" dirty="0">
                <a:solidFill>
                  <a:schemeClr val="dk1"/>
                </a:solidFill>
                <a:ea typeface="Source Sans Pro"/>
                <a:sym typeface="Source Sans Pro"/>
              </a:rPr>
              <a:t>You will not be able to re-download your file after submission; therefore, please keep this file in a central location for future reference. </a:t>
            </a:r>
          </a:p>
          <a:p>
            <a:pPr>
              <a:buClr>
                <a:schemeClr val="dk1"/>
              </a:buClr>
            </a:pPr>
            <a:endParaRPr lang="en-US" dirty="0">
              <a:solidFill>
                <a:schemeClr val="dk1"/>
              </a:solidFill>
              <a:ea typeface="Source Sans Pro"/>
              <a:sym typeface="Source Sans Pro"/>
            </a:endParaRPr>
          </a:p>
          <a:p>
            <a:pPr>
              <a:buClr>
                <a:schemeClr val="dk1"/>
              </a:buClr>
            </a:pPr>
            <a:r>
              <a:rPr lang="en-US" dirty="0">
                <a:solidFill>
                  <a:schemeClr val="dk1"/>
                </a:solidFill>
                <a:ea typeface="Source Sans Pro"/>
                <a:sym typeface="Source Sans Pro"/>
              </a:rPr>
              <a:t>While you may be working with a group, the project deliverable is an </a:t>
            </a:r>
            <a:r>
              <a:rPr lang="en-US" b="1" dirty="0">
                <a:solidFill>
                  <a:schemeClr val="dk1"/>
                </a:solidFill>
                <a:ea typeface="Source Sans Pro"/>
                <a:sym typeface="Source Sans Pro"/>
              </a:rPr>
              <a:t>individual submission</a:t>
            </a:r>
            <a:r>
              <a:rPr lang="en-US" dirty="0">
                <a:solidFill>
                  <a:schemeClr val="dk1"/>
                </a:solidFill>
                <a:ea typeface="Source Sans Pro"/>
                <a:sym typeface="Source Sans Pro"/>
              </a:rPr>
              <a:t>. A scoring rubric can be downloaded from the course in the Resources/Downloads tab on the top navigation.</a:t>
            </a:r>
          </a:p>
          <a:p>
            <a:pPr>
              <a:buClr>
                <a:schemeClr val="dk1"/>
              </a:buClr>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This week, you will be self-assessing your work as well as the work of three peers in the class. If you have any questions, feel free to start a thread in the Discussion Forum. Although work is strictly individual, sharing ideas and concepts with other students is encouraged. </a:t>
            </a:r>
          </a:p>
          <a:p>
            <a:pPr>
              <a:buClr>
                <a:schemeClr val="dk1"/>
              </a:buClr>
              <a:buSzPct val="25000"/>
            </a:pPr>
            <a:endParaRPr lang="en-US" sz="1300" dirty="0">
              <a:solidFill>
                <a:schemeClr val="dk1"/>
              </a:solidFill>
              <a:ea typeface="Source Sans Pro"/>
              <a:sym typeface="Source Sans Pro"/>
            </a:endParaRPr>
          </a:p>
        </p:txBody>
      </p:sp>
      <p:sp>
        <p:nvSpPr>
          <p:cNvPr id="11" name="TextBox 10"/>
          <p:cNvSpPr txBox="1"/>
          <p:nvPr/>
        </p:nvSpPr>
        <p:spPr>
          <a:xfrm>
            <a:off x="4883253" y="1340774"/>
            <a:ext cx="4089878" cy="3323987"/>
          </a:xfrm>
          <a:prstGeom prst="rect">
            <a:avLst/>
          </a:prstGeom>
          <a:noFill/>
        </p:spPr>
        <p:txBody>
          <a:bodyPr wrap="square" rtlCol="0">
            <a:spAutoFit/>
          </a:bodyPr>
          <a:lstStyle/>
          <a:p>
            <a:r>
              <a:rPr lang="en-US" b="1" dirty="0">
                <a:solidFill>
                  <a:schemeClr val="dk1"/>
                </a:solidFill>
                <a:ea typeface="Source Sans Pro"/>
                <a:sym typeface="Source Sans Pro"/>
              </a:rPr>
              <a:t>Note: </a:t>
            </a:r>
            <a:r>
              <a:rPr lang="en-US" b="1" dirty="0" err="1">
                <a:solidFill>
                  <a:schemeClr val="dk1"/>
                </a:solidFill>
                <a:ea typeface="Source Sans Pro"/>
                <a:sym typeface="Source Sans Pro"/>
              </a:rPr>
              <a:t>edX</a:t>
            </a:r>
            <a:r>
              <a:rPr lang="en-US" b="1" dirty="0">
                <a:solidFill>
                  <a:schemeClr val="dk1"/>
                </a:solidFill>
                <a:ea typeface="Source Sans Pro"/>
                <a:sym typeface="Source Sans Pro"/>
              </a:rPr>
              <a:t> has a 10MB file size limit for document submission. </a:t>
            </a:r>
            <a:r>
              <a:rPr lang="en-US" dirty="0">
                <a:solidFill>
                  <a:schemeClr val="dk1"/>
                </a:solidFill>
                <a:ea typeface="Source Sans Pro"/>
                <a:sym typeface="Source Sans Pro"/>
              </a:rPr>
              <a:t>If you have selected large image(s), you may need to </a:t>
            </a:r>
            <a:r>
              <a:rPr lang="en-US" dirty="0">
                <a:solidFill>
                  <a:schemeClr val="dk1"/>
                </a:solidFill>
                <a:ea typeface="Source Sans Pro"/>
                <a:sym typeface="Source Sans Pro"/>
                <a:hlinkClick r:id="rId3"/>
              </a:rPr>
              <a:t>resize</a:t>
            </a:r>
            <a:r>
              <a:rPr lang="en-US" dirty="0">
                <a:solidFill>
                  <a:schemeClr val="dk1"/>
                </a:solidFill>
                <a:ea typeface="Source Sans Pro"/>
                <a:sym typeface="Source Sans Pro"/>
              </a:rPr>
              <a:t> before submitting, OR you may simply include a web URL for the image in the image location. Be sure to submit your assignment at least one hour before the deadline to provide time for troubleshooting. </a:t>
            </a:r>
          </a:p>
          <a:p>
            <a:endParaRPr lang="en-US" b="1" dirty="0">
              <a:solidFill>
                <a:schemeClr val="dk1"/>
              </a:solidFill>
              <a:ea typeface="Source Sans Pro"/>
              <a:sym typeface="Source Sans Pro"/>
            </a:endParaRPr>
          </a:p>
          <a:p>
            <a:r>
              <a:rPr lang="en-US" b="1" dirty="0">
                <a:solidFill>
                  <a:schemeClr val="dk1"/>
                </a:solidFill>
                <a:ea typeface="Source Sans Pro"/>
                <a:sym typeface="Source Sans Pro"/>
              </a:rPr>
              <a:t>Once the deadline passes, you will not be able to upload the document and therefore will not be able to submit and complete the assignment.</a:t>
            </a:r>
            <a:endParaRPr lang="en-US" b="1" u="sng" dirty="0"/>
          </a:p>
          <a:p>
            <a:br>
              <a:rPr lang="en-US" b="1" dirty="0"/>
            </a:br>
            <a:r>
              <a:rPr lang="en-US" b="1" dirty="0"/>
              <a:t>Peer Feedback is limited to 300 characters.</a:t>
            </a:r>
          </a:p>
        </p:txBody>
      </p:sp>
      <p:sp>
        <p:nvSpPr>
          <p:cNvPr id="12" name="Shape 64"/>
          <p:cNvSpPr txBox="1"/>
          <p:nvPr/>
        </p:nvSpPr>
        <p:spPr>
          <a:xfrm>
            <a:off x="220813" y="666467"/>
            <a:ext cx="3126793" cy="591016"/>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Instructions</a:t>
            </a:r>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2453" y="2544822"/>
            <a:ext cx="3805213" cy="2822971"/>
          </a:xfrm>
          <a:prstGeom prst="rect">
            <a:avLst/>
          </a:prstGeom>
          <a:solidFill>
            <a:srgbClr val="34343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hape 64"/>
          <p:cNvSpPr txBox="1"/>
          <p:nvPr/>
        </p:nvSpPr>
        <p:spPr>
          <a:xfrm>
            <a:off x="362038" y="877540"/>
            <a:ext cx="4247876"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Week 3 Project</a:t>
            </a:r>
          </a:p>
        </p:txBody>
      </p:sp>
      <p:sp>
        <p:nvSpPr>
          <p:cNvPr id="6" name="Shape 64"/>
          <p:cNvSpPr txBox="1"/>
          <p:nvPr/>
        </p:nvSpPr>
        <p:spPr>
          <a:xfrm>
            <a:off x="383154" y="1570885"/>
            <a:ext cx="2770321" cy="551481"/>
          </a:xfrm>
          <a:prstGeom prst="rect">
            <a:avLst/>
          </a:prstGeom>
          <a:noFill/>
          <a:ln>
            <a:noFill/>
          </a:ln>
        </p:spPr>
        <p:txBody>
          <a:bodyPr lIns="91425" tIns="45700" rIns="91425" bIns="45700" anchor="t" anchorCtr="0">
            <a:noAutofit/>
          </a:bodyPr>
          <a:lstStyle/>
          <a:p>
            <a:pPr>
              <a:buClr>
                <a:schemeClr val="lt1"/>
              </a:buClr>
              <a:buSzPct val="25000"/>
            </a:pPr>
            <a:r>
              <a:rPr lang="en-US" sz="2000" dirty="0">
                <a:solidFill>
                  <a:srgbClr val="6D6D6D"/>
                </a:solidFill>
                <a:ea typeface="Source Sans Pro"/>
                <a:sym typeface="Source Sans Pro"/>
              </a:rPr>
              <a:t>Overview</a:t>
            </a:r>
          </a:p>
        </p:txBody>
      </p:sp>
      <p:sp>
        <p:nvSpPr>
          <p:cNvPr id="8" name="Shape 62"/>
          <p:cNvSpPr txBox="1"/>
          <p:nvPr/>
        </p:nvSpPr>
        <p:spPr>
          <a:xfrm>
            <a:off x="362038" y="2122366"/>
            <a:ext cx="3932176" cy="4233987"/>
          </a:xfrm>
          <a:prstGeom prst="rect">
            <a:avLst/>
          </a:prstGeom>
          <a:noFill/>
          <a:ln>
            <a:noFill/>
          </a:ln>
        </p:spPr>
        <p:txBody>
          <a:bodyPr lIns="91425" tIns="45700" rIns="91425" bIns="45700" anchor="t" anchorCtr="0">
            <a:noAutofit/>
          </a:bodyPr>
          <a:lstStyle/>
          <a:p>
            <a:pPr>
              <a:lnSpc>
                <a:spcPct val="110000"/>
              </a:lnSpc>
              <a:buClr>
                <a:schemeClr val="dk1"/>
              </a:buClr>
              <a:buSzPct val="25000"/>
            </a:pPr>
            <a:r>
              <a:rPr lang="en-US" dirty="0">
                <a:solidFill>
                  <a:srgbClr val="3F3F3F"/>
                </a:solidFill>
                <a:ea typeface="Source Sans Pro"/>
                <a:sym typeface="Source Sans Pro"/>
              </a:rPr>
              <a:t>In the third project activity of this course, your team will build on a specific project of your own choosing – such as the last system you worked on, or a system from a previous project. Please ensure that the system has at least a medium (but preferably high) level of complexity -- such as a car, satellite, an enterprise server, or an open-source software. </a:t>
            </a:r>
          </a:p>
          <a:p>
            <a:pPr>
              <a:lnSpc>
                <a:spcPct val="110000"/>
              </a:lnSpc>
              <a:buClr>
                <a:schemeClr val="dk1"/>
              </a:buClr>
              <a:buSzPct val="25000"/>
            </a:pPr>
            <a:endParaRPr lang="en-US" dirty="0">
              <a:solidFill>
                <a:srgbClr val="3F3F3F"/>
              </a:solidFill>
              <a:ea typeface="Source Sans Pro"/>
              <a:sym typeface="Source Sans Pro"/>
            </a:endParaRPr>
          </a:p>
          <a:p>
            <a:pPr>
              <a:lnSpc>
                <a:spcPct val="110000"/>
              </a:lnSpc>
              <a:buClr>
                <a:schemeClr val="dk1"/>
              </a:buClr>
              <a:buSzPct val="25000"/>
            </a:pPr>
            <a:r>
              <a:rPr lang="en-US" dirty="0">
                <a:solidFill>
                  <a:srgbClr val="3F3F3F"/>
                </a:solidFill>
                <a:ea typeface="Source Sans Pro"/>
                <a:sym typeface="Source Sans Pro"/>
              </a:rPr>
              <a:t>Note that some Scratch Pages are included at the end of the project document for you to capture any ideas, sketches, etc. that you may have as you work through the project. These will not be assessed and you are not required to submit them with your project (but you may do so if you think they offer any additional insight into your thinking process!). </a:t>
            </a:r>
          </a:p>
          <a:p>
            <a:pPr>
              <a:lnSpc>
                <a:spcPct val="110000"/>
              </a:lnSpc>
              <a:buClr>
                <a:schemeClr val="dk1"/>
              </a:buClr>
              <a:buSzPct val="25000"/>
            </a:pPr>
            <a:endParaRPr lang="en-US" sz="1200" dirty="0">
              <a:solidFill>
                <a:srgbClr val="3F3F3F"/>
              </a:solidFill>
              <a:ea typeface="Source Sans Pro"/>
              <a:sym typeface="Source Sans Pro"/>
            </a:endParaRPr>
          </a:p>
          <a:p>
            <a:pPr>
              <a:lnSpc>
                <a:spcPct val="110000"/>
              </a:lnSpc>
              <a:buClr>
                <a:schemeClr val="dk1"/>
              </a:buClr>
              <a:buSzPct val="25000"/>
            </a:pPr>
            <a:endParaRPr lang="en-US" sz="1200" dirty="0">
              <a:solidFill>
                <a:schemeClr val="dk1"/>
              </a:solidFill>
              <a:ea typeface="Souce Sans Pro"/>
              <a:sym typeface="Souce Sans Pro"/>
            </a:endParaRPr>
          </a:p>
          <a:p>
            <a:pPr algn="ctr">
              <a:lnSpc>
                <a:spcPct val="110000"/>
              </a:lnSpc>
              <a:buClr>
                <a:schemeClr val="dk1"/>
              </a:buClr>
              <a:buSzPct val="25000"/>
            </a:pPr>
            <a:endParaRPr lang="en-US" sz="1200" i="1" dirty="0">
              <a:solidFill>
                <a:schemeClr val="dk1"/>
              </a:solidFill>
              <a:ea typeface="Souce Sans Pro"/>
              <a:sym typeface="Souce Sans Pro"/>
            </a:endParaRPr>
          </a:p>
          <a:p>
            <a:pPr>
              <a:lnSpc>
                <a:spcPct val="110000"/>
              </a:lnSpc>
              <a:buClr>
                <a:schemeClr val="dk1"/>
              </a:buClr>
            </a:pPr>
            <a:endParaRPr sz="1200" dirty="0">
              <a:solidFill>
                <a:schemeClr val="dk1"/>
              </a:solidFill>
              <a:ea typeface="Times New Roman"/>
              <a:sym typeface="Times New Roman"/>
            </a:endParaRPr>
          </a:p>
          <a:p>
            <a:pPr>
              <a:lnSpc>
                <a:spcPct val="110000"/>
              </a:lnSpc>
              <a:buClr>
                <a:srgbClr val="000000"/>
              </a:buClr>
            </a:pPr>
            <a:endParaRPr sz="1200" dirty="0">
              <a:solidFill>
                <a:schemeClr val="dk1"/>
              </a:solidFill>
              <a:ea typeface="Times New Roman"/>
              <a:sym typeface="Times New Roman"/>
            </a:endParaRPr>
          </a:p>
        </p:txBody>
      </p:sp>
      <p:sp>
        <p:nvSpPr>
          <p:cNvPr id="10" name="Shape 62"/>
          <p:cNvSpPr txBox="1"/>
          <p:nvPr/>
        </p:nvSpPr>
        <p:spPr>
          <a:xfrm>
            <a:off x="4497013" y="2589420"/>
            <a:ext cx="3690254" cy="2778373"/>
          </a:xfrm>
          <a:prstGeom prst="rect">
            <a:avLst/>
          </a:prstGeom>
          <a:noFill/>
          <a:ln>
            <a:noFill/>
          </a:ln>
          <a:effectLst/>
        </p:spPr>
        <p:txBody>
          <a:bodyPr lIns="91425" tIns="45700" rIns="91425" bIns="45700" anchor="t" anchorCtr="0">
            <a:noAutofit/>
          </a:bodyPr>
          <a:lstStyle/>
          <a:p>
            <a:pPr>
              <a:buClr>
                <a:schemeClr val="dk1"/>
              </a:buClr>
              <a:buSzPct val="25000"/>
            </a:pPr>
            <a:r>
              <a:rPr lang="en-US" sz="1200" b="1" dirty="0">
                <a:solidFill>
                  <a:schemeClr val="bg1"/>
                </a:solidFill>
                <a:ea typeface="Source Sans Pro"/>
                <a:sym typeface="Source Sans Pro"/>
              </a:rPr>
              <a:t>REQUIRED STEPS:</a:t>
            </a:r>
          </a:p>
          <a:p>
            <a:pPr>
              <a:lnSpc>
                <a:spcPct val="60000"/>
              </a:lnSpc>
              <a:buClr>
                <a:schemeClr val="dk1"/>
              </a:buClr>
              <a:buSzPct val="25000"/>
            </a:pPr>
            <a:endParaRPr lang="en-US" sz="1200" dirty="0">
              <a:solidFill>
                <a:schemeClr val="bg1"/>
              </a:solidFill>
              <a:ea typeface="Source Sans Pro"/>
              <a:sym typeface="Source Sans Pro"/>
            </a:endParaRPr>
          </a:p>
          <a:p>
            <a:pPr>
              <a:lnSpc>
                <a:spcPct val="150000"/>
              </a:lnSpc>
              <a:buClr>
                <a:schemeClr val="dk1"/>
              </a:buClr>
              <a:buSzPct val="25000"/>
            </a:pPr>
            <a:r>
              <a:rPr lang="en-US" sz="1200" b="1" dirty="0">
                <a:solidFill>
                  <a:schemeClr val="bg1"/>
                </a:solidFill>
                <a:ea typeface="Source Sans Pro"/>
                <a:sym typeface="Source Sans Pro"/>
              </a:rPr>
              <a:t>Step 1</a:t>
            </a:r>
            <a:r>
              <a:rPr lang="en-US" sz="1200" dirty="0">
                <a:solidFill>
                  <a:schemeClr val="bg1"/>
                </a:solidFill>
                <a:ea typeface="Source Sans Pro"/>
                <a:sym typeface="Source Sans Pro"/>
              </a:rPr>
              <a:t>: Select your system for this project.</a:t>
            </a:r>
          </a:p>
          <a:p>
            <a:pPr lvl="3">
              <a:lnSpc>
                <a:spcPct val="150000"/>
              </a:lnSpc>
              <a:buClr>
                <a:schemeClr val="dk1"/>
              </a:buClr>
              <a:buSzPct val="25000"/>
            </a:pPr>
            <a:r>
              <a:rPr lang="en-US" sz="1200" b="1" dirty="0">
                <a:solidFill>
                  <a:schemeClr val="bg1"/>
                </a:solidFill>
                <a:ea typeface="Source Sans Pro"/>
                <a:sym typeface="Source Sans Pro"/>
              </a:rPr>
              <a:t>Step 2</a:t>
            </a:r>
            <a:r>
              <a:rPr lang="en-US" sz="1200" dirty="0">
                <a:solidFill>
                  <a:schemeClr val="bg1"/>
                </a:solidFill>
                <a:ea typeface="Source Sans Pro"/>
                <a:sym typeface="Source Sans Pro"/>
              </a:rPr>
              <a:t>: Produce a solution-neutral function and concept.</a:t>
            </a:r>
          </a:p>
          <a:p>
            <a:pPr lvl="3">
              <a:lnSpc>
                <a:spcPct val="150000"/>
              </a:lnSpc>
              <a:buClr>
                <a:schemeClr val="dk1"/>
              </a:buClr>
              <a:buSzPct val="25000"/>
            </a:pPr>
            <a:r>
              <a:rPr lang="en-US" sz="1200" b="1" dirty="0">
                <a:solidFill>
                  <a:schemeClr val="bg1"/>
                </a:solidFill>
                <a:ea typeface="Source Sans Pro"/>
                <a:sym typeface="Source Sans Pro"/>
              </a:rPr>
              <a:t>Step 3</a:t>
            </a:r>
            <a:r>
              <a:rPr lang="en-US" sz="1200" dirty="0">
                <a:solidFill>
                  <a:schemeClr val="bg1"/>
                </a:solidFill>
                <a:ea typeface="Source Sans Pro"/>
                <a:sym typeface="Source Sans Pro"/>
              </a:rPr>
              <a:t>: Develop and analyze a set of architectural decisions.</a:t>
            </a:r>
          </a:p>
          <a:p>
            <a:pPr>
              <a:lnSpc>
                <a:spcPct val="150000"/>
              </a:lnSpc>
              <a:buClr>
                <a:schemeClr val="dk1"/>
              </a:buClr>
              <a:buSzPct val="25000"/>
            </a:pPr>
            <a:r>
              <a:rPr lang="en-US" sz="1200" b="1" dirty="0">
                <a:solidFill>
                  <a:schemeClr val="bg1"/>
                </a:solidFill>
                <a:ea typeface="Source Sans Pro"/>
                <a:sym typeface="Source Sans Pro"/>
              </a:rPr>
              <a:t>Step 4</a:t>
            </a:r>
            <a:r>
              <a:rPr lang="en-US" sz="1200" dirty="0">
                <a:solidFill>
                  <a:schemeClr val="bg1"/>
                </a:solidFill>
                <a:ea typeface="Source Sans Pro"/>
                <a:sym typeface="Source Sans Pro"/>
              </a:rPr>
              <a:t>: Review and submit </a:t>
            </a:r>
            <a:r>
              <a:rPr lang="en-US" sz="1200">
                <a:solidFill>
                  <a:schemeClr val="bg1"/>
                </a:solidFill>
                <a:ea typeface="Source Sans Pro"/>
                <a:sym typeface="Source Sans Pro"/>
              </a:rPr>
              <a:t>your project.</a:t>
            </a:r>
            <a:endParaRPr lang="en-US" sz="1200" dirty="0">
              <a:solidFill>
                <a:schemeClr val="bg1"/>
              </a:solidFill>
              <a:ea typeface="Source Sans Pro"/>
              <a:sym typeface="Source Sans Pro"/>
            </a:endParaRPr>
          </a:p>
        </p:txBody>
      </p:sp>
      <p:sp>
        <p:nvSpPr>
          <p:cNvPr id="7" name="Slide Number Placeholder 6"/>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extLst>
      <p:ext uri="{BB962C8B-B14F-4D97-AF65-F5344CB8AC3E}">
        <p14:creationId xmlns:p14="http://schemas.microsoft.com/office/powerpoint/2010/main" val="280573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4" name="Shape 314"/>
          <p:cNvSpPr txBox="1"/>
          <p:nvPr/>
        </p:nvSpPr>
        <p:spPr>
          <a:xfrm>
            <a:off x="275380" y="396875"/>
            <a:ext cx="8960400" cy="809834"/>
          </a:xfrm>
          <a:prstGeom prst="rect">
            <a:avLst/>
          </a:prstGeom>
          <a:noFill/>
          <a:ln>
            <a:noFill/>
          </a:ln>
        </p:spPr>
        <p:txBody>
          <a:bodyPr lIns="91425" tIns="45700" rIns="91425" bIns="45700" anchor="t" anchorCtr="0">
            <a:noAutofit/>
          </a:bodyPr>
          <a:lstStyle/>
          <a:p>
            <a:pPr lvl="0">
              <a:buClr>
                <a:schemeClr val="lt1"/>
              </a:buClr>
              <a:buSzPct val="25000"/>
            </a:pPr>
            <a:r>
              <a:rPr lang="en-US" sz="3000" b="1" i="0" u="none" strike="noStrike" cap="none" dirty="0">
                <a:solidFill>
                  <a:srgbClr val="000000"/>
                </a:solidFill>
                <a:latin typeface="Arial"/>
                <a:ea typeface="Arial"/>
                <a:cs typeface="Arial"/>
                <a:sym typeface="Arial"/>
              </a:rPr>
              <a:t>STEP </a:t>
            </a:r>
            <a:r>
              <a:rPr lang="en-US" sz="3000" b="1" dirty="0"/>
              <a:t>1</a:t>
            </a:r>
            <a:r>
              <a:rPr lang="en-US" sz="3000" b="1" i="0" u="none" strike="noStrike" cap="none" dirty="0">
                <a:solidFill>
                  <a:srgbClr val="000000"/>
                </a:solidFill>
                <a:latin typeface="Arial"/>
                <a:ea typeface="Arial"/>
                <a:cs typeface="Arial"/>
                <a:sym typeface="Arial"/>
              </a:rPr>
              <a:t>:</a:t>
            </a:r>
            <a:r>
              <a:rPr lang="en-US" sz="3000" b="1" dirty="0"/>
              <a:t> SYSTEM SELECTION</a:t>
            </a:r>
          </a:p>
        </p:txBody>
      </p:sp>
      <p:sp>
        <p:nvSpPr>
          <p:cNvPr id="315" name="Shape 315"/>
          <p:cNvSpPr/>
          <p:nvPr/>
        </p:nvSpPr>
        <p:spPr>
          <a:xfrm>
            <a:off x="367654" y="2796563"/>
            <a:ext cx="8419070" cy="3426435"/>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16" name="Shape 316"/>
          <p:cNvSpPr txBox="1"/>
          <p:nvPr/>
        </p:nvSpPr>
        <p:spPr>
          <a:xfrm>
            <a:off x="367654" y="2796563"/>
            <a:ext cx="8419069" cy="342643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Source Sans Pro"/>
              <a:buNone/>
            </a:pPr>
            <a:endParaRPr lang="en-US" sz="1200" b="0" i="1" u="none" strike="noStrike" cap="none" dirty="0">
              <a:solidFill>
                <a:srgbClr val="3F3F3F"/>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20" name="Shape 320"/>
          <p:cNvSpPr txBox="1"/>
          <p:nvPr/>
        </p:nvSpPr>
        <p:spPr>
          <a:xfrm>
            <a:off x="302300" y="2439378"/>
            <a:ext cx="4415700" cy="37328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dirty="0">
                <a:solidFill>
                  <a:srgbClr val="3F3F3F"/>
                </a:solidFill>
                <a:latin typeface="Source Sans Pro"/>
                <a:ea typeface="Source Sans Pro"/>
                <a:cs typeface="Source Sans Pro"/>
                <a:sym typeface="Source Sans Pro"/>
              </a:rPr>
              <a:t>System Image/Diagram/Schematic View </a:t>
            </a:r>
            <a:r>
              <a:rPr lang="en-US" b="1" dirty="0">
                <a:solidFill>
                  <a:srgbClr val="3F3F3F"/>
                </a:solidFill>
                <a:latin typeface="Source Sans Pro"/>
                <a:ea typeface="Source Sans Pro"/>
                <a:cs typeface="Source Sans Pro"/>
                <a:sym typeface="Source Sans Pro"/>
              </a:rPr>
              <a:t>of Form</a:t>
            </a:r>
            <a:endParaRPr sz="1200" b="0" i="0" u="none" strike="noStrike" cap="none" dirty="0">
              <a:solidFill>
                <a:schemeClr val="dk1"/>
              </a:solidFill>
              <a:latin typeface="Times New Roman"/>
              <a:ea typeface="Times New Roman"/>
              <a:cs typeface="Times New Roman"/>
              <a:sym typeface="Times New Roman"/>
            </a:endParaRPr>
          </a:p>
        </p:txBody>
      </p:sp>
      <p:sp>
        <p:nvSpPr>
          <p:cNvPr id="321" name="Shape 321"/>
          <p:cNvSpPr txBox="1"/>
          <p:nvPr/>
        </p:nvSpPr>
        <p:spPr>
          <a:xfrm>
            <a:off x="315812" y="968375"/>
            <a:ext cx="8470911" cy="110623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200" i="1" dirty="0">
                <a:solidFill>
                  <a:srgbClr val="3F3F3F"/>
                </a:solidFill>
                <a:latin typeface="Source Sans Pro"/>
                <a:ea typeface="Source Sans Pro"/>
                <a:cs typeface="Source Sans Pro"/>
                <a:sym typeface="Source Sans Pro"/>
              </a:rPr>
              <a:t>As a group, select a system for your project. Please ensure that (1) at least one team member is knowledgeable about the system, (2) the system has a medium to high level of complexity and (3) group members feel comfortable analyzing the system. Some systems of medium to high complexity include: a car, a satellite, an enterprise server or an open source software such as apache spark.  </a:t>
            </a:r>
          </a:p>
          <a:p>
            <a:pPr lvl="0">
              <a:buClr>
                <a:schemeClr val="dk1"/>
              </a:buClr>
              <a:buSzPct val="25000"/>
            </a:pPr>
            <a:endParaRPr lang="en-US" sz="500" i="1" dirty="0">
              <a:solidFill>
                <a:srgbClr val="3F3F3F"/>
              </a:solidFill>
              <a:ea typeface="Source Sans Pro"/>
              <a:sym typeface="Source Sans Pro"/>
            </a:endParaRPr>
          </a:p>
          <a:p>
            <a:pPr lvl="0">
              <a:buClr>
                <a:schemeClr val="dk1"/>
              </a:buClr>
              <a:buSzPct val="25000"/>
            </a:pPr>
            <a:r>
              <a:rPr lang="en-US" sz="1200" i="1" dirty="0">
                <a:solidFill>
                  <a:srgbClr val="3F3F3F"/>
                </a:solidFill>
                <a:ea typeface="Source Sans Pro"/>
                <a:sym typeface="Source Sans Pro"/>
              </a:rPr>
              <a:t>Please remember the file size limit and </a:t>
            </a:r>
            <a:r>
              <a:rPr lang="en-US" sz="1200" i="1" dirty="0">
                <a:solidFill>
                  <a:srgbClr val="3F3F3F"/>
                </a:solidFill>
                <a:ea typeface="Source Sans Pro"/>
                <a:sym typeface="Source Sans Pro"/>
                <a:hlinkClick r:id="rId3"/>
              </a:rPr>
              <a:t>resize</a:t>
            </a:r>
            <a:r>
              <a:rPr lang="en-US" sz="1200" i="1" dirty="0">
                <a:solidFill>
                  <a:srgbClr val="3F3F3F"/>
                </a:solidFill>
                <a:ea typeface="Source Sans Pro"/>
                <a:sym typeface="Source Sans Pro"/>
              </a:rPr>
              <a:t> or paste the image URL instead, as needed.</a:t>
            </a:r>
            <a:endParaRPr lang="en-US" sz="1200" i="1" dirty="0">
              <a:solidFill>
                <a:srgbClr val="3F3F3F"/>
              </a:solidFill>
              <a:latin typeface="Source Sans Pro"/>
              <a:ea typeface="Source Sans Pro"/>
              <a:cs typeface="Source Sans Pro"/>
              <a:sym typeface="Source Sans Pro"/>
            </a:endParaRPr>
          </a:p>
        </p:txBody>
      </p:sp>
      <p:grpSp>
        <p:nvGrpSpPr>
          <p:cNvPr id="9" name="Group 8"/>
          <p:cNvGrpSpPr/>
          <p:nvPr/>
        </p:nvGrpSpPr>
        <p:grpSpPr>
          <a:xfrm>
            <a:off x="3756214" y="3864296"/>
            <a:ext cx="1641948" cy="1028459"/>
            <a:chOff x="3352819" y="3692828"/>
            <a:chExt cx="1641948" cy="1141046"/>
          </a:xfrm>
        </p:grpSpPr>
        <p:sp>
          <p:nvSpPr>
            <p:cNvPr id="10" name="Shape 62"/>
            <p:cNvSpPr txBox="1"/>
            <p:nvPr/>
          </p:nvSpPr>
          <p:spPr>
            <a:xfrm>
              <a:off x="3352819" y="4504307"/>
              <a:ext cx="1641948" cy="329567"/>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a:solidFill>
                    <a:schemeClr val="bg1">
                      <a:lumMod val="75000"/>
                    </a:schemeClr>
                  </a:solidFill>
                  <a:latin typeface="Source Sans Pro"/>
                  <a:ea typeface="Source Sans Pro"/>
                  <a:cs typeface="Source Sans Pro"/>
                  <a:sym typeface="Source Sans Pro"/>
                </a:rPr>
                <a:t>Insert diagram of your selected system here.</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pic>
          <p:nvPicPr>
            <p:cNvPr id="11" name="Picture 10" descr="picIcon.png"/>
            <p:cNvPicPr>
              <a:picLocks noChangeAspect="1"/>
            </p:cNvPicPr>
            <p:nvPr/>
          </p:nvPicPr>
          <p:blipFill>
            <a:blip r:embed="rId4" cstate="screen">
              <a:alphaModFix amt="24000"/>
              <a:extLst>
                <a:ext uri="{28A0092B-C50C-407E-A947-70E740481C1C}">
                  <a14:useLocalDpi xmlns:a14="http://schemas.microsoft.com/office/drawing/2010/main"/>
                </a:ext>
              </a:extLst>
            </a:blip>
            <a:stretch>
              <a:fillRect/>
            </a:stretch>
          </p:blipFill>
          <p:spPr>
            <a:xfrm>
              <a:off x="3732352" y="3692828"/>
              <a:ext cx="815576" cy="815574"/>
            </a:xfrm>
            <a:prstGeom prst="rect">
              <a:avLst/>
            </a:prstGeom>
          </p:spPr>
        </p:pic>
      </p:gr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12" name="Shape 320"/>
          <p:cNvSpPr txBox="1"/>
          <p:nvPr/>
        </p:nvSpPr>
        <p:spPr>
          <a:xfrm>
            <a:off x="306068" y="2118928"/>
            <a:ext cx="1653119" cy="37328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dirty="0">
                <a:solidFill>
                  <a:srgbClr val="3F3F3F"/>
                </a:solidFill>
                <a:latin typeface="Source Sans Pro"/>
                <a:ea typeface="Source Sans Pro"/>
                <a:cs typeface="Source Sans Pro"/>
                <a:sym typeface="Source Sans Pro"/>
              </a:rPr>
              <a:t>Name </a:t>
            </a:r>
            <a:r>
              <a:rPr lang="en-US" sz="1400" b="1" i="0" u="none" strike="noStrike" cap="none">
                <a:solidFill>
                  <a:srgbClr val="3F3F3F"/>
                </a:solidFill>
                <a:latin typeface="Source Sans Pro"/>
                <a:ea typeface="Source Sans Pro"/>
                <a:cs typeface="Source Sans Pro"/>
                <a:sym typeface="Source Sans Pro"/>
              </a:rPr>
              <a:t>of Syste</a:t>
            </a:r>
            <a:r>
              <a:rPr lang="en-US" b="1">
                <a:solidFill>
                  <a:srgbClr val="3F3F3F"/>
                </a:solidFill>
                <a:latin typeface="Source Sans Pro"/>
                <a:ea typeface="Source Sans Pro"/>
                <a:cs typeface="Source Sans Pro"/>
                <a:sym typeface="Source Sans Pro"/>
              </a:rPr>
              <a:t>m:</a:t>
            </a:r>
            <a:endParaRPr sz="1200" b="0" i="0" u="none" strike="noStrike" cap="none" dirty="0">
              <a:solidFill>
                <a:schemeClr val="dk1"/>
              </a:solidFill>
              <a:latin typeface="Times New Roman"/>
              <a:ea typeface="Times New Roman"/>
              <a:cs typeface="Times New Roman"/>
              <a:sym typeface="Times New Roman"/>
            </a:endParaRPr>
          </a:p>
        </p:txBody>
      </p:sp>
      <p:sp>
        <p:nvSpPr>
          <p:cNvPr id="15" name="Shape 318"/>
          <p:cNvSpPr/>
          <p:nvPr/>
        </p:nvSpPr>
        <p:spPr>
          <a:xfrm>
            <a:off x="1959187" y="2093625"/>
            <a:ext cx="6827538" cy="344543"/>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4" name="TextBox 3"/>
          <p:cNvSpPr txBox="1"/>
          <p:nvPr/>
        </p:nvSpPr>
        <p:spPr>
          <a:xfrm>
            <a:off x="1999713" y="2121065"/>
            <a:ext cx="6787009" cy="307777"/>
          </a:xfrm>
          <a:prstGeom prst="rect">
            <a:avLst/>
          </a:prstGeom>
          <a:noFill/>
        </p:spPr>
        <p:txBody>
          <a:bodyPr wrap="square" rtlCol="0">
            <a:spAutoFit/>
          </a:bodyPr>
          <a:lstStyle/>
          <a:p>
            <a:r>
              <a:rPr lang="en-US" dirty="0"/>
              <a:t>Electronic Rack &amp; Pinion Steering System</a:t>
            </a:r>
          </a:p>
        </p:txBody>
      </p:sp>
      <p:pic>
        <p:nvPicPr>
          <p:cNvPr id="1026" name="Picture 2" descr="Image result for electrical rack and pinion steering">
            <a:extLst>
              <a:ext uri="{FF2B5EF4-FFF2-40B4-BE49-F238E27FC236}">
                <a16:creationId xmlns:a16="http://schemas.microsoft.com/office/drawing/2014/main" id="{AB58754A-7833-4E35-9496-16DE417EFC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1890" y="2823266"/>
            <a:ext cx="6189249" cy="33997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46FD79-B561-4B70-8A3A-A01AEB6EEC68}"/>
              </a:ext>
            </a:extLst>
          </p:cNvPr>
          <p:cNvSpPr txBox="1"/>
          <p:nvPr/>
        </p:nvSpPr>
        <p:spPr>
          <a:xfrm>
            <a:off x="666206" y="5951956"/>
            <a:ext cx="8111516" cy="307777"/>
          </a:xfrm>
          <a:prstGeom prst="rect">
            <a:avLst/>
          </a:prstGeom>
          <a:noFill/>
        </p:spPr>
        <p:txBody>
          <a:bodyPr wrap="none" rtlCol="0">
            <a:spAutoFit/>
          </a:bodyPr>
          <a:lstStyle/>
          <a:p>
            <a:r>
              <a:rPr lang="en-US" dirty="0"/>
              <a:t>Ref: </a:t>
            </a:r>
            <a:r>
              <a:rPr lang="en-US" dirty="0">
                <a:hlinkClick r:id="rId6"/>
              </a:rPr>
              <a:t>https://www.audi-technology-portal.de/en/chassis/wheel-suspension-steering/power-steering</a:t>
            </a:r>
            <a:endParaRPr lang="en-US" dirty="0"/>
          </a:p>
        </p:txBody>
      </p:sp>
    </p:spTree>
    <p:extLst>
      <p:ext uri="{BB962C8B-B14F-4D97-AF65-F5344CB8AC3E}">
        <p14:creationId xmlns:p14="http://schemas.microsoft.com/office/powerpoint/2010/main" val="3153426857"/>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4" name="Shape 314"/>
          <p:cNvSpPr txBox="1"/>
          <p:nvPr/>
        </p:nvSpPr>
        <p:spPr>
          <a:xfrm>
            <a:off x="294808" y="544149"/>
            <a:ext cx="8960400" cy="527700"/>
          </a:xfrm>
          <a:prstGeom prst="rect">
            <a:avLst/>
          </a:prstGeom>
          <a:noFill/>
          <a:ln>
            <a:noFill/>
          </a:ln>
        </p:spPr>
        <p:txBody>
          <a:bodyPr lIns="91425" tIns="45700" rIns="91425" bIns="45700" anchor="t" anchorCtr="0">
            <a:noAutofit/>
          </a:bodyPr>
          <a:lstStyle/>
          <a:p>
            <a:pPr lvl="0">
              <a:buClr>
                <a:schemeClr val="lt1"/>
              </a:buClr>
              <a:buSzPct val="25000"/>
            </a:pPr>
            <a:r>
              <a:rPr lang="en-US" sz="3000" b="1" i="0" u="none" strike="noStrike" cap="none" dirty="0">
                <a:solidFill>
                  <a:srgbClr val="000000"/>
                </a:solidFill>
                <a:latin typeface="Arial"/>
                <a:ea typeface="Arial"/>
                <a:cs typeface="Arial"/>
                <a:sym typeface="Arial"/>
              </a:rPr>
              <a:t>STEP </a:t>
            </a:r>
            <a:r>
              <a:rPr lang="en-US" sz="3000" b="1" dirty="0"/>
              <a:t>2A</a:t>
            </a:r>
            <a:r>
              <a:rPr lang="en-US" sz="3000" b="1" i="0" u="none" strike="noStrike" cap="none" dirty="0">
                <a:solidFill>
                  <a:srgbClr val="000000"/>
                </a:solidFill>
                <a:latin typeface="Arial"/>
                <a:ea typeface="Arial"/>
                <a:cs typeface="Arial"/>
                <a:sym typeface="Arial"/>
              </a:rPr>
              <a:t>:</a:t>
            </a:r>
            <a:r>
              <a:rPr lang="en-US" sz="3000" b="1" dirty="0"/>
              <a:t> SOLUTION-NEUTRAL FUNCTIONS</a:t>
            </a:r>
          </a:p>
        </p:txBody>
      </p:sp>
      <p:sp>
        <p:nvSpPr>
          <p:cNvPr id="315" name="Shape 315"/>
          <p:cNvSpPr/>
          <p:nvPr/>
        </p:nvSpPr>
        <p:spPr>
          <a:xfrm>
            <a:off x="367654" y="2421467"/>
            <a:ext cx="8419070" cy="3801532"/>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16" name="Shape 316"/>
          <p:cNvSpPr txBox="1"/>
          <p:nvPr/>
        </p:nvSpPr>
        <p:spPr>
          <a:xfrm>
            <a:off x="367654" y="2421467"/>
            <a:ext cx="8419069" cy="3892384"/>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200" b="0" i="0" u="none" strike="noStrike" cap="none" dirty="0">
              <a:solidFill>
                <a:srgbClr val="3F3F3F"/>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1"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Font typeface="Arial"/>
              <a:buNone/>
            </a:pPr>
            <a:endParaRPr sz="1200" b="0" i="0" u="none" strike="noStrike" cap="none" dirty="0">
              <a:solidFill>
                <a:schemeClr val="dk1"/>
              </a:solidFill>
              <a:latin typeface="Times New Roman"/>
              <a:ea typeface="Times New Roman"/>
              <a:cs typeface="Times New Roman"/>
              <a:sym typeface="Times New Roman"/>
            </a:endParaRPr>
          </a:p>
        </p:txBody>
      </p:sp>
      <p:sp>
        <p:nvSpPr>
          <p:cNvPr id="321" name="Shape 321"/>
          <p:cNvSpPr txBox="1"/>
          <p:nvPr/>
        </p:nvSpPr>
        <p:spPr>
          <a:xfrm>
            <a:off x="294808" y="1071849"/>
            <a:ext cx="8470898" cy="993568"/>
          </a:xfrm>
          <a:prstGeom prst="rect">
            <a:avLst/>
          </a:prstGeom>
          <a:noFill/>
          <a:ln>
            <a:noFill/>
          </a:ln>
        </p:spPr>
        <p:txBody>
          <a:bodyPr lIns="91425" tIns="45700" rIns="91425" bIns="45700" anchor="t" anchorCtr="0">
            <a:noAutofit/>
          </a:bodyPr>
          <a:lstStyle/>
          <a:p>
            <a:pPr lvl="0">
              <a:buClr>
                <a:schemeClr val="dk1"/>
              </a:buClr>
              <a:buSzPct val="25000"/>
            </a:pPr>
            <a:r>
              <a:rPr lang="en-US" sz="1200" i="1" dirty="0">
                <a:solidFill>
                  <a:srgbClr val="3F3F3F"/>
                </a:solidFill>
                <a:latin typeface="Source Sans Pro"/>
                <a:ea typeface="Source Sans Pro"/>
                <a:cs typeface="Source Sans Pro"/>
                <a:sym typeface="Source Sans Pro"/>
              </a:rPr>
              <a:t>For the system you selected, provide a </a:t>
            </a:r>
            <a:r>
              <a:rPr lang="en-US" sz="1200" i="1">
                <a:solidFill>
                  <a:srgbClr val="3F3F3F"/>
                </a:solidFill>
                <a:latin typeface="Source Sans Pro"/>
                <a:ea typeface="Source Sans Pro"/>
                <a:cs typeface="Source Sans Pro"/>
                <a:sym typeface="Source Sans Pro"/>
              </a:rPr>
              <a:t>possible hierarchy, containing at least three levels, </a:t>
            </a:r>
            <a:r>
              <a:rPr lang="en-US" sz="1200" i="1" dirty="0">
                <a:solidFill>
                  <a:srgbClr val="3F3F3F"/>
                </a:solidFill>
                <a:latin typeface="Source Sans Pro"/>
                <a:ea typeface="Source Sans Pro"/>
                <a:cs typeface="Source Sans Pro"/>
                <a:sym typeface="Source Sans Pro"/>
              </a:rPr>
              <a:t>of the solution neutral to solution specific functions. The focus of this diagram is processes. For your system illustrate a range of processes from more solution neutral (like “accessing”) to more solution specific (like ”pushing”). It may be helpful to refer to the Wine Bottle System example in the video and to the sample project. You may also illustrate the operand (s) on this diagram (e.g. cork, bottle, wine), but do not illustrate the forms associated with each process. </a:t>
            </a:r>
            <a:endParaRPr lang="en-US" sz="200" i="1" dirty="0">
              <a:solidFill>
                <a:srgbClr val="3F3F3F"/>
              </a:solidFill>
              <a:latin typeface="Source Sans Pro"/>
              <a:ea typeface="Source Sans Pro"/>
              <a:cs typeface="Source Sans Pro"/>
              <a:sym typeface="Source Sans Pro"/>
            </a:endParaRPr>
          </a:p>
          <a:p>
            <a:pPr>
              <a:buClr>
                <a:schemeClr val="dk1"/>
              </a:buClr>
              <a:buSzPct val="25000"/>
            </a:pPr>
            <a:r>
              <a:rPr lang="en-US" sz="1200" i="1" dirty="0">
                <a:solidFill>
                  <a:srgbClr val="3F3F3F"/>
                </a:solidFill>
                <a:ea typeface="Source Sans Pro"/>
                <a:sym typeface="Source Sans Pro"/>
              </a:rPr>
              <a:t>Please remember the file size limit and </a:t>
            </a:r>
            <a:r>
              <a:rPr lang="en-US" sz="1200" i="1" dirty="0">
                <a:solidFill>
                  <a:srgbClr val="3F3F3F"/>
                </a:solidFill>
                <a:ea typeface="Source Sans Pro"/>
                <a:sym typeface="Source Sans Pro"/>
                <a:hlinkClick r:id="rId3"/>
              </a:rPr>
              <a:t>resize</a:t>
            </a:r>
            <a:r>
              <a:rPr lang="en-US" sz="1200" i="1" dirty="0">
                <a:solidFill>
                  <a:srgbClr val="3F3F3F"/>
                </a:solidFill>
                <a:ea typeface="Source Sans Pro"/>
                <a:sym typeface="Source Sans Pro"/>
              </a:rPr>
              <a:t> or paste the image URL instead, as needed</a:t>
            </a:r>
            <a:endParaRPr lang="en-US" sz="1200" i="1" dirty="0">
              <a:solidFill>
                <a:srgbClr val="3F3F3F"/>
              </a:solidFill>
              <a:latin typeface="Source Sans Pro"/>
              <a:ea typeface="Source Sans Pro"/>
              <a:cs typeface="Source Sans Pro"/>
              <a:sym typeface="Source Sans Pro"/>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pic>
        <p:nvPicPr>
          <p:cNvPr id="2" name="Picture 1">
            <a:extLst>
              <a:ext uri="{FF2B5EF4-FFF2-40B4-BE49-F238E27FC236}">
                <a16:creationId xmlns:a16="http://schemas.microsoft.com/office/drawing/2014/main" id="{EFDCB98F-7C6E-4DF6-B4F4-9C511602E307}"/>
              </a:ext>
            </a:extLst>
          </p:cNvPr>
          <p:cNvPicPr>
            <a:picLocks noChangeAspect="1"/>
          </p:cNvPicPr>
          <p:nvPr/>
        </p:nvPicPr>
        <p:blipFill>
          <a:blip r:embed="rId4"/>
          <a:stretch>
            <a:fillRect/>
          </a:stretch>
        </p:blipFill>
        <p:spPr>
          <a:xfrm>
            <a:off x="1728650" y="2487041"/>
            <a:ext cx="5110881" cy="3657580"/>
          </a:xfrm>
          <a:prstGeom prst="rect">
            <a:avLst/>
          </a:prstGeom>
        </p:spPr>
      </p:pic>
    </p:spTree>
    <p:extLst>
      <p:ext uri="{BB962C8B-B14F-4D97-AF65-F5344CB8AC3E}">
        <p14:creationId xmlns:p14="http://schemas.microsoft.com/office/powerpoint/2010/main" val="1401501406"/>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4" name="Shape 314"/>
          <p:cNvSpPr txBox="1"/>
          <p:nvPr/>
        </p:nvSpPr>
        <p:spPr>
          <a:xfrm>
            <a:off x="275380" y="592510"/>
            <a:ext cx="8960400" cy="527700"/>
          </a:xfrm>
          <a:prstGeom prst="rect">
            <a:avLst/>
          </a:prstGeom>
          <a:noFill/>
          <a:ln>
            <a:noFill/>
          </a:ln>
        </p:spPr>
        <p:txBody>
          <a:bodyPr lIns="91425" tIns="45700" rIns="91425" bIns="45700" anchor="t" anchorCtr="0">
            <a:noAutofit/>
          </a:bodyPr>
          <a:lstStyle/>
          <a:p>
            <a:pPr lvl="0">
              <a:buClr>
                <a:schemeClr val="lt1"/>
              </a:buClr>
              <a:buSzPct val="25000"/>
            </a:pPr>
            <a:r>
              <a:rPr lang="en-US" sz="3000" b="1" i="0" u="none" strike="noStrike" cap="none" dirty="0">
                <a:solidFill>
                  <a:srgbClr val="000000"/>
                </a:solidFill>
                <a:latin typeface="Arial"/>
                <a:ea typeface="Arial"/>
                <a:cs typeface="Arial"/>
                <a:sym typeface="Arial"/>
              </a:rPr>
              <a:t>STEP </a:t>
            </a:r>
            <a:r>
              <a:rPr lang="en-US" sz="3000" b="1" dirty="0"/>
              <a:t>2B</a:t>
            </a:r>
            <a:r>
              <a:rPr lang="en-US" sz="3000" b="1" i="0" u="none" strike="noStrike" cap="none" dirty="0">
                <a:solidFill>
                  <a:srgbClr val="000000"/>
                </a:solidFill>
                <a:latin typeface="Arial"/>
                <a:ea typeface="Arial"/>
                <a:cs typeface="Arial"/>
                <a:sym typeface="Arial"/>
              </a:rPr>
              <a:t>:</a:t>
            </a:r>
            <a:r>
              <a:rPr lang="en-US" sz="3000" b="1" dirty="0"/>
              <a:t> FORMS</a:t>
            </a:r>
          </a:p>
        </p:txBody>
      </p:sp>
      <p:sp>
        <p:nvSpPr>
          <p:cNvPr id="315" name="Shape 315"/>
          <p:cNvSpPr/>
          <p:nvPr/>
        </p:nvSpPr>
        <p:spPr>
          <a:xfrm>
            <a:off x="343074" y="2440677"/>
            <a:ext cx="8419070" cy="3801532"/>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21" name="Shape 321"/>
          <p:cNvSpPr txBox="1"/>
          <p:nvPr/>
        </p:nvSpPr>
        <p:spPr>
          <a:xfrm>
            <a:off x="315825" y="1131409"/>
            <a:ext cx="8084400" cy="733129"/>
          </a:xfrm>
          <a:prstGeom prst="rect">
            <a:avLst/>
          </a:prstGeom>
          <a:noFill/>
          <a:ln>
            <a:noFill/>
          </a:ln>
        </p:spPr>
        <p:txBody>
          <a:bodyPr lIns="91425" tIns="45700" rIns="91425" bIns="45700" anchor="t" anchorCtr="0">
            <a:noAutofit/>
          </a:bodyPr>
          <a:lstStyle/>
          <a:p>
            <a:pPr lvl="0">
              <a:buClr>
                <a:schemeClr val="dk1"/>
              </a:buClr>
              <a:buSzPct val="25000"/>
            </a:pPr>
            <a:r>
              <a:rPr lang="en-US" sz="1200" i="1" dirty="0">
                <a:solidFill>
                  <a:srgbClr val="3F3F3F"/>
                </a:solidFill>
                <a:latin typeface="Source Sans Pro"/>
                <a:ea typeface="Source Sans Pro"/>
                <a:cs typeface="Source Sans Pro"/>
                <a:sym typeface="Source Sans Pro"/>
              </a:rPr>
              <a:t>For the solution-neutral functions produced in step 2A, develop a set of possible forms that could be used. For example, in the Wine Bottle Example if you chose “Cork Removing”, now illustrate several forms by which you could accomplish this – Cork Suctioning Using a Vacuum Device, Cork Pulling Using a Corkscrew, etc.  Mark your selected concept by drawing a system boundary around the selected function and form. </a:t>
            </a:r>
          </a:p>
          <a:p>
            <a:pPr lvl="0">
              <a:buClr>
                <a:schemeClr val="dk1"/>
              </a:buClr>
              <a:buSzPct val="25000"/>
            </a:pPr>
            <a:endParaRPr lang="en-US" sz="200" i="1" dirty="0">
              <a:solidFill>
                <a:srgbClr val="3F3F3F"/>
              </a:solidFill>
              <a:latin typeface="Source Sans Pro"/>
              <a:ea typeface="Source Sans Pro"/>
              <a:cs typeface="Source Sans Pro"/>
              <a:sym typeface="Source Sans Pro"/>
            </a:endParaRPr>
          </a:p>
          <a:p>
            <a:pPr>
              <a:buClr>
                <a:schemeClr val="dk1"/>
              </a:buClr>
              <a:buSzPct val="25000"/>
            </a:pPr>
            <a:r>
              <a:rPr lang="en-US" sz="1200" i="1" dirty="0">
                <a:solidFill>
                  <a:srgbClr val="3F3F3F"/>
                </a:solidFill>
                <a:ea typeface="Source Sans Pro"/>
                <a:sym typeface="Source Sans Pro"/>
              </a:rPr>
              <a:t>Please remember the file size limit and </a:t>
            </a:r>
            <a:r>
              <a:rPr lang="en-US" sz="1200" i="1" dirty="0">
                <a:solidFill>
                  <a:srgbClr val="3F3F3F"/>
                </a:solidFill>
                <a:ea typeface="Source Sans Pro"/>
                <a:sym typeface="Source Sans Pro"/>
                <a:hlinkClick r:id="rId3"/>
              </a:rPr>
              <a:t>resize</a:t>
            </a:r>
            <a:r>
              <a:rPr lang="en-US" sz="1200" i="1" dirty="0">
                <a:solidFill>
                  <a:srgbClr val="3F3F3F"/>
                </a:solidFill>
                <a:ea typeface="Source Sans Pro"/>
                <a:sym typeface="Source Sans Pro"/>
              </a:rPr>
              <a:t> or paste the image URL instead, as needed.</a:t>
            </a:r>
            <a:endParaRPr lang="en-US" sz="1200" i="1" dirty="0">
              <a:solidFill>
                <a:srgbClr val="3F3F3F"/>
              </a:solidFill>
              <a:latin typeface="Source Sans Pro"/>
              <a:ea typeface="Source Sans Pro"/>
              <a:cs typeface="Source Sans Pro"/>
              <a:sym typeface="Source Sans Pro"/>
            </a:endParaRPr>
          </a:p>
          <a:p>
            <a:pPr lvl="0">
              <a:buClr>
                <a:schemeClr val="dk1"/>
              </a:buClr>
              <a:buSzPct val="25000"/>
            </a:pPr>
            <a:r>
              <a:rPr lang="en-US" sz="1200" i="1" dirty="0">
                <a:solidFill>
                  <a:srgbClr val="3F3F3F"/>
                </a:solidFill>
                <a:latin typeface="Source Sans Pro"/>
                <a:ea typeface="Source Sans Pro"/>
                <a:cs typeface="Source Sans Pro"/>
                <a:sym typeface="Source Sans Pro"/>
              </a:rPr>
              <a:t>  </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pic>
        <p:nvPicPr>
          <p:cNvPr id="2" name="Picture 1">
            <a:extLst>
              <a:ext uri="{FF2B5EF4-FFF2-40B4-BE49-F238E27FC236}">
                <a16:creationId xmlns:a16="http://schemas.microsoft.com/office/drawing/2014/main" id="{F8F5309D-8227-40EB-BC9A-A022969C496B}"/>
              </a:ext>
            </a:extLst>
          </p:cNvPr>
          <p:cNvPicPr>
            <a:picLocks noChangeAspect="1"/>
          </p:cNvPicPr>
          <p:nvPr/>
        </p:nvPicPr>
        <p:blipFill>
          <a:blip r:embed="rId4"/>
          <a:stretch>
            <a:fillRect/>
          </a:stretch>
        </p:blipFill>
        <p:spPr>
          <a:xfrm>
            <a:off x="343074" y="2610790"/>
            <a:ext cx="8419070" cy="3115801"/>
          </a:xfrm>
          <a:prstGeom prst="rect">
            <a:avLst/>
          </a:prstGeom>
        </p:spPr>
      </p:pic>
    </p:spTree>
    <p:extLst>
      <p:ext uri="{BB962C8B-B14F-4D97-AF65-F5344CB8AC3E}">
        <p14:creationId xmlns:p14="http://schemas.microsoft.com/office/powerpoint/2010/main" val="53209529"/>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lvl="0">
              <a:buClr>
                <a:schemeClr val="lt1"/>
              </a:buClr>
              <a:buSzPct val="25000"/>
            </a:pPr>
            <a:r>
              <a:rPr lang="en-US" sz="3000" b="1" i="0" u="none" strike="noStrike" cap="none" dirty="0">
                <a:solidFill>
                  <a:srgbClr val="000000"/>
                </a:solidFill>
                <a:latin typeface="Arial"/>
                <a:ea typeface="Arial"/>
                <a:cs typeface="Arial"/>
                <a:sym typeface="Arial"/>
              </a:rPr>
              <a:t>STEP </a:t>
            </a:r>
            <a:r>
              <a:rPr lang="en-US" sz="3000" b="1" dirty="0"/>
              <a:t>3A</a:t>
            </a:r>
            <a:r>
              <a:rPr lang="en-US" sz="3000" b="1" i="0" u="none" strike="noStrike" cap="none" dirty="0">
                <a:solidFill>
                  <a:srgbClr val="000000"/>
                </a:solidFill>
                <a:latin typeface="Arial"/>
                <a:ea typeface="Arial"/>
                <a:cs typeface="Arial"/>
                <a:sym typeface="Arial"/>
              </a:rPr>
              <a:t>: </a:t>
            </a:r>
            <a:r>
              <a:rPr lang="en-US" sz="3000" b="1" dirty="0"/>
              <a:t>ARCHITECTURAL DECISIONS</a:t>
            </a:r>
          </a:p>
        </p:txBody>
      </p:sp>
      <p:sp>
        <p:nvSpPr>
          <p:cNvPr id="347" name="Shape 347"/>
          <p:cNvSpPr txBox="1"/>
          <p:nvPr/>
        </p:nvSpPr>
        <p:spPr>
          <a:xfrm>
            <a:off x="315812" y="1315646"/>
            <a:ext cx="8418900" cy="611700"/>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latin typeface="Source Sans Pro"/>
                <a:ea typeface="Source Sans Pro"/>
                <a:cs typeface="Source Sans Pro"/>
                <a:sym typeface="Source Sans Pro"/>
              </a:rPr>
              <a:t>For your system develop a set of architectural decisions (minimum of 5) keeping in mind that such decisions must be highly connected and/or sensitive to the key stakeholder metrics. Provide a rationale for the </a:t>
            </a:r>
            <a:r>
              <a:rPr lang="en-US" sz="1200" i="1">
                <a:solidFill>
                  <a:srgbClr val="3F3F3F"/>
                </a:solidFill>
                <a:latin typeface="Source Sans Pro"/>
                <a:ea typeface="Source Sans Pro"/>
                <a:cs typeface="Source Sans Pro"/>
                <a:sym typeface="Source Sans Pro"/>
              </a:rPr>
              <a:t>decision and </a:t>
            </a:r>
            <a:r>
              <a:rPr lang="en-US" sz="1200" i="1" dirty="0">
                <a:solidFill>
                  <a:srgbClr val="3F3F3F"/>
                </a:solidFill>
                <a:latin typeface="Source Sans Pro"/>
                <a:ea typeface="Source Sans Pro"/>
                <a:cs typeface="Source Sans Pro"/>
                <a:sym typeface="Source Sans Pro"/>
              </a:rPr>
              <a:t>two options/alternatives.</a:t>
            </a:r>
            <a:endParaRPr sz="1200" b="0" i="0" u="none" strike="noStrike" cap="none" dirty="0">
              <a:solidFill>
                <a:schemeClr val="dk1"/>
              </a:solidFill>
              <a:latin typeface="Times New Roman"/>
              <a:ea typeface="Times New Roman"/>
              <a:cs typeface="Times New Roman"/>
              <a:sym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4023283067"/>
              </p:ext>
            </p:extLst>
          </p:nvPr>
        </p:nvGraphicFramePr>
        <p:xfrm>
          <a:off x="407319" y="1805290"/>
          <a:ext cx="8329363" cy="4561976"/>
        </p:xfrm>
        <a:graphic>
          <a:graphicData uri="http://schemas.openxmlformats.org/drawingml/2006/table">
            <a:tbl>
              <a:tblPr firstRow="1" bandRow="1">
                <a:tableStyleId>{3B4B98B0-60AC-42C2-AFA5-B58CD77FA1E5}</a:tableStyleId>
              </a:tblPr>
              <a:tblGrid>
                <a:gridCol w="2793081">
                  <a:extLst>
                    <a:ext uri="{9D8B030D-6E8A-4147-A177-3AD203B41FA5}">
                      <a16:colId xmlns:a16="http://schemas.microsoft.com/office/drawing/2014/main" val="3639328939"/>
                    </a:ext>
                  </a:extLst>
                </a:gridCol>
                <a:gridCol w="2729982">
                  <a:extLst>
                    <a:ext uri="{9D8B030D-6E8A-4147-A177-3AD203B41FA5}">
                      <a16:colId xmlns:a16="http://schemas.microsoft.com/office/drawing/2014/main" val="1873576980"/>
                    </a:ext>
                  </a:extLst>
                </a:gridCol>
                <a:gridCol w="2806300">
                  <a:extLst>
                    <a:ext uri="{9D8B030D-6E8A-4147-A177-3AD203B41FA5}">
                      <a16:colId xmlns:a16="http://schemas.microsoft.com/office/drawing/2014/main" val="2797296074"/>
                    </a:ext>
                  </a:extLst>
                </a:gridCol>
              </a:tblGrid>
              <a:tr h="386216">
                <a:tc>
                  <a:txBody>
                    <a:bodyPr/>
                    <a:lstStyle/>
                    <a:p>
                      <a:pPr algn="ctr"/>
                      <a:r>
                        <a:rPr lang="en-US" sz="1000" dirty="0"/>
                        <a:t>Architectural decision</a:t>
                      </a:r>
                    </a:p>
                  </a:txBody>
                  <a:tcPr anchor="ctr">
                    <a:lnR w="12700" cap="flat" cmpd="sng" algn="ctr">
                      <a:solidFill>
                        <a:srgbClr val="4F81BD"/>
                      </a:solidFill>
                      <a:prstDash val="solid"/>
                      <a:round/>
                      <a:headEnd type="none" w="med" len="med"/>
                      <a:tailEnd type="none" w="med" len="med"/>
                    </a:lnR>
                  </a:tcPr>
                </a:tc>
                <a:tc>
                  <a:txBody>
                    <a:bodyPr/>
                    <a:lstStyle/>
                    <a:p>
                      <a:pPr algn="ctr"/>
                      <a:r>
                        <a:rPr lang="en-US" sz="1000" dirty="0"/>
                        <a:t>Rationale</a:t>
                      </a:r>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pPr algn="ctr"/>
                      <a:r>
                        <a:rPr lang="en-US" sz="1000" dirty="0"/>
                        <a:t>Option(s)</a:t>
                      </a:r>
                    </a:p>
                  </a:txBody>
                  <a:tcPr anchor="ctr">
                    <a:lnL w="12700" cap="flat" cmpd="sng" algn="ctr">
                      <a:solidFill>
                        <a:srgbClr val="4F81BD"/>
                      </a:solidFill>
                      <a:prstDash val="solid"/>
                      <a:round/>
                      <a:headEnd type="none" w="med" len="med"/>
                      <a:tailEnd type="none" w="med" len="med"/>
                    </a:lnL>
                  </a:tcPr>
                </a:tc>
                <a:extLst>
                  <a:ext uri="{0D108BD9-81ED-4DB2-BD59-A6C34878D82A}">
                    <a16:rowId xmlns:a16="http://schemas.microsoft.com/office/drawing/2014/main" val="240704126"/>
                  </a:ext>
                </a:extLst>
              </a:tr>
              <a:tr h="386216">
                <a:tc>
                  <a:txBody>
                    <a:bodyPr/>
                    <a:lstStyle/>
                    <a:p>
                      <a:r>
                        <a:rPr lang="en-US" sz="1000" dirty="0"/>
                        <a:t>Road loads</a:t>
                      </a:r>
                    </a:p>
                  </a:txBody>
                  <a:tcPr>
                    <a:lnR w="12700" cap="flat" cmpd="sng" algn="ctr">
                      <a:solidFill>
                        <a:srgbClr val="4F81BD"/>
                      </a:solidFill>
                      <a:prstDash val="solid"/>
                      <a:round/>
                      <a:headEnd type="none" w="med" len="med"/>
                      <a:tailEnd type="none" w="med" len="med"/>
                    </a:lnR>
                  </a:tcPr>
                </a:tc>
                <a:tc>
                  <a:txBody>
                    <a:bodyPr/>
                    <a:lstStyle/>
                    <a:p>
                      <a:r>
                        <a:rPr lang="en-US" sz="1000" dirty="0"/>
                        <a:t>Sizing of the steering pinion, rack, and mechanical components depend on road loads</a:t>
                      </a: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r>
                        <a:rPr lang="en-US" sz="1000" dirty="0"/>
                        <a:t>High loads (bigger size vehicles)</a:t>
                      </a:r>
                    </a:p>
                    <a:p>
                      <a:r>
                        <a:rPr lang="en-US" sz="1000" dirty="0"/>
                        <a:t>Low loads (smaller size vehicles)</a:t>
                      </a:r>
                    </a:p>
                  </a:txBody>
                  <a:tcPr>
                    <a:lnL w="12700" cap="flat" cmpd="sng" algn="ctr">
                      <a:solidFill>
                        <a:srgbClr val="4F81BD"/>
                      </a:solidFill>
                      <a:prstDash val="solid"/>
                      <a:round/>
                      <a:headEnd type="none" w="med" len="med"/>
                      <a:tailEnd type="none" w="med" len="med"/>
                    </a:lnL>
                  </a:tcPr>
                </a:tc>
                <a:extLst>
                  <a:ext uri="{0D108BD9-81ED-4DB2-BD59-A6C34878D82A}">
                    <a16:rowId xmlns:a16="http://schemas.microsoft.com/office/drawing/2014/main" val="3689116030"/>
                  </a:ext>
                </a:extLst>
              </a:tr>
              <a:tr h="386216">
                <a:tc>
                  <a:txBody>
                    <a:bodyPr/>
                    <a:lstStyle/>
                    <a:p>
                      <a:r>
                        <a:rPr lang="en-US" sz="1000" dirty="0"/>
                        <a:t>Material</a:t>
                      </a:r>
                    </a:p>
                  </a:txBody>
                  <a:tcPr>
                    <a:lnR w="12700" cap="flat" cmpd="sng" algn="ctr">
                      <a:solidFill>
                        <a:srgbClr val="4F81BD"/>
                      </a:solidFill>
                      <a:prstDash val="solid"/>
                      <a:round/>
                      <a:headEnd type="none" w="med" len="med"/>
                      <a:tailEnd type="none" w="med" len="med"/>
                    </a:lnR>
                  </a:tcPr>
                </a:tc>
                <a:tc>
                  <a:txBody>
                    <a:bodyPr/>
                    <a:lstStyle/>
                    <a:p>
                      <a:r>
                        <a:rPr lang="en-US" sz="1000" dirty="0"/>
                        <a:t>Material selection will affect weight of the system which could affect vehicle efficiency</a:t>
                      </a: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r>
                        <a:rPr lang="en-US" sz="1000" dirty="0"/>
                        <a:t>Steel</a:t>
                      </a:r>
                    </a:p>
                    <a:p>
                      <a:r>
                        <a:rPr lang="en-US" sz="1000" dirty="0"/>
                        <a:t>Aluminum</a:t>
                      </a:r>
                    </a:p>
                  </a:txBody>
                  <a:tcPr>
                    <a:lnL w="12700" cap="flat" cmpd="sng" algn="ctr">
                      <a:solidFill>
                        <a:srgbClr val="4F81BD"/>
                      </a:solidFill>
                      <a:prstDash val="solid"/>
                      <a:round/>
                      <a:headEnd type="none" w="med" len="med"/>
                      <a:tailEnd type="none" w="med" len="med"/>
                    </a:lnL>
                  </a:tcPr>
                </a:tc>
                <a:extLst>
                  <a:ext uri="{0D108BD9-81ED-4DB2-BD59-A6C34878D82A}">
                    <a16:rowId xmlns:a16="http://schemas.microsoft.com/office/drawing/2014/main" val="1917668342"/>
                  </a:ext>
                </a:extLst>
              </a:tr>
              <a:tr h="386216">
                <a:tc>
                  <a:txBody>
                    <a:bodyPr/>
                    <a:lstStyle/>
                    <a:p>
                      <a:r>
                        <a:rPr lang="en-US" sz="1000" dirty="0"/>
                        <a:t>Steering Feel (Dynamics)</a:t>
                      </a:r>
                    </a:p>
                  </a:txBody>
                  <a:tcPr>
                    <a:lnR w="12700" cap="flat" cmpd="sng" algn="ctr">
                      <a:solidFill>
                        <a:srgbClr val="4F81BD"/>
                      </a:solidFill>
                      <a:prstDash val="solid"/>
                      <a:round/>
                      <a:headEnd type="none" w="med" len="med"/>
                      <a:tailEnd type="none" w="med" len="med"/>
                    </a:lnR>
                  </a:tcPr>
                </a:tc>
                <a:tc>
                  <a:txBody>
                    <a:bodyPr/>
                    <a:lstStyle/>
                    <a:p>
                      <a:r>
                        <a:rPr lang="en-US" sz="1000" dirty="0"/>
                        <a:t>Provide a feeling to the driver by adjusting steering ratio, friction, or compliance</a:t>
                      </a: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r>
                        <a:rPr lang="en-US" sz="1000" dirty="0"/>
                        <a:t>Sport mode</a:t>
                      </a:r>
                    </a:p>
                    <a:p>
                      <a:r>
                        <a:rPr lang="en-US" sz="1000" dirty="0"/>
                        <a:t>Comfort mode</a:t>
                      </a:r>
                    </a:p>
                  </a:txBody>
                  <a:tcPr>
                    <a:lnL w="12700" cap="flat" cmpd="sng" algn="ctr">
                      <a:solidFill>
                        <a:srgbClr val="4F81BD"/>
                      </a:solidFill>
                      <a:prstDash val="solid"/>
                      <a:round/>
                      <a:headEnd type="none" w="med" len="med"/>
                      <a:tailEnd type="none" w="med" len="med"/>
                    </a:lnL>
                  </a:tcPr>
                </a:tc>
                <a:extLst>
                  <a:ext uri="{0D108BD9-81ED-4DB2-BD59-A6C34878D82A}">
                    <a16:rowId xmlns:a16="http://schemas.microsoft.com/office/drawing/2014/main" val="604295155"/>
                  </a:ext>
                </a:extLst>
              </a:tr>
              <a:tr h="386216">
                <a:tc>
                  <a:txBody>
                    <a:bodyPr/>
                    <a:lstStyle/>
                    <a:p>
                      <a:r>
                        <a:rPr lang="en-US" sz="1000" dirty="0"/>
                        <a:t>Handedness </a:t>
                      </a:r>
                      <a:r>
                        <a:rPr lang="en-US" sz="1000"/>
                        <a:t>of Vehicle</a:t>
                      </a:r>
                      <a:endParaRPr lang="en-US" sz="1000" dirty="0"/>
                    </a:p>
                  </a:txBody>
                  <a:tcPr>
                    <a:lnR w="12700" cap="flat" cmpd="sng" algn="ctr">
                      <a:solidFill>
                        <a:srgbClr val="4F81BD"/>
                      </a:solidFill>
                      <a:prstDash val="solid"/>
                      <a:round/>
                      <a:headEnd type="none" w="med" len="med"/>
                      <a:tailEnd type="none" w="med" len="med"/>
                    </a:lnR>
                  </a:tcPr>
                </a:tc>
                <a:tc>
                  <a:txBody>
                    <a:bodyPr/>
                    <a:lstStyle/>
                    <a:p>
                      <a:r>
                        <a:rPr lang="en-US" sz="1000" dirty="0"/>
                        <a:t>Defines which side of the vehicle attaches to the steering wheel</a:t>
                      </a: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r>
                        <a:rPr lang="en-US" sz="1000" dirty="0"/>
                        <a:t>Left hand driving</a:t>
                      </a:r>
                    </a:p>
                    <a:p>
                      <a:r>
                        <a:rPr lang="en-US" sz="1000" dirty="0"/>
                        <a:t>Right hand driving</a:t>
                      </a:r>
                    </a:p>
                  </a:txBody>
                  <a:tcPr>
                    <a:lnL w="12700" cap="flat" cmpd="sng" algn="ctr">
                      <a:solidFill>
                        <a:srgbClr val="4F81BD"/>
                      </a:solidFill>
                      <a:prstDash val="solid"/>
                      <a:round/>
                      <a:headEnd type="none" w="med" len="med"/>
                      <a:tailEnd type="none" w="med" len="med"/>
                    </a:lnL>
                  </a:tcPr>
                </a:tc>
                <a:extLst>
                  <a:ext uri="{0D108BD9-81ED-4DB2-BD59-A6C34878D82A}">
                    <a16:rowId xmlns:a16="http://schemas.microsoft.com/office/drawing/2014/main" val="3760822781"/>
                  </a:ext>
                </a:extLst>
              </a:tr>
              <a:tr h="386216">
                <a:tc>
                  <a:txBody>
                    <a:bodyPr/>
                    <a:lstStyle/>
                    <a:p>
                      <a:r>
                        <a:rPr lang="en-US" sz="1000" dirty="0"/>
                        <a:t>Added electronic features</a:t>
                      </a:r>
                    </a:p>
                  </a:txBody>
                  <a:tcPr>
                    <a:lnR w="12700" cap="flat" cmpd="sng" algn="ctr">
                      <a:solidFill>
                        <a:srgbClr val="4F81BD"/>
                      </a:solidFill>
                      <a:prstDash val="solid"/>
                      <a:round/>
                      <a:headEnd type="none" w="med" len="med"/>
                      <a:tailEnd type="none" w="med" len="med"/>
                    </a:lnR>
                  </a:tcPr>
                </a:tc>
                <a:tc>
                  <a:txBody>
                    <a:bodyPr/>
                    <a:lstStyle/>
                    <a:p>
                      <a:r>
                        <a:rPr lang="en-US" sz="1000" dirty="0"/>
                        <a:t>Provides the driver with additional comfort options</a:t>
                      </a: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r>
                        <a:rPr lang="en-US" sz="1000" dirty="0"/>
                        <a:t>Lane Keep Assist</a:t>
                      </a:r>
                    </a:p>
                    <a:p>
                      <a:r>
                        <a:rPr lang="en-US" sz="1000" dirty="0"/>
                        <a:t>Lane Centering Assist</a:t>
                      </a:r>
                    </a:p>
                    <a:p>
                      <a:r>
                        <a:rPr lang="en-US" sz="1000" dirty="0"/>
                        <a:t>Auto Parking</a:t>
                      </a:r>
                    </a:p>
                  </a:txBody>
                  <a:tcPr>
                    <a:lnL w="12700" cap="flat" cmpd="sng" algn="ctr">
                      <a:solidFill>
                        <a:srgbClr val="4F81BD"/>
                      </a:solidFill>
                      <a:prstDash val="solid"/>
                      <a:round/>
                      <a:headEnd type="none" w="med" len="med"/>
                      <a:tailEnd type="none" w="med" len="med"/>
                    </a:lnL>
                  </a:tcPr>
                </a:tc>
                <a:extLst>
                  <a:ext uri="{0D108BD9-81ED-4DB2-BD59-A6C34878D82A}">
                    <a16:rowId xmlns:a16="http://schemas.microsoft.com/office/drawing/2014/main" val="296578413"/>
                  </a:ext>
                </a:extLst>
              </a:tr>
              <a:tr h="386216">
                <a:tc>
                  <a:txBody>
                    <a:bodyPr/>
                    <a:lstStyle/>
                    <a:p>
                      <a:r>
                        <a:rPr lang="en-US" sz="1000" dirty="0"/>
                        <a:t>Motor Size</a:t>
                      </a:r>
                    </a:p>
                  </a:txBody>
                  <a:tcPr>
                    <a:lnR w="12700" cap="flat" cmpd="sng" algn="ctr">
                      <a:solidFill>
                        <a:srgbClr val="4F81BD"/>
                      </a:solidFill>
                      <a:prstDash val="solid"/>
                      <a:round/>
                      <a:headEnd type="none" w="med" len="med"/>
                      <a:tailEnd type="none" w="med" len="med"/>
                    </a:lnR>
                  </a:tcPr>
                </a:tc>
                <a:tc>
                  <a:txBody>
                    <a:bodyPr/>
                    <a:lstStyle/>
                    <a:p>
                      <a:r>
                        <a:rPr lang="en-US" sz="1000" dirty="0"/>
                        <a:t>Motor size help determine what kind of power is available to assist the driver during steering maneuvers</a:t>
                      </a: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r>
                        <a:rPr lang="en-US" sz="1000" dirty="0"/>
                        <a:t>High Power</a:t>
                      </a:r>
                    </a:p>
                    <a:p>
                      <a:r>
                        <a:rPr lang="en-US" sz="1000" dirty="0"/>
                        <a:t>Medium Power</a:t>
                      </a:r>
                    </a:p>
                    <a:p>
                      <a:r>
                        <a:rPr lang="en-US" sz="1000" dirty="0"/>
                        <a:t>Low Power</a:t>
                      </a:r>
                    </a:p>
                  </a:txBody>
                  <a:tcPr>
                    <a:lnL w="12700" cap="flat" cmpd="sng" algn="ctr">
                      <a:solidFill>
                        <a:srgbClr val="4F81BD"/>
                      </a:solidFill>
                      <a:prstDash val="solid"/>
                      <a:round/>
                      <a:headEnd type="none" w="med" len="med"/>
                      <a:tailEnd type="none" w="med" len="med"/>
                    </a:lnL>
                  </a:tcPr>
                </a:tc>
                <a:extLst>
                  <a:ext uri="{0D108BD9-81ED-4DB2-BD59-A6C34878D82A}">
                    <a16:rowId xmlns:a16="http://schemas.microsoft.com/office/drawing/2014/main" val="3359030428"/>
                  </a:ext>
                </a:extLst>
              </a:tr>
              <a:tr h="386216">
                <a:tc>
                  <a:txBody>
                    <a:bodyPr/>
                    <a:lstStyle/>
                    <a:p>
                      <a:r>
                        <a:rPr lang="en-US" sz="1000" dirty="0"/>
                        <a:t>Attachment Points</a:t>
                      </a:r>
                    </a:p>
                  </a:txBody>
                  <a:tcPr>
                    <a:lnR w="12700" cap="flat" cmpd="sng" algn="ctr">
                      <a:solidFill>
                        <a:srgbClr val="4F81BD"/>
                      </a:solidFill>
                      <a:prstDash val="solid"/>
                      <a:round/>
                      <a:headEnd type="none" w="med" len="med"/>
                      <a:tailEnd type="none" w="med" len="med"/>
                    </a:lnR>
                  </a:tcPr>
                </a:tc>
                <a:tc>
                  <a:txBody>
                    <a:bodyPr/>
                    <a:lstStyle/>
                    <a:p>
                      <a:r>
                        <a:rPr lang="en-US" sz="1000" dirty="0"/>
                        <a:t>Dictates some of the geometry of the system by defining attachment to the subframe and knuckle (wheels)</a:t>
                      </a: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r>
                        <a:rPr lang="en-US" sz="1000" dirty="0"/>
                        <a:t>Front attachment</a:t>
                      </a:r>
                    </a:p>
                    <a:p>
                      <a:r>
                        <a:rPr lang="en-US" sz="1000" dirty="0"/>
                        <a:t>Rear attachment</a:t>
                      </a:r>
                    </a:p>
                  </a:txBody>
                  <a:tcPr>
                    <a:lnL w="12700" cap="flat" cmpd="sng" algn="ctr">
                      <a:solidFill>
                        <a:srgbClr val="4F81BD"/>
                      </a:solidFill>
                      <a:prstDash val="solid"/>
                      <a:round/>
                      <a:headEnd type="none" w="med" len="med"/>
                      <a:tailEnd type="none" w="med" len="med"/>
                    </a:lnL>
                  </a:tcPr>
                </a:tc>
                <a:extLst>
                  <a:ext uri="{0D108BD9-81ED-4DB2-BD59-A6C34878D82A}">
                    <a16:rowId xmlns:a16="http://schemas.microsoft.com/office/drawing/2014/main" val="3423793157"/>
                  </a:ext>
                </a:extLst>
              </a:tr>
              <a:tr h="386216">
                <a:tc>
                  <a:txBody>
                    <a:bodyPr/>
                    <a:lstStyle/>
                    <a:p>
                      <a:r>
                        <a:rPr lang="en-US" sz="1000" dirty="0"/>
                        <a:t>Electronic Components</a:t>
                      </a:r>
                    </a:p>
                  </a:txBody>
                  <a:tcPr>
                    <a:lnR w="12700" cap="flat" cmpd="sng" algn="ctr">
                      <a:solidFill>
                        <a:srgbClr val="4F81BD"/>
                      </a:solidFill>
                      <a:prstDash val="solid"/>
                      <a:round/>
                      <a:headEnd type="none" w="med" len="med"/>
                      <a:tailEnd type="none" w="med" len="med"/>
                    </a:lnR>
                  </a:tcPr>
                </a:tc>
                <a:tc>
                  <a:txBody>
                    <a:bodyPr/>
                    <a:lstStyle/>
                    <a:p>
                      <a:r>
                        <a:rPr lang="en-US" sz="1000" dirty="0"/>
                        <a:t>This will affect what kind of communication and capability is possible for the electronics</a:t>
                      </a: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r>
                        <a:rPr lang="en-US" sz="1000" dirty="0"/>
                        <a:t>Different type of micro-controllers and sensors</a:t>
                      </a:r>
                    </a:p>
                  </a:txBody>
                  <a:tcPr>
                    <a:lnL w="12700" cap="flat" cmpd="sng" algn="ctr">
                      <a:solidFill>
                        <a:srgbClr val="4F81BD"/>
                      </a:solidFill>
                      <a:prstDash val="solid"/>
                      <a:round/>
                      <a:headEnd type="none" w="med" len="med"/>
                      <a:tailEnd type="none" w="med" len="med"/>
                    </a:lnL>
                  </a:tcPr>
                </a:tc>
                <a:extLst>
                  <a:ext uri="{0D108BD9-81ED-4DB2-BD59-A6C34878D82A}">
                    <a16:rowId xmlns:a16="http://schemas.microsoft.com/office/drawing/2014/main" val="479396291"/>
                  </a:ext>
                </a:extLst>
              </a:tr>
              <a:tr h="386216">
                <a:tc>
                  <a:txBody>
                    <a:bodyPr/>
                    <a:lstStyle/>
                    <a:p>
                      <a:r>
                        <a:rPr lang="en-US" sz="1000" dirty="0"/>
                        <a:t>Sealing and Environmental Management</a:t>
                      </a:r>
                    </a:p>
                  </a:txBody>
                  <a:tcPr>
                    <a:lnR w="12700" cap="flat" cmpd="sng" algn="ctr">
                      <a:solidFill>
                        <a:srgbClr val="4F81BD"/>
                      </a:solidFill>
                      <a:prstDash val="solid"/>
                      <a:round/>
                      <a:headEnd type="none" w="med" len="med"/>
                      <a:tailEnd type="none" w="med" len="med"/>
                    </a:lnR>
                  </a:tcPr>
                </a:tc>
                <a:tc>
                  <a:txBody>
                    <a:bodyPr/>
                    <a:lstStyle/>
                    <a:p>
                      <a:r>
                        <a:rPr lang="en-US" sz="1000" dirty="0"/>
                        <a:t>Understanding the effect of environment on the system</a:t>
                      </a: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r>
                        <a:rPr lang="en-US" sz="1000" dirty="0"/>
                        <a:t>Fully Sealed</a:t>
                      </a:r>
                    </a:p>
                    <a:p>
                      <a:r>
                        <a:rPr lang="en-US" sz="1000" dirty="0"/>
                        <a:t>Breathable</a:t>
                      </a:r>
                    </a:p>
                  </a:txBody>
                  <a:tcPr>
                    <a:lnL w="12700" cap="flat" cmpd="sng" algn="ctr">
                      <a:solidFill>
                        <a:srgbClr val="4F81BD"/>
                      </a:solidFill>
                      <a:prstDash val="solid"/>
                      <a:round/>
                      <a:headEnd type="none" w="med" len="med"/>
                      <a:tailEnd type="none" w="med" len="med"/>
                    </a:lnL>
                  </a:tcPr>
                </a:tc>
                <a:extLst>
                  <a:ext uri="{0D108BD9-81ED-4DB2-BD59-A6C34878D82A}">
                    <a16:rowId xmlns:a16="http://schemas.microsoft.com/office/drawing/2014/main" val="384821365"/>
                  </a:ext>
                </a:extLst>
              </a:tr>
            </a:tbl>
          </a:graphicData>
        </a:graphic>
      </p:graphicFrame>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Tree>
    <p:extLst>
      <p:ext uri="{BB962C8B-B14F-4D97-AF65-F5344CB8AC3E}">
        <p14:creationId xmlns:p14="http://schemas.microsoft.com/office/powerpoint/2010/main" val="356082909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lvl="0">
              <a:buClr>
                <a:schemeClr val="lt1"/>
              </a:buClr>
              <a:buSzPct val="25000"/>
            </a:pPr>
            <a:r>
              <a:rPr lang="en-US" sz="3000" b="1" i="0" u="none" strike="noStrike" cap="none" dirty="0">
                <a:solidFill>
                  <a:srgbClr val="000000"/>
                </a:solidFill>
                <a:latin typeface="Arial"/>
                <a:ea typeface="Arial"/>
                <a:cs typeface="Arial"/>
                <a:sym typeface="Arial"/>
              </a:rPr>
              <a:t>STEP </a:t>
            </a:r>
            <a:r>
              <a:rPr lang="en-US" sz="3000" b="1" dirty="0"/>
              <a:t>3B</a:t>
            </a:r>
            <a:r>
              <a:rPr lang="en-US" sz="3000" b="1" i="0" u="none" strike="noStrike" cap="none" dirty="0">
                <a:solidFill>
                  <a:srgbClr val="000000"/>
                </a:solidFill>
                <a:latin typeface="Arial"/>
                <a:ea typeface="Arial"/>
                <a:cs typeface="Arial"/>
                <a:sym typeface="Arial"/>
              </a:rPr>
              <a:t>: </a:t>
            </a:r>
            <a:r>
              <a:rPr lang="en-US" sz="3000" b="1" dirty="0"/>
              <a:t>ARCHITECTURAL DECISIONS</a:t>
            </a:r>
          </a:p>
        </p:txBody>
      </p:sp>
      <p:sp>
        <p:nvSpPr>
          <p:cNvPr id="347" name="Shape 347"/>
          <p:cNvSpPr txBox="1"/>
          <p:nvPr/>
        </p:nvSpPr>
        <p:spPr>
          <a:xfrm>
            <a:off x="315812" y="1315645"/>
            <a:ext cx="8418900" cy="804487"/>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latin typeface="Source Sans Pro"/>
                <a:ea typeface="Source Sans Pro"/>
                <a:cs typeface="Source Sans Pro"/>
                <a:sym typeface="Source Sans Pro"/>
              </a:rPr>
              <a:t>For the set of architectural decisions developed in the step 3A, classify them by highly coupled/sensitive decisions in the matrix given below. We want you to actively classify these decisions, not automatically place all of them in the High Sensitivity / Highly Coupled box. </a:t>
            </a:r>
            <a:endParaRPr lang="en-US" sz="1200" dirty="0">
              <a:solidFill>
                <a:schemeClr val="dk1"/>
              </a:solidFill>
              <a:latin typeface="Times New Roman"/>
              <a:ea typeface="Times New Roman"/>
              <a:cs typeface="Times New Roman"/>
              <a:sym typeface="Times New Roman"/>
            </a:endParaRPr>
          </a:p>
          <a:p>
            <a:pPr lvl="0">
              <a:buClr>
                <a:schemeClr val="dk1"/>
              </a:buClr>
              <a:buSzPct val="25000"/>
            </a:pPr>
            <a:endParaRPr sz="1200" b="0" i="0" u="none" strike="noStrike" cap="none" dirty="0">
              <a:solidFill>
                <a:schemeClr val="dk1"/>
              </a:solidFill>
              <a:latin typeface="Times New Roman"/>
              <a:ea typeface="Times New Roman"/>
              <a:cs typeface="Times New Roman"/>
              <a:sym typeface="Times New Roman"/>
            </a:endParaRPr>
          </a:p>
        </p:txBody>
      </p:sp>
      <p:graphicFrame>
        <p:nvGraphicFramePr>
          <p:cNvPr id="7" name="Table 6"/>
          <p:cNvGraphicFramePr>
            <a:graphicFrameLocks noGrp="1"/>
          </p:cNvGraphicFramePr>
          <p:nvPr>
            <p:extLst>
              <p:ext uri="{D42A27DB-BD31-4B8C-83A1-F6EECF244321}">
                <p14:modId xmlns:p14="http://schemas.microsoft.com/office/powerpoint/2010/main" val="84719169"/>
              </p:ext>
            </p:extLst>
          </p:nvPr>
        </p:nvGraphicFramePr>
        <p:xfrm>
          <a:off x="407319" y="1958945"/>
          <a:ext cx="8329363" cy="4127204"/>
        </p:xfrm>
        <a:graphic>
          <a:graphicData uri="http://schemas.openxmlformats.org/drawingml/2006/table">
            <a:tbl>
              <a:tblPr firstRow="1" bandRow="1">
                <a:tableStyleId>{3B4B98B0-60AC-42C2-AFA5-B58CD77FA1E5}</a:tableStyleId>
              </a:tblPr>
              <a:tblGrid>
                <a:gridCol w="726765">
                  <a:extLst>
                    <a:ext uri="{9D8B030D-6E8A-4147-A177-3AD203B41FA5}">
                      <a16:colId xmlns:a16="http://schemas.microsoft.com/office/drawing/2014/main" val="3639328939"/>
                    </a:ext>
                  </a:extLst>
                </a:gridCol>
                <a:gridCol w="3431177">
                  <a:extLst>
                    <a:ext uri="{9D8B030D-6E8A-4147-A177-3AD203B41FA5}">
                      <a16:colId xmlns:a16="http://schemas.microsoft.com/office/drawing/2014/main" val="1873576980"/>
                    </a:ext>
                  </a:extLst>
                </a:gridCol>
                <a:gridCol w="4171421">
                  <a:extLst>
                    <a:ext uri="{9D8B030D-6E8A-4147-A177-3AD203B41FA5}">
                      <a16:colId xmlns:a16="http://schemas.microsoft.com/office/drawing/2014/main" val="2797296074"/>
                    </a:ext>
                  </a:extLst>
                </a:gridCol>
              </a:tblGrid>
              <a:tr h="345629">
                <a:tc>
                  <a:txBody>
                    <a:bodyPr/>
                    <a:lstStyle/>
                    <a:p>
                      <a:endParaRPr lang="en-US" sz="1000" dirty="0"/>
                    </a:p>
                  </a:txBody>
                  <a:tcPr/>
                </a:tc>
                <a:tc>
                  <a:txBody>
                    <a:bodyPr/>
                    <a:lstStyle/>
                    <a:p>
                      <a:pPr algn="ctr"/>
                      <a:r>
                        <a:rPr lang="en-US" sz="1000" dirty="0"/>
                        <a:t>Loosely Coupled</a:t>
                      </a:r>
                    </a:p>
                  </a:txBody>
                  <a:tcPr anchor="ctr">
                    <a:lnB w="12700" cap="flat" cmpd="sng" algn="ctr">
                      <a:solidFill>
                        <a:srgbClr val="4F81BD"/>
                      </a:solidFill>
                      <a:prstDash val="solid"/>
                      <a:round/>
                      <a:headEnd type="none" w="med" len="med"/>
                      <a:tailEnd type="none" w="med" len="med"/>
                    </a:lnB>
                  </a:tcPr>
                </a:tc>
                <a:tc>
                  <a:txBody>
                    <a:bodyPr/>
                    <a:lstStyle/>
                    <a:p>
                      <a:pPr algn="ctr"/>
                      <a:r>
                        <a:rPr lang="en-US" sz="1000" dirty="0"/>
                        <a:t>Highly Coupled</a:t>
                      </a:r>
                    </a:p>
                  </a:txBody>
                  <a:tcPr anchor="ctr">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240704126"/>
                  </a:ext>
                </a:extLst>
              </a:tr>
              <a:tr h="1832355">
                <a:tc>
                  <a:txBody>
                    <a:bodyPr/>
                    <a:lstStyle/>
                    <a:p>
                      <a:pPr algn="ctr"/>
                      <a:r>
                        <a:rPr lang="en-US" sz="1000" b="1" dirty="0"/>
                        <a:t>High</a:t>
                      </a:r>
                      <a:r>
                        <a:rPr lang="en-US" sz="1000" b="1" baseline="0" dirty="0"/>
                        <a:t> Sensitivity</a:t>
                      </a:r>
                      <a:endParaRPr lang="en-US" sz="1000" b="1" dirty="0"/>
                    </a:p>
                  </a:txBody>
                  <a:tcPr vert="vert270" anchor="ctr">
                    <a:lnR w="12700" cap="flat" cmpd="sng" algn="ctr">
                      <a:solidFill>
                        <a:srgbClr val="4F81BD"/>
                      </a:solidFill>
                      <a:prstDash val="solid"/>
                      <a:round/>
                      <a:headEnd type="none" w="med" len="med"/>
                      <a:tailEnd type="none" w="med" len="med"/>
                    </a:lnR>
                  </a:tcPr>
                </a:tc>
                <a:tc>
                  <a:txBody>
                    <a:bodyPr/>
                    <a:lstStyle/>
                    <a:p>
                      <a:r>
                        <a:rPr lang="en-US" sz="1500" dirty="0"/>
                        <a:t>- Steering Feel</a:t>
                      </a:r>
                    </a:p>
                    <a:p>
                      <a:r>
                        <a:rPr lang="en-US" sz="1500" dirty="0"/>
                        <a:t>- Attachment Points</a:t>
                      </a: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r>
                        <a:rPr lang="en-US" sz="1500" dirty="0"/>
                        <a:t>- Road Load</a:t>
                      </a:r>
                    </a:p>
                    <a:p>
                      <a:r>
                        <a:rPr lang="en-US" sz="1500" dirty="0"/>
                        <a:t>- Motor Size</a:t>
                      </a:r>
                    </a:p>
                    <a:p>
                      <a:r>
                        <a:rPr lang="en-US" sz="1500" dirty="0"/>
                        <a:t>- Left or Right Handed</a:t>
                      </a: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3689116030"/>
                  </a:ext>
                </a:extLst>
              </a:tr>
              <a:tr h="1949220">
                <a:tc>
                  <a:txBody>
                    <a:bodyPr/>
                    <a:lstStyle/>
                    <a:p>
                      <a:pPr algn="ctr"/>
                      <a:r>
                        <a:rPr lang="en-US" sz="1000" b="1" dirty="0"/>
                        <a:t>Low Sensitivity</a:t>
                      </a:r>
                    </a:p>
                  </a:txBody>
                  <a:tcPr vert="vert270" anchor="ctr">
                    <a:lnR w="12700" cap="flat" cmpd="sng" algn="ctr">
                      <a:solidFill>
                        <a:srgbClr val="4F81BD"/>
                      </a:solidFill>
                      <a:prstDash val="solid"/>
                      <a:round/>
                      <a:headEnd type="none" w="med" len="med"/>
                      <a:tailEnd type="none" w="med" len="med"/>
                    </a:lnR>
                  </a:tcPr>
                </a:tc>
                <a:tc>
                  <a:txBody>
                    <a:bodyPr/>
                    <a:lstStyle/>
                    <a:p>
                      <a:pPr marL="171450" indent="-171450">
                        <a:buFontTx/>
                        <a:buChar char="-"/>
                      </a:pPr>
                      <a:r>
                        <a:rPr lang="en-US" sz="1500" dirty="0"/>
                        <a:t>Electronic Components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500" dirty="0"/>
                        <a:t>Added Electronic Features</a:t>
                      </a: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171450" indent="-171450">
                        <a:buFontTx/>
                        <a:buChar char="-"/>
                      </a:pPr>
                      <a:r>
                        <a:rPr lang="en-US" sz="1500" dirty="0"/>
                        <a:t>Material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500" dirty="0"/>
                        <a:t>Sealing &amp; Environmental Management</a:t>
                      </a: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917668342"/>
                  </a:ext>
                </a:extLst>
              </a:tr>
            </a:tbl>
          </a:graphicData>
        </a:graphic>
      </p:graphicFrame>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Tree>
    <p:extLst>
      <p:ext uri="{BB962C8B-B14F-4D97-AF65-F5344CB8AC3E}">
        <p14:creationId xmlns:p14="http://schemas.microsoft.com/office/powerpoint/2010/main" val="1871008603"/>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lvl="0">
              <a:buClr>
                <a:schemeClr val="lt1"/>
              </a:buClr>
              <a:buSzPct val="25000"/>
            </a:pPr>
            <a:r>
              <a:rPr lang="en-US" sz="3000" b="1" i="0" u="none" strike="noStrike" cap="none" dirty="0">
                <a:solidFill>
                  <a:srgbClr val="000000"/>
                </a:solidFill>
                <a:latin typeface="Arial"/>
                <a:ea typeface="Arial"/>
                <a:cs typeface="Arial"/>
                <a:sym typeface="Arial"/>
              </a:rPr>
              <a:t>STEP </a:t>
            </a:r>
            <a:r>
              <a:rPr lang="en-US" sz="3000" b="1" dirty="0"/>
              <a:t>3C</a:t>
            </a:r>
            <a:r>
              <a:rPr lang="en-US" sz="3000" b="1" i="0" u="none" strike="noStrike" cap="none" dirty="0">
                <a:solidFill>
                  <a:srgbClr val="000000"/>
                </a:solidFill>
                <a:latin typeface="Arial"/>
                <a:ea typeface="Arial"/>
                <a:cs typeface="Arial"/>
                <a:sym typeface="Arial"/>
              </a:rPr>
              <a:t>: </a:t>
            </a:r>
            <a:r>
              <a:rPr lang="en-US" sz="3000" b="1" dirty="0"/>
              <a:t>ARCHITECTURAL DECISIONS</a:t>
            </a:r>
          </a:p>
        </p:txBody>
      </p:sp>
      <p:sp>
        <p:nvSpPr>
          <p:cNvPr id="347" name="Shape 347"/>
          <p:cNvSpPr txBox="1"/>
          <p:nvPr/>
        </p:nvSpPr>
        <p:spPr>
          <a:xfrm>
            <a:off x="315812" y="1315645"/>
            <a:ext cx="8418900" cy="804487"/>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latin typeface="Source Sans Pro"/>
                <a:ea typeface="Source Sans Pro"/>
                <a:cs typeface="Source Sans Pro"/>
                <a:sym typeface="Source Sans Pro"/>
              </a:rPr>
              <a:t>For the set of architectural decisions developed, include a small write-up with constructive feedback that touches on the following. Do these decisions represent the architecture of the system? Are they true architectural decisions? </a:t>
            </a:r>
          </a:p>
          <a:p>
            <a:pPr>
              <a:buClr>
                <a:schemeClr val="dk1"/>
              </a:buClr>
              <a:buSzPct val="25000"/>
            </a:pPr>
            <a:endParaRPr lang="en-US" sz="1200" i="1" dirty="0">
              <a:solidFill>
                <a:srgbClr val="3F3F3F"/>
              </a:solidFill>
              <a:latin typeface="Source Sans Pro"/>
              <a:ea typeface="Source Sans Pro"/>
              <a:cs typeface="Source Sans Pro"/>
              <a:sym typeface="Source Sans Pro"/>
            </a:endParaRPr>
          </a:p>
          <a:p>
            <a:pPr>
              <a:buClr>
                <a:schemeClr val="dk1"/>
              </a:buClr>
              <a:buSzPct val="25000"/>
            </a:pPr>
            <a:r>
              <a:rPr lang="en-US" sz="1200" i="1" dirty="0">
                <a:solidFill>
                  <a:srgbClr val="3F3F3F"/>
                </a:solidFill>
                <a:ea typeface="Source Sans Pro"/>
                <a:sym typeface="Source Sans Pro"/>
              </a:rPr>
              <a:t>Please remember the file size limit and </a:t>
            </a:r>
            <a:r>
              <a:rPr lang="en-US" sz="1200" i="1" dirty="0">
                <a:solidFill>
                  <a:srgbClr val="3F3F3F"/>
                </a:solidFill>
                <a:ea typeface="Source Sans Pro"/>
                <a:sym typeface="Source Sans Pro"/>
                <a:hlinkClick r:id="rId3"/>
              </a:rPr>
              <a:t>resize</a:t>
            </a:r>
            <a:r>
              <a:rPr lang="en-US" sz="1200" i="1" dirty="0">
                <a:solidFill>
                  <a:srgbClr val="3F3F3F"/>
                </a:solidFill>
                <a:ea typeface="Source Sans Pro"/>
                <a:sym typeface="Source Sans Pro"/>
              </a:rPr>
              <a:t> or paste the image URL instead, as needed.</a:t>
            </a:r>
            <a:endParaRPr lang="en-US" sz="1200" i="1" dirty="0">
              <a:solidFill>
                <a:srgbClr val="3F3F3F"/>
              </a:solidFill>
              <a:latin typeface="Source Sans Pro"/>
              <a:ea typeface="Source Sans Pro"/>
              <a:cs typeface="Source Sans Pro"/>
              <a:sym typeface="Source Sans Pro"/>
            </a:endParaRPr>
          </a:p>
          <a:p>
            <a:pPr lvl="0">
              <a:buClr>
                <a:schemeClr val="dk1"/>
              </a:buClr>
              <a:buSzPct val="25000"/>
            </a:pPr>
            <a:endParaRPr sz="1200" b="0" i="0" u="none" strike="noStrike" cap="none" dirty="0">
              <a:solidFill>
                <a:schemeClr val="dk1"/>
              </a:solidFill>
              <a:latin typeface="Times New Roman"/>
              <a:ea typeface="Times New Roman"/>
              <a:cs typeface="Times New Roman"/>
              <a:sym typeface="Times New Roman"/>
            </a:endParaRPr>
          </a:p>
        </p:txBody>
      </p:sp>
      <p:sp>
        <p:nvSpPr>
          <p:cNvPr id="11" name="Shape 315"/>
          <p:cNvSpPr/>
          <p:nvPr/>
        </p:nvSpPr>
        <p:spPr>
          <a:xfrm>
            <a:off x="367654" y="2159755"/>
            <a:ext cx="8419070" cy="4276518"/>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2" name="Shape 316"/>
          <p:cNvSpPr txBox="1"/>
          <p:nvPr/>
        </p:nvSpPr>
        <p:spPr>
          <a:xfrm>
            <a:off x="367654" y="2159755"/>
            <a:ext cx="8419069" cy="4276518"/>
          </a:xfrm>
          <a:prstGeom prst="rect">
            <a:avLst/>
          </a:prstGeom>
          <a:noFill/>
          <a:ln>
            <a:noFill/>
          </a:ln>
        </p:spPr>
        <p:txBody>
          <a:bodyPr lIns="91425" tIns="45700" rIns="91425" bIns="45700" anchor="t" anchorCtr="0">
            <a:noAutofit/>
          </a:bodyPr>
          <a:lstStyle/>
          <a:p>
            <a:r>
              <a:rPr lang="en-US" sz="1250" dirty="0"/>
              <a:t>The main architectural decisions for the steering system are the </a:t>
            </a:r>
            <a:r>
              <a:rPr lang="en-US" sz="1250" b="1" dirty="0"/>
              <a:t>road loads</a:t>
            </a:r>
            <a:r>
              <a:rPr lang="en-US" sz="1250" dirty="0"/>
              <a:t>, the </a:t>
            </a:r>
            <a:r>
              <a:rPr lang="en-US" sz="1250" b="1" dirty="0"/>
              <a:t>motor size</a:t>
            </a:r>
            <a:r>
              <a:rPr lang="en-US" sz="1250" dirty="0"/>
              <a:t>, and the </a:t>
            </a:r>
            <a:r>
              <a:rPr lang="en-US" sz="1250" b="1" dirty="0"/>
              <a:t>handedness</a:t>
            </a:r>
            <a:r>
              <a:rPr lang="en-US" sz="1250" dirty="0"/>
              <a:t> of the vehicle (i.e., left-hand or a right-hand drive). These decisions were selected because they are crucial to the design of this system. The road loads, for example, determine the size of the rack and pinion and how durable the meshing between them should be. The motor size is used to determine how much assist the system can provide to the driver. Similarly, the left or right configurations affect the construction and manufacturing of the system. Together, these architectures determine the difference between the steering system for a truck or a small passenger sedan. Furthermore, these decisions are highly connected – they affect the entire downstream process from design to manufacturing, and are also highly sensitive – they make possible the correct sizing of the components that affect fuel efficiency.</a:t>
            </a:r>
          </a:p>
          <a:p>
            <a:endParaRPr lang="en-US" sz="1250" dirty="0"/>
          </a:p>
          <a:p>
            <a:r>
              <a:rPr lang="en-US" sz="1250" dirty="0"/>
              <a:t>Decisions about </a:t>
            </a:r>
            <a:r>
              <a:rPr lang="en-US" sz="1250" b="1" dirty="0"/>
              <a:t>steering feel</a:t>
            </a:r>
            <a:r>
              <a:rPr lang="en-US" sz="1250" dirty="0"/>
              <a:t> and </a:t>
            </a:r>
            <a:r>
              <a:rPr lang="en-US" sz="1250" b="1" dirty="0"/>
              <a:t>attachment points</a:t>
            </a:r>
            <a:r>
              <a:rPr lang="en-US" sz="1250" dirty="0"/>
              <a:t> to the vehicle are highly sensitive because they can change the driving comfort by affecting the friction or compliance of the system. Steering feel, for example, is related to the maximum turning circle, which helps when making tighter turns. The attachment points help reduce noise and vibrations to make the ride feel comfortable to the driver. In general, these decisions are less connected because other components (e.g., bushings) can be also be added to adjust the feel of the system.</a:t>
            </a:r>
          </a:p>
          <a:p>
            <a:endParaRPr lang="en-US" sz="1250" dirty="0"/>
          </a:p>
          <a:p>
            <a:r>
              <a:rPr lang="en-US" sz="1250" dirty="0"/>
              <a:t>Decisions about </a:t>
            </a:r>
            <a:r>
              <a:rPr lang="en-US" sz="1250" b="1" dirty="0"/>
              <a:t>material</a:t>
            </a:r>
            <a:r>
              <a:rPr lang="en-US" sz="1250" dirty="0"/>
              <a:t> and </a:t>
            </a:r>
            <a:r>
              <a:rPr lang="en-US" sz="1250" b="1" dirty="0"/>
              <a:t>sealing management</a:t>
            </a:r>
            <a:r>
              <a:rPr lang="en-US" sz="1250" dirty="0"/>
              <a:t> are highly connected because they influence build techniques and manufacturing decisions. Changing these later in the design process can have a costly effect on the system.</a:t>
            </a:r>
          </a:p>
          <a:p>
            <a:endParaRPr lang="en-US" sz="1250" b="1" dirty="0"/>
          </a:p>
          <a:p>
            <a:r>
              <a:rPr lang="en-US" sz="1250" b="1" dirty="0"/>
              <a:t>Electronic components</a:t>
            </a:r>
            <a:r>
              <a:rPr lang="en-US" sz="1250" dirty="0"/>
              <a:t> and </a:t>
            </a:r>
            <a:r>
              <a:rPr lang="en-US" sz="1250" b="1" dirty="0"/>
              <a:t>added features</a:t>
            </a:r>
            <a:r>
              <a:rPr lang="en-US" sz="1250" dirty="0"/>
              <a:t> are not critical architectural decisions because they do not directly influence the design of the system. Instead, they are independent to the design and can be changed, added or removed without compromising the system integrity.</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Tree>
    <p:extLst>
      <p:ext uri="{BB962C8B-B14F-4D97-AF65-F5344CB8AC3E}">
        <p14:creationId xmlns:p14="http://schemas.microsoft.com/office/powerpoint/2010/main" val="3466686019"/>
      </p:ext>
    </p:extLst>
  </p:cSld>
  <p:clrMapOvr>
    <a:masterClrMapping/>
  </p:clrMapOvr>
  <p:transition spd="slow">
    <p:fade/>
  </p:transition>
</p:sld>
</file>

<file path=ppt/theme/theme1.xml><?xml version="1.0" encoding="utf-8"?>
<a:theme xmlns:a="http://schemas.openxmlformats.org/drawingml/2006/main" name="2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8220</TotalTime>
  <Words>1801</Words>
  <Application>Microsoft Office PowerPoint</Application>
  <PresentationFormat>On-screen Show (4:3)</PresentationFormat>
  <Paragraphs>153</Paragraphs>
  <Slides>12</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Souce Sans Pro</vt:lpstr>
      <vt:lpstr>Source Sans Pro</vt:lpstr>
      <vt:lpstr>Times New Roman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4: REVIEW &amp; SUBMIT PROJECT</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EdX</dc:creator>
  <cp:keywords/>
  <dc:description/>
  <cp:lastModifiedBy>Mawyin, Tomas (T.)</cp:lastModifiedBy>
  <cp:revision>238</cp:revision>
  <cp:lastPrinted>2019-10-16T11:55:09Z</cp:lastPrinted>
  <dcterms:modified xsi:type="dcterms:W3CDTF">2019-10-16T11:55:34Z</dcterms:modified>
  <cp:category/>
</cp:coreProperties>
</file>