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8" r:id="rId2"/>
  </p:sldMasterIdLst>
  <p:notesMasterIdLst>
    <p:notesMasterId r:id="rId15"/>
  </p:notesMasterIdLst>
  <p:handoutMasterIdLst>
    <p:handoutMasterId r:id="rId16"/>
  </p:handoutMasterIdLst>
  <p:sldIdLst>
    <p:sldId id="256" r:id="rId3"/>
    <p:sldId id="258" r:id="rId4"/>
    <p:sldId id="281" r:id="rId5"/>
    <p:sldId id="282" r:id="rId6"/>
    <p:sldId id="291" r:id="rId7"/>
    <p:sldId id="292" r:id="rId8"/>
    <p:sldId id="285" r:id="rId9"/>
    <p:sldId id="286" r:id="rId10"/>
    <p:sldId id="287" r:id="rId11"/>
    <p:sldId id="290" r:id="rId12"/>
    <p:sldId id="288" r:id="rId13"/>
    <p:sldId id="289" r:id="rId1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 id="3" name="James Stanton" initials="J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9" autoAdjust="0"/>
    <p:restoredTop sz="95994" autoAdjust="0"/>
  </p:normalViewPr>
  <p:slideViewPr>
    <p:cSldViewPr snapToGrid="0" snapToObjects="1">
      <p:cViewPr varScale="1">
        <p:scale>
          <a:sx n="57" d="100"/>
          <a:sy n="57" d="100"/>
        </p:scale>
        <p:origin x="952" y="40"/>
      </p:cViewPr>
      <p:guideLst>
        <p:guide orient="horz" pos="2160"/>
        <p:guide pos="2880"/>
        <p:guide pos="25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5B38C8-16A4-594B-9E9A-926392106B30}"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0F001D-FDDB-CC40-9785-428E918F8320}" type="slidenum">
              <a:rPr lang="en-US" smtClean="0"/>
              <a:t>‹#›</a:t>
            </a:fld>
            <a:endParaRPr lang="en-US"/>
          </a:p>
        </p:txBody>
      </p:sp>
    </p:spTree>
    <p:extLst>
      <p:ext uri="{BB962C8B-B14F-4D97-AF65-F5344CB8AC3E}">
        <p14:creationId xmlns:p14="http://schemas.microsoft.com/office/powerpoint/2010/main" val="1202947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924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92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084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49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35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12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94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1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7958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07715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308445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3" name="Text Placeholder 2"/>
          <p:cNvSpPr>
            <a:spLocks noGrp="1"/>
          </p:cNvSpPr>
          <p:nvPr>
            <p:ph type="body" sz="quarter" idx="13" hasCustomPrompt="1"/>
          </p:nvPr>
        </p:nvSpPr>
        <p:spPr>
          <a:xfrm>
            <a:off x="1473200" y="958850"/>
            <a:ext cx="3540125" cy="742950"/>
          </a:xfrm>
          <a:prstGeom prst="rect">
            <a:avLst/>
          </a:prstGeom>
        </p:spPr>
        <p:txBody>
          <a:bodyPr vert="horz"/>
          <a:lstStyle>
            <a:lvl1pPr>
              <a:defRPr baseline="0"/>
            </a:lvl1pPr>
          </a:lstStyle>
          <a:p>
            <a:pPr lvl="0"/>
            <a:r>
              <a:rPr lang="en-US" dirty="0" smtClean="0"/>
              <a:t>Click to add system name</a:t>
            </a:r>
            <a:endParaRPr lang="en-US" dirty="0"/>
          </a:p>
        </p:txBody>
      </p:sp>
      <p:sp>
        <p:nvSpPr>
          <p:cNvPr id="9" name="Shape 318"/>
          <p:cNvSpPr/>
          <p:nvPr userDrawn="1"/>
        </p:nvSpPr>
        <p:spPr>
          <a:xfrm>
            <a:off x="1959187" y="20936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939255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a:t>
            </a:r>
            <a:r>
              <a:rPr lang="en-US" sz="1200" smtClean="0">
                <a:solidFill>
                  <a:srgbClr val="8A8B8C"/>
                </a:solidFill>
              </a:rPr>
              <a:t>© 2017. </a:t>
            </a:r>
            <a:r>
              <a:rPr lang="en-US" sz="1200" dirty="0" smtClean="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2753993680"/>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69911863"/>
      </p:ext>
    </p:extLst>
  </p:cSld>
  <p:clrMap bg1="lt1" tx1="dk1" bg2="dk2" tx2="lt2" accent1="accent1" accent2="accent2" accent3="accent3" accent4="accent4" accent5="accent5" accent6="accent6" hlink="hlink" folHlink="folHlink"/>
  <p:sldLayoutIdLst>
    <p:sldLayoutId id="2147483689"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Architecture &amp; Systems Engineering</a:t>
            </a:r>
          </a:p>
          <a:p>
            <a:pPr>
              <a:buClr>
                <a:schemeClr val="lt1"/>
              </a:buClr>
              <a:buSzPct val="25000"/>
            </a:pPr>
            <a:r>
              <a:rPr lang="en-US" i="1" dirty="0" smtClean="0">
                <a:solidFill>
                  <a:srgbClr val="565656"/>
                </a:solidFill>
                <a:ea typeface="Source Sans Pro"/>
                <a:sym typeface="Source Sans Pro"/>
              </a:rPr>
              <a:t>Week 3: System Architecture</a:t>
            </a:r>
            <a:endParaRPr lang="en-US" i="1" dirty="0">
              <a:solidFill>
                <a:srgbClr val="565656"/>
              </a:solidFill>
              <a:ea typeface="Source Sans Pro"/>
              <a:sym typeface="Source Sans Pro"/>
            </a:endParaRPr>
          </a:p>
          <a:p>
            <a:pPr>
              <a:buClr>
                <a:schemeClr val="lt1"/>
              </a:buClr>
              <a:buSzPct val="25000"/>
            </a:pPr>
            <a:endParaRPr lang="en-US" sz="3000" b="1" dirty="0" smtClean="0">
              <a:ea typeface="Source Sans Pro"/>
              <a:sym typeface="Source Sans Pr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4"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6" name="Rectangle 15"/>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7" name="Text Placeholder 2"/>
          <p:cNvSpPr>
            <a:spLocks noGrp="1"/>
          </p:cNvSpPr>
          <p:nvPr>
            <p:ph type="body" idx="1"/>
          </p:nvPr>
        </p:nvSpPr>
        <p:spPr>
          <a:xfrm>
            <a:off x="2509490" y="3678085"/>
            <a:ext cx="4352544" cy="448056"/>
          </a:xfrm>
        </p:spPr>
        <p:txBody>
          <a:bodyPr/>
          <a:lstStyle/>
          <a:p>
            <a:endParaRPr lang="en-US" dirty="0"/>
          </a:p>
        </p:txBody>
      </p:sp>
      <p:sp>
        <p:nvSpPr>
          <p:cNvPr id="18" name="Rectangle 17"/>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r>
              <a:rPr lang="en-US" sz="2800" dirty="0" smtClean="0">
                <a:solidFill>
                  <a:schemeClr val="bg1"/>
                </a:solidFill>
                <a:ea typeface="Source Sans Pro"/>
                <a:sym typeface="Source Sans Pro"/>
              </a:rPr>
              <a:t>Portfolio</a:t>
            </a:r>
            <a:endParaRPr lang="en-US" sz="2800" dirty="0">
              <a:solidFill>
                <a:schemeClr val="bg1"/>
              </a:solidFill>
              <a:ea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dirty="0" smtClean="0">
                <a:ea typeface="Source Sans Pro"/>
                <a:sym typeface="Source Sans Pro"/>
              </a:rPr>
              <a:t>STEP </a:t>
            </a:r>
            <a:r>
              <a:rPr lang="en-US" sz="3000" b="1" dirty="0">
                <a:ea typeface="Source Sans Pro"/>
                <a:sym typeface="Source Sans Pro"/>
              </a:rPr>
              <a:t>4</a:t>
            </a:r>
            <a:r>
              <a:rPr lang="en-US" sz="3000" b="1" dirty="0" smtClean="0">
                <a:ea typeface="Source Sans Pro"/>
                <a:sym typeface="Source Sans Pro"/>
              </a:rPr>
              <a:t>: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a:t>
            </a:r>
            <a:r>
              <a:rPr lang="en-US" dirty="0" smtClean="0"/>
              <a:t>your </a:t>
            </a:r>
            <a:r>
              <a:rPr lang="en-US" dirty="0"/>
              <a:t>completed Week </a:t>
            </a:r>
            <a:r>
              <a:rPr lang="en-US" dirty="0" smtClean="0"/>
              <a:t>3 </a:t>
            </a:r>
            <a:r>
              <a:rPr lang="en-US" dirty="0"/>
              <a:t>Project Portfolio </a:t>
            </a:r>
            <a:r>
              <a:rPr lang="en-US" dirty="0" smtClean="0"/>
              <a:t>file</a:t>
            </a:r>
            <a:endParaRPr lang="en-US" dirty="0"/>
          </a:p>
          <a:p>
            <a:pPr marL="285750" indent="-285750" algn="l">
              <a:buFont typeface="Arial"/>
              <a:buChar char="•"/>
            </a:pPr>
            <a:r>
              <a:rPr lang="en-US" dirty="0" smtClean="0"/>
              <a:t>Complete Self-Assessment of Project</a:t>
            </a:r>
            <a:endParaRPr lang="en-US" dirty="0"/>
          </a:p>
          <a:p>
            <a:pPr marL="285750" indent="-285750" algn="l">
              <a:buFont typeface="Arial"/>
              <a:buChar char="•"/>
            </a:pPr>
            <a:r>
              <a:rPr lang="en-US" dirty="0" smtClean="0"/>
              <a:t>Complete the Peer Assessments of Project (Peer assessment is limited to 300 characters)</a:t>
            </a:r>
            <a:br>
              <a:rPr lang="en-US" dirty="0" smtClean="0"/>
            </a:br>
            <a:r>
              <a:rPr lang="en-US" dirty="0" smtClean="0"/>
              <a:t/>
            </a:r>
            <a:br>
              <a:rPr lang="en-US" dirty="0" smtClean="0"/>
            </a:br>
            <a:r>
              <a:rPr lang="en-US" dirty="0" smtClean="0"/>
              <a:t>Note</a:t>
            </a:r>
            <a:r>
              <a:rPr lang="en-US" dirty="0"/>
              <a:t>: The maximum file size that can be submitted is </a:t>
            </a:r>
            <a:r>
              <a:rPr lang="en-US" dirty="0" smtClean="0"/>
              <a:t>10MB</a:t>
            </a:r>
            <a:r>
              <a:rPr lang="en-US" dirty="0"/>
              <a:t>.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259555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409073" y="858279"/>
            <a:ext cx="7779583" cy="125309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latin typeface="+mj-lt"/>
                <a:ea typeface="Source Sans Pro"/>
                <a:cs typeface="Source Sans Pro"/>
                <a:sym typeface="Source Sans Pro"/>
              </a:rPr>
              <a:t>Scratch Pages*</a:t>
            </a:r>
          </a:p>
          <a:p>
            <a:pPr marL="171450" indent="-171450">
              <a:buClr>
                <a:schemeClr val="lt1"/>
              </a:buClr>
              <a:buSzPct val="25000"/>
              <a:buFontTx/>
              <a:buChar char="•"/>
            </a:pPr>
            <a:r>
              <a:rPr lang="en-US" sz="1000" b="1" dirty="0" smtClean="0">
                <a:solidFill>
                  <a:schemeClr val="dk1"/>
                </a:solidFill>
                <a:ea typeface="Source Sans Pro"/>
                <a:sym typeface="Source Sans Pro"/>
              </a:rPr>
              <a:t>Reminder: </a:t>
            </a:r>
            <a:r>
              <a:rPr lang="en-US" sz="1000" b="1" dirty="0" err="1">
                <a:solidFill>
                  <a:schemeClr val="dk1"/>
                </a:solidFill>
                <a:ea typeface="Source Sans Pro"/>
                <a:sym typeface="Source Sans Pro"/>
              </a:rPr>
              <a:t>edX</a:t>
            </a:r>
            <a:r>
              <a:rPr lang="en-US" sz="1000" b="1" dirty="0">
                <a:solidFill>
                  <a:schemeClr val="dk1"/>
                </a:solidFill>
                <a:ea typeface="Source Sans Pro"/>
                <a:sym typeface="Source Sans Pro"/>
              </a:rPr>
              <a:t> has a </a:t>
            </a:r>
            <a:r>
              <a:rPr lang="en-US" sz="1000" b="1" dirty="0" smtClean="0">
                <a:solidFill>
                  <a:schemeClr val="dk1"/>
                </a:solidFill>
                <a:ea typeface="Source Sans Pro"/>
                <a:sym typeface="Source Sans Pro"/>
              </a:rPr>
              <a:t>10MB </a:t>
            </a:r>
            <a:r>
              <a:rPr lang="en-US" sz="1000" b="1" dirty="0">
                <a:solidFill>
                  <a:schemeClr val="dk1"/>
                </a:solidFill>
                <a:ea typeface="Source Sans Pro"/>
                <a:sym typeface="Source Sans Pro"/>
              </a:rPr>
              <a:t>file size limit for document submission. </a:t>
            </a:r>
            <a:r>
              <a:rPr lang="en-US" sz="1000" dirty="0">
                <a:solidFill>
                  <a:schemeClr val="dk1"/>
                </a:solidFill>
                <a:ea typeface="Source Sans Pro"/>
                <a:sym typeface="Source Sans Pro"/>
              </a:rPr>
              <a:t>If you have selected large image(s), you may need to resize before submitting, OR you may simply include a web URL for the image in the image location. Be sure to submit your assignment at least one hour before the deadline to provide time for </a:t>
            </a:r>
            <a:r>
              <a:rPr lang="en-US" sz="1000" dirty="0" smtClean="0">
                <a:solidFill>
                  <a:schemeClr val="dk1"/>
                </a:solidFill>
                <a:ea typeface="Source Sans Pro"/>
                <a:sym typeface="Source Sans Pro"/>
              </a:rPr>
              <a:t>troubleshooting</a:t>
            </a:r>
          </a:p>
          <a:p>
            <a:pPr>
              <a:buClr>
                <a:schemeClr val="dk1"/>
              </a:buClr>
              <a:buSzPct val="25000"/>
            </a:pPr>
            <a:r>
              <a:rPr lang="en-US" sz="1000" i="1" dirty="0" smtClean="0">
                <a:solidFill>
                  <a:srgbClr val="3F3F3F"/>
                </a:solidFill>
                <a:ea typeface="Source Sans Pro"/>
                <a:sym typeface="Source Sans Pro"/>
              </a:rPr>
              <a:t>    </a:t>
            </a:r>
            <a:r>
              <a:rPr lang="en-US" sz="1000" i="1" dirty="0">
                <a:solidFill>
                  <a:srgbClr val="3F3F3F"/>
                </a:solidFill>
                <a:ea typeface="Source Sans Pro"/>
                <a:sym typeface="Source Sans Pro"/>
              </a:rPr>
              <a:t>Please remember the file size limit and </a:t>
            </a:r>
            <a:r>
              <a:rPr lang="en-US" sz="1000" i="1" dirty="0" smtClean="0">
                <a:solidFill>
                  <a:srgbClr val="3F3F3F"/>
                </a:solidFill>
                <a:ea typeface="Source Sans Pro"/>
                <a:sym typeface="Source Sans Pro"/>
                <a:hlinkClick r:id="rId3"/>
              </a:rPr>
              <a:t>resize</a:t>
            </a:r>
            <a:r>
              <a:rPr lang="en-US" sz="1000" i="1" dirty="0" smtClean="0">
                <a:solidFill>
                  <a:srgbClr val="3F3F3F"/>
                </a:solidFill>
                <a:ea typeface="Source Sans Pro"/>
                <a:sym typeface="Source Sans Pro"/>
              </a:rPr>
              <a:t> </a:t>
            </a:r>
            <a:r>
              <a:rPr lang="en-US" sz="1000" i="1" dirty="0">
                <a:solidFill>
                  <a:srgbClr val="3F3F3F"/>
                </a:solidFill>
                <a:ea typeface="Source Sans Pro"/>
                <a:sym typeface="Source Sans Pro"/>
              </a:rPr>
              <a:t>or paste the image URL instead, as needed.</a:t>
            </a:r>
            <a:endParaRPr lang="en-US" sz="1000" i="1" dirty="0">
              <a:solidFill>
                <a:srgbClr val="3F3F3F"/>
              </a:solidFill>
              <a:latin typeface="Source Sans Pro"/>
              <a:ea typeface="Source Sans Pro"/>
              <a:cs typeface="Source Sans Pro"/>
              <a:sym typeface="Source Sans Pro"/>
            </a:endParaRPr>
          </a:p>
          <a:p>
            <a:pPr marL="171450" indent="-171450">
              <a:buClr>
                <a:schemeClr val="lt1"/>
              </a:buClr>
              <a:buSzPct val="25000"/>
              <a:buFontTx/>
              <a:buChar char="•"/>
            </a:pPr>
            <a:endParaRPr lang="en-US" sz="1000" b="1" dirty="0" smtClean="0">
              <a:latin typeface="+mj-lt"/>
              <a:ea typeface="Source Sans Pro"/>
              <a:cs typeface="Source Sans Pro"/>
              <a:sym typeface="Source Sans Pro"/>
            </a:endParaRPr>
          </a:p>
          <a:p>
            <a:pPr>
              <a:buClr>
                <a:schemeClr val="lt1"/>
              </a:buClr>
              <a:buSzPct val="25000"/>
            </a:pPr>
            <a:endParaRPr lang="en-US" sz="3000" b="1" dirty="0">
              <a:latin typeface="+mj-lt"/>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Tree>
    <p:extLst>
      <p:ext uri="{BB962C8B-B14F-4D97-AF65-F5344CB8AC3E}">
        <p14:creationId xmlns:p14="http://schemas.microsoft.com/office/powerpoint/2010/main" val="311066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409073" y="858279"/>
            <a:ext cx="7779583" cy="1300721"/>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latin typeface="+mj-lt"/>
                <a:ea typeface="Source Sans Pro"/>
                <a:cs typeface="Source Sans Pro"/>
                <a:sym typeface="Source Sans Pro"/>
              </a:rPr>
              <a:t>Scratch Pages*</a:t>
            </a:r>
          </a:p>
          <a:p>
            <a:pPr marL="171450" indent="-171450">
              <a:buClr>
                <a:schemeClr val="lt1"/>
              </a:buClr>
              <a:buSzPct val="25000"/>
              <a:buFontTx/>
              <a:buChar char="•"/>
            </a:pPr>
            <a:r>
              <a:rPr lang="en-US" sz="1000" b="1" dirty="0" smtClean="0">
                <a:solidFill>
                  <a:schemeClr val="dk1"/>
                </a:solidFill>
                <a:ea typeface="Source Sans Pro"/>
                <a:sym typeface="Source Sans Pro"/>
              </a:rPr>
              <a:t>Reminder</a:t>
            </a:r>
            <a:r>
              <a:rPr lang="en-US" sz="1000" b="1" dirty="0">
                <a:solidFill>
                  <a:schemeClr val="dk1"/>
                </a:solidFill>
                <a:ea typeface="Source Sans Pro"/>
                <a:sym typeface="Source Sans Pro"/>
              </a:rPr>
              <a:t>: </a:t>
            </a:r>
            <a:r>
              <a:rPr lang="en-US" sz="1000" b="1" dirty="0" err="1">
                <a:solidFill>
                  <a:schemeClr val="dk1"/>
                </a:solidFill>
                <a:ea typeface="Source Sans Pro"/>
                <a:sym typeface="Source Sans Pro"/>
              </a:rPr>
              <a:t>edX</a:t>
            </a:r>
            <a:r>
              <a:rPr lang="en-US" sz="1000" b="1" dirty="0">
                <a:solidFill>
                  <a:schemeClr val="dk1"/>
                </a:solidFill>
                <a:ea typeface="Source Sans Pro"/>
                <a:sym typeface="Source Sans Pro"/>
              </a:rPr>
              <a:t> has a </a:t>
            </a:r>
            <a:r>
              <a:rPr lang="en-US" sz="1000" b="1" dirty="0" smtClean="0">
                <a:solidFill>
                  <a:schemeClr val="dk1"/>
                </a:solidFill>
                <a:ea typeface="Source Sans Pro"/>
                <a:sym typeface="Source Sans Pro"/>
              </a:rPr>
              <a:t>10MB </a:t>
            </a:r>
            <a:r>
              <a:rPr lang="en-US" sz="1000" b="1" dirty="0">
                <a:solidFill>
                  <a:schemeClr val="dk1"/>
                </a:solidFill>
                <a:ea typeface="Source Sans Pro"/>
                <a:sym typeface="Source Sans Pro"/>
              </a:rPr>
              <a:t>file size limit for document submission. </a:t>
            </a:r>
            <a:r>
              <a:rPr lang="en-US" sz="1000" dirty="0">
                <a:solidFill>
                  <a:schemeClr val="dk1"/>
                </a:solidFill>
                <a:ea typeface="Source Sans Pro"/>
                <a:sym typeface="Source Sans Pro"/>
              </a:rPr>
              <a:t>If you have selected large image(s), you may need to resize before submitting, OR you may simply include a web URL for the image in the image location. Be sure to submit your assignment at least one hour before the deadline to provide time for </a:t>
            </a:r>
            <a:r>
              <a:rPr lang="en-US" sz="1000" dirty="0" smtClean="0">
                <a:solidFill>
                  <a:schemeClr val="dk1"/>
                </a:solidFill>
                <a:ea typeface="Source Sans Pro"/>
                <a:sym typeface="Source Sans Pro"/>
              </a:rPr>
              <a:t>troubleshooting</a:t>
            </a:r>
          </a:p>
          <a:p>
            <a:pPr>
              <a:buClr>
                <a:schemeClr val="dk1"/>
              </a:buClr>
              <a:buSzPct val="25000"/>
            </a:pPr>
            <a:r>
              <a:rPr lang="en-US" sz="1000" i="1" dirty="0" smtClean="0">
                <a:solidFill>
                  <a:srgbClr val="3F3F3F"/>
                </a:solidFill>
                <a:ea typeface="Source Sans Pro"/>
                <a:sym typeface="Source Sans Pro"/>
              </a:rPr>
              <a:t>    Please </a:t>
            </a:r>
            <a:r>
              <a:rPr lang="en-US" sz="1000" i="1" dirty="0">
                <a:solidFill>
                  <a:srgbClr val="3F3F3F"/>
                </a:solidFill>
                <a:ea typeface="Source Sans Pro"/>
                <a:sym typeface="Source Sans Pro"/>
              </a:rPr>
              <a:t>remember the file size limit and </a:t>
            </a:r>
            <a:r>
              <a:rPr lang="en-US" sz="1000" i="1" dirty="0" smtClean="0">
                <a:solidFill>
                  <a:srgbClr val="3F3F3F"/>
                </a:solidFill>
                <a:ea typeface="Source Sans Pro"/>
                <a:sym typeface="Source Sans Pro"/>
                <a:hlinkClick r:id="rId3"/>
              </a:rPr>
              <a:t>resize</a:t>
            </a:r>
            <a:r>
              <a:rPr lang="en-US" sz="1000" i="1" dirty="0" smtClean="0">
                <a:solidFill>
                  <a:srgbClr val="3F3F3F"/>
                </a:solidFill>
                <a:ea typeface="Source Sans Pro"/>
                <a:sym typeface="Source Sans Pro"/>
              </a:rPr>
              <a:t> </a:t>
            </a:r>
            <a:r>
              <a:rPr lang="en-US" sz="1000" i="1" dirty="0">
                <a:solidFill>
                  <a:srgbClr val="3F3F3F"/>
                </a:solidFill>
                <a:ea typeface="Source Sans Pro"/>
                <a:sym typeface="Source Sans Pro"/>
              </a:rPr>
              <a:t>or paste the image URL instead, as needed.</a:t>
            </a:r>
            <a:endParaRPr lang="en-US" sz="1000" i="1" dirty="0">
              <a:solidFill>
                <a:srgbClr val="3F3F3F"/>
              </a:solidFill>
              <a:latin typeface="Source Sans Pro"/>
              <a:ea typeface="Source Sans Pro"/>
              <a:cs typeface="Source Sans Pro"/>
              <a:sym typeface="Source Sans Pro"/>
            </a:endParaRPr>
          </a:p>
          <a:p>
            <a:pPr marL="171450" indent="-171450">
              <a:buClr>
                <a:schemeClr val="lt1"/>
              </a:buClr>
              <a:buSzPct val="25000"/>
              <a:buFontTx/>
              <a:buChar char="•"/>
            </a:pPr>
            <a:endParaRPr lang="en-US" sz="1000" dirty="0" smtClean="0">
              <a:solidFill>
                <a:schemeClr val="dk1"/>
              </a:solidFill>
              <a:ea typeface="Source Sans Pro"/>
              <a:sym typeface="Source Sans Pro"/>
            </a:endParaRPr>
          </a:p>
          <a:p>
            <a:pPr marL="171450" indent="-171450">
              <a:buClr>
                <a:schemeClr val="lt1"/>
              </a:buClr>
              <a:buSzPct val="25000"/>
              <a:buFontTx/>
              <a:buChar char="•"/>
            </a:pPr>
            <a:endParaRPr lang="en-US" sz="1000" b="1" dirty="0">
              <a:ea typeface="Source Sans Pro"/>
              <a:cs typeface="Source Sans Pro"/>
              <a:sym typeface="Source Sans Pro"/>
            </a:endParaRPr>
          </a:p>
          <a:p>
            <a:pPr marL="457200" indent="-457200">
              <a:buClr>
                <a:schemeClr val="lt1"/>
              </a:buClr>
              <a:buSzPct val="25000"/>
              <a:buFontTx/>
              <a:buChar char="•"/>
            </a:pPr>
            <a:endParaRPr lang="en-US" sz="3000" b="1" dirty="0">
              <a:latin typeface="+mj-lt"/>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Tree>
    <p:extLst>
      <p:ext uri="{BB962C8B-B14F-4D97-AF65-F5344CB8AC3E}">
        <p14:creationId xmlns:p14="http://schemas.microsoft.com/office/powerpoint/2010/main" val="133210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dirty="0">
              <a:solidFill>
                <a:srgbClr val="3F3F3F"/>
              </a:solidFill>
              <a:ea typeface="Times New Roman"/>
              <a:sym typeface="Times New Roman"/>
            </a:endParaRPr>
          </a:p>
          <a:p>
            <a:pPr algn="ctr">
              <a:buClr>
                <a:schemeClr val="dk1"/>
              </a:buClr>
              <a:buSzPct val="25000"/>
            </a:pPr>
            <a:r>
              <a:rPr lang="en-US" i="1" dirty="0">
                <a:solidFill>
                  <a:schemeClr val="dk1"/>
                </a:solidFill>
                <a:ea typeface="Souce Sans Pro"/>
                <a:sym typeface="Souce Sans Pro"/>
              </a:rPr>
              <a:t> </a:t>
            </a:r>
            <a:r>
              <a:rPr lang="en-US" i="1" dirty="0" smtClean="0">
                <a:solidFill>
                  <a:schemeClr val="dk1"/>
                </a:solidFill>
                <a:ea typeface="Souce Sans Pro"/>
                <a:sym typeface="Souce Sans Pro"/>
              </a:rPr>
              <a:t>Lastname_Firstname_Course1_Week3</a:t>
            </a:r>
            <a:endParaRPr lang="en-US" i="1" dirty="0">
              <a:solidFill>
                <a:schemeClr val="dk1"/>
              </a:solidFill>
              <a:ea typeface="Souce Sans Pro"/>
              <a:sym typeface="Souce Sans Pro"/>
            </a:endParaRP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smtClean="0">
                <a:solidFill>
                  <a:schemeClr val="dk1"/>
                </a:solidFill>
                <a:ea typeface="Source Sans Pro"/>
                <a:sym typeface="Source Sans Pro"/>
              </a:rPr>
              <a:t>While you may be working with a group, the project </a:t>
            </a:r>
            <a:r>
              <a:rPr lang="en-US" dirty="0">
                <a:solidFill>
                  <a:schemeClr val="dk1"/>
                </a:solidFill>
                <a:ea typeface="Source Sans Pro"/>
                <a:sym typeface="Source Sans Pro"/>
              </a:rPr>
              <a:t>deliverable </a:t>
            </a:r>
            <a:r>
              <a:rPr lang="en-US" dirty="0" smtClean="0">
                <a:solidFill>
                  <a:schemeClr val="dk1"/>
                </a:solidFill>
                <a:ea typeface="Source Sans Pro"/>
                <a:sym typeface="Source Sans Pro"/>
              </a:rPr>
              <a:t>is an </a:t>
            </a:r>
            <a:r>
              <a:rPr lang="en-US" b="1" dirty="0" smtClean="0">
                <a:solidFill>
                  <a:schemeClr val="dk1"/>
                </a:solidFill>
                <a:ea typeface="Source Sans Pro"/>
                <a:sym typeface="Source Sans Pro"/>
              </a:rPr>
              <a:t>individual submission</a:t>
            </a:r>
            <a:r>
              <a:rPr lang="en-US" dirty="0" smtClean="0">
                <a:solidFill>
                  <a:schemeClr val="dk1"/>
                </a:solidFill>
                <a:ea typeface="Source Sans Pro"/>
                <a:sym typeface="Source Sans Pro"/>
              </a:rPr>
              <a:t>. A scoring rubric can be downloaded from the course in the Resources/Downloads tab on the top navigation.</a:t>
            </a:r>
            <a:endParaRPr lang="en-US" dirty="0">
              <a:solidFill>
                <a:schemeClr val="dk1"/>
              </a:solidFill>
              <a:ea typeface="Source Sans Pro"/>
              <a:sym typeface="Source Sans Pro"/>
            </a:endParaRPr>
          </a:p>
          <a:p>
            <a:pPr>
              <a:buClr>
                <a:schemeClr val="dk1"/>
              </a:buClr>
            </a:pPr>
            <a:endParaRPr lang="en-US" dirty="0">
              <a:solidFill>
                <a:schemeClr val="dk1"/>
              </a:solidFill>
              <a:ea typeface="Source Sans Pro"/>
              <a:sym typeface="Source Sans Pro"/>
            </a:endParaRPr>
          </a:p>
          <a:p>
            <a:pPr>
              <a:buClr>
                <a:schemeClr val="dk1"/>
              </a:buClr>
              <a:buSzPct val="25000"/>
            </a:pPr>
            <a:r>
              <a:rPr lang="en-US" dirty="0" smtClean="0">
                <a:solidFill>
                  <a:schemeClr val="dk1"/>
                </a:solidFill>
                <a:ea typeface="Source Sans Pro"/>
                <a:sym typeface="Source Sans Pro"/>
              </a:rPr>
              <a:t>This week, you </a:t>
            </a:r>
            <a:r>
              <a:rPr lang="en-US" dirty="0">
                <a:solidFill>
                  <a:schemeClr val="dk1"/>
                </a:solidFill>
                <a:ea typeface="Source Sans Pro"/>
                <a:sym typeface="Source Sans Pro"/>
              </a:rPr>
              <a:t>will be self-assessing your </a:t>
            </a:r>
            <a:r>
              <a:rPr lang="en-US" dirty="0" smtClean="0">
                <a:solidFill>
                  <a:schemeClr val="dk1"/>
                </a:solidFill>
                <a:ea typeface="Source Sans Pro"/>
                <a:sym typeface="Source Sans Pro"/>
              </a:rPr>
              <a:t>work as well as the work of three peers in the class. </a:t>
            </a:r>
            <a:r>
              <a:rPr lang="en-US" dirty="0">
                <a:solidFill>
                  <a:schemeClr val="dk1"/>
                </a:solidFill>
                <a:ea typeface="Source Sans Pro"/>
                <a:sym typeface="Source Sans Pro"/>
              </a:rPr>
              <a:t>If you have any questions, feel free to start a thread in </a:t>
            </a:r>
            <a:r>
              <a:rPr lang="en-US" dirty="0" smtClean="0">
                <a:solidFill>
                  <a:schemeClr val="dk1"/>
                </a:solidFill>
                <a:ea typeface="Source Sans Pro"/>
                <a:sym typeface="Source Sans Pro"/>
              </a:rPr>
              <a:t>the Discussion Forum. </a:t>
            </a:r>
            <a:r>
              <a:rPr lang="en-US" dirty="0">
                <a:solidFill>
                  <a:schemeClr val="dk1"/>
                </a:solidFill>
                <a:ea typeface="Source Sans Pro"/>
                <a:sym typeface="Source Sans Pro"/>
              </a:rPr>
              <a:t>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11" name="TextBox 10"/>
          <p:cNvSpPr txBox="1"/>
          <p:nvPr/>
        </p:nvSpPr>
        <p:spPr>
          <a:xfrm>
            <a:off x="4883253" y="1340774"/>
            <a:ext cx="4089878" cy="3323987"/>
          </a:xfrm>
          <a:prstGeom prst="rect">
            <a:avLst/>
          </a:prstGeom>
          <a:noFill/>
        </p:spPr>
        <p:txBody>
          <a:bodyPr wrap="square" rtlCol="0">
            <a:spAutoFit/>
          </a:bodyPr>
          <a:lstStyle/>
          <a:p>
            <a:r>
              <a:rPr lang="en-US" b="1" dirty="0" smtClean="0">
                <a:solidFill>
                  <a:schemeClr val="dk1"/>
                </a:solidFill>
                <a:ea typeface="Source Sans Pro"/>
                <a:sym typeface="Source Sans Pro"/>
              </a:rPr>
              <a:t>Note</a:t>
            </a:r>
            <a:r>
              <a:rPr lang="en-US" b="1" dirty="0">
                <a:solidFill>
                  <a:schemeClr val="dk1"/>
                </a:solidFill>
                <a:ea typeface="Source Sans Pro"/>
                <a:sym typeface="Source Sans Pro"/>
              </a:rPr>
              <a:t>: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a:t>
            </a:r>
            <a:r>
              <a:rPr lang="en-US" b="1" dirty="0" smtClean="0">
                <a:solidFill>
                  <a:schemeClr val="dk1"/>
                </a:solidFill>
                <a:ea typeface="Source Sans Pro"/>
                <a:sym typeface="Source Sans Pro"/>
              </a:rPr>
              <a:t>10MB </a:t>
            </a:r>
            <a:r>
              <a:rPr lang="en-US" b="1" dirty="0">
                <a:solidFill>
                  <a:schemeClr val="dk1"/>
                </a:solidFill>
                <a:ea typeface="Source Sans Pro"/>
                <a:sym typeface="Source Sans Pro"/>
              </a:rPr>
              <a:t>file size limit for document submission. </a:t>
            </a:r>
            <a:r>
              <a:rPr lang="en-US" dirty="0">
                <a:solidFill>
                  <a:schemeClr val="dk1"/>
                </a:solidFill>
                <a:ea typeface="Source Sans Pro"/>
                <a:sym typeface="Source Sans Pro"/>
              </a:rPr>
              <a:t>If you have selected large image(s), you may need to </a:t>
            </a:r>
            <a:r>
              <a:rPr lang="en-US" dirty="0" smtClean="0">
                <a:solidFill>
                  <a:schemeClr val="dk1"/>
                </a:solidFill>
                <a:ea typeface="Source Sans Pro"/>
                <a:sym typeface="Source Sans Pro"/>
                <a:hlinkClick r:id="rId3"/>
              </a:rPr>
              <a:t>resize</a:t>
            </a:r>
            <a:r>
              <a:rPr lang="en-US" dirty="0" smtClean="0">
                <a:solidFill>
                  <a:schemeClr val="dk1"/>
                </a:solidFill>
                <a:ea typeface="Source Sans Pro"/>
                <a:sym typeface="Source Sans Pro"/>
              </a:rPr>
              <a:t> </a:t>
            </a:r>
            <a:r>
              <a:rPr lang="en-US"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endParaRPr lang="en-US" dirty="0" smtClean="0">
              <a:solidFill>
                <a:schemeClr val="dk1"/>
              </a:solidFill>
              <a:ea typeface="Source Sans Pro"/>
              <a:sym typeface="Source Sans Pro"/>
            </a:endParaRPr>
          </a:p>
          <a:p>
            <a:endParaRPr lang="en-US" b="1" dirty="0">
              <a:solidFill>
                <a:schemeClr val="dk1"/>
              </a:solidFill>
              <a:ea typeface="Source Sans Pro"/>
              <a:sym typeface="Source Sans Pro"/>
            </a:endParaRPr>
          </a:p>
          <a:p>
            <a:r>
              <a:rPr lang="en-US" b="1" dirty="0" smtClean="0">
                <a:solidFill>
                  <a:schemeClr val="dk1"/>
                </a:solidFill>
                <a:ea typeface="Source Sans Pro"/>
                <a:sym typeface="Source Sans Pro"/>
              </a:rPr>
              <a:t>Once </a:t>
            </a:r>
            <a:r>
              <a:rPr lang="en-US" b="1" dirty="0">
                <a:solidFill>
                  <a:schemeClr val="dk1"/>
                </a:solidFill>
                <a:ea typeface="Source Sans Pro"/>
                <a:sym typeface="Source Sans Pro"/>
              </a:rPr>
              <a:t>the deadline passes, you will not be able to upload the document and therefore will not be able to submit and complete the assignment.</a:t>
            </a:r>
            <a:endParaRPr lang="en-US" b="1" u="sng" dirty="0"/>
          </a:p>
          <a:p>
            <a:r>
              <a:rPr lang="en-US" b="1" dirty="0"/>
              <a:t/>
            </a:r>
            <a:br>
              <a:rPr lang="en-US" b="1" dirty="0"/>
            </a:br>
            <a:r>
              <a:rPr lang="en-US" b="1" dirty="0" smtClean="0"/>
              <a:t>Peer Feedback is limited to 300 characters.</a:t>
            </a:r>
            <a:endParaRPr lang="en-US" b="1" dirty="0"/>
          </a:p>
        </p:txBody>
      </p:sp>
      <p:sp>
        <p:nvSpPr>
          <p:cNvPr id="12"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Instructions</a:t>
            </a:r>
            <a:endParaRPr lang="en-US" sz="3000" b="1" dirty="0">
              <a:ea typeface="Source Sans Pro"/>
              <a:sym typeface="Source Sans Pro"/>
            </a:endParaRPr>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3" y="2544822"/>
            <a:ext cx="3805213" cy="2822971"/>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0"/>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3 Project</a:t>
            </a:r>
            <a:endParaRPr lang="en-US" sz="3000" b="1" dirty="0">
              <a:ea typeface="Source Sans Pro"/>
              <a:sym typeface="Source Sans Pro"/>
            </a:endParaRPr>
          </a:p>
        </p:txBody>
      </p:sp>
      <p:sp>
        <p:nvSpPr>
          <p:cNvPr id="6" name="Shape 64"/>
          <p:cNvSpPr txBox="1"/>
          <p:nvPr/>
        </p:nvSpPr>
        <p:spPr>
          <a:xfrm>
            <a:off x="383154" y="1570885"/>
            <a:ext cx="2770321" cy="551481"/>
          </a:xfrm>
          <a:prstGeom prst="rect">
            <a:avLst/>
          </a:prstGeom>
          <a:noFill/>
          <a:ln>
            <a:noFill/>
          </a:ln>
        </p:spPr>
        <p:txBody>
          <a:bodyPr lIns="91425" tIns="45700" rIns="91425" bIns="45700" anchor="t" anchorCtr="0">
            <a:noAutofit/>
          </a:bodyPr>
          <a:lstStyle/>
          <a:p>
            <a:pPr>
              <a:buClr>
                <a:schemeClr val="lt1"/>
              </a:buClr>
              <a:buSzPct val="25000"/>
            </a:pPr>
            <a:r>
              <a:rPr lang="en-US" sz="2000" dirty="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62038" y="2122366"/>
            <a:ext cx="3932176" cy="4233987"/>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dirty="0" smtClean="0">
                <a:solidFill>
                  <a:srgbClr val="3F3F3F"/>
                </a:solidFill>
                <a:ea typeface="Source Sans Pro"/>
                <a:sym typeface="Source Sans Pro"/>
              </a:rPr>
              <a:t>In the third project activity of this course, your team will build on a specific project of your own choosing – such as the last system you worked on, or a system from a previous project. Please ensure that the system has at least a medium (but preferably high) level of complexity -- such as a car, satellite, an enterprise server, or an open-source software. </a:t>
            </a:r>
          </a:p>
          <a:p>
            <a:pPr>
              <a:lnSpc>
                <a:spcPct val="110000"/>
              </a:lnSpc>
              <a:buClr>
                <a:schemeClr val="dk1"/>
              </a:buClr>
              <a:buSzPct val="25000"/>
            </a:pPr>
            <a:endParaRPr lang="en-US" dirty="0">
              <a:solidFill>
                <a:srgbClr val="3F3F3F"/>
              </a:solidFill>
              <a:ea typeface="Source Sans Pro"/>
              <a:sym typeface="Source Sans Pro"/>
            </a:endParaRPr>
          </a:p>
          <a:p>
            <a:pPr>
              <a:lnSpc>
                <a:spcPct val="110000"/>
              </a:lnSpc>
              <a:buClr>
                <a:schemeClr val="dk1"/>
              </a:buClr>
              <a:buSzPct val="25000"/>
            </a:pPr>
            <a:r>
              <a:rPr lang="en-US" dirty="0">
                <a:solidFill>
                  <a:srgbClr val="3F3F3F"/>
                </a:solidFill>
                <a:ea typeface="Source Sans Pro"/>
                <a:sym typeface="Source Sans Pro"/>
              </a:rPr>
              <a:t>Note that </a:t>
            </a:r>
            <a:r>
              <a:rPr lang="en-US" dirty="0" smtClean="0">
                <a:solidFill>
                  <a:srgbClr val="3F3F3F"/>
                </a:solidFill>
                <a:ea typeface="Source Sans Pro"/>
                <a:sym typeface="Source Sans Pro"/>
              </a:rPr>
              <a:t>some </a:t>
            </a:r>
            <a:r>
              <a:rPr lang="en-US" dirty="0">
                <a:solidFill>
                  <a:srgbClr val="3F3F3F"/>
                </a:solidFill>
                <a:ea typeface="Source Sans Pro"/>
                <a:sym typeface="Source Sans Pro"/>
              </a:rPr>
              <a:t>Scratch </a:t>
            </a:r>
            <a:r>
              <a:rPr lang="en-US" dirty="0" smtClean="0">
                <a:solidFill>
                  <a:srgbClr val="3F3F3F"/>
                </a:solidFill>
                <a:ea typeface="Source Sans Pro"/>
                <a:sym typeface="Source Sans Pro"/>
              </a:rPr>
              <a:t>Pages are included </a:t>
            </a:r>
            <a:r>
              <a:rPr lang="en-US" dirty="0">
                <a:solidFill>
                  <a:srgbClr val="3F3F3F"/>
                </a:solidFill>
                <a:ea typeface="Source Sans Pro"/>
                <a:sym typeface="Source Sans Pro"/>
              </a:rPr>
              <a:t>at the end of the project document for you to capture any ideas, sketches, etc. that you may have as you work through the project. These will not be assessed and you are not required to submit them with your project (but you may do so if you think they offer </a:t>
            </a:r>
            <a:r>
              <a:rPr lang="en-US" dirty="0" smtClean="0">
                <a:solidFill>
                  <a:srgbClr val="3F3F3F"/>
                </a:solidFill>
                <a:ea typeface="Source Sans Pro"/>
                <a:sym typeface="Source Sans Pro"/>
              </a:rPr>
              <a:t>any additional insight </a:t>
            </a:r>
            <a:r>
              <a:rPr lang="en-US" dirty="0">
                <a:solidFill>
                  <a:srgbClr val="3F3F3F"/>
                </a:solidFill>
                <a:ea typeface="Source Sans Pro"/>
                <a:sym typeface="Source Sans Pro"/>
              </a:rPr>
              <a:t>into your thinking process!).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smtClean="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97013" y="2589420"/>
            <a:ext cx="3690254" cy="2778373"/>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smtClean="0">
                <a:solidFill>
                  <a:schemeClr val="bg1"/>
                </a:solidFill>
                <a:ea typeface="Source Sans Pro"/>
                <a:sym typeface="Source Sans Pro"/>
              </a:rPr>
              <a:t>REQUIRED STEPS:</a:t>
            </a:r>
          </a:p>
          <a:p>
            <a:pPr>
              <a:lnSpc>
                <a:spcPct val="60000"/>
              </a:lnSpc>
              <a:buClr>
                <a:schemeClr val="dk1"/>
              </a:buClr>
              <a:buSzPct val="25000"/>
            </a:pPr>
            <a:endParaRPr lang="en-US" sz="1200" dirty="0" smtClean="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Select your system for this project.</a:t>
            </a:r>
            <a:endParaRPr lang="en-US" sz="1200" dirty="0">
              <a:solidFill>
                <a:schemeClr val="bg1"/>
              </a:solidFill>
              <a:ea typeface="Source Sans Pro"/>
              <a:sym typeface="Source Sans Pro"/>
            </a:endParaRPr>
          </a:p>
          <a:p>
            <a:pPr lvl="3">
              <a:lnSpc>
                <a:spcPct val="15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Produce </a:t>
            </a:r>
            <a:r>
              <a:rPr lang="en-US" sz="1200" dirty="0">
                <a:solidFill>
                  <a:schemeClr val="bg1"/>
                </a:solidFill>
                <a:ea typeface="Source Sans Pro"/>
                <a:sym typeface="Source Sans Pro"/>
              </a:rPr>
              <a:t>a </a:t>
            </a:r>
            <a:r>
              <a:rPr lang="en-US" sz="1200" dirty="0" smtClean="0">
                <a:solidFill>
                  <a:schemeClr val="bg1"/>
                </a:solidFill>
                <a:ea typeface="Source Sans Pro"/>
                <a:sym typeface="Source Sans Pro"/>
              </a:rPr>
              <a:t>solution-neutral function and concept.</a:t>
            </a:r>
          </a:p>
          <a:p>
            <a:pPr lvl="3">
              <a:lnSpc>
                <a:spcPct val="150000"/>
              </a:lnSpc>
              <a:buClr>
                <a:schemeClr val="dk1"/>
              </a:buClr>
              <a:buSzPct val="25000"/>
            </a:pPr>
            <a:r>
              <a:rPr lang="en-US" sz="1200" b="1" dirty="0" smtClean="0">
                <a:solidFill>
                  <a:schemeClr val="bg1"/>
                </a:solidFill>
                <a:ea typeface="Source Sans Pro"/>
                <a:sym typeface="Source Sans Pro"/>
              </a:rPr>
              <a:t>Step </a:t>
            </a:r>
            <a:r>
              <a:rPr lang="en-US" sz="1200" b="1" dirty="0">
                <a:solidFill>
                  <a:schemeClr val="bg1"/>
                </a:solidFill>
                <a:ea typeface="Source Sans Pro"/>
                <a:sym typeface="Source Sans Pro"/>
              </a:rPr>
              <a:t>3</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Develop and analyze </a:t>
            </a:r>
            <a:r>
              <a:rPr lang="en-US" sz="1200" dirty="0">
                <a:solidFill>
                  <a:schemeClr val="bg1"/>
                </a:solidFill>
                <a:ea typeface="Source Sans Pro"/>
                <a:sym typeface="Source Sans Pro"/>
              </a:rPr>
              <a:t>a set of architectural </a:t>
            </a:r>
            <a:r>
              <a:rPr lang="en-US" sz="1200" dirty="0" smtClean="0">
                <a:solidFill>
                  <a:schemeClr val="bg1"/>
                </a:solidFill>
                <a:ea typeface="Source Sans Pro"/>
                <a:sym typeface="Source Sans Pro"/>
              </a:rPr>
              <a:t>decisions.</a:t>
            </a:r>
          </a:p>
          <a:p>
            <a:pPr>
              <a:lnSpc>
                <a:spcPct val="150000"/>
              </a:lnSpc>
              <a:buClr>
                <a:schemeClr val="dk1"/>
              </a:buClr>
              <a:buSzPct val="25000"/>
            </a:pPr>
            <a:r>
              <a:rPr lang="en-US" sz="1200" b="1" dirty="0" smtClean="0">
                <a:solidFill>
                  <a:schemeClr val="bg1"/>
                </a:solidFill>
                <a:ea typeface="Source Sans Pro"/>
                <a:sym typeface="Source Sans Pro"/>
              </a:rPr>
              <a:t>Step 4</a:t>
            </a:r>
            <a:r>
              <a:rPr lang="en-US" sz="1200" dirty="0" smtClean="0">
                <a:solidFill>
                  <a:schemeClr val="bg1"/>
                </a:solidFill>
                <a:ea typeface="Source Sans Pro"/>
                <a:sym typeface="Source Sans Pro"/>
              </a:rPr>
              <a:t>: </a:t>
            </a:r>
            <a:r>
              <a:rPr lang="en-US" sz="1200" dirty="0">
                <a:solidFill>
                  <a:schemeClr val="bg1"/>
                </a:solidFill>
                <a:ea typeface="Source Sans Pro"/>
                <a:sym typeface="Source Sans Pro"/>
              </a:rPr>
              <a:t>Review and submit </a:t>
            </a:r>
            <a:r>
              <a:rPr lang="en-US" sz="1200">
                <a:solidFill>
                  <a:schemeClr val="bg1"/>
                </a:solidFill>
                <a:ea typeface="Source Sans Pro"/>
                <a:sym typeface="Source Sans Pro"/>
              </a:rPr>
              <a:t>your </a:t>
            </a:r>
            <a:r>
              <a:rPr lang="en-US" sz="1200" smtClean="0">
                <a:solidFill>
                  <a:schemeClr val="bg1"/>
                </a:solidFill>
                <a:ea typeface="Source Sans Pro"/>
                <a:sym typeface="Source Sans Pro"/>
              </a:rPr>
              <a:t>project.</a:t>
            </a:r>
            <a:endParaRPr lang="en-US" sz="12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280573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p:nvPr/>
        </p:nvSpPr>
        <p:spPr>
          <a:xfrm>
            <a:off x="275380" y="396875"/>
            <a:ext cx="8960400" cy="809834"/>
          </a:xfrm>
          <a:prstGeom prst="rect">
            <a:avLst/>
          </a:prstGeom>
          <a:no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t>
            </a:r>
            <a:r>
              <a:rPr lang="en-US" sz="3000" b="1" dirty="0" smtClean="0"/>
              <a:t>SYSTEM SELECTION</a:t>
            </a:r>
            <a:endParaRPr lang="en-US" sz="3000" b="1" dirty="0"/>
          </a:p>
        </p:txBody>
      </p:sp>
      <p:sp>
        <p:nvSpPr>
          <p:cNvPr id="315" name="Shape 315"/>
          <p:cNvSpPr/>
          <p:nvPr/>
        </p:nvSpPr>
        <p:spPr>
          <a:xfrm>
            <a:off x="367654" y="2796563"/>
            <a:ext cx="8419070" cy="3426435"/>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6" name="Shape 316"/>
          <p:cNvSpPr txBox="1"/>
          <p:nvPr/>
        </p:nvSpPr>
        <p:spPr>
          <a:xfrm>
            <a:off x="367654" y="2796563"/>
            <a:ext cx="8419069" cy="3426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Source Sans Pro"/>
              <a:buNone/>
            </a:pPr>
            <a:endParaRPr lang="en-US" sz="1200" b="0" i="1" u="none" strike="noStrike" cap="none" dirty="0">
              <a:solidFill>
                <a:srgbClr val="3F3F3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20" name="Shape 320"/>
          <p:cNvSpPr txBox="1"/>
          <p:nvPr/>
        </p:nvSpPr>
        <p:spPr>
          <a:xfrm>
            <a:off x="302300" y="2439378"/>
            <a:ext cx="4415700"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Source Sans Pro"/>
                <a:ea typeface="Source Sans Pro"/>
                <a:cs typeface="Source Sans Pro"/>
                <a:sym typeface="Source Sans Pro"/>
              </a:rPr>
              <a:t>System </a:t>
            </a:r>
            <a:r>
              <a:rPr lang="en-US" sz="1400" b="1" i="0" u="none" strike="noStrike" cap="none" dirty="0" smtClean="0">
                <a:solidFill>
                  <a:srgbClr val="3F3F3F"/>
                </a:solidFill>
                <a:latin typeface="Source Sans Pro"/>
                <a:ea typeface="Source Sans Pro"/>
                <a:cs typeface="Source Sans Pro"/>
                <a:sym typeface="Source Sans Pro"/>
              </a:rPr>
              <a:t>Image/Diagram/Schematic </a:t>
            </a:r>
            <a:r>
              <a:rPr lang="en-US" sz="1400" b="1" i="0" u="none" strike="noStrike" cap="none" dirty="0">
                <a:solidFill>
                  <a:srgbClr val="3F3F3F"/>
                </a:solidFill>
                <a:latin typeface="Source Sans Pro"/>
                <a:ea typeface="Source Sans Pro"/>
                <a:cs typeface="Source Sans Pro"/>
                <a:sym typeface="Source Sans Pro"/>
              </a:rPr>
              <a:t>View </a:t>
            </a:r>
            <a:r>
              <a:rPr lang="en-US" b="1" dirty="0">
                <a:solidFill>
                  <a:srgbClr val="3F3F3F"/>
                </a:solidFill>
                <a:latin typeface="Source Sans Pro"/>
                <a:ea typeface="Source Sans Pro"/>
                <a:cs typeface="Source Sans Pro"/>
                <a:sym typeface="Source Sans Pro"/>
              </a:rPr>
              <a:t>of </a:t>
            </a:r>
            <a:r>
              <a:rPr lang="en-US" b="1" dirty="0" smtClean="0">
                <a:solidFill>
                  <a:srgbClr val="3F3F3F"/>
                </a:solidFill>
                <a:latin typeface="Source Sans Pro"/>
                <a:ea typeface="Source Sans Pro"/>
                <a:cs typeface="Source Sans Pro"/>
                <a:sym typeface="Source Sans Pro"/>
              </a:rPr>
              <a:t>Form</a:t>
            </a:r>
            <a:endParaRPr sz="1200" b="0" i="0" u="none" strike="noStrike" cap="none" dirty="0">
              <a:solidFill>
                <a:schemeClr val="dk1"/>
              </a:solidFill>
              <a:latin typeface="Times New Roman"/>
              <a:ea typeface="Times New Roman"/>
              <a:cs typeface="Times New Roman"/>
              <a:sym typeface="Times New Roman"/>
            </a:endParaRPr>
          </a:p>
        </p:txBody>
      </p:sp>
      <p:sp>
        <p:nvSpPr>
          <p:cNvPr id="321" name="Shape 321"/>
          <p:cNvSpPr txBox="1"/>
          <p:nvPr/>
        </p:nvSpPr>
        <p:spPr>
          <a:xfrm>
            <a:off x="315812" y="968375"/>
            <a:ext cx="8470911" cy="11062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smtClean="0">
                <a:solidFill>
                  <a:srgbClr val="3F3F3F"/>
                </a:solidFill>
                <a:latin typeface="Source Sans Pro"/>
                <a:ea typeface="Source Sans Pro"/>
                <a:cs typeface="Source Sans Pro"/>
                <a:sym typeface="Source Sans Pro"/>
              </a:rPr>
              <a:t>As a group, select a system for your project. Please ensure that (1) at least one team member is knowledgeable about the system, (2) the system has a medium to high level of complexity and (3) group members feel comfortable analyzing the system. Some systems of medium to high complexity include: a car, a satellite, an enterprise server or an open source software such as apache spark.  </a:t>
            </a:r>
          </a:p>
          <a:p>
            <a:pPr lvl="0">
              <a:buClr>
                <a:schemeClr val="dk1"/>
              </a:buClr>
              <a:buSzPct val="25000"/>
            </a:pPr>
            <a:endParaRPr lang="en-US" sz="500" i="1" dirty="0" smtClean="0">
              <a:solidFill>
                <a:srgbClr val="3F3F3F"/>
              </a:solidFill>
              <a:ea typeface="Source Sans Pro"/>
              <a:sym typeface="Source Sans Pro"/>
            </a:endParaRPr>
          </a:p>
          <a:p>
            <a:pPr lvl="0">
              <a:buClr>
                <a:schemeClr val="dk1"/>
              </a:buClr>
              <a:buSzPct val="25000"/>
            </a:pPr>
            <a:r>
              <a:rPr lang="en-US" sz="1200" i="1" dirty="0" smtClean="0">
                <a:solidFill>
                  <a:srgbClr val="3F3F3F"/>
                </a:solidFill>
                <a:ea typeface="Source Sans Pro"/>
                <a:sym typeface="Source Sans Pro"/>
              </a:rPr>
              <a:t>Please </a:t>
            </a:r>
            <a:r>
              <a:rPr lang="en-US" sz="1200" i="1" dirty="0">
                <a:solidFill>
                  <a:srgbClr val="3F3F3F"/>
                </a:solidFill>
                <a:ea typeface="Source Sans Pro"/>
                <a:sym typeface="Source Sans Pro"/>
              </a:rPr>
              <a:t>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a:t>
            </a:r>
            <a:r>
              <a:rPr lang="en-US" sz="1200" i="1" dirty="0" smtClean="0">
                <a:solidFill>
                  <a:srgbClr val="3F3F3F"/>
                </a:solidFill>
                <a:ea typeface="Source Sans Pro"/>
                <a:sym typeface="Source Sans Pro"/>
              </a:rPr>
              <a:t>image URL instead, </a:t>
            </a:r>
            <a:r>
              <a:rPr lang="en-US" sz="1200" i="1" dirty="0">
                <a:solidFill>
                  <a:srgbClr val="3F3F3F"/>
                </a:solidFill>
                <a:ea typeface="Source Sans Pro"/>
                <a:sym typeface="Source Sans Pro"/>
              </a:rPr>
              <a:t>as needed.</a:t>
            </a:r>
            <a:endParaRPr lang="en-US" sz="1200" i="1" dirty="0">
              <a:solidFill>
                <a:srgbClr val="3F3F3F"/>
              </a:solidFill>
              <a:latin typeface="Source Sans Pro"/>
              <a:ea typeface="Source Sans Pro"/>
              <a:cs typeface="Source Sans Pro"/>
              <a:sym typeface="Source Sans Pro"/>
            </a:endParaRPr>
          </a:p>
        </p:txBody>
      </p:sp>
      <p:grpSp>
        <p:nvGrpSpPr>
          <p:cNvPr id="9" name="Group 8"/>
          <p:cNvGrpSpPr/>
          <p:nvPr/>
        </p:nvGrpSpPr>
        <p:grpSpPr>
          <a:xfrm>
            <a:off x="3756214" y="3864296"/>
            <a:ext cx="1641948" cy="1028459"/>
            <a:chOff x="3352819" y="3692828"/>
            <a:chExt cx="1641948" cy="1141046"/>
          </a:xfrm>
        </p:grpSpPr>
        <p:sp>
          <p:nvSpPr>
            <p:cNvPr id="10" name="Shape 62"/>
            <p:cNvSpPr txBox="1"/>
            <p:nvPr/>
          </p:nvSpPr>
          <p:spPr>
            <a:xfrm>
              <a:off x="3352819" y="450430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diagram of your selected system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1" name="Picture 10"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2" name="Shape 320"/>
          <p:cNvSpPr txBox="1"/>
          <p:nvPr/>
        </p:nvSpPr>
        <p:spPr>
          <a:xfrm>
            <a:off x="306068" y="21189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Name </a:t>
            </a:r>
            <a:r>
              <a:rPr lang="en-US" sz="1400" b="1" i="0" u="none" strike="noStrike" cap="none" smtClean="0">
                <a:solidFill>
                  <a:srgbClr val="3F3F3F"/>
                </a:solidFill>
                <a:latin typeface="Source Sans Pro"/>
                <a:ea typeface="Source Sans Pro"/>
                <a:cs typeface="Source Sans Pro"/>
                <a:sym typeface="Source Sans Pro"/>
              </a:rPr>
              <a:t>of Syste</a:t>
            </a:r>
            <a:r>
              <a:rPr lang="en-US" b="1" smtClean="0">
                <a:solidFill>
                  <a:srgbClr val="3F3F3F"/>
                </a:solidFill>
                <a:latin typeface="Source Sans Pro"/>
                <a:ea typeface="Source Sans Pro"/>
                <a:cs typeface="Source Sans Pro"/>
                <a:sym typeface="Source Sans Pro"/>
              </a:rPr>
              <a:t>m:</a:t>
            </a:r>
            <a:endParaRPr sz="1200" b="0" i="0" u="none" strike="noStrike" cap="none" dirty="0">
              <a:solidFill>
                <a:schemeClr val="dk1"/>
              </a:solidFill>
              <a:latin typeface="Times New Roman"/>
              <a:ea typeface="Times New Roman"/>
              <a:cs typeface="Times New Roman"/>
              <a:sym typeface="Times New Roman"/>
            </a:endParaRPr>
          </a:p>
        </p:txBody>
      </p:sp>
      <p:sp>
        <p:nvSpPr>
          <p:cNvPr id="15" name="Shape 318"/>
          <p:cNvSpPr/>
          <p:nvPr/>
        </p:nvSpPr>
        <p:spPr>
          <a:xfrm>
            <a:off x="1959187" y="20936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4" name="TextBox 3"/>
          <p:cNvSpPr txBox="1"/>
          <p:nvPr/>
        </p:nvSpPr>
        <p:spPr>
          <a:xfrm>
            <a:off x="1999713" y="2121065"/>
            <a:ext cx="6787009" cy="307777"/>
          </a:xfrm>
          <a:prstGeom prst="rect">
            <a:avLst/>
          </a:prstGeom>
          <a:noFill/>
        </p:spPr>
        <p:txBody>
          <a:bodyPr wrap="square" rtlCol="0">
            <a:spAutoFit/>
          </a:bodyPr>
          <a:lstStyle/>
          <a:p>
            <a:r>
              <a:rPr lang="en-US" dirty="0" smtClean="0"/>
              <a:t>Click to add text</a:t>
            </a:r>
            <a:endParaRPr lang="en-US" dirty="0"/>
          </a:p>
        </p:txBody>
      </p:sp>
    </p:spTree>
    <p:extLst>
      <p:ext uri="{BB962C8B-B14F-4D97-AF65-F5344CB8AC3E}">
        <p14:creationId xmlns:p14="http://schemas.microsoft.com/office/powerpoint/2010/main" val="315342685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p:nvPr/>
        </p:nvSpPr>
        <p:spPr>
          <a:xfrm>
            <a:off x="294808" y="544149"/>
            <a:ext cx="8960400" cy="527700"/>
          </a:xfrm>
          <a:prstGeom prst="rect">
            <a:avLst/>
          </a:prstGeom>
          <a:no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smtClean="0"/>
              <a:t>2A</a:t>
            </a:r>
            <a:r>
              <a:rPr lang="en-US" sz="3000" b="1" i="0" u="none" strike="noStrike" cap="none" dirty="0" smtClean="0">
                <a:solidFill>
                  <a:srgbClr val="000000"/>
                </a:solidFill>
                <a:latin typeface="Arial"/>
                <a:ea typeface="Arial"/>
                <a:cs typeface="Arial"/>
                <a:sym typeface="Arial"/>
              </a:rPr>
              <a:t>:</a:t>
            </a:r>
            <a:r>
              <a:rPr lang="en-US" sz="3000" b="1" dirty="0" smtClean="0"/>
              <a:t> SOLUTION-NEUTRAL FUNCTIONS</a:t>
            </a:r>
            <a:endParaRPr lang="en-US" sz="3000" b="1" dirty="0"/>
          </a:p>
        </p:txBody>
      </p:sp>
      <p:sp>
        <p:nvSpPr>
          <p:cNvPr id="315" name="Shape 315"/>
          <p:cNvSpPr/>
          <p:nvPr/>
        </p:nvSpPr>
        <p:spPr>
          <a:xfrm>
            <a:off x="367654" y="2421467"/>
            <a:ext cx="8419070" cy="380153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6" name="Shape 316"/>
          <p:cNvSpPr txBox="1"/>
          <p:nvPr/>
        </p:nvSpPr>
        <p:spPr>
          <a:xfrm>
            <a:off x="367654" y="2484581"/>
            <a:ext cx="8419069" cy="380153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21" name="Shape 321"/>
          <p:cNvSpPr txBox="1"/>
          <p:nvPr/>
        </p:nvSpPr>
        <p:spPr>
          <a:xfrm>
            <a:off x="294808" y="1071849"/>
            <a:ext cx="8470898" cy="993568"/>
          </a:xfrm>
          <a:prstGeom prst="rect">
            <a:avLst/>
          </a:prstGeom>
          <a:noFill/>
          <a:ln>
            <a:noFill/>
          </a:ln>
        </p:spPr>
        <p:txBody>
          <a:bodyPr lIns="91425" tIns="45700" rIns="91425" bIns="45700" anchor="t" anchorCtr="0">
            <a:noAutofit/>
          </a:bodyPr>
          <a:lstStyle/>
          <a:p>
            <a:pPr lvl="0">
              <a:buClr>
                <a:schemeClr val="dk1"/>
              </a:buClr>
              <a:buSzPct val="25000"/>
            </a:pPr>
            <a:r>
              <a:rPr lang="en-US" sz="1200" i="1" dirty="0">
                <a:solidFill>
                  <a:srgbClr val="3F3F3F"/>
                </a:solidFill>
                <a:latin typeface="Source Sans Pro"/>
                <a:ea typeface="Source Sans Pro"/>
                <a:cs typeface="Source Sans Pro"/>
                <a:sym typeface="Source Sans Pro"/>
              </a:rPr>
              <a:t>For the system you </a:t>
            </a:r>
            <a:r>
              <a:rPr lang="en-US" sz="1200" i="1" dirty="0" smtClean="0">
                <a:solidFill>
                  <a:srgbClr val="3F3F3F"/>
                </a:solidFill>
                <a:latin typeface="Source Sans Pro"/>
                <a:ea typeface="Source Sans Pro"/>
                <a:cs typeface="Source Sans Pro"/>
                <a:sym typeface="Source Sans Pro"/>
              </a:rPr>
              <a:t>selected, </a:t>
            </a:r>
            <a:r>
              <a:rPr lang="en-US" sz="1200" i="1" dirty="0">
                <a:solidFill>
                  <a:srgbClr val="3F3F3F"/>
                </a:solidFill>
                <a:latin typeface="Source Sans Pro"/>
                <a:ea typeface="Source Sans Pro"/>
                <a:cs typeface="Source Sans Pro"/>
                <a:sym typeface="Source Sans Pro"/>
              </a:rPr>
              <a:t>p</a:t>
            </a:r>
            <a:r>
              <a:rPr lang="en-US" sz="1200" i="1" dirty="0" smtClean="0">
                <a:solidFill>
                  <a:srgbClr val="3F3F3F"/>
                </a:solidFill>
                <a:latin typeface="Source Sans Pro"/>
                <a:ea typeface="Source Sans Pro"/>
                <a:cs typeface="Source Sans Pro"/>
                <a:sym typeface="Source Sans Pro"/>
              </a:rPr>
              <a:t>rovide </a:t>
            </a:r>
            <a:r>
              <a:rPr lang="en-US" sz="1200" i="1" dirty="0">
                <a:solidFill>
                  <a:srgbClr val="3F3F3F"/>
                </a:solidFill>
                <a:latin typeface="Source Sans Pro"/>
                <a:ea typeface="Source Sans Pro"/>
                <a:cs typeface="Source Sans Pro"/>
                <a:sym typeface="Source Sans Pro"/>
              </a:rPr>
              <a:t>a </a:t>
            </a:r>
            <a:r>
              <a:rPr lang="en-US" sz="1200" i="1">
                <a:solidFill>
                  <a:srgbClr val="3F3F3F"/>
                </a:solidFill>
                <a:latin typeface="Source Sans Pro"/>
                <a:ea typeface="Source Sans Pro"/>
                <a:cs typeface="Source Sans Pro"/>
                <a:sym typeface="Source Sans Pro"/>
              </a:rPr>
              <a:t>possible </a:t>
            </a:r>
            <a:r>
              <a:rPr lang="en-US" sz="1200" i="1" smtClean="0">
                <a:solidFill>
                  <a:srgbClr val="3F3F3F"/>
                </a:solidFill>
                <a:latin typeface="Source Sans Pro"/>
                <a:ea typeface="Source Sans Pro"/>
                <a:cs typeface="Source Sans Pro"/>
                <a:sym typeface="Source Sans Pro"/>
              </a:rPr>
              <a:t>hierarchy, containing at least three levels, </a:t>
            </a:r>
            <a:r>
              <a:rPr lang="en-US" sz="1200" i="1" dirty="0">
                <a:solidFill>
                  <a:srgbClr val="3F3F3F"/>
                </a:solidFill>
                <a:latin typeface="Source Sans Pro"/>
                <a:ea typeface="Source Sans Pro"/>
                <a:cs typeface="Source Sans Pro"/>
                <a:sym typeface="Source Sans Pro"/>
              </a:rPr>
              <a:t>of </a:t>
            </a:r>
            <a:r>
              <a:rPr lang="en-US" sz="1200" i="1" dirty="0" smtClean="0">
                <a:solidFill>
                  <a:srgbClr val="3F3F3F"/>
                </a:solidFill>
                <a:latin typeface="Source Sans Pro"/>
                <a:ea typeface="Source Sans Pro"/>
                <a:cs typeface="Source Sans Pro"/>
                <a:sym typeface="Source Sans Pro"/>
              </a:rPr>
              <a:t>the solution </a:t>
            </a:r>
            <a:r>
              <a:rPr lang="en-US" sz="1200" i="1" dirty="0" smtClean="0">
                <a:solidFill>
                  <a:srgbClr val="3F3F3F"/>
                </a:solidFill>
                <a:latin typeface="Source Sans Pro"/>
                <a:ea typeface="Source Sans Pro"/>
                <a:cs typeface="Source Sans Pro"/>
                <a:sym typeface="Source Sans Pro"/>
              </a:rPr>
              <a:t>neutral </a:t>
            </a:r>
            <a:r>
              <a:rPr lang="en-US" sz="1200" i="1" dirty="0" smtClean="0">
                <a:solidFill>
                  <a:srgbClr val="3F3F3F"/>
                </a:solidFill>
                <a:latin typeface="Source Sans Pro"/>
                <a:ea typeface="Source Sans Pro"/>
                <a:cs typeface="Source Sans Pro"/>
                <a:sym typeface="Source Sans Pro"/>
              </a:rPr>
              <a:t>to solution specific functions. The focus of this diagram is processes. For your system illustrate a range of processes from more solution neutral (like “accessing”) to more solution specific (like ”pushing”). It may be helpful to refer to the Wine Bottle System example in the video and to the sample project. You may also illustrate the operand (s) on this diagram (e.g. cork, bottle, wine), but do not illustrate the forms associated with each process. </a:t>
            </a:r>
            <a:endParaRPr lang="en-US" sz="200" i="1" dirty="0" smtClean="0">
              <a:solidFill>
                <a:srgbClr val="3F3F3F"/>
              </a:solidFill>
              <a:latin typeface="Source Sans Pro"/>
              <a:ea typeface="Source Sans Pro"/>
              <a:cs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a:t>
            </a:r>
            <a:r>
              <a:rPr lang="en-US" sz="1200" i="1" dirty="0" smtClean="0">
                <a:solidFill>
                  <a:srgbClr val="3F3F3F"/>
                </a:solidFill>
                <a:ea typeface="Source Sans Pro"/>
                <a:sym typeface="Source Sans Pro"/>
              </a:rPr>
              <a:t>needed</a:t>
            </a:r>
            <a:endParaRPr lang="en-US" sz="1200" i="1" dirty="0">
              <a:solidFill>
                <a:srgbClr val="3F3F3F"/>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grpSp>
        <p:nvGrpSpPr>
          <p:cNvPr id="33" name="Group 32"/>
          <p:cNvGrpSpPr/>
          <p:nvPr/>
        </p:nvGrpSpPr>
        <p:grpSpPr>
          <a:xfrm>
            <a:off x="3675165" y="3751708"/>
            <a:ext cx="1804046" cy="1141047"/>
            <a:chOff x="3271770" y="3692828"/>
            <a:chExt cx="1804046" cy="1141047"/>
          </a:xfrm>
        </p:grpSpPr>
        <p:sp>
          <p:nvSpPr>
            <p:cNvPr id="34" name="Shape 62"/>
            <p:cNvSpPr txBox="1"/>
            <p:nvPr/>
          </p:nvSpPr>
          <p:spPr>
            <a:xfrm>
              <a:off x="3271770" y="4504307"/>
              <a:ext cx="1804046" cy="329568"/>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or diagram of your system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35" name="Picture 34"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Tree>
    <p:extLst>
      <p:ext uri="{BB962C8B-B14F-4D97-AF65-F5344CB8AC3E}">
        <p14:creationId xmlns:p14="http://schemas.microsoft.com/office/powerpoint/2010/main" val="140150140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p:nvPr/>
        </p:nvSpPr>
        <p:spPr>
          <a:xfrm>
            <a:off x="275380" y="592510"/>
            <a:ext cx="8960400" cy="527700"/>
          </a:xfrm>
          <a:prstGeom prst="rect">
            <a:avLst/>
          </a:prstGeom>
          <a:no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smtClean="0"/>
              <a:t>2B</a:t>
            </a:r>
            <a:r>
              <a:rPr lang="en-US" sz="3000" b="1" i="0" u="none" strike="noStrike" cap="none" dirty="0" smtClean="0">
                <a:solidFill>
                  <a:srgbClr val="000000"/>
                </a:solidFill>
                <a:latin typeface="Arial"/>
                <a:ea typeface="Arial"/>
                <a:cs typeface="Arial"/>
                <a:sym typeface="Arial"/>
              </a:rPr>
              <a:t>:</a:t>
            </a:r>
            <a:r>
              <a:rPr lang="en-US" sz="3000" b="1" dirty="0" smtClean="0"/>
              <a:t> FORMS</a:t>
            </a:r>
            <a:endParaRPr lang="en-US" sz="3000" b="1" dirty="0"/>
          </a:p>
        </p:txBody>
      </p:sp>
      <p:sp>
        <p:nvSpPr>
          <p:cNvPr id="315" name="Shape 315"/>
          <p:cNvSpPr/>
          <p:nvPr/>
        </p:nvSpPr>
        <p:spPr>
          <a:xfrm>
            <a:off x="343074" y="2440677"/>
            <a:ext cx="8419070" cy="380153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1" name="Shape 321"/>
          <p:cNvSpPr txBox="1"/>
          <p:nvPr/>
        </p:nvSpPr>
        <p:spPr>
          <a:xfrm>
            <a:off x="315825" y="1131409"/>
            <a:ext cx="8084400" cy="733129"/>
          </a:xfrm>
          <a:prstGeom prst="rect">
            <a:avLst/>
          </a:prstGeom>
          <a:noFill/>
          <a:ln>
            <a:noFill/>
          </a:ln>
        </p:spPr>
        <p:txBody>
          <a:bodyPr lIns="91425" tIns="45700" rIns="91425" bIns="45700" anchor="t" anchorCtr="0">
            <a:noAutofit/>
          </a:bodyPr>
          <a:lstStyle/>
          <a:p>
            <a:pPr lvl="0">
              <a:buClr>
                <a:schemeClr val="dk1"/>
              </a:buClr>
              <a:buSzPct val="25000"/>
            </a:pPr>
            <a:r>
              <a:rPr lang="en-US" sz="1200" i="1" dirty="0">
                <a:solidFill>
                  <a:srgbClr val="3F3F3F"/>
                </a:solidFill>
                <a:latin typeface="Source Sans Pro"/>
                <a:ea typeface="Source Sans Pro"/>
                <a:cs typeface="Source Sans Pro"/>
                <a:sym typeface="Source Sans Pro"/>
              </a:rPr>
              <a:t>For the </a:t>
            </a:r>
            <a:r>
              <a:rPr lang="en-US" sz="1200" i="1" dirty="0" smtClean="0">
                <a:solidFill>
                  <a:srgbClr val="3F3F3F"/>
                </a:solidFill>
                <a:latin typeface="Source Sans Pro"/>
                <a:ea typeface="Source Sans Pro"/>
                <a:cs typeface="Source Sans Pro"/>
                <a:sym typeface="Source Sans Pro"/>
              </a:rPr>
              <a:t>solution-neutral functions produced in step 2A, develop a set of possible forms that could be used. For example, in the Wine Bottle Example if you chose “Cork Removing”, now illustrate several forms by which you could accomplish this – Cork Suctioning Using a Vacuum Device, Cork Pulling Using a Corkscrew, etc.  Mark your selected concept by drawing a system boundary around the selected function and form. </a:t>
            </a:r>
          </a:p>
          <a:p>
            <a:pPr lvl="0">
              <a:buClr>
                <a:schemeClr val="dk1"/>
              </a:buClr>
              <a:buSzPct val="25000"/>
            </a:pPr>
            <a:endParaRPr lang="en-US" sz="200" i="1" dirty="0" smtClean="0">
              <a:solidFill>
                <a:srgbClr val="3F3F3F"/>
              </a:solidFill>
              <a:latin typeface="Source Sans Pro"/>
              <a:ea typeface="Source Sans Pro"/>
              <a:cs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i="1" dirty="0">
              <a:solidFill>
                <a:srgbClr val="3F3F3F"/>
              </a:solidFill>
              <a:latin typeface="Source Sans Pro"/>
              <a:ea typeface="Source Sans Pro"/>
              <a:cs typeface="Source Sans Pro"/>
              <a:sym typeface="Source Sans Pro"/>
            </a:endParaRPr>
          </a:p>
          <a:p>
            <a:pPr lvl="0">
              <a:buClr>
                <a:schemeClr val="dk1"/>
              </a:buClr>
              <a:buSzPct val="25000"/>
            </a:pPr>
            <a:r>
              <a:rPr lang="en-US" sz="1200" i="1" dirty="0" smtClean="0">
                <a:solidFill>
                  <a:srgbClr val="3F3F3F"/>
                </a:solidFill>
                <a:latin typeface="Source Sans Pro"/>
                <a:ea typeface="Source Sans Pro"/>
                <a:cs typeface="Source Sans Pro"/>
                <a:sym typeface="Source Sans Pro"/>
              </a:rPr>
              <a:t>  </a:t>
            </a:r>
            <a:endParaRPr lang="en-US" sz="1200" i="1" dirty="0">
              <a:solidFill>
                <a:srgbClr val="3F3F3F"/>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grpSp>
        <p:nvGrpSpPr>
          <p:cNvPr id="81" name="Group 80"/>
          <p:cNvGrpSpPr/>
          <p:nvPr/>
        </p:nvGrpSpPr>
        <p:grpSpPr>
          <a:xfrm>
            <a:off x="3675165" y="3751708"/>
            <a:ext cx="1804046" cy="1141047"/>
            <a:chOff x="3271770" y="3692828"/>
            <a:chExt cx="1804046" cy="1141047"/>
          </a:xfrm>
        </p:grpSpPr>
        <p:sp>
          <p:nvSpPr>
            <p:cNvPr id="82" name="Shape 62"/>
            <p:cNvSpPr txBox="1"/>
            <p:nvPr/>
          </p:nvSpPr>
          <p:spPr>
            <a:xfrm>
              <a:off x="3271770" y="4504307"/>
              <a:ext cx="1804046" cy="329568"/>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or diagram of your system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83" name="Picture 82"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Tree>
    <p:extLst>
      <p:ext uri="{BB962C8B-B14F-4D97-AF65-F5344CB8AC3E}">
        <p14:creationId xmlns:p14="http://schemas.microsoft.com/office/powerpoint/2010/main" val="5320952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smtClean="0"/>
              <a:t>3A</a:t>
            </a:r>
            <a:r>
              <a:rPr lang="en-US" sz="3000" b="1" i="0" u="none" strike="noStrike" cap="none" dirty="0" smtClean="0">
                <a:solidFill>
                  <a:srgbClr val="000000"/>
                </a:solidFill>
                <a:latin typeface="Arial"/>
                <a:ea typeface="Arial"/>
                <a:cs typeface="Arial"/>
                <a:sym typeface="Arial"/>
              </a:rPr>
              <a:t>: </a:t>
            </a:r>
            <a:r>
              <a:rPr lang="en-US" sz="3000" b="1" dirty="0"/>
              <a:t>ARCHITECTURAL DECISIONS</a:t>
            </a: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your system develop a set of architectural </a:t>
            </a:r>
            <a:r>
              <a:rPr lang="en-US" sz="1200" i="1" dirty="0" smtClean="0">
                <a:solidFill>
                  <a:srgbClr val="3F3F3F"/>
                </a:solidFill>
                <a:latin typeface="Source Sans Pro"/>
                <a:ea typeface="Source Sans Pro"/>
                <a:cs typeface="Source Sans Pro"/>
                <a:sym typeface="Source Sans Pro"/>
              </a:rPr>
              <a:t>decisions (minimum of 5) </a:t>
            </a:r>
            <a:r>
              <a:rPr lang="en-US" sz="1200" i="1" dirty="0">
                <a:solidFill>
                  <a:srgbClr val="3F3F3F"/>
                </a:solidFill>
                <a:latin typeface="Source Sans Pro"/>
                <a:ea typeface="Source Sans Pro"/>
                <a:cs typeface="Source Sans Pro"/>
                <a:sym typeface="Source Sans Pro"/>
              </a:rPr>
              <a:t>keeping in mind that such decisions must be highly connected and/or </a:t>
            </a:r>
            <a:r>
              <a:rPr lang="en-US" sz="1200" i="1" dirty="0" smtClean="0">
                <a:solidFill>
                  <a:srgbClr val="3F3F3F"/>
                </a:solidFill>
                <a:latin typeface="Source Sans Pro"/>
                <a:ea typeface="Source Sans Pro"/>
                <a:cs typeface="Source Sans Pro"/>
                <a:sym typeface="Source Sans Pro"/>
              </a:rPr>
              <a:t>sensitive to the key stakeholder metrics. Provide a rationale for the </a:t>
            </a:r>
            <a:r>
              <a:rPr lang="en-US" sz="1200" i="1" smtClean="0">
                <a:solidFill>
                  <a:srgbClr val="3F3F3F"/>
                </a:solidFill>
                <a:latin typeface="Source Sans Pro"/>
                <a:ea typeface="Source Sans Pro"/>
                <a:cs typeface="Source Sans Pro"/>
                <a:sym typeface="Source Sans Pro"/>
              </a:rPr>
              <a:t>decision and </a:t>
            </a:r>
            <a:r>
              <a:rPr lang="en-US" sz="1200" i="1" dirty="0" smtClean="0">
                <a:solidFill>
                  <a:srgbClr val="3F3F3F"/>
                </a:solidFill>
                <a:latin typeface="Source Sans Pro"/>
                <a:ea typeface="Source Sans Pro"/>
                <a:cs typeface="Source Sans Pro"/>
                <a:sym typeface="Source Sans Pro"/>
              </a:rPr>
              <a:t>two options/alternatives.</a:t>
            </a:r>
            <a:endParaRPr sz="1200" b="0" i="0" u="none" strike="noStrike" cap="none"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1705097625"/>
              </p:ext>
            </p:extLst>
          </p:nvPr>
        </p:nvGraphicFramePr>
        <p:xfrm>
          <a:off x="407319" y="2040424"/>
          <a:ext cx="8329363" cy="4248376"/>
        </p:xfrm>
        <a:graphic>
          <a:graphicData uri="http://schemas.openxmlformats.org/drawingml/2006/table">
            <a:tbl>
              <a:tblPr firstRow="1" bandRow="1">
                <a:tableStyleId>{3B4B98B0-60AC-42C2-AFA5-B58CD77FA1E5}</a:tableStyleId>
              </a:tblPr>
              <a:tblGrid>
                <a:gridCol w="3260960">
                  <a:extLst>
                    <a:ext uri="{9D8B030D-6E8A-4147-A177-3AD203B41FA5}">
                      <a16:colId xmlns="" xmlns:a16="http://schemas.microsoft.com/office/drawing/2014/main" val="3639328939"/>
                    </a:ext>
                  </a:extLst>
                </a:gridCol>
                <a:gridCol w="2262103">
                  <a:extLst>
                    <a:ext uri="{9D8B030D-6E8A-4147-A177-3AD203B41FA5}">
                      <a16:colId xmlns="" xmlns:a16="http://schemas.microsoft.com/office/drawing/2014/main" val="1873576980"/>
                    </a:ext>
                  </a:extLst>
                </a:gridCol>
                <a:gridCol w="2806300">
                  <a:extLst>
                    <a:ext uri="{9D8B030D-6E8A-4147-A177-3AD203B41FA5}">
                      <a16:colId xmlns="" xmlns:a16="http://schemas.microsoft.com/office/drawing/2014/main" val="2797296074"/>
                    </a:ext>
                  </a:extLst>
                </a:gridCol>
              </a:tblGrid>
              <a:tr h="386216">
                <a:tc>
                  <a:txBody>
                    <a:bodyPr/>
                    <a:lstStyle/>
                    <a:p>
                      <a:pPr algn="ctr"/>
                      <a:r>
                        <a:rPr lang="en-US" sz="1000" dirty="0" smtClean="0"/>
                        <a:t>Architectural decision</a:t>
                      </a:r>
                      <a:endParaRPr lang="en-US" sz="1000" dirty="0"/>
                    </a:p>
                  </a:txBody>
                  <a:tcPr anchor="ctr">
                    <a:lnR w="12700" cap="flat" cmpd="sng" algn="ctr">
                      <a:solidFill>
                        <a:srgbClr val="4F81BD"/>
                      </a:solidFill>
                      <a:prstDash val="solid"/>
                      <a:round/>
                      <a:headEnd type="none" w="med" len="med"/>
                      <a:tailEnd type="none" w="med" len="med"/>
                    </a:lnR>
                  </a:tcPr>
                </a:tc>
                <a:tc>
                  <a:txBody>
                    <a:bodyPr/>
                    <a:lstStyle/>
                    <a:p>
                      <a:pPr algn="ctr"/>
                      <a:r>
                        <a:rPr lang="en-US" sz="1000" dirty="0" smtClean="0"/>
                        <a:t>Rationale</a:t>
                      </a: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lang="en-US" sz="1000" dirty="0" smtClean="0"/>
                        <a:t>Option(s)</a:t>
                      </a:r>
                      <a:endParaRPr lang="en-US" sz="1000" dirty="0"/>
                    </a:p>
                  </a:txBody>
                  <a:tcPr anchor="ct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240704126"/>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3689116030"/>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1917668342"/>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604295155"/>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3760822781"/>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296578413"/>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3359030428"/>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3423793157"/>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479396291"/>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384821365"/>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tcPr>
                </a:tc>
                <a:extLst>
                  <a:ext uri="{0D108BD9-81ED-4DB2-BD59-A6C34878D82A}">
                    <a16:rowId xmlns="" xmlns:a16="http://schemas.microsoft.com/office/drawing/2014/main" val="3510077920"/>
                  </a:ext>
                </a:extLst>
              </a:tr>
            </a:tbl>
          </a:graphicData>
        </a:graphic>
      </p:graphicFrame>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82909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smtClean="0"/>
              <a:t>3B</a:t>
            </a:r>
            <a:r>
              <a:rPr lang="en-US" sz="3000" b="1" i="0" u="none" strike="noStrike" cap="none" dirty="0" smtClean="0">
                <a:solidFill>
                  <a:srgbClr val="000000"/>
                </a:solidFill>
                <a:latin typeface="Arial"/>
                <a:ea typeface="Arial"/>
                <a:cs typeface="Arial"/>
                <a:sym typeface="Arial"/>
              </a:rPr>
              <a:t>: </a:t>
            </a:r>
            <a:r>
              <a:rPr lang="en-US" sz="3000" b="1" dirty="0"/>
              <a:t>ARCHITECTURAL DECISIONS</a:t>
            </a:r>
          </a:p>
        </p:txBody>
      </p:sp>
      <p:sp>
        <p:nvSpPr>
          <p:cNvPr id="347" name="Shape 347"/>
          <p:cNvSpPr txBox="1"/>
          <p:nvPr/>
        </p:nvSpPr>
        <p:spPr>
          <a:xfrm>
            <a:off x="315812" y="1315645"/>
            <a:ext cx="8418900" cy="804487"/>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the set of architectural decisions developed in the step 3A, classify them by highly coupled/sensitive decisions in the matrix given below. We want you to actively classify these decisions, not automatically place all of them in the High Sensitivity / Highly Coupled box. </a:t>
            </a:r>
            <a:endParaRPr lang="en-US" sz="1200" dirty="0">
              <a:solidFill>
                <a:schemeClr val="dk1"/>
              </a:solidFill>
              <a:latin typeface="Times New Roman"/>
              <a:ea typeface="Times New Roman"/>
              <a:cs typeface="Times New Roman"/>
              <a:sym typeface="Times New Roman"/>
            </a:endParaRPr>
          </a:p>
          <a:p>
            <a:pPr lvl="0">
              <a:buClr>
                <a:schemeClr val="dk1"/>
              </a:buClr>
              <a:buSzPct val="25000"/>
            </a:pPr>
            <a:endParaRPr sz="1200" b="0" i="0" u="none" strike="noStrike" cap="none" dirty="0">
              <a:solidFill>
                <a:schemeClr val="dk1"/>
              </a:solidFill>
              <a:latin typeface="Times New Roman"/>
              <a:ea typeface="Times New Roman"/>
              <a:cs typeface="Times New Roman"/>
              <a:sym typeface="Times New Roman"/>
            </a:endParaRPr>
          </a:p>
        </p:txBody>
      </p:sp>
      <p:graphicFrame>
        <p:nvGraphicFramePr>
          <p:cNvPr id="7" name="Table 6"/>
          <p:cNvGraphicFramePr>
            <a:graphicFrameLocks noGrp="1"/>
          </p:cNvGraphicFramePr>
          <p:nvPr>
            <p:extLst>
              <p:ext uri="{D42A27DB-BD31-4B8C-83A1-F6EECF244321}">
                <p14:modId xmlns:p14="http://schemas.microsoft.com/office/powerpoint/2010/main" val="1570172934"/>
              </p:ext>
            </p:extLst>
          </p:nvPr>
        </p:nvGraphicFramePr>
        <p:xfrm>
          <a:off x="407319" y="1958945"/>
          <a:ext cx="8329363" cy="4127204"/>
        </p:xfrm>
        <a:graphic>
          <a:graphicData uri="http://schemas.openxmlformats.org/drawingml/2006/table">
            <a:tbl>
              <a:tblPr firstRow="1" bandRow="1">
                <a:tableStyleId>{3B4B98B0-60AC-42C2-AFA5-B58CD77FA1E5}</a:tableStyleId>
              </a:tblPr>
              <a:tblGrid>
                <a:gridCol w="726765">
                  <a:extLst>
                    <a:ext uri="{9D8B030D-6E8A-4147-A177-3AD203B41FA5}">
                      <a16:colId xmlns="" xmlns:a16="http://schemas.microsoft.com/office/drawing/2014/main" val="3639328939"/>
                    </a:ext>
                  </a:extLst>
                </a:gridCol>
                <a:gridCol w="3431177">
                  <a:extLst>
                    <a:ext uri="{9D8B030D-6E8A-4147-A177-3AD203B41FA5}">
                      <a16:colId xmlns="" xmlns:a16="http://schemas.microsoft.com/office/drawing/2014/main" val="1873576980"/>
                    </a:ext>
                  </a:extLst>
                </a:gridCol>
                <a:gridCol w="4171421">
                  <a:extLst>
                    <a:ext uri="{9D8B030D-6E8A-4147-A177-3AD203B41FA5}">
                      <a16:colId xmlns="" xmlns:a16="http://schemas.microsoft.com/office/drawing/2014/main" val="2797296074"/>
                    </a:ext>
                  </a:extLst>
                </a:gridCol>
              </a:tblGrid>
              <a:tr h="345629">
                <a:tc>
                  <a:txBody>
                    <a:bodyPr/>
                    <a:lstStyle/>
                    <a:p>
                      <a:endParaRPr lang="en-US" sz="1000" dirty="0"/>
                    </a:p>
                  </a:txBody>
                  <a:tcPr/>
                </a:tc>
                <a:tc>
                  <a:txBody>
                    <a:bodyPr/>
                    <a:lstStyle/>
                    <a:p>
                      <a:pPr algn="ctr"/>
                      <a:r>
                        <a:rPr lang="en-US" sz="1000" dirty="0" smtClean="0"/>
                        <a:t>Loosely Coupled</a:t>
                      </a:r>
                      <a:endParaRPr lang="en-US" sz="1000" dirty="0"/>
                    </a:p>
                  </a:txBody>
                  <a:tcPr anchor="ctr">
                    <a:lnB w="12700" cap="flat" cmpd="sng" algn="ctr">
                      <a:solidFill>
                        <a:srgbClr val="4F81BD"/>
                      </a:solidFill>
                      <a:prstDash val="solid"/>
                      <a:round/>
                      <a:headEnd type="none" w="med" len="med"/>
                      <a:tailEnd type="none" w="med" len="med"/>
                    </a:lnB>
                  </a:tcPr>
                </a:tc>
                <a:tc>
                  <a:txBody>
                    <a:bodyPr/>
                    <a:lstStyle/>
                    <a:p>
                      <a:pPr algn="ctr"/>
                      <a:r>
                        <a:rPr lang="en-US" sz="1000" dirty="0" smtClean="0"/>
                        <a:t>Highly Coupled</a:t>
                      </a:r>
                      <a:endParaRPr lang="en-US" sz="1000" dirty="0"/>
                    </a:p>
                  </a:txBody>
                  <a:tcPr anchor="ctr">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240704126"/>
                  </a:ext>
                </a:extLst>
              </a:tr>
              <a:tr h="1832355">
                <a:tc>
                  <a:txBody>
                    <a:bodyPr/>
                    <a:lstStyle/>
                    <a:p>
                      <a:pPr algn="ctr"/>
                      <a:r>
                        <a:rPr lang="en-US" sz="1000" b="1" dirty="0" smtClean="0"/>
                        <a:t>High</a:t>
                      </a:r>
                      <a:r>
                        <a:rPr lang="en-US" sz="1000" b="1" baseline="0" dirty="0" smtClean="0"/>
                        <a:t> Sensitivity</a:t>
                      </a:r>
                      <a:endParaRPr lang="en-US" sz="1000" b="1" dirty="0"/>
                    </a:p>
                  </a:txBody>
                  <a:tcPr vert="vert270" anchor="ct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3689116030"/>
                  </a:ext>
                </a:extLst>
              </a:tr>
              <a:tr h="1949220">
                <a:tc>
                  <a:txBody>
                    <a:bodyPr/>
                    <a:lstStyle/>
                    <a:p>
                      <a:pPr algn="ctr"/>
                      <a:r>
                        <a:rPr lang="en-US" sz="1000" b="1" dirty="0" smtClean="0"/>
                        <a:t>Low Sensitivity</a:t>
                      </a:r>
                      <a:endParaRPr lang="en-US" sz="1000" b="1" dirty="0"/>
                    </a:p>
                  </a:txBody>
                  <a:tcPr vert="vert270" anchor="ctr">
                    <a:lnR w="12700" cap="flat" cmpd="sng" algn="ctr">
                      <a:solidFill>
                        <a:srgbClr val="4F81BD"/>
                      </a:solidFill>
                      <a:prstDash val="solid"/>
                      <a:round/>
                      <a:headEnd type="none" w="med" len="med"/>
                      <a:tailEnd type="none" w="med" len="med"/>
                    </a:lnR>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917668342"/>
                  </a:ext>
                </a:extLst>
              </a:tr>
            </a:tbl>
          </a:graphicData>
        </a:graphic>
      </p:graphicFrame>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extLst>
      <p:ext uri="{BB962C8B-B14F-4D97-AF65-F5344CB8AC3E}">
        <p14:creationId xmlns:p14="http://schemas.microsoft.com/office/powerpoint/2010/main" val="187100860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smtClean="0"/>
              <a:t>3C</a:t>
            </a:r>
            <a:r>
              <a:rPr lang="en-US" sz="3000" b="1" i="0" u="none" strike="noStrike" cap="none" dirty="0" smtClean="0">
                <a:solidFill>
                  <a:srgbClr val="000000"/>
                </a:solidFill>
                <a:latin typeface="Arial"/>
                <a:ea typeface="Arial"/>
                <a:cs typeface="Arial"/>
                <a:sym typeface="Arial"/>
              </a:rPr>
              <a:t>: </a:t>
            </a:r>
            <a:r>
              <a:rPr lang="en-US" sz="3000" b="1" dirty="0"/>
              <a:t>ARCHITECTURAL DECISIONS</a:t>
            </a:r>
          </a:p>
        </p:txBody>
      </p:sp>
      <p:sp>
        <p:nvSpPr>
          <p:cNvPr id="347" name="Shape 347"/>
          <p:cNvSpPr txBox="1"/>
          <p:nvPr/>
        </p:nvSpPr>
        <p:spPr>
          <a:xfrm>
            <a:off x="315812" y="1315645"/>
            <a:ext cx="8418900" cy="804487"/>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a:t>
            </a:r>
            <a:r>
              <a:rPr lang="en-US" sz="1200" i="1" dirty="0" smtClean="0">
                <a:solidFill>
                  <a:srgbClr val="3F3F3F"/>
                </a:solidFill>
                <a:latin typeface="Source Sans Pro"/>
                <a:ea typeface="Source Sans Pro"/>
                <a:cs typeface="Source Sans Pro"/>
                <a:sym typeface="Source Sans Pro"/>
              </a:rPr>
              <a:t>the set of architectural decisions developed, include a small write-up with constructive feedback that touches on the following. </a:t>
            </a:r>
            <a:r>
              <a:rPr lang="en-US" sz="1200" i="1" dirty="0">
                <a:solidFill>
                  <a:srgbClr val="3F3F3F"/>
                </a:solidFill>
                <a:latin typeface="Source Sans Pro"/>
                <a:ea typeface="Source Sans Pro"/>
                <a:cs typeface="Source Sans Pro"/>
                <a:sym typeface="Source Sans Pro"/>
              </a:rPr>
              <a:t>Do </a:t>
            </a:r>
            <a:r>
              <a:rPr lang="en-US" sz="1200" i="1" dirty="0" smtClean="0">
                <a:solidFill>
                  <a:srgbClr val="3F3F3F"/>
                </a:solidFill>
                <a:latin typeface="Source Sans Pro"/>
                <a:ea typeface="Source Sans Pro"/>
                <a:cs typeface="Source Sans Pro"/>
                <a:sym typeface="Source Sans Pro"/>
              </a:rPr>
              <a:t>these decisions </a:t>
            </a:r>
            <a:r>
              <a:rPr lang="en-US" sz="1200" i="1" dirty="0">
                <a:solidFill>
                  <a:srgbClr val="3F3F3F"/>
                </a:solidFill>
                <a:latin typeface="Source Sans Pro"/>
                <a:ea typeface="Source Sans Pro"/>
                <a:cs typeface="Source Sans Pro"/>
                <a:sym typeface="Source Sans Pro"/>
              </a:rPr>
              <a:t>represent the </a:t>
            </a:r>
            <a:r>
              <a:rPr lang="en-US" sz="1200" i="1" dirty="0" smtClean="0">
                <a:solidFill>
                  <a:srgbClr val="3F3F3F"/>
                </a:solidFill>
                <a:latin typeface="Source Sans Pro"/>
                <a:ea typeface="Source Sans Pro"/>
                <a:cs typeface="Source Sans Pro"/>
                <a:sym typeface="Source Sans Pro"/>
              </a:rPr>
              <a:t>architecture of the system? </a:t>
            </a:r>
            <a:r>
              <a:rPr lang="en-US" sz="1200" i="1" dirty="0">
                <a:solidFill>
                  <a:srgbClr val="3F3F3F"/>
                </a:solidFill>
                <a:latin typeface="Source Sans Pro"/>
                <a:ea typeface="Source Sans Pro"/>
                <a:cs typeface="Source Sans Pro"/>
                <a:sym typeface="Source Sans Pro"/>
              </a:rPr>
              <a:t>Are </a:t>
            </a:r>
            <a:r>
              <a:rPr lang="en-US" sz="1200" i="1" dirty="0" smtClean="0">
                <a:solidFill>
                  <a:srgbClr val="3F3F3F"/>
                </a:solidFill>
                <a:latin typeface="Source Sans Pro"/>
                <a:ea typeface="Source Sans Pro"/>
                <a:cs typeface="Source Sans Pro"/>
                <a:sym typeface="Source Sans Pro"/>
              </a:rPr>
              <a:t>they </a:t>
            </a:r>
            <a:r>
              <a:rPr lang="en-US" sz="1200" i="1" dirty="0">
                <a:solidFill>
                  <a:srgbClr val="3F3F3F"/>
                </a:solidFill>
                <a:latin typeface="Source Sans Pro"/>
                <a:ea typeface="Source Sans Pro"/>
                <a:cs typeface="Source Sans Pro"/>
                <a:sym typeface="Source Sans Pro"/>
              </a:rPr>
              <a:t>true architectural </a:t>
            </a:r>
            <a:r>
              <a:rPr lang="en-US" sz="1200" i="1" dirty="0" smtClean="0">
                <a:solidFill>
                  <a:srgbClr val="3F3F3F"/>
                </a:solidFill>
                <a:latin typeface="Source Sans Pro"/>
                <a:ea typeface="Source Sans Pro"/>
                <a:cs typeface="Source Sans Pro"/>
                <a:sym typeface="Source Sans Pro"/>
              </a:rPr>
              <a:t>decisions? </a:t>
            </a:r>
          </a:p>
          <a:p>
            <a:pPr>
              <a:buClr>
                <a:schemeClr val="dk1"/>
              </a:buClr>
              <a:buSzPct val="25000"/>
            </a:pPr>
            <a:endParaRPr lang="en-US" sz="1200" i="1" dirty="0">
              <a:solidFill>
                <a:srgbClr val="3F3F3F"/>
              </a:solidFill>
              <a:latin typeface="Source Sans Pro"/>
              <a:ea typeface="Source Sans Pro"/>
              <a:cs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i="1" dirty="0">
              <a:solidFill>
                <a:srgbClr val="3F3F3F"/>
              </a:solidFill>
              <a:latin typeface="Source Sans Pro"/>
              <a:ea typeface="Source Sans Pro"/>
              <a:cs typeface="Source Sans Pro"/>
              <a:sym typeface="Source Sans Pro"/>
            </a:endParaRPr>
          </a:p>
          <a:p>
            <a:pPr lvl="0">
              <a:buClr>
                <a:schemeClr val="dk1"/>
              </a:buClr>
              <a:buSzPct val="25000"/>
            </a:pPr>
            <a:endParaRPr sz="1200" b="0" i="0" u="none" strike="noStrike" cap="none" dirty="0">
              <a:solidFill>
                <a:schemeClr val="dk1"/>
              </a:solidFill>
              <a:latin typeface="Times New Roman"/>
              <a:ea typeface="Times New Roman"/>
              <a:cs typeface="Times New Roman"/>
              <a:sym typeface="Times New Roman"/>
            </a:endParaRPr>
          </a:p>
        </p:txBody>
      </p:sp>
      <p:sp>
        <p:nvSpPr>
          <p:cNvPr id="11" name="Shape 315"/>
          <p:cNvSpPr/>
          <p:nvPr/>
        </p:nvSpPr>
        <p:spPr>
          <a:xfrm>
            <a:off x="367654" y="2286367"/>
            <a:ext cx="8419070" cy="380153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2" name="Shape 316"/>
          <p:cNvSpPr txBox="1"/>
          <p:nvPr/>
        </p:nvSpPr>
        <p:spPr>
          <a:xfrm>
            <a:off x="367654" y="2286367"/>
            <a:ext cx="8419069" cy="380153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9" name="Shape 62"/>
          <p:cNvSpPr txBox="1"/>
          <p:nvPr/>
        </p:nvSpPr>
        <p:spPr>
          <a:xfrm>
            <a:off x="3756214" y="4022350"/>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Write-up.</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466686019"/>
      </p:ext>
    </p:extLst>
  </p:cSld>
  <p:clrMapOvr>
    <a:masterClrMapping/>
  </p:clrMapOvr>
  <p:transition spd="slow">
    <p:fade/>
  </p:transition>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8092</TotalTime>
  <Words>1205</Words>
  <Application>Microsoft Office PowerPoint</Application>
  <PresentationFormat>On-screen Show (4:3)</PresentationFormat>
  <Paragraphs>112</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EdX</dc:creator>
  <cp:keywords/>
  <dc:description/>
  <cp:lastModifiedBy>James Stanton</cp:lastModifiedBy>
  <cp:revision>212</cp:revision>
  <dcterms:modified xsi:type="dcterms:W3CDTF">2018-08-13T15:21:46Z</dcterms:modified>
  <cp:category/>
</cp:coreProperties>
</file>