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71" r:id="rId2"/>
  </p:sldMasterIdLst>
  <p:notesMasterIdLst>
    <p:notesMasterId r:id="rId8"/>
  </p:notesMasterIdLst>
  <p:handoutMasterIdLst>
    <p:handoutMasterId r:id="rId9"/>
  </p:handoutMasterIdLst>
  <p:sldIdLst>
    <p:sldId id="256" r:id="rId3"/>
    <p:sldId id="288" r:id="rId4"/>
    <p:sldId id="289" r:id="rId5"/>
    <p:sldId id="290" r:id="rId6"/>
    <p:sldId id="291" r:id="rId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174">
          <p15:clr>
            <a:srgbClr val="A4A3A4"/>
          </p15:clr>
        </p15:guide>
        <p15:guide id="4" orient="horz" pos="113">
          <p15:clr>
            <a:srgbClr val="A4A3A4"/>
          </p15:clr>
        </p15:guide>
        <p15:guide id="5" orient="horz" pos="2214">
          <p15:clr>
            <a:srgbClr val="A4A3A4"/>
          </p15:clr>
        </p15:guide>
        <p15:guide id="6" pos="5574">
          <p15:clr>
            <a:srgbClr val="A4A3A4"/>
          </p15:clr>
        </p15:guide>
        <p15:guide id="7" pos="279">
          <p15:clr>
            <a:srgbClr val="A4A3A4"/>
          </p15:clr>
        </p15:guide>
        <p15:guide id="8" pos="1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a Temes" initials="CT" lastIdx="2" clrIdx="0">
    <p:extLst/>
  </p:cmAuthor>
  <p:cmAuthor id="2" name="Nathan  Benjami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B8C"/>
    <a:srgbClr val="3489C7"/>
    <a:srgbClr val="343434"/>
    <a:srgbClr val="565656"/>
    <a:srgbClr val="ACACAC"/>
    <a:srgbClr val="6D6D6D"/>
    <a:srgbClr val="570005"/>
    <a:srgbClr val="3DCDCF"/>
    <a:srgbClr val="FF6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43"/>
  </p:normalViewPr>
  <p:slideViewPr>
    <p:cSldViewPr snapToGrid="0" snapToObjects="1">
      <p:cViewPr varScale="1">
        <p:scale>
          <a:sx n="132" d="100"/>
          <a:sy n="132" d="100"/>
        </p:scale>
        <p:origin x="876" y="126"/>
      </p:cViewPr>
      <p:guideLst>
        <p:guide orient="horz" pos="2160"/>
        <p:guide pos="2880"/>
        <p:guide orient="horz" pos="4174"/>
        <p:guide orient="horz" pos="113"/>
        <p:guide orient="horz" pos="2214"/>
        <p:guide pos="5574"/>
        <p:guide pos="279"/>
        <p:guide pos="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0BF01-E03B-0740-9C8E-3153BAA4A97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6A1BB-E0F7-A54B-8A92-AD65D4FA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373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77529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2226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9191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1371605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167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332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498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664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583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2994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16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327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82"/>
          <p:cNvSpPr txBox="1">
            <a:spLocks noGrp="1"/>
          </p:cNvSpPr>
          <p:nvPr>
            <p:ph type="sldNum" idx="12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031910" y="5090582"/>
            <a:ext cx="4739967" cy="305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60"/>
              </a:spcBef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1036890" y="5583182"/>
            <a:ext cx="4739967" cy="305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60"/>
              </a:spcBef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2"/>
          <p:cNvSpPr txBox="1">
            <a:spLocks noGrp="1"/>
          </p:cNvSpPr>
          <p:nvPr>
            <p:ph type="sldNum" idx="12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09490" y="3154534"/>
            <a:ext cx="4345801" cy="49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509490" y="3181141"/>
            <a:ext cx="4352544" cy="4480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60"/>
              </a:spcBef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2"/>
          <p:cNvSpPr txBox="1">
            <a:spLocks noGrp="1"/>
          </p:cNvSpPr>
          <p:nvPr>
            <p:ph type="sldNum" idx="12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500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8640" y="-1"/>
            <a:ext cx="2650775" cy="357337"/>
          </a:xfrm>
          <a:prstGeom prst="rect">
            <a:avLst/>
          </a:prstGeom>
          <a:solidFill>
            <a:srgbClr val="3489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hape 64"/>
          <p:cNvSpPr txBox="1"/>
          <p:nvPr userDrawn="1"/>
        </p:nvSpPr>
        <p:spPr>
          <a:xfrm>
            <a:off x="99092" y="31314"/>
            <a:ext cx="2553288" cy="527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100" b="1" i="0" dirty="0">
                <a:solidFill>
                  <a:srgbClr val="FFFFFF"/>
                </a:solidFill>
                <a:latin typeface="Arial"/>
                <a:ea typeface="Source Sans Pro"/>
                <a:cs typeface="Arial"/>
                <a:sym typeface="Source Sans Pro"/>
              </a:rPr>
              <a:t>Architecture of Complex</a:t>
            </a:r>
            <a:r>
              <a:rPr lang="en-US" sz="1100" b="1" i="0" baseline="0" dirty="0">
                <a:solidFill>
                  <a:srgbClr val="FFFFFF"/>
                </a:solidFill>
                <a:latin typeface="Arial"/>
                <a:ea typeface="Source Sans Pro"/>
                <a:cs typeface="Arial"/>
                <a:sym typeface="Source Sans Pro"/>
              </a:rPr>
              <a:t> Systems</a:t>
            </a:r>
            <a:endParaRPr lang="en-US" sz="1100" b="0" i="1" dirty="0">
              <a:solidFill>
                <a:srgbClr val="565656"/>
              </a:solidFill>
              <a:latin typeface="Arial"/>
              <a:ea typeface="Source Sans Pro"/>
              <a:cs typeface="Arial"/>
              <a:sym typeface="Source Sans Pro"/>
            </a:endParaRPr>
          </a:p>
        </p:txBody>
      </p:sp>
      <p:sp>
        <p:nvSpPr>
          <p:cNvPr id="6" name="Shape 82"/>
          <p:cNvSpPr txBox="1">
            <a:spLocks noGrp="1"/>
          </p:cNvSpPr>
          <p:nvPr>
            <p:ph type="sldNum" idx="4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9567" y="6427633"/>
            <a:ext cx="5447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A8B8C"/>
                </a:solidFill>
              </a:rPr>
              <a:t>Copyright © 2017. Massachusetts Institute of Technology.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230" y="87174"/>
            <a:ext cx="1138594" cy="25424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1" r:id="rId2"/>
    <p:sldLayoutId id="2147483670" r:id="rId3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2"/>
          <p:cNvSpPr txBox="1">
            <a:spLocks noGrp="1"/>
          </p:cNvSpPr>
          <p:nvPr>
            <p:ph type="sldNum" idx="4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29567" y="6427633"/>
            <a:ext cx="5447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A8B8C"/>
                </a:solidFill>
              </a:rPr>
              <a:t>Copyright © 2017. Massachusetts Institute of Technology.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80621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" y="1805426"/>
            <a:ext cx="9148064" cy="3425766"/>
          </a:xfrm>
          <a:prstGeom prst="rect">
            <a:avLst/>
          </a:prstGeom>
        </p:spPr>
      </p:pic>
      <p:sp>
        <p:nvSpPr>
          <p:cNvPr id="4" name="Shape 64"/>
          <p:cNvSpPr txBox="1"/>
          <p:nvPr/>
        </p:nvSpPr>
        <p:spPr>
          <a:xfrm>
            <a:off x="154984" y="966528"/>
            <a:ext cx="8123115" cy="8036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b="1" dirty="0">
                <a:solidFill>
                  <a:schemeClr val="tx1"/>
                </a:solidFill>
                <a:ea typeface="Source Sans Pro"/>
                <a:sym typeface="Source Sans Pro"/>
              </a:rPr>
              <a:t>Architecture of Complex Systems</a:t>
            </a:r>
          </a:p>
        </p:txBody>
      </p:sp>
      <p:sp>
        <p:nvSpPr>
          <p:cNvPr id="5" name="Shape 64"/>
          <p:cNvSpPr txBox="1"/>
          <p:nvPr/>
        </p:nvSpPr>
        <p:spPr>
          <a:xfrm>
            <a:off x="2409761" y="3132087"/>
            <a:ext cx="1150237" cy="6951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buClr>
                <a:schemeClr val="lt1"/>
              </a:buClr>
              <a:buSzPct val="25000"/>
            </a:pPr>
            <a:r>
              <a:rPr lang="en-US" sz="1600" dirty="0">
                <a:solidFill>
                  <a:schemeClr val="bg1"/>
                </a:solidFill>
                <a:latin typeface="+mj-lt"/>
                <a:ea typeface="Source Sans Pro"/>
                <a:cs typeface="Source Sans Pro"/>
                <a:sym typeface="Source Sans Pro"/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09490" y="3657540"/>
            <a:ext cx="4345801" cy="49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509490" y="3684147"/>
            <a:ext cx="4352544" cy="448056"/>
          </a:xfrm>
        </p:spPr>
        <p:txBody>
          <a:bodyPr/>
          <a:lstStyle/>
          <a:p>
            <a:r>
              <a:rPr lang="en-US" dirty="0"/>
              <a:t>Tomas Mawyin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0965" y="2738678"/>
            <a:ext cx="2001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bg1"/>
                </a:solidFill>
                <a:ea typeface="Source Sans Pro"/>
                <a:sym typeface="Source Sans Pro"/>
              </a:rPr>
              <a:t>Action Plan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9" y="254000"/>
            <a:ext cx="1425237" cy="31825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4"/>
          <p:cNvSpPr txBox="1"/>
          <p:nvPr/>
        </p:nvSpPr>
        <p:spPr>
          <a:xfrm>
            <a:off x="362037" y="877541"/>
            <a:ext cx="7799829" cy="722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ea typeface="Source Sans Pro"/>
                <a:sym typeface="Source Sans Pro"/>
              </a:rPr>
              <a:t>Week 4 Action Plan</a:t>
            </a:r>
          </a:p>
        </p:txBody>
      </p:sp>
      <p:sp>
        <p:nvSpPr>
          <p:cNvPr id="6" name="Shape 64"/>
          <p:cNvSpPr txBox="1"/>
          <p:nvPr/>
        </p:nvSpPr>
        <p:spPr>
          <a:xfrm>
            <a:off x="383154" y="1954098"/>
            <a:ext cx="2770321" cy="527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solidFill>
                  <a:srgbClr val="6D6D6D"/>
                </a:solidFill>
                <a:ea typeface="Source Sans Pro"/>
                <a:sym typeface="Source Sans Pro"/>
              </a:rPr>
              <a:t>Overview</a:t>
            </a:r>
          </a:p>
        </p:txBody>
      </p:sp>
      <p:sp>
        <p:nvSpPr>
          <p:cNvPr id="8" name="Shape 62"/>
          <p:cNvSpPr txBox="1"/>
          <p:nvPr/>
        </p:nvSpPr>
        <p:spPr>
          <a:xfrm>
            <a:off x="374578" y="2413945"/>
            <a:ext cx="3625585" cy="34688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buClr>
                <a:schemeClr val="dk1"/>
              </a:buClr>
              <a:buSzPct val="25000"/>
            </a:pPr>
            <a:r>
              <a:rPr lang="en-US" sz="1200" dirty="0">
                <a:solidFill>
                  <a:srgbClr val="3F3F3F"/>
                </a:solidFill>
                <a:ea typeface="Source Sans Pro"/>
                <a:sym typeface="Source Sans Pro"/>
              </a:rPr>
              <a:t>Revisit the goals you put in place for Week 2. Please open your saved Week 2 Action Plan document, and update this document with any revisions.</a:t>
            </a:r>
          </a:p>
          <a:p>
            <a:pPr>
              <a:lnSpc>
                <a:spcPct val="110000"/>
              </a:lnSpc>
              <a:buClr>
                <a:schemeClr val="dk1"/>
              </a:buClr>
              <a:buSzPct val="25000"/>
            </a:pPr>
            <a:endParaRPr lang="en-US" sz="1200" dirty="0">
              <a:solidFill>
                <a:srgbClr val="3F3F3F"/>
              </a:solidFill>
              <a:ea typeface="Source Sans Pro"/>
              <a:sym typeface="Source Sans Pro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ct val="25000"/>
            </a:pPr>
            <a:endParaRPr lang="en-US" sz="1200" dirty="0">
              <a:solidFill>
                <a:schemeClr val="dk1"/>
              </a:solidFill>
              <a:ea typeface="Souce Sans Pro"/>
              <a:sym typeface="Souce Sans Pro"/>
            </a:endParaRPr>
          </a:p>
          <a:p>
            <a:pPr algn="ctr">
              <a:lnSpc>
                <a:spcPct val="110000"/>
              </a:lnSpc>
              <a:buClr>
                <a:schemeClr val="dk1"/>
              </a:buClr>
              <a:buSzPct val="25000"/>
            </a:pPr>
            <a:endParaRPr lang="en-US" sz="1200" i="1" dirty="0">
              <a:solidFill>
                <a:schemeClr val="dk1"/>
              </a:solidFill>
              <a:ea typeface="Souce Sans Pro"/>
              <a:sym typeface="Souce Sans Pro"/>
            </a:endParaRPr>
          </a:p>
          <a:p>
            <a:pPr>
              <a:lnSpc>
                <a:spcPct val="110000"/>
              </a:lnSpc>
              <a:buClr>
                <a:schemeClr val="dk1"/>
              </a:buClr>
            </a:pPr>
            <a:endParaRPr sz="1200" dirty="0">
              <a:solidFill>
                <a:schemeClr val="dk1"/>
              </a:solidFill>
              <a:ea typeface="Times New Roman"/>
              <a:sym typeface="Times New Roman"/>
            </a:endParaRPr>
          </a:p>
          <a:p>
            <a:pPr>
              <a:lnSpc>
                <a:spcPct val="110000"/>
              </a:lnSpc>
              <a:buClr>
                <a:srgbClr val="000000"/>
              </a:buClr>
            </a:pPr>
            <a:endParaRPr sz="1200" dirty="0">
              <a:solidFill>
                <a:schemeClr val="dk1"/>
              </a:solidFill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52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4"/>
          <p:cNvSpPr txBox="1"/>
          <p:nvPr/>
        </p:nvSpPr>
        <p:spPr>
          <a:xfrm>
            <a:off x="409073" y="858279"/>
            <a:ext cx="7779583" cy="5277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b="1" dirty="0">
                <a:latin typeface="+mj-lt"/>
                <a:ea typeface="Source Sans Pro"/>
                <a:cs typeface="Source Sans Pro"/>
                <a:sym typeface="Source Sans Pro"/>
              </a:rPr>
              <a:t>Set Short-Term Goals: Revised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3782"/>
              </p:ext>
            </p:extLst>
          </p:nvPr>
        </p:nvGraphicFramePr>
        <p:xfrm>
          <a:off x="561467" y="2125133"/>
          <a:ext cx="8176133" cy="3566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99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4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869">
                <a:tc>
                  <a:txBody>
                    <a:bodyPr/>
                    <a:lstStyle/>
                    <a:p>
                      <a:r>
                        <a:rPr lang="en-US" sz="1400" dirty="0"/>
                        <a:t>Three things I will do differently in the next 90 days?</a:t>
                      </a:r>
                      <a:endParaRPr lang="en-US" sz="1400" b="1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Who do</a:t>
                      </a:r>
                      <a:r>
                        <a:rPr lang="en-US" sz="1400" baseline="0" dirty="0"/>
                        <a:t> I need to involve</a:t>
                      </a:r>
                      <a:r>
                        <a:rPr lang="en-US" sz="1400" dirty="0"/>
                        <a:t>?* </a:t>
                      </a:r>
                      <a:endParaRPr lang="en-US" sz="1400" b="1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will</a:t>
                      </a:r>
                      <a:r>
                        <a:rPr lang="en-US" sz="1400" baseline="0" dirty="0"/>
                        <a:t> I measure success? </a:t>
                      </a:r>
                      <a:endParaRPr lang="en-US" sz="1400" b="1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Target date for review</a:t>
                      </a:r>
                      <a:endParaRPr lang="en-US" sz="1400" b="1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869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rial Narrow"/>
                          <a:cs typeface="Arial Narrow"/>
                        </a:rPr>
                        <a:t>Think about different ways to represent systems and showcase the importance to other cross-functional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rial Narrow"/>
                          <a:cs typeface="Arial Narrow"/>
                        </a:rPr>
                        <a:t>Engineering development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rial Narrow"/>
                          <a:cs typeface="Arial Narrow"/>
                        </a:rPr>
                        <a:t>Gathering information from cross-functional engineering development teams and obtaining a common definition and representation of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rial Narrow"/>
                          <a:cs typeface="Arial Narrow"/>
                        </a:rPr>
                        <a:t>60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869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rial Narrow"/>
                          <a:cs typeface="Arial Narrow"/>
                        </a:rPr>
                        <a:t>Utilize OPM, or </a:t>
                      </a:r>
                      <a:r>
                        <a:rPr lang="en-US" sz="1200" b="0" i="0" dirty="0" err="1">
                          <a:latin typeface="Arial Narrow"/>
                          <a:cs typeface="Arial Narrow"/>
                        </a:rPr>
                        <a:t>SysML</a:t>
                      </a:r>
                      <a:r>
                        <a:rPr lang="en-US" sz="1200" b="0" i="0" dirty="0">
                          <a:latin typeface="Arial Narrow"/>
                          <a:cs typeface="Arial Narrow"/>
                        </a:rPr>
                        <a:t> representations to improve how systems and requirements are documented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rial Narrow"/>
                          <a:cs typeface="Arial Narrow"/>
                        </a:rPr>
                        <a:t>Engineering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rial Narrow"/>
                          <a:cs typeface="Arial Narrow"/>
                        </a:rPr>
                        <a:t>Signed documentation from relevant stakeholders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rial Narrow"/>
                          <a:cs typeface="Arial Narrow"/>
                        </a:rPr>
                        <a:t>90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869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rial Narrow"/>
                          <a:cs typeface="Arial Narrow"/>
                        </a:rPr>
                        <a:t>Make full use of DSM to understand system composition, interactions between components and gather insights on how to improve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rial Narrow"/>
                          <a:cs typeface="Arial Narrow"/>
                        </a:rPr>
                        <a:t>My product development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rial Narrow"/>
                          <a:cs typeface="Arial Narrow"/>
                        </a:rPr>
                        <a:t>Understanding the system complexity and the interactions will lead the way to reduce cost and design a more efficient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rial Narrow"/>
                          <a:cs typeface="Arial Narrow"/>
                        </a:rPr>
                        <a:t>90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Shape 62"/>
          <p:cNvSpPr txBox="1"/>
          <p:nvPr/>
        </p:nvSpPr>
        <p:spPr>
          <a:xfrm>
            <a:off x="442817" y="1357982"/>
            <a:ext cx="8440677" cy="4469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1200" i="1" dirty="0">
                <a:solidFill>
                  <a:srgbClr val="3F3F3F"/>
                </a:solidFill>
                <a:ea typeface="Source Sans Pro"/>
                <a:sym typeface="Source Sans Pro"/>
              </a:rPr>
              <a:t>Based on your previous work from Week 2, enter revisions below. Have your goals changed? If so, indicate below.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3240"/>
              </p:ext>
            </p:extLst>
          </p:nvPr>
        </p:nvGraphicFramePr>
        <p:xfrm>
          <a:off x="575088" y="5832500"/>
          <a:ext cx="8176133" cy="4408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176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869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rial Narrow"/>
                          <a:cs typeface="Arial Narrow"/>
                        </a:rPr>
                        <a:t>*</a:t>
                      </a:r>
                      <a:r>
                        <a:rPr lang="en-US" sz="1200" b="0" i="0" baseline="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n-US" sz="1200" b="1" i="0" baseline="0" dirty="0">
                          <a:latin typeface="Arial Narrow"/>
                          <a:cs typeface="Arial Narrow"/>
                        </a:rPr>
                        <a:t>Have you identified a mentor? This would be a great opportunity to do so. </a:t>
                      </a:r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27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4"/>
          <p:cNvSpPr txBox="1"/>
          <p:nvPr/>
        </p:nvSpPr>
        <p:spPr>
          <a:xfrm>
            <a:off x="409073" y="858279"/>
            <a:ext cx="7779583" cy="5277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b="1" dirty="0">
                <a:latin typeface="+mj-lt"/>
                <a:ea typeface="Source Sans Pro"/>
                <a:cs typeface="Source Sans Pro"/>
                <a:sym typeface="Source Sans Pro"/>
              </a:rPr>
              <a:t>Set Medium-Term Goals: Revised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85622"/>
              </p:ext>
            </p:extLst>
          </p:nvPr>
        </p:nvGraphicFramePr>
        <p:xfrm>
          <a:off x="502201" y="2108200"/>
          <a:ext cx="8125332" cy="205630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6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869">
                <a:tc>
                  <a:txBody>
                    <a:bodyPr/>
                    <a:lstStyle/>
                    <a:p>
                      <a:r>
                        <a:rPr lang="en-US" sz="1400" dirty="0"/>
                        <a:t>Short Term Goals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( 90 days ) </a:t>
                      </a:r>
                      <a:endParaRPr lang="en-US" sz="1400" b="1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Medium Term Goals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( 12-15 months ) </a:t>
                      </a:r>
                      <a:endParaRPr lang="en-US" sz="1400" b="1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132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rial Narrow"/>
                          <a:cs typeface="Arial Narrow"/>
                        </a:rPr>
                        <a:t>Integrate all the development process into one of the tools for delivering systems and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0" i="0" dirty="0">
                          <a:latin typeface="Arial Narrow"/>
                          <a:cs typeface="Arial Narrow"/>
                        </a:rPr>
                        <a:t>Using </a:t>
                      </a:r>
                      <a:r>
                        <a:rPr lang="en-US" sz="1200" b="0" i="0" dirty="0" err="1">
                          <a:latin typeface="Arial Narrow"/>
                          <a:cs typeface="Arial Narrow"/>
                        </a:rPr>
                        <a:t>SysML</a:t>
                      </a:r>
                      <a:r>
                        <a:rPr lang="en-US" sz="1200" b="0" i="0" dirty="0">
                          <a:latin typeface="Arial Narrow"/>
                          <a:cs typeface="Arial Narrow"/>
                        </a:rPr>
                        <a:t> to represent the entire system I currently work on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0" i="0" dirty="0">
                          <a:latin typeface="Arial Narrow"/>
                          <a:cs typeface="Arial Narrow"/>
                        </a:rPr>
                        <a:t>Use DSM or </a:t>
                      </a:r>
                      <a:r>
                        <a:rPr lang="en-US" sz="1200" b="0" i="0" dirty="0" err="1">
                          <a:latin typeface="Arial Narrow"/>
                          <a:cs typeface="Arial Narrow"/>
                        </a:rPr>
                        <a:t>SysML</a:t>
                      </a:r>
                      <a:r>
                        <a:rPr lang="en-US" sz="1200" b="0" i="0" dirty="0">
                          <a:latin typeface="Arial Narrow"/>
                          <a:cs typeface="Arial Narrow"/>
                        </a:rPr>
                        <a:t> to present a better documentation for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869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rial Narrow"/>
                          <a:cs typeface="Arial Narrow"/>
                        </a:rPr>
                        <a:t>Understand how the methodologies presented apply to process architectures for product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0" i="0" dirty="0">
                          <a:latin typeface="Arial Narrow" panose="020B0606020202030204" pitchFamily="34" charset="0"/>
                          <a:cs typeface="Arial Narrow"/>
                        </a:rPr>
                        <a:t>Gather data on how to represent process flows for any product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0" i="0" dirty="0">
                          <a:latin typeface="Arial Narrow" panose="020B0606020202030204" pitchFamily="34" charset="0"/>
                          <a:cs typeface="Arial Narrow"/>
                        </a:rPr>
                        <a:t>Use provided tools to improve on the product development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869"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Shape 62"/>
          <p:cNvSpPr txBox="1"/>
          <p:nvPr/>
        </p:nvSpPr>
        <p:spPr>
          <a:xfrm>
            <a:off x="442818" y="1357982"/>
            <a:ext cx="8440676" cy="4469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1200" i="1" dirty="0">
                <a:solidFill>
                  <a:srgbClr val="3F3F3F"/>
                </a:solidFill>
                <a:ea typeface="Source Sans Pro"/>
                <a:sym typeface="Source Sans Pro"/>
              </a:rPr>
              <a:t>Based on your previous work from Week 2, enter revisions below. Have your goals changed? If so, indicate below.</a:t>
            </a:r>
          </a:p>
        </p:txBody>
      </p:sp>
    </p:spTree>
    <p:extLst>
      <p:ext uri="{BB962C8B-B14F-4D97-AF65-F5344CB8AC3E}">
        <p14:creationId xmlns:p14="http://schemas.microsoft.com/office/powerpoint/2010/main" val="221680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232245" y="1634067"/>
            <a:ext cx="4338135" cy="427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1200" dirty="0">
                <a:solidFill>
                  <a:schemeClr val="dk1"/>
                </a:solidFill>
                <a:ea typeface="Source Sans Pro"/>
                <a:sym typeface="Source Sans Pro"/>
              </a:rPr>
              <a:t>Save this document in a place where you can easily find it.</a:t>
            </a:r>
          </a:p>
          <a:p>
            <a:pPr>
              <a:buClr>
                <a:schemeClr val="dk1"/>
              </a:buClr>
            </a:pPr>
            <a:endParaRPr lang="en-US" sz="1200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</a:pPr>
            <a:r>
              <a:rPr lang="en-US" sz="1200" dirty="0">
                <a:solidFill>
                  <a:schemeClr val="dk1"/>
                </a:solidFill>
                <a:ea typeface="Source Sans Pro"/>
                <a:sym typeface="Source Sans Pro"/>
              </a:rPr>
              <a:t>Return to the course and click “I completed my Week 4 Action Plan.”</a:t>
            </a:r>
          </a:p>
          <a:p>
            <a:pPr>
              <a:buClr>
                <a:schemeClr val="dk1"/>
              </a:buClr>
            </a:pPr>
            <a:endParaRPr lang="en-US" sz="1200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</a:pPr>
            <a:r>
              <a:rPr lang="en-US" sz="1200" dirty="0">
                <a:solidFill>
                  <a:schemeClr val="dk1"/>
                </a:solidFill>
                <a:ea typeface="Source Sans Pro"/>
                <a:sym typeface="Source Sans Pro"/>
              </a:rPr>
              <a:t>Going forward, try to revisit your goals every month to monitor progress. Update and/or revise your goals as necessary. </a:t>
            </a:r>
          </a:p>
          <a:p>
            <a:pPr>
              <a:buClr>
                <a:schemeClr val="dk1"/>
              </a:buClr>
            </a:pPr>
            <a:endParaRPr lang="en-US" sz="1200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</a:pPr>
            <a:r>
              <a:rPr lang="en-US" sz="1200" dirty="0">
                <a:solidFill>
                  <a:schemeClr val="dk1"/>
                </a:solidFill>
                <a:ea typeface="Source Sans Pro"/>
                <a:sym typeface="Source Sans Pro"/>
              </a:rPr>
              <a:t>The purpose of the Action Plan is to connect the teachings and </a:t>
            </a:r>
            <a:r>
              <a:rPr lang="en-US" sz="1200" dirty="0" err="1">
                <a:solidFill>
                  <a:schemeClr val="dk1"/>
                </a:solidFill>
                <a:ea typeface="Source Sans Pro"/>
                <a:sym typeface="Source Sans Pro"/>
              </a:rPr>
              <a:t>learnings</a:t>
            </a:r>
            <a:r>
              <a:rPr lang="en-US" sz="1200" dirty="0">
                <a:solidFill>
                  <a:schemeClr val="dk1"/>
                </a:solidFill>
                <a:ea typeface="Source Sans Pro"/>
                <a:sym typeface="Source Sans Pro"/>
              </a:rPr>
              <a:t> of the course to your day job and make the content actionable.</a:t>
            </a:r>
          </a:p>
          <a:p>
            <a:pPr>
              <a:buClr>
                <a:schemeClr val="dk1"/>
              </a:buClr>
            </a:pPr>
            <a:endParaRPr lang="en-US" sz="1200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</a:pPr>
            <a:r>
              <a:rPr lang="en-US" sz="1200" dirty="0">
                <a:solidFill>
                  <a:schemeClr val="dk1"/>
                </a:solidFill>
                <a:ea typeface="Source Sans Pro"/>
                <a:sym typeface="Source Sans Pro"/>
              </a:rPr>
              <a:t> </a:t>
            </a:r>
          </a:p>
          <a:p>
            <a:pPr>
              <a:buClr>
                <a:schemeClr val="dk1"/>
              </a:buClr>
              <a:buSzPct val="25000"/>
            </a:pPr>
            <a:endParaRPr lang="en-US" sz="1200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</a:pPr>
            <a:endParaRPr lang="en-US" sz="1200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</a:pPr>
            <a:endParaRPr lang="en-US" sz="1200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</a:pPr>
            <a:r>
              <a:rPr lang="en-US" sz="1200" dirty="0">
                <a:solidFill>
                  <a:schemeClr val="dk1"/>
                </a:solidFill>
                <a:ea typeface="Source Sans Pro"/>
                <a:sym typeface="Source Sans Pro"/>
              </a:rPr>
              <a:t> </a:t>
            </a:r>
            <a:endParaRPr sz="1200" dirty="0">
              <a:solidFill>
                <a:schemeClr val="dk1"/>
              </a:solidFill>
              <a:ea typeface="Source Sans Pro"/>
              <a:sym typeface="Source Sans Pro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220813" y="899367"/>
            <a:ext cx="5993720" cy="5277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ea typeface="Source Sans Pro"/>
                <a:sym typeface="Source Sans Pro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3163656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Design">
  <a:themeElements>
    <a:clrScheme name="Custom 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6093</TotalTime>
  <Words>413</Words>
  <Application>Microsoft Office PowerPoint</Application>
  <PresentationFormat>On-screen Show (4:3)</PresentationFormat>
  <Paragraphs>54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Times New Roman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Christina Temes</dc:creator>
  <cp:keywords/>
  <dc:description/>
  <cp:lastModifiedBy>Mawyin, Tomas (T.)</cp:lastModifiedBy>
  <cp:revision>165</cp:revision>
  <dcterms:modified xsi:type="dcterms:W3CDTF">2019-10-27T16:14:32Z</dcterms:modified>
  <cp:category/>
</cp:coreProperties>
</file>