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 id="2147483689" r:id="rId2"/>
  </p:sldMasterIdLst>
  <p:notesMasterIdLst>
    <p:notesMasterId r:id="rId13"/>
  </p:notesMasterIdLst>
  <p:handoutMasterIdLst>
    <p:handoutMasterId r:id="rId14"/>
  </p:handoutMasterIdLst>
  <p:sldIdLst>
    <p:sldId id="256" r:id="rId3"/>
    <p:sldId id="320" r:id="rId4"/>
    <p:sldId id="309" r:id="rId5"/>
    <p:sldId id="323" r:id="rId6"/>
    <p:sldId id="311" r:id="rId7"/>
    <p:sldId id="312" r:id="rId8"/>
    <p:sldId id="313" r:id="rId9"/>
    <p:sldId id="321" r:id="rId10"/>
    <p:sldId id="317" r:id="rId11"/>
    <p:sldId id="322"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469">
          <p15:clr>
            <a:srgbClr val="A4A3A4"/>
          </p15:clr>
        </p15:guide>
        <p15:guide id="4" orient="horz" pos="14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3428" autoAdjust="0"/>
  </p:normalViewPr>
  <p:slideViewPr>
    <p:cSldViewPr snapToGrid="0" snapToObjects="1">
      <p:cViewPr varScale="1">
        <p:scale>
          <a:sx n="107" d="100"/>
          <a:sy n="107" d="100"/>
        </p:scale>
        <p:origin x="1176" y="114"/>
      </p:cViewPr>
      <p:guideLst>
        <p:guide orient="horz" pos="2160"/>
        <p:guide pos="2880"/>
        <p:guide orient="horz" pos="1469"/>
        <p:guide orient="horz" pos="1411"/>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1DD3FD-B26B-B943-8748-4BD85B778E81}" type="datetimeFigureOut">
              <a:rPr lang="en-US" smtClean="0"/>
              <a:t>10/20/2019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3081B5-0FC5-E641-BB38-49C0644C008E}" type="slidenum">
              <a:rPr lang="en-US" smtClean="0"/>
              <a:t>‹#›</a:t>
            </a:fld>
            <a:endParaRPr lang="en-US"/>
          </a:p>
        </p:txBody>
      </p:sp>
    </p:spTree>
    <p:extLst>
      <p:ext uri="{BB962C8B-B14F-4D97-AF65-F5344CB8AC3E}">
        <p14:creationId xmlns:p14="http://schemas.microsoft.com/office/powerpoint/2010/main" val="1859525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tIns="91440" bIns="91440" anchor="ctr"/>
          <a:lstStyle/>
          <a:p>
            <a:pPr>
              <a:lnSpc>
                <a:spcPct val="100000"/>
              </a:lnSpc>
            </a:pPr>
            <a:endParaRPr dirty="0"/>
          </a:p>
        </p:txBody>
      </p:sp>
    </p:spTree>
    <p:extLst>
      <p:ext uri="{BB962C8B-B14F-4D97-AF65-F5344CB8AC3E}">
        <p14:creationId xmlns:p14="http://schemas.microsoft.com/office/powerpoint/2010/main" val="188847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Tree>
    <p:extLst>
      <p:ext uri="{BB962C8B-B14F-4D97-AF65-F5344CB8AC3E}">
        <p14:creationId xmlns:p14="http://schemas.microsoft.com/office/powerpoint/2010/main" val="136052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31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0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77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1849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70422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20628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3772590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a:t>
            </a:r>
            <a:r>
              <a:rPr lang="en-US" sz="1200" smtClean="0">
                <a:solidFill>
                  <a:srgbClr val="8A8B8C"/>
                </a:solidFill>
              </a:rPr>
              <a:t>© 2017. </a:t>
            </a:r>
            <a:r>
              <a:rPr lang="en-US" sz="1200" dirty="0" smtClean="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423780365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3487208584"/>
      </p:ext>
    </p:extLst>
  </p:cSld>
  <p:clrMap bg1="lt1" tx1="dk1" bg2="dk2" tx2="lt2" accent1="accent1" accent2="accent2" accent3="accent3" accent4="accent4" accent5="accent5" accent6="accent6" hlink="hlink" folHlink="folHlink"/>
  <p:sldLayoutIdLst>
    <p:sldLayoutId id="2147483690"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6"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&amp; Systems Engineering</a:t>
            </a:r>
          </a:p>
          <a:p>
            <a:pPr>
              <a:buClr>
                <a:schemeClr val="lt1"/>
              </a:buClr>
              <a:buSzPct val="25000"/>
            </a:pPr>
            <a:r>
              <a:rPr lang="en-US" i="1" dirty="0" smtClean="0">
                <a:solidFill>
                  <a:srgbClr val="565656"/>
                </a:solidFill>
                <a:ea typeface="Source Sans Pro"/>
                <a:sym typeface="Source Sans Pro"/>
              </a:rPr>
              <a:t>Week 4: Modeling with DSMs and Modularization</a:t>
            </a:r>
            <a:endParaRPr lang="en-US" i="1" dirty="0">
              <a:solidFill>
                <a:srgbClr val="565656"/>
              </a:solidFill>
              <a:ea typeface="Source Sans Pro"/>
              <a:sym typeface="Source Sans Pro"/>
            </a:endParaRPr>
          </a:p>
          <a:p>
            <a:pPr>
              <a:buClr>
                <a:schemeClr val="lt1"/>
              </a:buClr>
              <a:buSzPct val="25000"/>
            </a:pPr>
            <a:endParaRPr lang="en-US" sz="3000" b="1" dirty="0">
              <a:ea typeface="Source Sans Pro"/>
              <a:sym typeface="Source Sans Pro"/>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3"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4" name="Rectangle 13"/>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Text Placeholder 2"/>
          <p:cNvSpPr>
            <a:spLocks noGrp="1"/>
          </p:cNvSpPr>
          <p:nvPr>
            <p:ph type="body" idx="1"/>
          </p:nvPr>
        </p:nvSpPr>
        <p:spPr>
          <a:xfrm>
            <a:off x="2509490" y="3678085"/>
            <a:ext cx="4352544" cy="448056"/>
          </a:xfrm>
        </p:spPr>
        <p:txBody>
          <a:bodyPr/>
          <a:lstStyle/>
          <a:p>
            <a:endParaRPr lang="en-US" dirty="0"/>
          </a:p>
        </p:txBody>
      </p:sp>
      <p:sp>
        <p:nvSpPr>
          <p:cNvPr id="17" name="Rectangle 16"/>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r>
              <a:rPr lang="en-US" sz="1000" i="1" strike="noStrike" dirty="0">
                <a:solidFill>
                  <a:srgbClr val="3F3F3F"/>
                </a:solidFill>
                <a:latin typeface="Arial"/>
                <a:ea typeface="Source Sans Pro"/>
              </a:rPr>
              <a:t>    Please remember the file size limit and </a:t>
            </a:r>
            <a:r>
              <a:rPr lang="en-US" sz="1000" i="1" u="sng" dirty="0" smtClean="0">
                <a:ea typeface="Source Sans Pro"/>
              </a:rPr>
              <a:t>resize</a:t>
            </a:r>
            <a:r>
              <a:rPr lang="en-US" sz="1000" i="1" dirty="0" smtClean="0">
                <a:solidFill>
                  <a:srgbClr val="3F3F3F"/>
                </a:solidFill>
                <a:latin typeface="Arial"/>
                <a:ea typeface="Source Sans Pro"/>
              </a:rPr>
              <a:t> </a:t>
            </a:r>
            <a:r>
              <a:rPr lang="en-US" sz="1000" i="1" strike="noStrike" dirty="0" smtClean="0">
                <a:solidFill>
                  <a:srgbClr val="3F3F3F"/>
                </a:solidFill>
                <a:latin typeface="Arial"/>
                <a:ea typeface="Source Sans Pro"/>
              </a:rPr>
              <a:t>or </a:t>
            </a:r>
            <a:r>
              <a:rPr lang="en-US" sz="1000" i="1" strike="noStrike" dirty="0">
                <a:solidFill>
                  <a:srgbClr val="3F3F3F"/>
                </a:solidFill>
                <a:latin typeface="Arial"/>
                <a:ea typeface="Source Sans Pro"/>
              </a:rPr>
              <a:t>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13090199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3"/>
          <p:cNvSpPr txBox="1"/>
          <p:nvPr/>
        </p:nvSpPr>
        <p:spPr>
          <a:xfrm>
            <a:off x="8651880" y="6396120"/>
            <a:ext cx="548280" cy="524160"/>
          </a:xfrm>
          <a:prstGeom prst="rect">
            <a:avLst/>
          </a:prstGeom>
          <a:noFill/>
          <a:ln>
            <a:noFill/>
          </a:ln>
        </p:spPr>
        <p:txBody>
          <a:bodyPr tIns="91440" bIns="91440" anchor="ctr"/>
          <a:lstStyle/>
          <a:p>
            <a:pPr algn="r">
              <a:lnSpc>
                <a:spcPct val="100000"/>
              </a:lnSpc>
            </a:pPr>
            <a:fld id="{42B8F362-3CAF-43D4-8072-079E6AD77D80}" type="slidenum">
              <a:rPr lang="en-US" sz="800" strike="noStrike">
                <a:solidFill>
                  <a:srgbClr val="FFFFFF"/>
                </a:solidFill>
                <a:latin typeface="Souce Sans Pro"/>
                <a:ea typeface="Souce Sans Pro"/>
              </a:rPr>
              <a:t>2</a:t>
            </a:fld>
            <a:endParaRPr/>
          </a:p>
        </p:txBody>
      </p:sp>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a:t>
            </a:r>
            <a:r>
              <a:rPr lang="en-US" i="1" dirty="0" smtClean="0">
                <a:solidFill>
                  <a:schemeClr val="dk1"/>
                </a:solidFill>
                <a:ea typeface="Souce Sans Pro"/>
                <a:sym typeface="Souce Sans Pro"/>
              </a:rPr>
              <a:t>Lastname_Firstname_Course1_Week4</a:t>
            </a:r>
            <a:endParaRPr lang="en-US" i="1" dirty="0">
              <a:solidFill>
                <a:schemeClr val="dk1"/>
              </a:solidFill>
              <a:ea typeface="Souce Sans Pro"/>
              <a:sym typeface="Souce Sans Pro"/>
            </a:endParaRP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will begin working in groups </a:t>
            </a:r>
            <a:r>
              <a:rPr lang="en-US" dirty="0" smtClean="0">
                <a:solidFill>
                  <a:schemeClr val="dk1"/>
                </a:solidFill>
                <a:ea typeface="Source Sans Pro"/>
                <a:sym typeface="Source Sans Pro"/>
              </a:rPr>
              <a:t>again this </a:t>
            </a:r>
            <a:r>
              <a:rPr lang="en-US" dirty="0">
                <a:solidFill>
                  <a:schemeClr val="dk1"/>
                </a:solidFill>
                <a:ea typeface="Source Sans Pro"/>
                <a:sym typeface="Source Sans Pro"/>
              </a:rPr>
              <a:t>week, the project deliverable is </a:t>
            </a:r>
            <a:r>
              <a:rPr lang="en-US" dirty="0" smtClean="0">
                <a:solidFill>
                  <a:schemeClr val="dk1"/>
                </a:solidFill>
                <a:ea typeface="Source Sans Pro"/>
                <a:sym typeface="Source Sans Pro"/>
              </a:rPr>
              <a:t>an </a:t>
            </a:r>
            <a:r>
              <a:rPr lang="en-US" b="1" dirty="0" smtClean="0">
                <a:solidFill>
                  <a:schemeClr val="dk1"/>
                </a:solidFill>
                <a:ea typeface="Source Sans Pro"/>
                <a:sym typeface="Source Sans Pro"/>
              </a:rPr>
              <a:t>individual submission</a:t>
            </a:r>
            <a:r>
              <a:rPr lang="en-US" dirty="0" smtClean="0">
                <a:solidFill>
                  <a:schemeClr val="dk1"/>
                </a:solidFill>
                <a:ea typeface="Source Sans Pro"/>
                <a:sym typeface="Source Sans Pro"/>
              </a:rPr>
              <a:t>. A scoring rubric can also be downloaded from the course in the Resources/Downloads on the top Navigation.</a:t>
            </a:r>
            <a:endParaRPr lang="en-US" dirty="0">
              <a:solidFill>
                <a:schemeClr val="dk1"/>
              </a:solidFill>
              <a:ea typeface="Source Sans Pro"/>
              <a:sym typeface="Source Sans Pro"/>
            </a:endParaRP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Like last week, in Week </a:t>
            </a:r>
            <a:r>
              <a:rPr lang="en-US" dirty="0" smtClean="0">
                <a:solidFill>
                  <a:schemeClr val="dk1"/>
                </a:solidFill>
                <a:ea typeface="Source Sans Pro"/>
                <a:sym typeface="Source Sans Pro"/>
              </a:rPr>
              <a:t>4 </a:t>
            </a:r>
            <a:r>
              <a:rPr lang="en-US" dirty="0">
                <a:solidFill>
                  <a:schemeClr val="dk1"/>
                </a:solidFill>
                <a:ea typeface="Source Sans Pro"/>
                <a:sym typeface="Source Sans Pro"/>
              </a:rPr>
              <a:t>you will be self-assessing your work as well as the work of three peers in the class. If you have any questions, feel free to start a thread in </a:t>
            </a:r>
            <a:r>
              <a:rPr lang="en-US" dirty="0" smtClean="0">
                <a:solidFill>
                  <a:schemeClr val="dk1"/>
                </a:solidFill>
                <a:ea typeface="Source Sans Pro"/>
                <a:sym typeface="Source Sans Pro"/>
              </a:rPr>
              <a:t>the Discussion </a:t>
            </a:r>
            <a:r>
              <a:rPr lang="en-US" dirty="0">
                <a:solidFill>
                  <a:schemeClr val="dk1"/>
                </a:solidFill>
                <a:ea typeface="Source Sans Pro"/>
                <a:sym typeface="Source Sans Pro"/>
              </a:rPr>
              <a:t>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11"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Instructions</a:t>
            </a:r>
            <a:endParaRPr lang="en-US" sz="3000" b="1" dirty="0">
              <a:ea typeface="Source Sans Pro"/>
              <a:sym typeface="Source Sans Pro"/>
            </a:endParaRPr>
          </a:p>
        </p:txBody>
      </p:sp>
      <p:sp>
        <p:nvSpPr>
          <p:cNvPr id="12" name="TextBox 11"/>
          <p:cNvSpPr txBox="1"/>
          <p:nvPr/>
        </p:nvSpPr>
        <p:spPr>
          <a:xfrm>
            <a:off x="4883253" y="1340774"/>
            <a:ext cx="3864508" cy="3754874"/>
          </a:xfrm>
          <a:prstGeom prst="rect">
            <a:avLst/>
          </a:prstGeom>
          <a:noFill/>
        </p:spPr>
        <p:txBody>
          <a:bodyPr wrap="square" rtlCol="0">
            <a:spAutoFit/>
          </a:bodyPr>
          <a:lstStyle/>
          <a:p>
            <a:r>
              <a:rPr lang="en-US" b="1" dirty="0" smtClean="0">
                <a:solidFill>
                  <a:schemeClr val="dk1"/>
                </a:solidFill>
                <a:ea typeface="Source Sans Pro"/>
                <a:sym typeface="Source Sans Pro"/>
              </a:rPr>
              <a:t>Note</a:t>
            </a:r>
            <a:r>
              <a:rPr lang="en-US" b="1" dirty="0">
                <a:solidFill>
                  <a:schemeClr val="dk1"/>
                </a:solidFill>
                <a:ea typeface="Source Sans Pro"/>
                <a:sym typeface="Source Sans Pro"/>
              </a:rPr>
              <a:t>: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endParaRPr lang="en-US" dirty="0" smtClean="0">
              <a:solidFill>
                <a:schemeClr val="dk1"/>
              </a:solidFill>
              <a:ea typeface="Source Sans Pro"/>
              <a:sym typeface="Source Sans Pro"/>
            </a:endParaRPr>
          </a:p>
          <a:p>
            <a:endParaRPr lang="en-US" b="1" dirty="0">
              <a:solidFill>
                <a:schemeClr val="dk1"/>
              </a:solidFill>
              <a:ea typeface="Source Sans Pro"/>
              <a:sym typeface="Source Sans Pro"/>
            </a:endParaRPr>
          </a:p>
          <a:p>
            <a:r>
              <a:rPr lang="en-US" b="1" dirty="0" smtClean="0">
                <a:solidFill>
                  <a:schemeClr val="dk1"/>
                </a:solidFill>
                <a:ea typeface="Source Sans Pro"/>
                <a:sym typeface="Source Sans Pro"/>
              </a:rPr>
              <a:t>Once </a:t>
            </a:r>
            <a:r>
              <a:rPr lang="en-US" b="1" dirty="0">
                <a:solidFill>
                  <a:schemeClr val="dk1"/>
                </a:solidFill>
                <a:ea typeface="Source Sans Pro"/>
                <a:sym typeface="Source Sans Pro"/>
              </a:rPr>
              <a:t>the deadline passes, you will not be able to upload the document and therefore will not be able to submit and complete the assignment.</a:t>
            </a:r>
            <a:endParaRPr lang="en-US" b="1" u="sng" dirty="0"/>
          </a:p>
          <a:p>
            <a:endParaRPr lang="en-US" b="1" u="sng" dirty="0"/>
          </a:p>
          <a:p>
            <a:endParaRPr lang="en-US" b="1" dirty="0"/>
          </a:p>
          <a:p>
            <a:r>
              <a:rPr lang="en-US" b="1" dirty="0" smtClean="0"/>
              <a:t>Peer assessment is limited to 300 characters.</a:t>
            </a:r>
            <a:endParaRPr lang="en-US" b="1" dirty="0"/>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41450661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5" y="2544824"/>
            <a:ext cx="3805213" cy="2822971"/>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2"/>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a:t>
            </a:r>
            <a:r>
              <a:rPr lang="en-US" sz="3000" b="1" dirty="0">
                <a:ea typeface="Source Sans Pro"/>
                <a:sym typeface="Source Sans Pro"/>
              </a:rPr>
              <a:t>4 Project</a:t>
            </a:r>
          </a:p>
        </p:txBody>
      </p:sp>
      <p:sp>
        <p:nvSpPr>
          <p:cNvPr id="6" name="Shape 64"/>
          <p:cNvSpPr txBox="1"/>
          <p:nvPr/>
        </p:nvSpPr>
        <p:spPr>
          <a:xfrm>
            <a:off x="383156" y="1954100"/>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80" y="2413945"/>
            <a:ext cx="3625585" cy="3468828"/>
          </a:xfrm>
          <a:prstGeom prst="rect">
            <a:avLst/>
          </a:prstGeom>
          <a:noFill/>
          <a:ln>
            <a:noFill/>
          </a:ln>
        </p:spPr>
        <p:txBody>
          <a:bodyPr lIns="91425" tIns="45700" rIns="91425" bIns="45700" anchor="t" anchorCtr="0">
            <a:noAutofit/>
          </a:bodyPr>
          <a:lstStyle/>
          <a:p>
            <a:pPr>
              <a:lnSpc>
                <a:spcPct val="110000"/>
              </a:lnSpc>
            </a:pPr>
            <a:r>
              <a:rPr lang="en-US" sz="1200" dirty="0">
                <a:solidFill>
                  <a:srgbClr val="3F3F3F"/>
                </a:solidFill>
                <a:ea typeface="Source Sans Pro"/>
              </a:rPr>
              <a:t>In the fourth project activity of this course, you will continue to build on the system your team selected during Week 3. We will further study the system by decomposing it and reviewing its change propagation properties. The steps on the right will guide you through this process.</a:t>
            </a:r>
            <a:endParaRPr lang="en-US" sz="1200" dirty="0"/>
          </a:p>
          <a:p>
            <a:pPr>
              <a:lnSpc>
                <a:spcPct val="110000"/>
              </a:lnSpc>
            </a:pPr>
            <a:endParaRPr lang="en-US" sz="1200" dirty="0"/>
          </a:p>
          <a:p>
            <a:pPr>
              <a:lnSpc>
                <a:spcPct val="110000"/>
              </a:lnSpc>
            </a:pPr>
            <a:r>
              <a:rPr lang="en-US" sz="1200" dirty="0">
                <a:solidFill>
                  <a:srgbClr val="3F3F3F"/>
                </a:solidFill>
                <a:ea typeface="Source Sans Pro"/>
              </a:rPr>
              <a:t>Note that </a:t>
            </a:r>
            <a:r>
              <a:rPr lang="en-US" sz="1200" dirty="0" smtClean="0">
                <a:solidFill>
                  <a:srgbClr val="3F3F3F"/>
                </a:solidFill>
                <a:ea typeface="Source Sans Pro"/>
              </a:rPr>
              <a:t>some </a:t>
            </a:r>
            <a:r>
              <a:rPr lang="en-US" sz="1200" dirty="0">
                <a:solidFill>
                  <a:srgbClr val="3F3F3F"/>
                </a:solidFill>
                <a:ea typeface="Source Sans Pro"/>
              </a:rPr>
              <a:t>Scratch </a:t>
            </a:r>
            <a:r>
              <a:rPr lang="en-US" sz="1200" dirty="0" smtClean="0">
                <a:solidFill>
                  <a:srgbClr val="3F3F3F"/>
                </a:solidFill>
                <a:ea typeface="Source Sans Pro"/>
              </a:rPr>
              <a:t>Pages are included </a:t>
            </a:r>
            <a:r>
              <a:rPr lang="en-US" sz="1200" dirty="0">
                <a:solidFill>
                  <a:srgbClr val="3F3F3F"/>
                </a:solidFill>
                <a:ea typeface="Source Sans Pro"/>
              </a:rPr>
              <a:t>at the end of this document for you to capture any ideas, sketches, etc. you have as you work through the project. These will not be assessed and you are not required to submit them with your project (but you may do so if you think they </a:t>
            </a:r>
            <a:r>
              <a:rPr lang="en-US" sz="1200" dirty="0" smtClean="0">
                <a:solidFill>
                  <a:srgbClr val="3F3F3F"/>
                </a:solidFill>
                <a:ea typeface="Source Sans Pro"/>
              </a:rPr>
              <a:t>offer any additional insight </a:t>
            </a:r>
            <a:r>
              <a:rPr lang="en-US" sz="1200" dirty="0">
                <a:solidFill>
                  <a:srgbClr val="3F3F3F"/>
                </a:solidFill>
                <a:ea typeface="Source Sans Pro"/>
              </a:rPr>
              <a:t>into your thinking process!). </a:t>
            </a:r>
            <a:endParaRPr lang="en-US" sz="1200" dirty="0"/>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97013" y="2589422"/>
            <a:ext cx="3690254" cy="2778373"/>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Decompose the system.</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Analyze the </a:t>
            </a:r>
            <a:r>
              <a:rPr lang="en-US" sz="1200" dirty="0">
                <a:solidFill>
                  <a:schemeClr val="bg1"/>
                </a:solidFill>
                <a:ea typeface="Source Sans Pro"/>
                <a:sym typeface="Source Sans Pro"/>
              </a:rPr>
              <a:t>system </a:t>
            </a:r>
            <a:r>
              <a:rPr lang="en-US" sz="1200" dirty="0" smtClean="0">
                <a:solidFill>
                  <a:schemeClr val="bg1"/>
                </a:solidFill>
                <a:ea typeface="Source Sans Pro"/>
                <a:sym typeface="Source Sans Pro"/>
              </a:rPr>
              <a:t>DSM.</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3</a:t>
            </a:r>
            <a:r>
              <a:rPr lang="en-US" sz="1200" dirty="0">
                <a:solidFill>
                  <a:schemeClr val="bg1"/>
                </a:solidFill>
                <a:ea typeface="Source Sans Pro"/>
                <a:sym typeface="Source Sans Pro"/>
              </a:rPr>
              <a:t>: </a:t>
            </a:r>
            <a:r>
              <a:rPr lang="en-US" sz="1200" smtClean="0">
                <a:solidFill>
                  <a:schemeClr val="bg1"/>
                </a:solidFill>
                <a:ea typeface="Source Sans Pro"/>
                <a:sym typeface="Source Sans Pro"/>
              </a:rPr>
              <a:t>Identify the </a:t>
            </a:r>
            <a:r>
              <a:rPr lang="en-US" sz="1200" dirty="0" smtClean="0">
                <a:solidFill>
                  <a:schemeClr val="bg1"/>
                </a:solidFill>
                <a:ea typeface="Source Sans Pro"/>
                <a:sym typeface="Source Sans Pro"/>
              </a:rPr>
              <a:t>change propagation.</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Review and submit your </a:t>
            </a:r>
            <a:r>
              <a:rPr lang="en-US" sz="1200" dirty="0" smtClean="0">
                <a:solidFill>
                  <a:schemeClr val="bg1"/>
                </a:solidFill>
                <a:ea typeface="Source Sans Pro"/>
                <a:sym typeface="Source Sans Pro"/>
              </a:rPr>
              <a:t>project.</a:t>
            </a:r>
            <a:endParaRPr lang="en-US" sz="1200" dirty="0">
              <a:solidFill>
                <a:schemeClr val="bg1"/>
              </a:solidFill>
              <a:ea typeface="Source Sans Pro"/>
              <a:sym typeface="Source Sans Pro"/>
            </a:endParaRPr>
          </a:p>
          <a:p>
            <a:pPr>
              <a:lnSpc>
                <a:spcPct val="200000"/>
              </a:lnSpc>
              <a:buClr>
                <a:schemeClr val="dk1"/>
              </a:buClr>
              <a:buSzPct val="25000"/>
            </a:pP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546910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1: DECOMPOSE THE SYSTEM</a:t>
            </a:r>
          </a:p>
        </p:txBody>
      </p:sp>
      <p:sp>
        <p:nvSpPr>
          <p:cNvPr id="343" name="Shape 343"/>
          <p:cNvSpPr/>
          <p:nvPr/>
        </p:nvSpPr>
        <p:spPr>
          <a:xfrm>
            <a:off x="367656" y="2847632"/>
            <a:ext cx="8406370" cy="3268687"/>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sp>
        <p:nvSpPr>
          <p:cNvPr id="346" name="Shape 346"/>
          <p:cNvSpPr txBox="1"/>
          <p:nvPr/>
        </p:nvSpPr>
        <p:spPr>
          <a:xfrm>
            <a:off x="315812" y="2443451"/>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System </a:t>
            </a:r>
            <a:r>
              <a:rPr lang="en-US" b="1" dirty="0" smtClean="0">
                <a:solidFill>
                  <a:srgbClr val="3F3F3F"/>
                </a:solidFill>
                <a:latin typeface="Source Sans Pro"/>
                <a:ea typeface="Source Sans Pro"/>
                <a:cs typeface="Source Sans Pro"/>
                <a:sym typeface="Source Sans Pro"/>
              </a:rPr>
              <a:t>Decomposition:</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894544"/>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your system </a:t>
            </a:r>
            <a:r>
              <a:rPr lang="en-US" sz="1200" i="1" dirty="0" smtClean="0">
                <a:solidFill>
                  <a:srgbClr val="3F3F3F"/>
                </a:solidFill>
                <a:latin typeface="Source Sans Pro"/>
                <a:ea typeface="Source Sans Pro"/>
                <a:cs typeface="Source Sans Pro"/>
                <a:sym typeface="Source Sans Pro"/>
              </a:rPr>
              <a:t>chosen in Week 3, develop </a:t>
            </a:r>
            <a:r>
              <a:rPr lang="en-US" sz="1200" i="1" dirty="0">
                <a:solidFill>
                  <a:srgbClr val="3F3F3F"/>
                </a:solidFill>
                <a:latin typeface="Source Sans Pro"/>
                <a:ea typeface="Source Sans Pro"/>
                <a:cs typeface="Source Sans Pro"/>
                <a:sym typeface="Source Sans Pro"/>
              </a:rPr>
              <a:t>a system decomposition. The system decomposition should be (1) of form (objects), (2) a </a:t>
            </a:r>
            <a:r>
              <a:rPr lang="en-US" sz="1200" i="1" dirty="0" smtClean="0">
                <a:solidFill>
                  <a:srgbClr val="3F3F3F"/>
                </a:solidFill>
                <a:latin typeface="Source Sans Pro"/>
                <a:ea typeface="Source Sans Pro"/>
                <a:cs typeface="Source Sans Pro"/>
                <a:sym typeface="Source Sans Pro"/>
              </a:rPr>
              <a:t>two-level </a:t>
            </a:r>
            <a:r>
              <a:rPr lang="en-US" sz="1200" i="1" dirty="0">
                <a:solidFill>
                  <a:srgbClr val="3F3F3F"/>
                </a:solidFill>
                <a:latin typeface="Source Sans Pro"/>
                <a:ea typeface="Source Sans Pro"/>
                <a:cs typeface="Source Sans Pro"/>
                <a:sym typeface="Source Sans Pro"/>
              </a:rPr>
              <a:t>down decomposition with 7±2 components per level and (3) shown as a tree structure or an indented list</a:t>
            </a:r>
            <a:r>
              <a:rPr lang="en-US" sz="1200" i="1" dirty="0" smtClean="0">
                <a:solidFill>
                  <a:srgbClr val="3F3F3F"/>
                </a:solidFill>
                <a:latin typeface="Source Sans Pro"/>
                <a:ea typeface="Source Sans Pro"/>
                <a:cs typeface="Source Sans Pro"/>
                <a:sym typeface="Source Sans Pro"/>
              </a:rPr>
              <a:t>.</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a:xfrm>
            <a:off x="6839531" y="6793987"/>
            <a:ext cx="2133599" cy="365125"/>
          </a:xfrm>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2" name="Shape 320"/>
          <p:cNvSpPr txBox="1"/>
          <p:nvPr/>
        </p:nvSpPr>
        <p:spPr>
          <a:xfrm>
            <a:off x="306068" y="21570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Name of </a:t>
            </a:r>
            <a:r>
              <a:rPr lang="en-US" b="1" dirty="0">
                <a:solidFill>
                  <a:srgbClr val="3F3F3F"/>
                </a:solidFill>
                <a:latin typeface="Source Sans Pro"/>
                <a:ea typeface="Source Sans Pro"/>
                <a:cs typeface="Source Sans Pro"/>
                <a:sym typeface="Source Sans Pro"/>
              </a:rPr>
              <a:t>S</a:t>
            </a:r>
            <a:r>
              <a:rPr lang="en-US" sz="1400" b="1" i="0" u="none" strike="noStrike" cap="none" dirty="0" smtClean="0">
                <a:solidFill>
                  <a:srgbClr val="3F3F3F"/>
                </a:solidFill>
                <a:latin typeface="Source Sans Pro"/>
                <a:ea typeface="Source Sans Pro"/>
                <a:cs typeface="Source Sans Pro"/>
                <a:sym typeface="Source Sans Pro"/>
              </a:rPr>
              <a:t>yste</a:t>
            </a:r>
            <a:r>
              <a:rPr lang="en-US" b="1" dirty="0" smtClean="0">
                <a:solidFill>
                  <a:srgbClr val="3F3F3F"/>
                </a:solidFill>
                <a:latin typeface="Source Sans Pro"/>
                <a:ea typeface="Source Sans Pro"/>
                <a:cs typeface="Source Sans Pro"/>
                <a:sym typeface="Source Sans Pro"/>
              </a:rPr>
              <a:t>m:</a:t>
            </a:r>
            <a:endParaRPr sz="1200" b="0" i="0" u="none" strike="noStrike" cap="none" dirty="0">
              <a:solidFill>
                <a:schemeClr val="dk1"/>
              </a:solidFill>
              <a:latin typeface="Times New Roman"/>
              <a:ea typeface="Times New Roman"/>
              <a:cs typeface="Times New Roman"/>
              <a:sym typeface="Times New Roman"/>
            </a:endParaRPr>
          </a:p>
        </p:txBody>
      </p:sp>
      <p:sp>
        <p:nvSpPr>
          <p:cNvPr id="14" name="Shape 318"/>
          <p:cNvSpPr/>
          <p:nvPr/>
        </p:nvSpPr>
        <p:spPr>
          <a:xfrm>
            <a:off x="1946487" y="21444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5" name="TextBox 14"/>
          <p:cNvSpPr txBox="1"/>
          <p:nvPr/>
        </p:nvSpPr>
        <p:spPr>
          <a:xfrm>
            <a:off x="1987013" y="2171865"/>
            <a:ext cx="6787009" cy="307777"/>
          </a:xfrm>
          <a:prstGeom prst="rect">
            <a:avLst/>
          </a:prstGeom>
          <a:noFill/>
        </p:spPr>
        <p:txBody>
          <a:bodyPr wrap="square" rtlCol="0">
            <a:spAutoFit/>
          </a:bodyPr>
          <a:lstStyle/>
          <a:p>
            <a:r>
              <a:rPr lang="en-US" dirty="0" smtClean="0"/>
              <a:t>Electronic rack &amp; Pinion Steering System</a:t>
            </a:r>
            <a:endParaRPr lang="en-US" dirty="0"/>
          </a:p>
        </p:txBody>
      </p:sp>
      <p:pic>
        <p:nvPicPr>
          <p:cNvPr id="5" name="Picture 4"/>
          <p:cNvPicPr>
            <a:picLocks noChangeAspect="1"/>
          </p:cNvPicPr>
          <p:nvPr/>
        </p:nvPicPr>
        <p:blipFill>
          <a:blip r:embed="rId4"/>
          <a:stretch>
            <a:fillRect/>
          </a:stretch>
        </p:blipFill>
        <p:spPr>
          <a:xfrm>
            <a:off x="2239432" y="2885135"/>
            <a:ext cx="4804681" cy="3193679"/>
          </a:xfrm>
          <a:prstGeom prst="rect">
            <a:avLst/>
          </a:prstGeom>
        </p:spPr>
      </p:pic>
    </p:spTree>
    <p:extLst>
      <p:ext uri="{BB962C8B-B14F-4D97-AF65-F5344CB8AC3E}">
        <p14:creationId xmlns:p14="http://schemas.microsoft.com/office/powerpoint/2010/main" val="153283896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a:t>
            </a:r>
            <a:r>
              <a:rPr lang="en-US" sz="3000" b="1" dirty="0" smtClean="0"/>
              <a:t>2A: SYSTEM DSM</a:t>
            </a:r>
            <a:endParaRPr lang="en-US" sz="3000" b="1" dirty="0"/>
          </a:p>
        </p:txBody>
      </p:sp>
      <p:sp>
        <p:nvSpPr>
          <p:cNvPr id="346" name="Shape 346"/>
          <p:cNvSpPr txBox="1"/>
          <p:nvPr/>
        </p:nvSpPr>
        <p:spPr>
          <a:xfrm>
            <a:off x="315812" y="2013592"/>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System DSM</a:t>
            </a: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4"/>
            <a:ext cx="8481056" cy="890987"/>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Based on your </a:t>
            </a:r>
            <a:r>
              <a:rPr lang="en-US" sz="1200" i="1" dirty="0">
                <a:solidFill>
                  <a:srgbClr val="3F3F3F"/>
                </a:solidFill>
                <a:latin typeface="Source Sans Pro"/>
                <a:ea typeface="Source Sans Pro"/>
                <a:cs typeface="Source Sans Pro"/>
                <a:sym typeface="Source Sans Pro"/>
              </a:rPr>
              <a:t>L</a:t>
            </a:r>
            <a:r>
              <a:rPr lang="en-US" sz="1200" i="1" dirty="0" smtClean="0">
                <a:solidFill>
                  <a:srgbClr val="3F3F3F"/>
                </a:solidFill>
                <a:latin typeface="Source Sans Pro"/>
                <a:ea typeface="Source Sans Pro"/>
                <a:cs typeface="Source Sans Pro"/>
                <a:sym typeface="Source Sans Pro"/>
              </a:rPr>
              <a:t>evel Two system decomposition from Step 1, develop a N x N Design Structure Matrix. Clearly label each row and column. Attempt to arrange objects in the order of decomposition. This will allow you to match Level One modules in the DSM.</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a:solidFill>
                  <a:srgbClr val="3F3F3F"/>
                </a:solidFill>
                <a:ea typeface="Source Sans Pro"/>
                <a:sym typeface="Source Sans Pro"/>
              </a:rPr>
              <a:t> </a:t>
            </a:r>
            <a:r>
              <a:rPr lang="en-US" sz="1200" i="1" dirty="0" smtClean="0">
                <a:solidFill>
                  <a:srgbClr val="3F3F3F"/>
                </a:solidFill>
                <a:ea typeface="Source Sans Pro"/>
                <a:sym typeface="Source Sans Pro"/>
              </a:rPr>
              <a:t>or </a:t>
            </a:r>
            <a:r>
              <a:rPr lang="en-US" sz="1200" i="1" dirty="0">
                <a:solidFill>
                  <a:srgbClr val="3F3F3F"/>
                </a:solidFill>
                <a:ea typeface="Source Sans Pro"/>
                <a:sym typeface="Source Sans Pro"/>
              </a:rPr>
              <a:t>paste the image URL instead, as needed.</a:t>
            </a:r>
            <a:endParaRPr lang="en-US" sz="1200" dirty="0"/>
          </a:p>
          <a:p>
            <a:pPr>
              <a:buClr>
                <a:schemeClr val="dk1"/>
              </a:buClr>
              <a:buSzPct val="25000"/>
            </a:pPr>
            <a:endParaRPr lang="en-US" sz="1200" i="1" dirty="0" smtClean="0">
              <a:solidFill>
                <a:srgbClr val="3F3F3F"/>
              </a:solidFill>
              <a:latin typeface="Source Sans Pro"/>
              <a:ea typeface="Source Sans Pro"/>
              <a:cs typeface="Source Sans Pro"/>
              <a:sym typeface="Source Sans Pro"/>
            </a:endParaRPr>
          </a:p>
        </p:txBody>
      </p:sp>
      <p:sp>
        <p:nvSpPr>
          <p:cNvPr id="10" name="Shape 343"/>
          <p:cNvSpPr/>
          <p:nvPr/>
        </p:nvSpPr>
        <p:spPr>
          <a:xfrm>
            <a:off x="367655" y="2348201"/>
            <a:ext cx="8429213" cy="3768119"/>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grpSp>
        <p:nvGrpSpPr>
          <p:cNvPr id="11" name="Group 10"/>
          <p:cNvGrpSpPr/>
          <p:nvPr/>
        </p:nvGrpSpPr>
        <p:grpSpPr>
          <a:xfrm>
            <a:off x="3220821" y="3661737"/>
            <a:ext cx="2722880" cy="1141046"/>
            <a:chOff x="2812353" y="3692828"/>
            <a:chExt cx="2722880" cy="1141046"/>
          </a:xfrm>
        </p:grpSpPr>
        <p:sp>
          <p:nvSpPr>
            <p:cNvPr id="12" name="Shape 62"/>
            <p:cNvSpPr txBox="1"/>
            <p:nvPr/>
          </p:nvSpPr>
          <p:spPr>
            <a:xfrm>
              <a:off x="2812353" y="4504307"/>
              <a:ext cx="2722880"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DSM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4" name="Picture 13"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2" name="Picture 1"/>
          <p:cNvPicPr>
            <a:picLocks noChangeAspect="1"/>
          </p:cNvPicPr>
          <p:nvPr/>
        </p:nvPicPr>
        <p:blipFill>
          <a:blip r:embed="rId5"/>
          <a:stretch>
            <a:fillRect/>
          </a:stretch>
        </p:blipFill>
        <p:spPr>
          <a:xfrm>
            <a:off x="1667769" y="2357166"/>
            <a:ext cx="4946101" cy="3716980"/>
          </a:xfrm>
          <a:prstGeom prst="rect">
            <a:avLst/>
          </a:prstGeom>
        </p:spPr>
      </p:pic>
    </p:spTree>
    <p:extLst>
      <p:ext uri="{BB962C8B-B14F-4D97-AF65-F5344CB8AC3E}">
        <p14:creationId xmlns:p14="http://schemas.microsoft.com/office/powerpoint/2010/main" val="286812729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a:t>
            </a:r>
            <a:r>
              <a:rPr lang="en-US" sz="3000" b="1" dirty="0" smtClean="0"/>
              <a:t>2B: SYSTEM DSM</a:t>
            </a:r>
            <a:endParaRPr lang="en-US" sz="3000" b="1" dirty="0"/>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System clustering:</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5"/>
            <a:ext cx="8418900" cy="906961"/>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Given the DSM developed in the previous step, attempt to cluster or partition one level up in order to expose modules of the system. Are the modules identical or different than your form decomposition from Step 1? What insights can you gain as an architect from a DSM? Please use the DSM Excel file provided in this module.</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p:txBody>
      </p:sp>
      <p:sp>
        <p:nvSpPr>
          <p:cNvPr id="9" name="Shape 343"/>
          <p:cNvSpPr/>
          <p:nvPr/>
        </p:nvSpPr>
        <p:spPr>
          <a:xfrm>
            <a:off x="367655" y="2459961"/>
            <a:ext cx="8429213" cy="3768119"/>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grpSp>
        <p:nvGrpSpPr>
          <p:cNvPr id="10" name="Group 9"/>
          <p:cNvGrpSpPr/>
          <p:nvPr/>
        </p:nvGrpSpPr>
        <p:grpSpPr>
          <a:xfrm>
            <a:off x="3220821" y="3773497"/>
            <a:ext cx="2722880" cy="1141046"/>
            <a:chOff x="2812353" y="3692828"/>
            <a:chExt cx="2722880" cy="1141046"/>
          </a:xfrm>
        </p:grpSpPr>
        <p:sp>
          <p:nvSpPr>
            <p:cNvPr id="11" name="Shape 62"/>
            <p:cNvSpPr txBox="1"/>
            <p:nvPr/>
          </p:nvSpPr>
          <p:spPr>
            <a:xfrm>
              <a:off x="2812353" y="4504307"/>
              <a:ext cx="2722880"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of modularized DSM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2" name="Picture 1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pic>
        <p:nvPicPr>
          <p:cNvPr id="2" name="Picture 1"/>
          <p:cNvPicPr>
            <a:picLocks noChangeAspect="1"/>
          </p:cNvPicPr>
          <p:nvPr/>
        </p:nvPicPr>
        <p:blipFill>
          <a:blip r:embed="rId5"/>
          <a:stretch>
            <a:fillRect/>
          </a:stretch>
        </p:blipFill>
        <p:spPr>
          <a:xfrm>
            <a:off x="972286" y="2481125"/>
            <a:ext cx="4971415" cy="3746955"/>
          </a:xfrm>
          <a:prstGeom prst="rect">
            <a:avLst/>
          </a:prstGeom>
        </p:spPr>
      </p:pic>
      <p:sp>
        <p:nvSpPr>
          <p:cNvPr id="4" name="TextBox 3"/>
          <p:cNvSpPr txBox="1"/>
          <p:nvPr/>
        </p:nvSpPr>
        <p:spPr>
          <a:xfrm>
            <a:off x="6329082" y="2805953"/>
            <a:ext cx="2196353" cy="307777"/>
          </a:xfrm>
          <a:prstGeom prst="rect">
            <a:avLst/>
          </a:prstGeom>
          <a:noFill/>
        </p:spPr>
        <p:txBody>
          <a:bodyPr wrap="square" rtlCol="0">
            <a:spAutoFit/>
          </a:bodyPr>
          <a:lstStyle/>
          <a:p>
            <a:r>
              <a:rPr lang="en-US" dirty="0" smtClean="0"/>
              <a:t>5 clusters</a:t>
            </a:r>
            <a:endParaRPr lang="en-US" dirty="0"/>
          </a:p>
        </p:txBody>
      </p:sp>
    </p:spTree>
    <p:extLst>
      <p:ext uri="{BB962C8B-B14F-4D97-AF65-F5344CB8AC3E}">
        <p14:creationId xmlns:p14="http://schemas.microsoft.com/office/powerpoint/2010/main" val="21396568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3</a:t>
            </a:r>
            <a:r>
              <a:rPr lang="en-US" sz="3000" b="1" dirty="0" smtClean="0"/>
              <a:t>: CHANGE PROPAGATION</a:t>
            </a:r>
            <a:endParaRPr lang="en-US" sz="3000" b="1" dirty="0"/>
          </a:p>
        </p:txBody>
      </p:sp>
      <p:sp>
        <p:nvSpPr>
          <p:cNvPr id="346" name="Shape 346"/>
          <p:cNvSpPr txBox="1"/>
          <p:nvPr/>
        </p:nvSpPr>
        <p:spPr>
          <a:xfrm>
            <a:off x="315812" y="2488142"/>
            <a:ext cx="4415700" cy="48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Change propagating components:</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551792"/>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Given the DSM developed in Step 2A, identify a sorted list of Level Two objects (top five) which would create a large change propagation impact. In essence, what are the top components which would represent the largest change propagation chains in the system? List the components and identify up to three of the longest chains of propagation among the components. When thinking about change propagation, it is useful to remember that changes often exceed two generations, but rarely exceed five. Parts of a system being interconnected does not necessarily lead to endless change propagation, and in real world projects propagation depends on a lot of contextual factors.</a:t>
            </a:r>
            <a:endParaRPr sz="1200"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835117045"/>
              </p:ext>
            </p:extLst>
          </p:nvPr>
        </p:nvGraphicFramePr>
        <p:xfrm>
          <a:off x="409302" y="2765493"/>
          <a:ext cx="8325408" cy="3425265"/>
        </p:xfrm>
        <a:graphic>
          <a:graphicData uri="http://schemas.openxmlformats.org/drawingml/2006/table">
            <a:tbl>
              <a:tblPr firstRow="1" bandRow="1">
                <a:tableStyleId>{3B4B98B0-60AC-42C2-AFA5-B58CD77FA1E5}</a:tableStyleId>
              </a:tblPr>
              <a:tblGrid>
                <a:gridCol w="2775136">
                  <a:extLst>
                    <a:ext uri="{9D8B030D-6E8A-4147-A177-3AD203B41FA5}">
                      <a16:colId xmlns:a16="http://schemas.microsoft.com/office/drawing/2014/main" val="3768502250"/>
                    </a:ext>
                  </a:extLst>
                </a:gridCol>
                <a:gridCol w="2775136">
                  <a:extLst>
                    <a:ext uri="{9D8B030D-6E8A-4147-A177-3AD203B41FA5}">
                      <a16:colId xmlns:a16="http://schemas.microsoft.com/office/drawing/2014/main" val="2376908812"/>
                    </a:ext>
                  </a:extLst>
                </a:gridCol>
                <a:gridCol w="2775136">
                  <a:extLst>
                    <a:ext uri="{9D8B030D-6E8A-4147-A177-3AD203B41FA5}">
                      <a16:colId xmlns:a16="http://schemas.microsoft.com/office/drawing/2014/main" val="188089193"/>
                    </a:ext>
                  </a:extLst>
                </a:gridCol>
              </a:tblGrid>
              <a:tr h="411544">
                <a:tc>
                  <a:txBody>
                    <a:bodyPr/>
                    <a:lstStyle/>
                    <a:p>
                      <a:r>
                        <a:rPr lang="en-US" sz="1200" dirty="0" smtClean="0"/>
                        <a:t>Component description</a:t>
                      </a:r>
                      <a:endParaRPr lang="en-US" sz="1200" dirty="0"/>
                    </a:p>
                  </a:txBody>
                  <a:tcPr/>
                </a:tc>
                <a:tc>
                  <a:txBody>
                    <a:bodyPr/>
                    <a:lstStyle/>
                    <a:p>
                      <a:r>
                        <a:rPr lang="en-US" sz="1200" dirty="0" smtClean="0"/>
                        <a:t>Number</a:t>
                      </a:r>
                      <a:r>
                        <a:rPr lang="en-US" sz="1200" baseline="0" dirty="0" smtClean="0"/>
                        <a:t> of </a:t>
                      </a:r>
                      <a:r>
                        <a:rPr lang="en-US" sz="1200" dirty="0" smtClean="0"/>
                        <a:t>Interfaces of the component</a:t>
                      </a:r>
                      <a:endParaRPr lang="en-US" sz="1200" dirty="0"/>
                    </a:p>
                  </a:txBody>
                  <a:tcPr/>
                </a:tc>
                <a:tc>
                  <a:txBody>
                    <a:bodyPr/>
                    <a:lstStyle/>
                    <a:p>
                      <a:r>
                        <a:rPr lang="en-US" sz="1200" dirty="0" smtClean="0"/>
                        <a:t>Change chain propagation</a:t>
                      </a:r>
                      <a:r>
                        <a:rPr lang="en-US" sz="1200" baseline="0" dirty="0" smtClean="0"/>
                        <a:t> </a:t>
                      </a:r>
                      <a:br>
                        <a:rPr lang="en-US" sz="1200" baseline="0" dirty="0" smtClean="0"/>
                      </a:br>
                      <a:r>
                        <a:rPr lang="en-US" sz="1200" baseline="0" dirty="0" smtClean="0"/>
                        <a:t>[c1-c2-cX], [c1-c4-cX]</a:t>
                      </a:r>
                      <a:endParaRPr lang="en-US" sz="1200" dirty="0"/>
                    </a:p>
                  </a:txBody>
                  <a:tcPr/>
                </a:tc>
                <a:extLst>
                  <a:ext uri="{0D108BD9-81ED-4DB2-BD59-A6C34878D82A}">
                    <a16:rowId xmlns:a16="http://schemas.microsoft.com/office/drawing/2014/main" val="2469067843"/>
                  </a:ext>
                </a:extLst>
              </a:tr>
              <a:tr h="593613">
                <a:tc>
                  <a:txBody>
                    <a:bodyPr/>
                    <a:lstStyle/>
                    <a:p>
                      <a:r>
                        <a:rPr lang="en-US" sz="1200" dirty="0" smtClean="0"/>
                        <a:t>Control Unit</a:t>
                      </a:r>
                      <a:endParaRPr lang="en-US" sz="1200" dirty="0"/>
                    </a:p>
                  </a:txBody>
                  <a:tcPr/>
                </a:tc>
                <a:tc>
                  <a:txBody>
                    <a:bodyPr/>
                    <a:lstStyle/>
                    <a:p>
                      <a:r>
                        <a:rPr lang="en-US" sz="1200" dirty="0" smtClean="0"/>
                        <a:t>9</a:t>
                      </a:r>
                      <a:endParaRPr lang="en-US" sz="1200" dirty="0"/>
                    </a:p>
                  </a:txBody>
                  <a:tcPr/>
                </a:tc>
                <a:tc>
                  <a:txBody>
                    <a:bodyPr/>
                    <a:lstStyle/>
                    <a:p>
                      <a:endParaRPr lang="en-US" sz="1200" dirty="0"/>
                    </a:p>
                  </a:txBody>
                  <a:tcPr/>
                </a:tc>
                <a:extLst>
                  <a:ext uri="{0D108BD9-81ED-4DB2-BD59-A6C34878D82A}">
                    <a16:rowId xmlns:a16="http://schemas.microsoft.com/office/drawing/2014/main" val="1109184193"/>
                  </a:ext>
                </a:extLst>
              </a:tr>
              <a:tr h="593613">
                <a:tc>
                  <a:txBody>
                    <a:bodyPr/>
                    <a:lstStyle/>
                    <a:p>
                      <a:r>
                        <a:rPr lang="en-US" sz="1200" dirty="0" smtClean="0"/>
                        <a:t>Housing</a:t>
                      </a:r>
                      <a:endParaRPr lang="en-US" sz="1200" dirty="0"/>
                    </a:p>
                  </a:txBody>
                  <a:tcPr/>
                </a:tc>
                <a:tc>
                  <a:txBody>
                    <a:bodyPr/>
                    <a:lstStyle/>
                    <a:p>
                      <a:r>
                        <a:rPr lang="en-US" sz="1200" dirty="0" smtClean="0"/>
                        <a:t>8</a:t>
                      </a:r>
                      <a:endParaRPr lang="en-US" sz="1200" dirty="0"/>
                    </a:p>
                  </a:txBody>
                  <a:tcPr/>
                </a:tc>
                <a:tc>
                  <a:txBody>
                    <a:bodyPr/>
                    <a:lstStyle/>
                    <a:p>
                      <a:endParaRPr lang="en-US" sz="1200"/>
                    </a:p>
                  </a:txBody>
                  <a:tcPr/>
                </a:tc>
                <a:extLst>
                  <a:ext uri="{0D108BD9-81ED-4DB2-BD59-A6C34878D82A}">
                    <a16:rowId xmlns:a16="http://schemas.microsoft.com/office/drawing/2014/main" val="1860179213"/>
                  </a:ext>
                </a:extLst>
              </a:tr>
              <a:tr h="593613">
                <a:tc>
                  <a:txBody>
                    <a:bodyPr/>
                    <a:lstStyle/>
                    <a:p>
                      <a:r>
                        <a:rPr lang="en-US" sz="1200" dirty="0" smtClean="0"/>
                        <a:t>Input shaft Assembly</a:t>
                      </a:r>
                      <a:endParaRPr lang="en-US" sz="1200" dirty="0"/>
                    </a:p>
                  </a:txBody>
                  <a:tcPr/>
                </a:tc>
                <a:tc>
                  <a:txBody>
                    <a:bodyPr/>
                    <a:lstStyle/>
                    <a:p>
                      <a:r>
                        <a:rPr lang="en-US" sz="1200" dirty="0" smtClean="0"/>
                        <a:t>6</a:t>
                      </a:r>
                      <a:endParaRPr lang="en-US" sz="1200" dirty="0"/>
                    </a:p>
                  </a:txBody>
                  <a:tcPr/>
                </a:tc>
                <a:tc>
                  <a:txBody>
                    <a:bodyPr/>
                    <a:lstStyle/>
                    <a:p>
                      <a:endParaRPr lang="en-US" sz="1200"/>
                    </a:p>
                  </a:txBody>
                  <a:tcPr/>
                </a:tc>
                <a:extLst>
                  <a:ext uri="{0D108BD9-81ED-4DB2-BD59-A6C34878D82A}">
                    <a16:rowId xmlns:a16="http://schemas.microsoft.com/office/drawing/2014/main" val="1106356689"/>
                  </a:ext>
                </a:extLst>
              </a:tr>
              <a:tr h="59361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960831142"/>
                  </a:ext>
                </a:extLst>
              </a:tr>
              <a:tr h="59361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27317773"/>
                  </a:ext>
                </a:extLst>
              </a:tr>
            </a:tbl>
          </a:graphicData>
        </a:graphic>
      </p:graphicFrame>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29279623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smtClean="0">
                <a:ea typeface="Source Sans Pro"/>
                <a:sym typeface="Source Sans Pro"/>
              </a:rPr>
              <a:t>STEP </a:t>
            </a:r>
            <a:r>
              <a:rPr lang="en-US" sz="3000" b="1" dirty="0">
                <a:ea typeface="Source Sans Pro"/>
                <a:sym typeface="Source Sans Pro"/>
              </a:rPr>
              <a:t>4</a:t>
            </a:r>
            <a:r>
              <a:rPr lang="en-US" sz="3000" b="1" dirty="0" smtClean="0">
                <a:ea typeface="Source Sans Pro"/>
                <a:sym typeface="Source Sans Pro"/>
              </a:rPr>
              <a:t>: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a:t>
            </a:r>
            <a:r>
              <a:rPr lang="en-US" dirty="0" smtClean="0"/>
              <a:t>4 </a:t>
            </a:r>
            <a:r>
              <a:rPr lang="en-US" dirty="0"/>
              <a:t>Project Portfolio </a:t>
            </a:r>
            <a:r>
              <a:rPr lang="en-US" dirty="0" smtClean="0"/>
              <a:t>file.</a:t>
            </a:r>
          </a:p>
          <a:p>
            <a:pPr marL="285750" indent="-285750" algn="l">
              <a:buFont typeface="Arial"/>
              <a:buChar char="•"/>
            </a:pPr>
            <a:r>
              <a:rPr lang="en-US" dirty="0" smtClean="0"/>
              <a:t>Complete Self-Assessment </a:t>
            </a:r>
            <a:r>
              <a:rPr lang="en-US" dirty="0"/>
              <a:t>of </a:t>
            </a:r>
            <a:r>
              <a:rPr lang="en-US" dirty="0" smtClean="0"/>
              <a:t>Project</a:t>
            </a:r>
          </a:p>
          <a:p>
            <a:pPr marL="285750" indent="-285750" algn="l">
              <a:buFont typeface="Arial"/>
              <a:buChar char="•"/>
            </a:pPr>
            <a:r>
              <a:rPr lang="en-US" dirty="0" smtClean="0"/>
              <a:t>Complete Peer </a:t>
            </a:r>
            <a:r>
              <a:rPr lang="en-US" dirty="0"/>
              <a:t>Assessments </a:t>
            </a:r>
            <a:r>
              <a:rPr lang="en-US"/>
              <a:t>of Project (Peer assessment is limited to 300 characters)</a:t>
            </a:r>
            <a:endParaRPr lang="en-US" dirty="0" smtClean="0"/>
          </a:p>
          <a:p>
            <a:pPr marL="285750" indent="-285750" algn="l">
              <a:buFont typeface="Arial"/>
              <a:buChar char="•"/>
            </a:pPr>
            <a:endParaRPr lang="en-US" dirty="0"/>
          </a:p>
          <a:p>
            <a:pPr algn="l"/>
            <a:r>
              <a:rPr lang="en-US" dirty="0"/>
              <a:t> </a:t>
            </a:r>
            <a:r>
              <a:rPr lang="en-US" dirty="0" smtClean="0"/>
              <a:t>    Note</a:t>
            </a:r>
            <a:r>
              <a:rPr lang="en-US" dirty="0"/>
              <a:t>: The maximum file size that can be submitted is </a:t>
            </a:r>
            <a:r>
              <a:rPr lang="en-US" dirty="0" smtClean="0"/>
              <a:t>10MB</a:t>
            </a:r>
            <a:r>
              <a:rPr lang="en-US" dirty="0"/>
              <a:t>.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5" name="TextBox 4"/>
          <p:cNvSpPr txBox="1"/>
          <p:nvPr/>
        </p:nvSpPr>
        <p:spPr>
          <a:xfrm>
            <a:off x="4952065" y="3258231"/>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555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pPr>
              <a:lnSpc>
                <a:spcPct val="100000"/>
              </a:lnSpc>
            </a:pPr>
            <a:r>
              <a:rPr lang="en-US" sz="1000" i="1" strike="noStrike" dirty="0">
                <a:solidFill>
                  <a:srgbClr val="3F3F3F"/>
                </a:solidFill>
                <a:latin typeface="Arial"/>
                <a:ea typeface="Source Sans Pro"/>
              </a:rPr>
              <a:t>    Please remember the file size limit and </a:t>
            </a:r>
            <a:r>
              <a:rPr lang="en-US" sz="1000" i="1" u="sng" strike="noStrike" dirty="0" smtClean="0">
                <a:solidFill>
                  <a:srgbClr val="000000"/>
                </a:solidFill>
                <a:latin typeface="Arial"/>
                <a:ea typeface="Source Sans Pro"/>
              </a:rPr>
              <a:t>resize</a:t>
            </a:r>
            <a:r>
              <a:rPr lang="en-US" sz="1000" i="1" strike="noStrike" dirty="0" smtClean="0">
                <a:solidFill>
                  <a:srgbClr val="3F3F3F"/>
                </a:solidFill>
                <a:latin typeface="Arial"/>
                <a:ea typeface="Source Sans Pro"/>
              </a:rPr>
              <a:t> </a:t>
            </a:r>
            <a:r>
              <a:rPr lang="en-US" sz="1000" i="1" strike="noStrike" dirty="0">
                <a:solidFill>
                  <a:srgbClr val="3F3F3F"/>
                </a:solidFill>
                <a:latin typeface="Arial"/>
                <a:ea typeface="Source Sans Pro"/>
              </a:rPr>
              <a:t>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9069288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8413</TotalTime>
  <Words>1131</Words>
  <Application>Microsoft Office PowerPoint</Application>
  <PresentationFormat>On-screen Show (4:3)</PresentationFormat>
  <Paragraphs>110</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EdX</dc:creator>
  <cp:keywords/>
  <dc:description/>
  <cp:lastModifiedBy>Deku, Kodzo (K.S.)</cp:lastModifiedBy>
  <cp:revision>195</cp:revision>
  <dcterms:modified xsi:type="dcterms:W3CDTF">2019-10-21T02:31:31Z</dcterms:modified>
  <cp:category/>
</cp:coreProperties>
</file>