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 id="2147483689" r:id="rId2"/>
  </p:sldMasterIdLst>
  <p:notesMasterIdLst>
    <p:notesMasterId r:id="rId13"/>
  </p:notesMasterIdLst>
  <p:handoutMasterIdLst>
    <p:handoutMasterId r:id="rId14"/>
  </p:handoutMasterIdLst>
  <p:sldIdLst>
    <p:sldId id="256" r:id="rId3"/>
    <p:sldId id="320" r:id="rId4"/>
    <p:sldId id="309" r:id="rId5"/>
    <p:sldId id="310" r:id="rId6"/>
    <p:sldId id="311" r:id="rId7"/>
    <p:sldId id="312" r:id="rId8"/>
    <p:sldId id="313" r:id="rId9"/>
    <p:sldId id="321" r:id="rId10"/>
    <p:sldId id="317" r:id="rId11"/>
    <p:sldId id="322" r:id="rId12"/>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469">
          <p15:clr>
            <a:srgbClr val="A4A3A4"/>
          </p15:clr>
        </p15:guide>
        <p15:guide id="4" orient="horz" pos="141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a Temes" initials="CT" lastIdx="2" clrIdx="0">
    <p:extLst/>
  </p:cmAuthor>
  <p:cmAuthor id="2" name="Nathan  Benjamin"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434"/>
    <a:srgbClr val="565656"/>
    <a:srgbClr val="ACACAC"/>
    <a:srgbClr val="6D6D6D"/>
    <a:srgbClr val="570005"/>
    <a:srgbClr val="3DCDCF"/>
    <a:srgbClr val="FF66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3428" autoAdjust="0"/>
  </p:normalViewPr>
  <p:slideViewPr>
    <p:cSldViewPr snapToGrid="0" snapToObjects="1">
      <p:cViewPr varScale="1">
        <p:scale>
          <a:sx n="134" d="100"/>
          <a:sy n="134" d="100"/>
        </p:scale>
        <p:origin x="1146" y="114"/>
      </p:cViewPr>
      <p:guideLst>
        <p:guide orient="horz" pos="2160"/>
        <p:guide pos="2880"/>
        <p:guide orient="horz" pos="1469"/>
        <p:guide orient="horz" pos="1411"/>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1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1DD3FD-B26B-B943-8748-4BD85B778E81}" type="datetimeFigureOut">
              <a:rPr lang="en-US" smtClean="0"/>
              <a:t>10/25/2019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3081B5-0FC5-E641-BB38-49C0644C008E}" type="slidenum">
              <a:rPr lang="en-US" smtClean="0"/>
              <a:t>‹#›</a:t>
            </a:fld>
            <a:endParaRPr lang="en-US"/>
          </a:p>
        </p:txBody>
      </p:sp>
    </p:spTree>
    <p:extLst>
      <p:ext uri="{BB962C8B-B14F-4D97-AF65-F5344CB8AC3E}">
        <p14:creationId xmlns:p14="http://schemas.microsoft.com/office/powerpoint/2010/main" val="18595255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1050775290"/>
      </p:ext>
    </p:extLst>
  </p:cSld>
  <p:clrMap bg1="lt1" tx1="dk1" bg2="dk2" tx2="lt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Font typeface="Arial"/>
              <a:buNone/>
            </a:pPr>
            <a:endParaRPr sz="1200" b="0" i="0" u="none" strike="noStrike" cap="none" baseline="0">
              <a:solidFill>
                <a:schemeClr val="dk1"/>
              </a:solidFill>
              <a:latin typeface="Arial"/>
              <a:ea typeface="Arial"/>
              <a:cs typeface="Arial"/>
              <a:sym typeface="Arial"/>
            </a:endParaRPr>
          </a:p>
        </p:txBody>
      </p:sp>
      <p:sp>
        <p:nvSpPr>
          <p:cNvPr id="32" name="Shape 3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2226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685800" y="4343400"/>
            <a:ext cx="5486040" cy="4114440"/>
          </a:xfrm>
          <a:prstGeom prst="rect">
            <a:avLst/>
          </a:prstGeom>
        </p:spPr>
        <p:txBody>
          <a:bodyPr tIns="91440" bIns="91440" anchor="ctr"/>
          <a:lstStyle/>
          <a:p>
            <a:pPr>
              <a:lnSpc>
                <a:spcPct val="100000"/>
              </a:lnSpc>
            </a:pPr>
            <a:endParaRPr dirty="0"/>
          </a:p>
        </p:txBody>
      </p:sp>
    </p:spTree>
    <p:extLst>
      <p:ext uri="{BB962C8B-B14F-4D97-AF65-F5344CB8AC3E}">
        <p14:creationId xmlns:p14="http://schemas.microsoft.com/office/powerpoint/2010/main" val="188847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36052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65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0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296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Shape 33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339" name="Shape 33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77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790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84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77"/>
        <p:cNvGrpSpPr/>
        <p:nvPr/>
      </p:nvGrpSpPr>
      <p:grpSpPr>
        <a:xfrm>
          <a:off x="0" y="0"/>
          <a:ext cx="0" cy="0"/>
          <a:chOff x="0" y="0"/>
          <a:chExt cx="0" cy="0"/>
        </a:xfrm>
      </p:grpSpPr>
      <p:sp>
        <p:nvSpPr>
          <p:cNvPr id="78" name="Shape 78"/>
          <p:cNvSpPr txBox="1">
            <a:spLocks noGrp="1"/>
          </p:cNvSpPr>
          <p:nvPr>
            <p:ph type="ctrTitle"/>
          </p:nvPr>
        </p:nvSpPr>
        <p:spPr>
          <a:xfrm>
            <a:off x="685800" y="2130425"/>
            <a:ext cx="7772400" cy="1470024"/>
          </a:xfrm>
          <a:prstGeom prst="rect">
            <a:avLst/>
          </a:prstGeom>
          <a:noFill/>
          <a:ln>
            <a:noFill/>
          </a:ln>
        </p:spPr>
        <p:txBody>
          <a:bodyPr lIns="91425" tIns="91425" rIns="91425" bIns="91425" anchor="t" anchorCtr="0"/>
          <a:lstStyle>
            <a:lvl1pPr marL="0" marR="0" indent="0" algn="ctr" rtl="0">
              <a:spcBef>
                <a:spcPts val="0"/>
              </a:spcBef>
              <a:buClr>
                <a:schemeClr val="dk1"/>
              </a:buClr>
              <a:buFont typeface="Calibri"/>
              <a:buNone/>
              <a:defRPr/>
            </a:lvl1pPr>
            <a:lvl2pPr marL="0" marR="0" indent="0" algn="l" rtl="0">
              <a:spcBef>
                <a:spcPts val="0"/>
              </a:spcBef>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79" name="Shape 79"/>
          <p:cNvSpPr txBox="1">
            <a:spLocks noGrp="1"/>
          </p:cNvSpPr>
          <p:nvPr>
            <p:ph type="subTitle" idx="1"/>
          </p:nvPr>
        </p:nvSpPr>
        <p:spPr>
          <a:xfrm>
            <a:off x="1371605" y="3886200"/>
            <a:ext cx="6400799" cy="1752600"/>
          </a:xfrm>
          <a:prstGeom prst="rect">
            <a:avLst/>
          </a:prstGeom>
          <a:noFill/>
          <a:ln>
            <a:noFill/>
          </a:ln>
        </p:spPr>
        <p:txBody>
          <a:bodyPr lIns="91425" tIns="91425" rIns="91425" bIns="91425" anchor="t" anchorCtr="0"/>
          <a:lstStyle>
            <a:lvl1pPr marL="0" marR="0" indent="0" algn="ctr" rtl="0">
              <a:spcBef>
                <a:spcPts val="640"/>
              </a:spcBef>
              <a:buClr>
                <a:srgbClr val="888888"/>
              </a:buClr>
              <a:buFont typeface="Arial"/>
              <a:buNone/>
              <a:defRPr/>
            </a:lvl1pPr>
            <a:lvl2pPr marL="457167" marR="0" indent="0" algn="ctr" rtl="0">
              <a:spcBef>
                <a:spcPts val="560"/>
              </a:spcBef>
              <a:buClr>
                <a:srgbClr val="888888"/>
              </a:buClr>
              <a:buFont typeface="Arial"/>
              <a:buNone/>
              <a:defRPr/>
            </a:lvl2pPr>
            <a:lvl3pPr marL="914332" marR="0" indent="0" algn="ctr" rtl="0">
              <a:spcBef>
                <a:spcPts val="480"/>
              </a:spcBef>
              <a:buClr>
                <a:srgbClr val="888888"/>
              </a:buClr>
              <a:buFont typeface="Arial"/>
              <a:buNone/>
              <a:defRPr/>
            </a:lvl3pPr>
            <a:lvl4pPr marL="1371498" marR="0" indent="0" algn="ctr" rtl="0">
              <a:spcBef>
                <a:spcPts val="400"/>
              </a:spcBef>
              <a:buClr>
                <a:srgbClr val="888888"/>
              </a:buClr>
              <a:buFont typeface="Arial"/>
              <a:buNone/>
              <a:defRPr/>
            </a:lvl4pPr>
            <a:lvl5pPr marL="1828664" marR="0" indent="0" algn="ctr" rtl="0">
              <a:spcBef>
                <a:spcPts val="400"/>
              </a:spcBef>
              <a:buClr>
                <a:srgbClr val="888888"/>
              </a:buClr>
              <a:buFont typeface="Arial"/>
              <a:buNone/>
              <a:defRPr/>
            </a:lvl5pPr>
            <a:lvl6pPr marL="2285830" marR="0" indent="0" algn="ctr" rtl="0">
              <a:spcBef>
                <a:spcPts val="400"/>
              </a:spcBef>
              <a:buClr>
                <a:srgbClr val="888888"/>
              </a:buClr>
              <a:buFont typeface="Arial"/>
              <a:buNone/>
              <a:defRPr/>
            </a:lvl6pPr>
            <a:lvl7pPr marL="2742994" marR="0" indent="0" algn="ctr" rtl="0">
              <a:spcBef>
                <a:spcPts val="400"/>
              </a:spcBef>
              <a:buClr>
                <a:srgbClr val="888888"/>
              </a:buClr>
              <a:buFont typeface="Arial"/>
              <a:buNone/>
              <a:defRPr/>
            </a:lvl7pPr>
            <a:lvl8pPr marL="3200160" marR="0" indent="0" algn="ctr" rtl="0">
              <a:spcBef>
                <a:spcPts val="400"/>
              </a:spcBef>
              <a:buClr>
                <a:srgbClr val="888888"/>
              </a:buClr>
              <a:buFont typeface="Arial"/>
              <a:buNone/>
              <a:defRPr/>
            </a:lvl8pPr>
            <a:lvl9pPr marL="3657327" marR="0" indent="0" algn="ctr" rtl="0">
              <a:spcBef>
                <a:spcPts val="400"/>
              </a:spcBef>
              <a:buClr>
                <a:srgbClr val="888888"/>
              </a:buClr>
              <a:buFont typeface="Arial"/>
              <a:buNone/>
              <a:defRPr/>
            </a:lvl9pPr>
          </a:lstStyle>
          <a:p>
            <a:endParaRPr/>
          </a:p>
        </p:txBody>
      </p:sp>
      <p:sp>
        <p:nvSpPr>
          <p:cNvPr id="82"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11849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457200" y="274637"/>
            <a:ext cx="8229600" cy="1143000"/>
          </a:xfrm>
          <a:prstGeom prst="rect">
            <a:avLst/>
          </a:prstGeom>
          <a:noFill/>
          <a:ln>
            <a:noFill/>
          </a:ln>
        </p:spPr>
        <p:txBody>
          <a:bodyPr lIns="91425" tIns="91425" rIns="91425" bIns="91425" anchor="t"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9"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70422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1031910" y="29279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9" name="Shape 19"/>
          <p:cNvSpPr txBox="1">
            <a:spLocks noGrp="1"/>
          </p:cNvSpPr>
          <p:nvPr>
            <p:ph type="body" idx="2"/>
          </p:nvPr>
        </p:nvSpPr>
        <p:spPr>
          <a:xfrm>
            <a:off x="1036890" y="3420553"/>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5" name="Shape 19"/>
          <p:cNvSpPr txBox="1">
            <a:spLocks noGrp="1"/>
          </p:cNvSpPr>
          <p:nvPr>
            <p:ph type="body" idx="13"/>
          </p:nvPr>
        </p:nvSpPr>
        <p:spPr>
          <a:xfrm>
            <a:off x="1036890" y="3855981"/>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6" name="Shape 18"/>
          <p:cNvSpPr txBox="1">
            <a:spLocks noGrp="1"/>
          </p:cNvSpPr>
          <p:nvPr>
            <p:ph type="body" idx="14"/>
          </p:nvPr>
        </p:nvSpPr>
        <p:spPr>
          <a:xfrm>
            <a:off x="1031910" y="42560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 name="Shape 19"/>
          <p:cNvSpPr txBox="1">
            <a:spLocks noGrp="1"/>
          </p:cNvSpPr>
          <p:nvPr>
            <p:ph type="body" idx="15"/>
          </p:nvPr>
        </p:nvSpPr>
        <p:spPr>
          <a:xfrm>
            <a:off x="1036890" y="4748610"/>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9" name="Shape 19"/>
          <p:cNvSpPr txBox="1">
            <a:spLocks noGrp="1"/>
          </p:cNvSpPr>
          <p:nvPr>
            <p:ph type="body" idx="16"/>
          </p:nvPr>
        </p:nvSpPr>
        <p:spPr>
          <a:xfrm>
            <a:off x="1036890" y="5184038"/>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10" name="Shape 19"/>
          <p:cNvSpPr txBox="1">
            <a:spLocks noGrp="1"/>
          </p:cNvSpPr>
          <p:nvPr>
            <p:ph type="body" idx="17"/>
          </p:nvPr>
        </p:nvSpPr>
        <p:spPr>
          <a:xfrm>
            <a:off x="1036890" y="5604952"/>
            <a:ext cx="4739967" cy="305343"/>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Tree>
    <p:extLst>
      <p:ext uri="{BB962C8B-B14F-4D97-AF65-F5344CB8AC3E}">
        <p14:creationId xmlns:p14="http://schemas.microsoft.com/office/powerpoint/2010/main" val="206289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Shape 17"/>
        <p:cNvGrpSpPr/>
        <p:nvPr/>
      </p:nvGrpSpPr>
      <p:grpSpPr>
        <a:xfrm>
          <a:off x="0" y="0"/>
          <a:ext cx="0" cy="0"/>
          <a:chOff x="0" y="0"/>
          <a:chExt cx="0" cy="0"/>
        </a:xfrm>
      </p:grpSpPr>
      <p:sp>
        <p:nvSpPr>
          <p:cNvPr id="7" name="Rectangle 6"/>
          <p:cNvSpPr/>
          <p:nvPr userDrawn="1"/>
        </p:nvSpPr>
        <p:spPr>
          <a:xfrm>
            <a:off x="2509490" y="3154534"/>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8" name="Shape 18"/>
          <p:cNvSpPr txBox="1">
            <a:spLocks noGrp="1"/>
          </p:cNvSpPr>
          <p:nvPr>
            <p:ph type="body" idx="1"/>
          </p:nvPr>
        </p:nvSpPr>
        <p:spPr>
          <a:xfrm>
            <a:off x="2509490" y="3181141"/>
            <a:ext cx="4352544" cy="448056"/>
          </a:xfrm>
          <a:prstGeom prst="rect">
            <a:avLst/>
          </a:prstGeom>
          <a:noFill/>
          <a:ln>
            <a:noFill/>
          </a:ln>
        </p:spPr>
        <p:txBody>
          <a:bodyPr lIns="91425" tIns="91425" rIns="91425" bIns="91425" anchor="t" anchorCtr="0"/>
          <a:lstStyle>
            <a:lvl1pPr algn="l" rtl="0">
              <a:spcBef>
                <a:spcPts val="360"/>
              </a:spcBef>
              <a:buFont typeface="Times New Roman"/>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8" name="Shape 82"/>
          <p:cNvSpPr txBox="1">
            <a:spLocks noGrp="1"/>
          </p:cNvSpPr>
          <p:nvPr>
            <p:ph type="sldNum" idx="12"/>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Tree>
    <p:extLst>
      <p:ext uri="{BB962C8B-B14F-4D97-AF65-F5344CB8AC3E}">
        <p14:creationId xmlns:p14="http://schemas.microsoft.com/office/powerpoint/2010/main" val="3772590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3" name="Rectangle 2"/>
          <p:cNvSpPr/>
          <p:nvPr userDrawn="1"/>
        </p:nvSpPr>
        <p:spPr>
          <a:xfrm>
            <a:off x="-8640" y="-1"/>
            <a:ext cx="2650775" cy="357337"/>
          </a:xfrm>
          <a:prstGeom prst="rect">
            <a:avLst/>
          </a:prstGeom>
          <a:solidFill>
            <a:srgbClr val="3489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hape 64"/>
          <p:cNvSpPr txBox="1"/>
          <p:nvPr userDrawn="1"/>
        </p:nvSpPr>
        <p:spPr>
          <a:xfrm>
            <a:off x="99092" y="31314"/>
            <a:ext cx="2553288" cy="527767"/>
          </a:xfrm>
          <a:prstGeom prst="rect">
            <a:avLst/>
          </a:prstGeom>
          <a:noFill/>
          <a:ln>
            <a:noFill/>
          </a:ln>
        </p:spPr>
        <p:txBody>
          <a:bodyPr lIns="91425" tIns="45700" rIns="91425" bIns="45700" anchor="t" anchorCtr="0">
            <a:noAutofit/>
          </a:bodyPr>
          <a:lstStyle/>
          <a:p>
            <a:pPr>
              <a:buClr>
                <a:schemeClr val="lt1"/>
              </a:buClr>
              <a:buSzPct val="25000"/>
            </a:pPr>
            <a:r>
              <a:rPr lang="en-US" sz="1100" b="1" i="0" dirty="0">
                <a:solidFill>
                  <a:srgbClr val="FFFFFF"/>
                </a:solidFill>
                <a:latin typeface="Arial"/>
                <a:ea typeface="Source Sans Pro"/>
                <a:cs typeface="Arial"/>
                <a:sym typeface="Source Sans Pro"/>
              </a:rPr>
              <a:t>Architecture of Complex</a:t>
            </a:r>
            <a:r>
              <a:rPr lang="en-US" sz="1100" b="1" i="0" baseline="0" dirty="0">
                <a:solidFill>
                  <a:srgbClr val="FFFFFF"/>
                </a:solidFill>
                <a:latin typeface="Arial"/>
                <a:ea typeface="Source Sans Pro"/>
                <a:cs typeface="Arial"/>
                <a:sym typeface="Source Sans Pro"/>
              </a:rPr>
              <a:t> Systems</a:t>
            </a:r>
            <a:endParaRPr lang="en-US" sz="1100" b="0" i="1" dirty="0">
              <a:solidFill>
                <a:srgbClr val="565656"/>
              </a:solidFill>
              <a:latin typeface="Arial"/>
              <a:ea typeface="Source Sans Pro"/>
              <a:cs typeface="Arial"/>
              <a:sym typeface="Source Sans Pro"/>
            </a:endParaRPr>
          </a:p>
        </p:txBody>
      </p:sp>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9" name="TextBox 8"/>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a:t>
            </a:r>
            <a:r>
              <a:rPr lang="en-US" sz="1200">
                <a:solidFill>
                  <a:srgbClr val="8A8B8C"/>
                </a:solidFill>
              </a:rPr>
              <a:t>© 2017. </a:t>
            </a:r>
            <a:r>
              <a:rPr lang="en-US" sz="1200" dirty="0">
                <a:solidFill>
                  <a:srgbClr val="8A8B8C"/>
                </a:solidFill>
              </a:rPr>
              <a:t>Massachusetts Institute of Technology. All rights reserved.</a:t>
            </a:r>
          </a:p>
        </p:txBody>
      </p:sp>
      <p:pic>
        <p:nvPicPr>
          <p:cNvPr id="11" name="Picture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720230" y="87174"/>
            <a:ext cx="1138594" cy="254249"/>
          </a:xfrm>
          <a:prstGeom prst="rect">
            <a:avLst/>
          </a:prstGeom>
        </p:spPr>
      </p:pic>
    </p:spTree>
    <p:extLst>
      <p:ext uri="{BB962C8B-B14F-4D97-AF65-F5344CB8AC3E}">
        <p14:creationId xmlns:p14="http://schemas.microsoft.com/office/powerpoint/2010/main" val="4237803653"/>
      </p:ext>
    </p:extLst>
  </p:cSld>
  <p:clrMap bg1="lt1" tx1="dk1" bg2="dk2" tx2="lt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0"/>
        <p:cNvGrpSpPr/>
        <p:nvPr/>
      </p:nvGrpSpPr>
      <p:grpSpPr>
        <a:xfrm>
          <a:off x="0" y="0"/>
          <a:ext cx="0" cy="0"/>
          <a:chOff x="0" y="0"/>
          <a:chExt cx="0" cy="0"/>
        </a:xfrm>
      </p:grpSpPr>
      <p:sp>
        <p:nvSpPr>
          <p:cNvPr id="6" name="Shape 82"/>
          <p:cNvSpPr txBox="1">
            <a:spLocks noGrp="1"/>
          </p:cNvSpPr>
          <p:nvPr>
            <p:ph type="sldNum" idx="4"/>
          </p:nvPr>
        </p:nvSpPr>
        <p:spPr>
          <a:xfrm>
            <a:off x="6839531" y="6436273"/>
            <a:ext cx="2133599" cy="365125"/>
          </a:xfrm>
          <a:prstGeom prst="rect">
            <a:avLst/>
          </a:prstGeom>
          <a:noFill/>
          <a:ln>
            <a:noFill/>
          </a:ln>
        </p:spPr>
        <p:txBody>
          <a:bodyPr lIns="91425" tIns="45700" rIns="91425" bIns="45700" anchor="t" anchorCtr="0">
            <a:noAutofit/>
          </a:bodyPr>
          <a:lstStyle>
            <a:lvl1pPr algn="r">
              <a:defRPr sz="1200">
                <a:solidFill>
                  <a:srgbClr val="8A8B8C"/>
                </a:solidFill>
              </a:defRPr>
            </a:lvl1pPr>
          </a:lstStyle>
          <a:p>
            <a:pPr>
              <a:buSzPct val="25000"/>
            </a:pPr>
            <a:fld id="{00000000-1234-1234-1234-123412341234}" type="slidenum">
              <a:rPr lang="en-US" smtClean="0">
                <a:latin typeface="Calibri"/>
                <a:ea typeface="Calibri"/>
                <a:cs typeface="Calibri"/>
                <a:sym typeface="Calibri"/>
              </a:rPr>
              <a:pPr>
                <a:buSzPct val="25000"/>
              </a:pPr>
              <a:t>‹#›</a:t>
            </a:fld>
            <a:endParaRPr lang="en-US" dirty="0">
              <a:latin typeface="Calibri"/>
              <a:ea typeface="Calibri"/>
              <a:cs typeface="Calibri"/>
              <a:sym typeface="Calibri"/>
            </a:endParaRPr>
          </a:p>
        </p:txBody>
      </p:sp>
      <p:sp>
        <p:nvSpPr>
          <p:cNvPr id="7" name="TextBox 6"/>
          <p:cNvSpPr txBox="1"/>
          <p:nvPr userDrawn="1"/>
        </p:nvSpPr>
        <p:spPr>
          <a:xfrm>
            <a:off x="129567" y="6427633"/>
            <a:ext cx="5447299" cy="276999"/>
          </a:xfrm>
          <a:prstGeom prst="rect">
            <a:avLst/>
          </a:prstGeom>
          <a:noFill/>
        </p:spPr>
        <p:txBody>
          <a:bodyPr wrap="none" rtlCol="0">
            <a:spAutoFit/>
          </a:bodyPr>
          <a:lstStyle/>
          <a:p>
            <a:r>
              <a:rPr lang="en-US" sz="1200" dirty="0">
                <a:solidFill>
                  <a:srgbClr val="8A8B8C"/>
                </a:solidFill>
              </a:rPr>
              <a:t>Copyright © 2017. Massachusetts Institute of Technology. All rights reserved.</a:t>
            </a:r>
          </a:p>
        </p:txBody>
      </p:sp>
    </p:spTree>
    <p:extLst>
      <p:ext uri="{BB962C8B-B14F-4D97-AF65-F5344CB8AC3E}">
        <p14:creationId xmlns:p14="http://schemas.microsoft.com/office/powerpoint/2010/main" val="3487208584"/>
      </p:ext>
    </p:extLst>
  </p:cSld>
  <p:clrMap bg1="lt1" tx1="dk1" bg2="dk2" tx2="lt2" accent1="accent1" accent2="accent2" accent3="accent3" accent4="accent4" accent5="accent5" accent6="accent6" hlink="hlink" folHlink="folHlink"/>
  <p:sldLayoutIdLst>
    <p:sldLayoutId id="2147483690"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hyperlink" Target="http://powerpoint.wiziq.com/topic/504-6-tips-to-reduce-the-size-of-your-powerpoint-fil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4" name="Shape 64"/>
          <p:cNvSpPr txBox="1"/>
          <p:nvPr/>
        </p:nvSpPr>
        <p:spPr>
          <a:xfrm>
            <a:off x="154986" y="966528"/>
            <a:ext cx="8123115" cy="803624"/>
          </a:xfrm>
          <a:prstGeom prst="rect">
            <a:avLst/>
          </a:prstGeom>
          <a:noFill/>
          <a:ln>
            <a:noFill/>
          </a:ln>
        </p:spPr>
        <p:txBody>
          <a:bodyPr lIns="91425" tIns="45700" rIns="91425" bIns="45700" anchor="t" anchorCtr="0">
            <a:noAutofit/>
          </a:bodyPr>
          <a:lstStyle/>
          <a:p>
            <a:pPr>
              <a:buClr>
                <a:schemeClr val="lt1"/>
              </a:buClr>
              <a:buSzPct val="25000"/>
            </a:pPr>
            <a:r>
              <a:rPr lang="en-US" sz="2000" b="1" dirty="0">
                <a:solidFill>
                  <a:schemeClr val="tx1"/>
                </a:solidFill>
                <a:ea typeface="Source Sans Pro"/>
                <a:sym typeface="Source Sans Pro"/>
              </a:rPr>
              <a:t>Architecture &amp; Systems Engineering</a:t>
            </a:r>
          </a:p>
          <a:p>
            <a:pPr>
              <a:buClr>
                <a:schemeClr val="lt1"/>
              </a:buClr>
              <a:buSzPct val="25000"/>
            </a:pPr>
            <a:r>
              <a:rPr lang="en-US" i="1" dirty="0">
                <a:solidFill>
                  <a:srgbClr val="565656"/>
                </a:solidFill>
                <a:ea typeface="Source Sans Pro"/>
                <a:sym typeface="Source Sans Pro"/>
              </a:rPr>
              <a:t>Week 4: Modeling with DSMs and Modularization</a:t>
            </a:r>
          </a:p>
          <a:p>
            <a:pPr>
              <a:buClr>
                <a:schemeClr val="lt1"/>
              </a:buClr>
              <a:buSzPct val="25000"/>
            </a:pPr>
            <a:endParaRPr lang="en-US" sz="3000" b="1" dirty="0">
              <a:ea typeface="Source Sans Pro"/>
              <a:sym typeface="Source Sans Pro"/>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29" y="254000"/>
            <a:ext cx="1425237" cy="31825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8" y="1805426"/>
            <a:ext cx="9148064" cy="3425766"/>
          </a:xfrm>
          <a:prstGeom prst="rect">
            <a:avLst/>
          </a:prstGeom>
        </p:spPr>
      </p:pic>
      <p:sp>
        <p:nvSpPr>
          <p:cNvPr id="13" name="Shape 64"/>
          <p:cNvSpPr txBox="1"/>
          <p:nvPr/>
        </p:nvSpPr>
        <p:spPr>
          <a:xfrm>
            <a:off x="2409761" y="3126025"/>
            <a:ext cx="1150237" cy="695115"/>
          </a:xfrm>
          <a:prstGeom prst="rect">
            <a:avLst/>
          </a:prstGeom>
          <a:noFill/>
          <a:ln>
            <a:noFill/>
          </a:ln>
        </p:spPr>
        <p:txBody>
          <a:bodyPr lIns="91425" tIns="45700" rIns="91425" bIns="45700" anchor="t" anchorCtr="0">
            <a:noAutofit/>
          </a:bodyPr>
          <a:lstStyle/>
          <a:p>
            <a:pPr>
              <a:lnSpc>
                <a:spcPct val="200000"/>
              </a:lnSpc>
              <a:buClr>
                <a:schemeClr val="lt1"/>
              </a:buClr>
              <a:buSzPct val="25000"/>
            </a:pPr>
            <a:r>
              <a:rPr lang="en-US" sz="1600" dirty="0">
                <a:solidFill>
                  <a:schemeClr val="bg1"/>
                </a:solidFill>
                <a:latin typeface="+mj-lt"/>
                <a:ea typeface="Source Sans Pro"/>
                <a:cs typeface="Source Sans Pro"/>
                <a:sym typeface="Source Sans Pro"/>
              </a:rPr>
              <a:t>Name</a:t>
            </a:r>
          </a:p>
        </p:txBody>
      </p:sp>
      <p:sp>
        <p:nvSpPr>
          <p:cNvPr id="14" name="Rectangle 13"/>
          <p:cNvSpPr/>
          <p:nvPr/>
        </p:nvSpPr>
        <p:spPr>
          <a:xfrm>
            <a:off x="2509490" y="3651478"/>
            <a:ext cx="4345801" cy="498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85000"/>
                </a:schemeClr>
              </a:solidFill>
            </a:endParaRPr>
          </a:p>
        </p:txBody>
      </p:sp>
      <p:sp>
        <p:nvSpPr>
          <p:cNvPr id="16" name="Text Placeholder 2"/>
          <p:cNvSpPr>
            <a:spLocks noGrp="1"/>
          </p:cNvSpPr>
          <p:nvPr>
            <p:ph type="body" idx="1"/>
          </p:nvPr>
        </p:nvSpPr>
        <p:spPr>
          <a:xfrm>
            <a:off x="2509490" y="3678085"/>
            <a:ext cx="4352544" cy="448056"/>
          </a:xfrm>
        </p:spPr>
        <p:txBody>
          <a:bodyPr/>
          <a:lstStyle/>
          <a:p>
            <a:r>
              <a:rPr lang="en-US" dirty="0"/>
              <a:t>Tomas Mawyin</a:t>
            </a:r>
          </a:p>
        </p:txBody>
      </p:sp>
      <p:sp>
        <p:nvSpPr>
          <p:cNvPr id="17" name="Rectangle 16"/>
          <p:cNvSpPr/>
          <p:nvPr/>
        </p:nvSpPr>
        <p:spPr>
          <a:xfrm>
            <a:off x="2400965" y="2732616"/>
            <a:ext cx="2719214" cy="523220"/>
          </a:xfrm>
          <a:prstGeom prst="rect">
            <a:avLst/>
          </a:prstGeom>
        </p:spPr>
        <p:txBody>
          <a:bodyPr wrap="none">
            <a:spAutoFit/>
          </a:bodyPr>
          <a:lstStyle/>
          <a:p>
            <a:pPr>
              <a:buClr>
                <a:schemeClr val="lt1"/>
              </a:buClr>
              <a:buSzPct val="25000"/>
            </a:pPr>
            <a:r>
              <a:rPr lang="en-US" sz="2800" dirty="0">
                <a:solidFill>
                  <a:schemeClr val="bg1"/>
                </a:solidFill>
                <a:ea typeface="Source Sans Pro"/>
                <a:sym typeface="Source Sans Pro"/>
              </a:rPr>
              <a:t>Project Portfolio</a:t>
            </a: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a:t>
            </a:fld>
            <a:endParaRPr lang="en-US" dirty="0">
              <a:latin typeface="Calibri"/>
              <a:ea typeface="Calibri"/>
              <a:cs typeface="Calibri"/>
              <a:sym typeface="Calibri"/>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10MB 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r>
              <a:rPr lang="en-US" sz="1000" i="1" strike="noStrike" dirty="0">
                <a:solidFill>
                  <a:srgbClr val="3F3F3F"/>
                </a:solidFill>
                <a:latin typeface="Arial"/>
                <a:ea typeface="Source Sans Pro"/>
              </a:rPr>
              <a:t>    Please remember the file size limit and </a:t>
            </a:r>
            <a:r>
              <a:rPr lang="en-US" sz="1000" i="1" u="sng" dirty="0">
                <a:ea typeface="Source Sans Pro"/>
              </a:rPr>
              <a:t>resize</a:t>
            </a:r>
            <a:r>
              <a:rPr lang="en-US" sz="1000" i="1" dirty="0">
                <a:solidFill>
                  <a:srgbClr val="3F3F3F"/>
                </a:solidFill>
                <a:latin typeface="Arial"/>
                <a:ea typeface="Source Sans Pro"/>
              </a:rPr>
              <a:t> </a:t>
            </a:r>
            <a:r>
              <a:rPr lang="en-US" sz="1000" i="1" strike="noStrike" dirty="0">
                <a:solidFill>
                  <a:srgbClr val="3F3F3F"/>
                </a:solidFill>
                <a:latin typeface="Arial"/>
                <a:ea typeface="Source Sans Pro"/>
              </a:rPr>
              <a:t>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10</a:t>
            </a:fld>
            <a:endParaRPr lang="en-US" dirty="0">
              <a:latin typeface="Calibri"/>
              <a:ea typeface="Calibri"/>
              <a:cs typeface="Calibri"/>
              <a:sym typeface="Calibri"/>
            </a:endParaRPr>
          </a:p>
        </p:txBody>
      </p:sp>
    </p:spTree>
    <p:extLst>
      <p:ext uri="{BB962C8B-B14F-4D97-AF65-F5344CB8AC3E}">
        <p14:creationId xmlns:p14="http://schemas.microsoft.com/office/powerpoint/2010/main" val="13090199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Shape 3"/>
          <p:cNvSpPr txBox="1"/>
          <p:nvPr/>
        </p:nvSpPr>
        <p:spPr>
          <a:xfrm>
            <a:off x="8651880" y="6396120"/>
            <a:ext cx="548280" cy="524160"/>
          </a:xfrm>
          <a:prstGeom prst="rect">
            <a:avLst/>
          </a:prstGeom>
          <a:noFill/>
          <a:ln>
            <a:noFill/>
          </a:ln>
        </p:spPr>
        <p:txBody>
          <a:bodyPr tIns="91440" bIns="91440" anchor="ctr"/>
          <a:lstStyle/>
          <a:p>
            <a:pPr algn="r">
              <a:lnSpc>
                <a:spcPct val="100000"/>
              </a:lnSpc>
            </a:pPr>
            <a:fld id="{42B8F362-3CAF-43D4-8072-079E6AD77D80}" type="slidenum">
              <a:rPr lang="en-US" sz="800" strike="noStrike">
                <a:solidFill>
                  <a:srgbClr val="FFFFFF"/>
                </a:solidFill>
                <a:latin typeface="Souce Sans Pro"/>
                <a:ea typeface="Souce Sans Pro"/>
              </a:rPr>
              <a:t>2</a:t>
            </a:fld>
            <a:endParaRPr/>
          </a:p>
        </p:txBody>
      </p:sp>
      <p:sp>
        <p:nvSpPr>
          <p:cNvPr id="10" name="Shape 63"/>
          <p:cNvSpPr txBox="1"/>
          <p:nvPr/>
        </p:nvSpPr>
        <p:spPr>
          <a:xfrm>
            <a:off x="232245" y="1340774"/>
            <a:ext cx="4564386" cy="4946291"/>
          </a:xfrm>
          <a:prstGeom prst="rect">
            <a:avLst/>
          </a:prstGeom>
          <a:noFill/>
          <a:ln>
            <a:noFill/>
          </a:ln>
        </p:spPr>
        <p:txBody>
          <a:bodyPr lIns="91425" tIns="45700" rIns="91425" bIns="45700" anchor="t" anchorCtr="0">
            <a:noAutofit/>
          </a:bodyPr>
          <a:lstStyle/>
          <a:p>
            <a:pPr>
              <a:buClr>
                <a:schemeClr val="dk1"/>
              </a:buClr>
              <a:buSzPct val="25000"/>
            </a:pPr>
            <a:r>
              <a:rPr lang="en-US" dirty="0">
                <a:solidFill>
                  <a:srgbClr val="3F3F3F"/>
                </a:solidFill>
                <a:ea typeface="Source Sans Pro"/>
                <a:sym typeface="Source Sans Pro"/>
              </a:rPr>
              <a:t>Before you begin, you should save your Project Portfolio on your local drive. We recommend the following format:</a:t>
            </a:r>
          </a:p>
          <a:p>
            <a:pPr>
              <a:buClr>
                <a:schemeClr val="dk1"/>
              </a:buClr>
              <a:buSzPct val="25000"/>
            </a:pPr>
            <a:endParaRPr lang="en-US" dirty="0">
              <a:solidFill>
                <a:srgbClr val="3F3F3F"/>
              </a:solidFill>
              <a:ea typeface="Times New Roman"/>
              <a:sym typeface="Times New Roman"/>
            </a:endParaRPr>
          </a:p>
          <a:p>
            <a:pPr algn="ctr">
              <a:buClr>
                <a:schemeClr val="dk1"/>
              </a:buClr>
              <a:buSzPct val="25000"/>
            </a:pPr>
            <a:r>
              <a:rPr lang="en-US" i="1" dirty="0">
                <a:solidFill>
                  <a:schemeClr val="dk1"/>
                </a:solidFill>
                <a:ea typeface="Souce Sans Pro"/>
                <a:sym typeface="Souce Sans Pro"/>
              </a:rPr>
              <a:t> Lastname_Firstname_Course1_Week4</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b="1" dirty="0">
                <a:solidFill>
                  <a:schemeClr val="dk1"/>
                </a:solidFill>
                <a:ea typeface="Source Sans Pro"/>
                <a:sym typeface="Source Sans Pro"/>
              </a:rPr>
              <a:t>Please note: </a:t>
            </a:r>
            <a:r>
              <a:rPr lang="en-US" dirty="0">
                <a:solidFill>
                  <a:schemeClr val="dk1"/>
                </a:solidFill>
                <a:ea typeface="Source Sans Pro"/>
                <a:sym typeface="Source Sans Pro"/>
              </a:rPr>
              <a:t>You will not be able to re-download your file after submission; therefore, please keep this file in a central location for future reference. </a:t>
            </a:r>
          </a:p>
          <a:p>
            <a:pPr>
              <a:buClr>
                <a:schemeClr val="dk1"/>
              </a:buClr>
            </a:pPr>
            <a:endParaRPr lang="en-US" dirty="0">
              <a:solidFill>
                <a:schemeClr val="dk1"/>
              </a:solidFill>
              <a:ea typeface="Source Sans Pro"/>
              <a:sym typeface="Source Sans Pro"/>
            </a:endParaRPr>
          </a:p>
          <a:p>
            <a:pPr>
              <a:buClr>
                <a:schemeClr val="dk1"/>
              </a:buClr>
            </a:pPr>
            <a:r>
              <a:rPr lang="en-US" dirty="0">
                <a:solidFill>
                  <a:schemeClr val="dk1"/>
                </a:solidFill>
                <a:ea typeface="Source Sans Pro"/>
                <a:sym typeface="Source Sans Pro"/>
              </a:rPr>
              <a:t>While you will begin working in groups again this week, the project deliverable is an </a:t>
            </a:r>
            <a:r>
              <a:rPr lang="en-US" b="1" dirty="0">
                <a:solidFill>
                  <a:schemeClr val="dk1"/>
                </a:solidFill>
                <a:ea typeface="Source Sans Pro"/>
                <a:sym typeface="Source Sans Pro"/>
              </a:rPr>
              <a:t>individual submission</a:t>
            </a:r>
            <a:r>
              <a:rPr lang="en-US" dirty="0">
                <a:solidFill>
                  <a:schemeClr val="dk1"/>
                </a:solidFill>
                <a:ea typeface="Source Sans Pro"/>
                <a:sym typeface="Source Sans Pro"/>
              </a:rPr>
              <a:t>. A scoring rubric can also be downloaded from the course in the Resources/Downloads on the top Navigation.</a:t>
            </a:r>
          </a:p>
          <a:p>
            <a:pPr>
              <a:buClr>
                <a:schemeClr val="dk1"/>
              </a:buClr>
              <a:buSzPct val="25000"/>
            </a:pPr>
            <a:endParaRPr lang="en-US" dirty="0">
              <a:solidFill>
                <a:schemeClr val="dk1"/>
              </a:solidFill>
              <a:ea typeface="Source Sans Pro"/>
              <a:sym typeface="Source Sans Pro"/>
            </a:endParaRPr>
          </a:p>
          <a:p>
            <a:pPr>
              <a:buClr>
                <a:schemeClr val="dk1"/>
              </a:buClr>
              <a:buSzPct val="25000"/>
            </a:pPr>
            <a:r>
              <a:rPr lang="en-US" dirty="0">
                <a:solidFill>
                  <a:schemeClr val="dk1"/>
                </a:solidFill>
                <a:ea typeface="Source Sans Pro"/>
                <a:sym typeface="Source Sans Pro"/>
              </a:rPr>
              <a:t>Like last week, in Week 4 you will be self-assessing your work as well as the work of three peers in the class. If you have any questions, feel free to start a thread in the Discussion Forum. Although work is strictly individual, sharing ideas and concepts with other students is encouraged. </a:t>
            </a:r>
          </a:p>
          <a:p>
            <a:pPr>
              <a:buClr>
                <a:schemeClr val="dk1"/>
              </a:buClr>
              <a:buSzPct val="25000"/>
            </a:pPr>
            <a:endParaRPr lang="en-US" sz="1300" dirty="0">
              <a:solidFill>
                <a:schemeClr val="dk1"/>
              </a:solidFill>
              <a:ea typeface="Source Sans Pro"/>
              <a:sym typeface="Source Sans Pro"/>
            </a:endParaRPr>
          </a:p>
        </p:txBody>
      </p:sp>
      <p:sp>
        <p:nvSpPr>
          <p:cNvPr id="11" name="Shape 64"/>
          <p:cNvSpPr txBox="1"/>
          <p:nvPr/>
        </p:nvSpPr>
        <p:spPr>
          <a:xfrm>
            <a:off x="220813" y="666467"/>
            <a:ext cx="3126793" cy="591016"/>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Instructions</a:t>
            </a:r>
          </a:p>
        </p:txBody>
      </p:sp>
      <p:sp>
        <p:nvSpPr>
          <p:cNvPr id="12" name="TextBox 11"/>
          <p:cNvSpPr txBox="1"/>
          <p:nvPr/>
        </p:nvSpPr>
        <p:spPr>
          <a:xfrm>
            <a:off x="4883253" y="1340774"/>
            <a:ext cx="3864508" cy="3754874"/>
          </a:xfrm>
          <a:prstGeom prst="rect">
            <a:avLst/>
          </a:prstGeom>
          <a:noFill/>
        </p:spPr>
        <p:txBody>
          <a:bodyPr wrap="square" rtlCol="0">
            <a:spAutoFit/>
          </a:bodyPr>
          <a:lstStyle/>
          <a:p>
            <a:r>
              <a:rPr lang="en-US" b="1" dirty="0">
                <a:solidFill>
                  <a:schemeClr val="dk1"/>
                </a:solidFill>
                <a:ea typeface="Source Sans Pro"/>
                <a:sym typeface="Source Sans Pro"/>
              </a:rPr>
              <a:t>Note: </a:t>
            </a:r>
            <a:r>
              <a:rPr lang="en-US" b="1" dirty="0" err="1">
                <a:solidFill>
                  <a:schemeClr val="dk1"/>
                </a:solidFill>
                <a:ea typeface="Source Sans Pro"/>
                <a:sym typeface="Source Sans Pro"/>
              </a:rPr>
              <a:t>edX</a:t>
            </a:r>
            <a:r>
              <a:rPr lang="en-US" b="1" dirty="0">
                <a:solidFill>
                  <a:schemeClr val="dk1"/>
                </a:solidFill>
                <a:ea typeface="Source Sans Pro"/>
                <a:sym typeface="Source Sans Pro"/>
              </a:rPr>
              <a:t> has a 10MB file size limit for document submission. </a:t>
            </a:r>
            <a:r>
              <a:rPr lang="en-US" dirty="0">
                <a:solidFill>
                  <a:schemeClr val="dk1"/>
                </a:solidFill>
                <a:ea typeface="Source Sans Pro"/>
                <a:sym typeface="Source Sans Pro"/>
              </a:rPr>
              <a:t>If you have selected large image(s), you may need to </a:t>
            </a:r>
            <a:r>
              <a:rPr lang="en-US" dirty="0">
                <a:solidFill>
                  <a:schemeClr val="dk1"/>
                </a:solidFill>
                <a:ea typeface="Source Sans Pro"/>
                <a:sym typeface="Source Sans Pro"/>
                <a:hlinkClick r:id="rId3"/>
              </a:rPr>
              <a:t>resize</a:t>
            </a:r>
            <a:r>
              <a:rPr lang="en-US" dirty="0">
                <a:solidFill>
                  <a:schemeClr val="dk1"/>
                </a:solidFill>
                <a:ea typeface="Source Sans Pro"/>
                <a:sym typeface="Source Sans Pro"/>
              </a:rPr>
              <a:t> before submitting, OR you may simply include a web URL for the image in the image location. Be sure to submit your assignment at least one hour before the deadline to provide time for troubleshooting. </a:t>
            </a:r>
          </a:p>
          <a:p>
            <a:endParaRPr lang="en-US" b="1" dirty="0">
              <a:solidFill>
                <a:schemeClr val="dk1"/>
              </a:solidFill>
              <a:ea typeface="Source Sans Pro"/>
              <a:sym typeface="Source Sans Pro"/>
            </a:endParaRPr>
          </a:p>
          <a:p>
            <a:r>
              <a:rPr lang="en-US" b="1" dirty="0">
                <a:solidFill>
                  <a:schemeClr val="dk1"/>
                </a:solidFill>
                <a:ea typeface="Source Sans Pro"/>
                <a:sym typeface="Source Sans Pro"/>
              </a:rPr>
              <a:t>Once the deadline passes, you will not be able to upload the document and therefore will not be able to submit and complete the assignment.</a:t>
            </a:r>
            <a:endParaRPr lang="en-US" b="1" u="sng" dirty="0"/>
          </a:p>
          <a:p>
            <a:endParaRPr lang="en-US" b="1" u="sng" dirty="0"/>
          </a:p>
          <a:p>
            <a:endParaRPr lang="en-US" b="1" dirty="0"/>
          </a:p>
          <a:p>
            <a:r>
              <a:rPr lang="en-US" b="1" dirty="0"/>
              <a:t>Peer assessment is limited to 300 characters.</a:t>
            </a:r>
          </a:p>
        </p:txBody>
      </p:sp>
      <p:sp>
        <p:nvSpPr>
          <p:cNvPr id="5" name="Slide Number Placeholder 4"/>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2</a:t>
            </a:fld>
            <a:endParaRPr lang="en-US" dirty="0">
              <a:latin typeface="Calibri"/>
              <a:ea typeface="Calibri"/>
              <a:cs typeface="Calibri"/>
              <a:sym typeface="Calibri"/>
            </a:endParaRPr>
          </a:p>
        </p:txBody>
      </p:sp>
    </p:spTree>
    <p:extLst>
      <p:ext uri="{BB962C8B-B14F-4D97-AF65-F5344CB8AC3E}">
        <p14:creationId xmlns:p14="http://schemas.microsoft.com/office/powerpoint/2010/main" val="41450661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2455" y="2544824"/>
            <a:ext cx="3805213" cy="2822971"/>
          </a:xfrm>
          <a:prstGeom prst="rect">
            <a:avLst/>
          </a:prstGeom>
          <a:solidFill>
            <a:srgbClr val="343434"/>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Shape 64"/>
          <p:cNvSpPr txBox="1"/>
          <p:nvPr/>
        </p:nvSpPr>
        <p:spPr>
          <a:xfrm>
            <a:off x="362038" y="877542"/>
            <a:ext cx="4247876" cy="527767"/>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ea typeface="Source Sans Pro"/>
                <a:sym typeface="Source Sans Pro"/>
              </a:rPr>
              <a:t>Week 4 Project</a:t>
            </a:r>
          </a:p>
        </p:txBody>
      </p:sp>
      <p:sp>
        <p:nvSpPr>
          <p:cNvPr id="6" name="Shape 64"/>
          <p:cNvSpPr txBox="1"/>
          <p:nvPr/>
        </p:nvSpPr>
        <p:spPr>
          <a:xfrm>
            <a:off x="383156" y="1954100"/>
            <a:ext cx="2770321" cy="527767"/>
          </a:xfrm>
          <a:prstGeom prst="rect">
            <a:avLst/>
          </a:prstGeom>
          <a:noFill/>
          <a:ln>
            <a:noFill/>
          </a:ln>
        </p:spPr>
        <p:txBody>
          <a:bodyPr lIns="91425" tIns="45700" rIns="91425" bIns="45700" anchor="t" anchorCtr="0">
            <a:noAutofit/>
          </a:bodyPr>
          <a:lstStyle/>
          <a:p>
            <a:pPr>
              <a:buClr>
                <a:schemeClr val="lt1"/>
              </a:buClr>
              <a:buSzPct val="25000"/>
            </a:pPr>
            <a:r>
              <a:rPr lang="en-US" sz="2000">
                <a:solidFill>
                  <a:srgbClr val="6D6D6D"/>
                </a:solidFill>
                <a:ea typeface="Source Sans Pro"/>
                <a:sym typeface="Source Sans Pro"/>
              </a:rPr>
              <a:t>Overview</a:t>
            </a:r>
            <a:endParaRPr lang="en-US" sz="2000" dirty="0">
              <a:solidFill>
                <a:srgbClr val="6D6D6D"/>
              </a:solidFill>
              <a:ea typeface="Source Sans Pro"/>
              <a:sym typeface="Source Sans Pro"/>
            </a:endParaRPr>
          </a:p>
        </p:txBody>
      </p:sp>
      <p:sp>
        <p:nvSpPr>
          <p:cNvPr id="8" name="Shape 62"/>
          <p:cNvSpPr txBox="1"/>
          <p:nvPr/>
        </p:nvSpPr>
        <p:spPr>
          <a:xfrm>
            <a:off x="374580" y="2413945"/>
            <a:ext cx="3625585" cy="3468828"/>
          </a:xfrm>
          <a:prstGeom prst="rect">
            <a:avLst/>
          </a:prstGeom>
          <a:noFill/>
          <a:ln>
            <a:noFill/>
          </a:ln>
        </p:spPr>
        <p:txBody>
          <a:bodyPr lIns="91425" tIns="45700" rIns="91425" bIns="45700" anchor="t" anchorCtr="0">
            <a:noAutofit/>
          </a:bodyPr>
          <a:lstStyle/>
          <a:p>
            <a:pPr>
              <a:lnSpc>
                <a:spcPct val="110000"/>
              </a:lnSpc>
            </a:pPr>
            <a:r>
              <a:rPr lang="en-US" sz="1200" dirty="0">
                <a:solidFill>
                  <a:srgbClr val="3F3F3F"/>
                </a:solidFill>
                <a:ea typeface="Source Sans Pro"/>
              </a:rPr>
              <a:t>In the fourth project activity of this course, you will continue to build on the system your team selected during Week 3. We will further study the system by decomposing it and reviewing its change propagation properties. The steps on the right will guide you through this process.</a:t>
            </a:r>
            <a:endParaRPr lang="en-US" sz="1200" dirty="0"/>
          </a:p>
          <a:p>
            <a:pPr>
              <a:lnSpc>
                <a:spcPct val="110000"/>
              </a:lnSpc>
            </a:pPr>
            <a:endParaRPr lang="en-US" sz="1200" dirty="0"/>
          </a:p>
          <a:p>
            <a:pPr>
              <a:lnSpc>
                <a:spcPct val="110000"/>
              </a:lnSpc>
            </a:pPr>
            <a:r>
              <a:rPr lang="en-US" sz="1200" dirty="0">
                <a:solidFill>
                  <a:srgbClr val="3F3F3F"/>
                </a:solidFill>
                <a:ea typeface="Source Sans Pro"/>
              </a:rPr>
              <a:t>Note that some Scratch Pages are included at the end of this document for you to capture any ideas, sketches, etc. you have as you work through the project. These will not be assessed and you are not required to submit them with your project (but you may do so if you think they offer any additional insight into your thinking process!). </a:t>
            </a:r>
            <a:endParaRPr lang="en-US" sz="1200" dirty="0"/>
          </a:p>
          <a:p>
            <a:pPr>
              <a:lnSpc>
                <a:spcPct val="110000"/>
              </a:lnSpc>
              <a:buClr>
                <a:schemeClr val="dk1"/>
              </a:buClr>
              <a:buSzPct val="25000"/>
            </a:pPr>
            <a:endParaRPr lang="en-US" sz="1200" dirty="0">
              <a:solidFill>
                <a:srgbClr val="3F3F3F"/>
              </a:solidFill>
              <a:ea typeface="Source Sans Pro"/>
              <a:sym typeface="Source Sans Pro"/>
            </a:endParaRPr>
          </a:p>
          <a:p>
            <a:pPr>
              <a:lnSpc>
                <a:spcPct val="110000"/>
              </a:lnSpc>
              <a:buClr>
                <a:schemeClr val="dk1"/>
              </a:buClr>
              <a:buSzPct val="25000"/>
            </a:pPr>
            <a:endParaRPr lang="en-US" sz="1200" dirty="0">
              <a:solidFill>
                <a:schemeClr val="dk1"/>
              </a:solidFill>
              <a:ea typeface="Souce Sans Pro"/>
              <a:sym typeface="Souce Sans Pro"/>
            </a:endParaRPr>
          </a:p>
          <a:p>
            <a:pPr algn="ctr">
              <a:lnSpc>
                <a:spcPct val="110000"/>
              </a:lnSpc>
              <a:buClr>
                <a:schemeClr val="dk1"/>
              </a:buClr>
              <a:buSzPct val="25000"/>
            </a:pPr>
            <a:endParaRPr lang="en-US" sz="1200" i="1" dirty="0">
              <a:solidFill>
                <a:schemeClr val="dk1"/>
              </a:solidFill>
              <a:ea typeface="Souce Sans Pro"/>
              <a:sym typeface="Souce Sans Pro"/>
            </a:endParaRPr>
          </a:p>
          <a:p>
            <a:pPr>
              <a:lnSpc>
                <a:spcPct val="110000"/>
              </a:lnSpc>
              <a:buClr>
                <a:schemeClr val="dk1"/>
              </a:buClr>
            </a:pPr>
            <a:endParaRPr sz="1200" dirty="0">
              <a:solidFill>
                <a:schemeClr val="dk1"/>
              </a:solidFill>
              <a:ea typeface="Times New Roman"/>
              <a:sym typeface="Times New Roman"/>
            </a:endParaRPr>
          </a:p>
          <a:p>
            <a:pPr>
              <a:lnSpc>
                <a:spcPct val="110000"/>
              </a:lnSpc>
              <a:buClr>
                <a:srgbClr val="000000"/>
              </a:buClr>
            </a:pPr>
            <a:endParaRPr sz="1200" dirty="0">
              <a:solidFill>
                <a:schemeClr val="dk1"/>
              </a:solidFill>
              <a:ea typeface="Times New Roman"/>
              <a:sym typeface="Times New Roman"/>
            </a:endParaRPr>
          </a:p>
        </p:txBody>
      </p:sp>
      <p:sp>
        <p:nvSpPr>
          <p:cNvPr id="10" name="Shape 62"/>
          <p:cNvSpPr txBox="1"/>
          <p:nvPr/>
        </p:nvSpPr>
        <p:spPr>
          <a:xfrm>
            <a:off x="4497013" y="2589422"/>
            <a:ext cx="3690254" cy="2778373"/>
          </a:xfrm>
          <a:prstGeom prst="rect">
            <a:avLst/>
          </a:prstGeom>
          <a:noFill/>
          <a:ln>
            <a:noFill/>
          </a:ln>
          <a:effectLst/>
        </p:spPr>
        <p:txBody>
          <a:bodyPr lIns="91425" tIns="45700" rIns="91425" bIns="45700" anchor="t" anchorCtr="0">
            <a:noAutofit/>
          </a:bodyPr>
          <a:lstStyle/>
          <a:p>
            <a:pPr>
              <a:buClr>
                <a:schemeClr val="dk1"/>
              </a:buClr>
              <a:buSzPct val="25000"/>
            </a:pPr>
            <a:r>
              <a:rPr lang="en-US" sz="1200" b="1" dirty="0">
                <a:solidFill>
                  <a:schemeClr val="bg1"/>
                </a:solidFill>
                <a:ea typeface="Source Sans Pro"/>
                <a:sym typeface="Source Sans Pro"/>
              </a:rPr>
              <a:t>REQUIRED STEPS:</a:t>
            </a:r>
          </a:p>
          <a:p>
            <a:pPr>
              <a:lnSpc>
                <a:spcPct val="60000"/>
              </a:lnSpc>
              <a:buClr>
                <a:schemeClr val="dk1"/>
              </a:buClr>
              <a:buSzPct val="25000"/>
            </a:pPr>
            <a:endParaRPr lang="en-US" sz="1200" dirty="0">
              <a:solidFill>
                <a:schemeClr val="bg1"/>
              </a:solidFill>
              <a:ea typeface="Source Sans Pro"/>
              <a:sym typeface="Source Sans Pro"/>
            </a:endParaRPr>
          </a:p>
          <a:p>
            <a:pPr>
              <a:lnSpc>
                <a:spcPct val="150000"/>
              </a:lnSpc>
              <a:buClr>
                <a:schemeClr val="dk1"/>
              </a:buClr>
              <a:buSzPct val="25000"/>
            </a:pPr>
            <a:r>
              <a:rPr lang="en-US" sz="1200" b="1" dirty="0">
                <a:solidFill>
                  <a:schemeClr val="bg1"/>
                </a:solidFill>
                <a:ea typeface="Source Sans Pro"/>
                <a:sym typeface="Source Sans Pro"/>
              </a:rPr>
              <a:t>Step 1</a:t>
            </a:r>
            <a:r>
              <a:rPr lang="en-US" sz="1200" dirty="0">
                <a:solidFill>
                  <a:schemeClr val="bg1"/>
                </a:solidFill>
                <a:ea typeface="Source Sans Pro"/>
                <a:sym typeface="Source Sans Pro"/>
              </a:rPr>
              <a:t>: Decompose the system.</a:t>
            </a:r>
          </a:p>
          <a:p>
            <a:pPr>
              <a:lnSpc>
                <a:spcPct val="150000"/>
              </a:lnSpc>
              <a:buClr>
                <a:schemeClr val="dk1"/>
              </a:buClr>
              <a:buSzPct val="25000"/>
            </a:pPr>
            <a:r>
              <a:rPr lang="en-US" sz="1200" b="1" dirty="0">
                <a:solidFill>
                  <a:schemeClr val="bg1"/>
                </a:solidFill>
                <a:ea typeface="Source Sans Pro"/>
                <a:sym typeface="Source Sans Pro"/>
              </a:rPr>
              <a:t>Step 2</a:t>
            </a:r>
            <a:r>
              <a:rPr lang="en-US" sz="1200" dirty="0">
                <a:solidFill>
                  <a:schemeClr val="bg1"/>
                </a:solidFill>
                <a:ea typeface="Source Sans Pro"/>
                <a:sym typeface="Source Sans Pro"/>
              </a:rPr>
              <a:t>: Analyze the system DSM.</a:t>
            </a:r>
          </a:p>
          <a:p>
            <a:pPr>
              <a:lnSpc>
                <a:spcPct val="150000"/>
              </a:lnSpc>
              <a:buClr>
                <a:schemeClr val="dk1"/>
              </a:buClr>
              <a:buSzPct val="25000"/>
            </a:pPr>
            <a:r>
              <a:rPr lang="en-US" sz="1200" b="1" dirty="0">
                <a:solidFill>
                  <a:schemeClr val="bg1"/>
                </a:solidFill>
                <a:ea typeface="Source Sans Pro"/>
                <a:sym typeface="Source Sans Pro"/>
              </a:rPr>
              <a:t>Step 3</a:t>
            </a:r>
            <a:r>
              <a:rPr lang="en-US" sz="1200" dirty="0">
                <a:solidFill>
                  <a:schemeClr val="bg1"/>
                </a:solidFill>
                <a:ea typeface="Source Sans Pro"/>
                <a:sym typeface="Source Sans Pro"/>
              </a:rPr>
              <a:t>: </a:t>
            </a:r>
            <a:r>
              <a:rPr lang="en-US" sz="1200">
                <a:solidFill>
                  <a:schemeClr val="bg1"/>
                </a:solidFill>
                <a:ea typeface="Source Sans Pro"/>
                <a:sym typeface="Source Sans Pro"/>
              </a:rPr>
              <a:t>Identify the </a:t>
            </a:r>
            <a:r>
              <a:rPr lang="en-US" sz="1200" dirty="0">
                <a:solidFill>
                  <a:schemeClr val="bg1"/>
                </a:solidFill>
                <a:ea typeface="Source Sans Pro"/>
                <a:sym typeface="Source Sans Pro"/>
              </a:rPr>
              <a:t>change propagation.</a:t>
            </a:r>
          </a:p>
          <a:p>
            <a:pPr>
              <a:lnSpc>
                <a:spcPct val="150000"/>
              </a:lnSpc>
              <a:buClr>
                <a:schemeClr val="dk1"/>
              </a:buClr>
              <a:buSzPct val="25000"/>
            </a:pPr>
            <a:r>
              <a:rPr lang="en-US" sz="1200" b="1" dirty="0">
                <a:solidFill>
                  <a:schemeClr val="bg1"/>
                </a:solidFill>
                <a:ea typeface="Source Sans Pro"/>
                <a:sym typeface="Source Sans Pro"/>
              </a:rPr>
              <a:t>Step 4</a:t>
            </a:r>
            <a:r>
              <a:rPr lang="en-US" sz="1200" dirty="0">
                <a:solidFill>
                  <a:schemeClr val="bg1"/>
                </a:solidFill>
                <a:ea typeface="Source Sans Pro"/>
                <a:sym typeface="Source Sans Pro"/>
              </a:rPr>
              <a:t>: Review and submit your project.</a:t>
            </a:r>
          </a:p>
          <a:p>
            <a:pPr>
              <a:lnSpc>
                <a:spcPct val="200000"/>
              </a:lnSpc>
              <a:buClr>
                <a:schemeClr val="dk1"/>
              </a:buClr>
              <a:buSzPct val="25000"/>
            </a:pPr>
            <a:endParaRPr lang="en-US" sz="1100" dirty="0">
              <a:solidFill>
                <a:schemeClr val="bg1"/>
              </a:solidFill>
              <a:ea typeface="Source Sans Pro"/>
              <a:sym typeface="Source Sans Pro"/>
            </a:endParaRPr>
          </a:p>
        </p:txBody>
      </p:sp>
      <p:sp>
        <p:nvSpPr>
          <p:cNvPr id="7" name="Slide Number Placeholder 6"/>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3</a:t>
            </a:fld>
            <a:endParaRPr lang="en-US" dirty="0">
              <a:latin typeface="Calibri"/>
              <a:ea typeface="Calibri"/>
              <a:cs typeface="Calibri"/>
              <a:sym typeface="Calibri"/>
            </a:endParaRPr>
          </a:p>
        </p:txBody>
      </p:sp>
    </p:spTree>
    <p:extLst>
      <p:ext uri="{BB962C8B-B14F-4D97-AF65-F5344CB8AC3E}">
        <p14:creationId xmlns:p14="http://schemas.microsoft.com/office/powerpoint/2010/main" val="54691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1: DECOMPOSE THE SYSTEM</a:t>
            </a:r>
          </a:p>
        </p:txBody>
      </p:sp>
      <p:sp>
        <p:nvSpPr>
          <p:cNvPr id="343" name="Shape 343"/>
          <p:cNvSpPr/>
          <p:nvPr/>
        </p:nvSpPr>
        <p:spPr>
          <a:xfrm>
            <a:off x="367656" y="2847632"/>
            <a:ext cx="8406370" cy="3579315"/>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sp>
        <p:nvSpPr>
          <p:cNvPr id="346" name="Shape 346"/>
          <p:cNvSpPr txBox="1"/>
          <p:nvPr/>
        </p:nvSpPr>
        <p:spPr>
          <a:xfrm>
            <a:off x="315812" y="2513833"/>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System Decomposition:</a:t>
            </a: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894544"/>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For your system chosen in Week 3, develop a system decomposition. The system decomposition should be (1) of form (objects), (2) a two-level down decomposition with 7±2 components per level and (3) shown as a tree structure or an indented list.</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4</a:t>
            </a:fld>
            <a:endParaRPr lang="en-US" dirty="0">
              <a:latin typeface="Calibri"/>
              <a:ea typeface="Calibri"/>
              <a:cs typeface="Calibri"/>
              <a:sym typeface="Calibri"/>
            </a:endParaRPr>
          </a:p>
        </p:txBody>
      </p:sp>
      <p:sp>
        <p:nvSpPr>
          <p:cNvPr id="12" name="Shape 320"/>
          <p:cNvSpPr txBox="1"/>
          <p:nvPr/>
        </p:nvSpPr>
        <p:spPr>
          <a:xfrm>
            <a:off x="306068" y="2157028"/>
            <a:ext cx="1653119" cy="37328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Source Sans Pro"/>
              <a:buNone/>
            </a:pPr>
            <a:r>
              <a:rPr lang="en-US" sz="1400" b="1" i="0" u="none" strike="noStrike" cap="none" dirty="0">
                <a:solidFill>
                  <a:srgbClr val="3F3F3F"/>
                </a:solidFill>
                <a:latin typeface="Source Sans Pro"/>
                <a:ea typeface="Source Sans Pro"/>
                <a:cs typeface="Source Sans Pro"/>
                <a:sym typeface="Source Sans Pro"/>
              </a:rPr>
              <a:t>Name of </a:t>
            </a:r>
            <a:r>
              <a:rPr lang="en-US" b="1" dirty="0">
                <a:solidFill>
                  <a:srgbClr val="3F3F3F"/>
                </a:solidFill>
                <a:latin typeface="Source Sans Pro"/>
                <a:ea typeface="Source Sans Pro"/>
                <a:cs typeface="Source Sans Pro"/>
                <a:sym typeface="Source Sans Pro"/>
              </a:rPr>
              <a:t>S</a:t>
            </a:r>
            <a:r>
              <a:rPr lang="en-US" sz="1400" b="1" i="0" u="none" strike="noStrike" cap="none" dirty="0">
                <a:solidFill>
                  <a:srgbClr val="3F3F3F"/>
                </a:solidFill>
                <a:latin typeface="Source Sans Pro"/>
                <a:ea typeface="Source Sans Pro"/>
                <a:cs typeface="Source Sans Pro"/>
                <a:sym typeface="Source Sans Pro"/>
              </a:rPr>
              <a:t>yste</a:t>
            </a:r>
            <a:r>
              <a:rPr lang="en-US" b="1" dirty="0">
                <a:solidFill>
                  <a:srgbClr val="3F3F3F"/>
                </a:solidFill>
                <a:latin typeface="Source Sans Pro"/>
                <a:ea typeface="Source Sans Pro"/>
                <a:cs typeface="Source Sans Pro"/>
                <a:sym typeface="Source Sans Pro"/>
              </a:rPr>
              <a:t>m:</a:t>
            </a:r>
            <a:endParaRPr sz="1200" b="0" i="0" u="none" strike="noStrike" cap="none" dirty="0">
              <a:solidFill>
                <a:schemeClr val="dk1"/>
              </a:solidFill>
              <a:latin typeface="Times New Roman"/>
              <a:ea typeface="Times New Roman"/>
              <a:cs typeface="Times New Roman"/>
              <a:sym typeface="Times New Roman"/>
            </a:endParaRPr>
          </a:p>
        </p:txBody>
      </p:sp>
      <p:sp>
        <p:nvSpPr>
          <p:cNvPr id="14" name="Shape 318"/>
          <p:cNvSpPr/>
          <p:nvPr/>
        </p:nvSpPr>
        <p:spPr>
          <a:xfrm>
            <a:off x="1946487" y="2144425"/>
            <a:ext cx="6827538" cy="344543"/>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15" name="TextBox 14"/>
          <p:cNvSpPr txBox="1"/>
          <p:nvPr/>
        </p:nvSpPr>
        <p:spPr>
          <a:xfrm>
            <a:off x="1987013" y="2171865"/>
            <a:ext cx="6787009" cy="307777"/>
          </a:xfrm>
          <a:prstGeom prst="rect">
            <a:avLst/>
          </a:prstGeom>
          <a:noFill/>
        </p:spPr>
        <p:txBody>
          <a:bodyPr wrap="square" rtlCol="0">
            <a:spAutoFit/>
          </a:bodyPr>
          <a:lstStyle/>
          <a:p>
            <a:r>
              <a:rPr lang="en-US" dirty="0"/>
              <a:t>Electronic Rack &amp; Pinion Steering System</a:t>
            </a:r>
          </a:p>
        </p:txBody>
      </p:sp>
      <p:pic>
        <p:nvPicPr>
          <p:cNvPr id="4" name="Picture 3">
            <a:extLst>
              <a:ext uri="{FF2B5EF4-FFF2-40B4-BE49-F238E27FC236}">
                <a16:creationId xmlns:a16="http://schemas.microsoft.com/office/drawing/2014/main" id="{038B49AC-8383-4CE6-BACB-4E9CAF585C12}"/>
              </a:ext>
            </a:extLst>
          </p:cNvPr>
          <p:cNvPicPr>
            <a:picLocks noChangeAspect="1"/>
          </p:cNvPicPr>
          <p:nvPr/>
        </p:nvPicPr>
        <p:blipFill>
          <a:blip r:embed="rId4"/>
          <a:stretch>
            <a:fillRect/>
          </a:stretch>
        </p:blipFill>
        <p:spPr>
          <a:xfrm>
            <a:off x="438912" y="2904137"/>
            <a:ext cx="8277230" cy="3529270"/>
          </a:xfrm>
          <a:prstGeom prst="rect">
            <a:avLst/>
          </a:prstGeom>
        </p:spPr>
      </p:pic>
    </p:spTree>
    <p:extLst>
      <p:ext uri="{BB962C8B-B14F-4D97-AF65-F5344CB8AC3E}">
        <p14:creationId xmlns:p14="http://schemas.microsoft.com/office/powerpoint/2010/main" val="159773773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2A: SYSTEM DSM</a:t>
            </a:r>
          </a:p>
        </p:txBody>
      </p:sp>
      <p:sp>
        <p:nvSpPr>
          <p:cNvPr id="346" name="Shape 346"/>
          <p:cNvSpPr txBox="1"/>
          <p:nvPr/>
        </p:nvSpPr>
        <p:spPr>
          <a:xfrm>
            <a:off x="315812" y="2013592"/>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System DSM</a:t>
            </a: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4"/>
            <a:ext cx="8481056" cy="890987"/>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Based on your Level Two system decomposition from Step 1, develop a N x N Design Structure Matrix. Clearly label each row and column. Attempt to arrange objects in the order of decomposition. This will allow you to match Level One modules in the DSM.</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dirty="0"/>
          </a:p>
          <a:p>
            <a:pPr>
              <a:buClr>
                <a:schemeClr val="dk1"/>
              </a:buClr>
              <a:buSzPct val="25000"/>
            </a:pPr>
            <a:endParaRPr lang="en-US" sz="1200" i="1" dirty="0">
              <a:solidFill>
                <a:srgbClr val="3F3F3F"/>
              </a:solidFill>
              <a:latin typeface="Source Sans Pro"/>
              <a:ea typeface="Source Sans Pro"/>
              <a:cs typeface="Source Sans Pro"/>
              <a:sym typeface="Source Sans Pro"/>
            </a:endParaRPr>
          </a:p>
        </p:txBody>
      </p:sp>
      <p:sp>
        <p:nvSpPr>
          <p:cNvPr id="10" name="Shape 343"/>
          <p:cNvSpPr/>
          <p:nvPr/>
        </p:nvSpPr>
        <p:spPr>
          <a:xfrm>
            <a:off x="367655" y="2323817"/>
            <a:ext cx="8429213" cy="4131151"/>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5</a:t>
            </a:fld>
            <a:endParaRPr lang="en-US" dirty="0">
              <a:latin typeface="Calibri"/>
              <a:ea typeface="Calibri"/>
              <a:cs typeface="Calibri"/>
              <a:sym typeface="Calibri"/>
            </a:endParaRPr>
          </a:p>
        </p:txBody>
      </p:sp>
      <p:pic>
        <p:nvPicPr>
          <p:cNvPr id="3" name="Picture 2">
            <a:extLst>
              <a:ext uri="{FF2B5EF4-FFF2-40B4-BE49-F238E27FC236}">
                <a16:creationId xmlns:a16="http://schemas.microsoft.com/office/drawing/2014/main" id="{88EFEF98-AD02-47EA-A3BB-60DB9DABDCE1}"/>
              </a:ext>
            </a:extLst>
          </p:cNvPr>
          <p:cNvPicPr>
            <a:picLocks noChangeAspect="1"/>
          </p:cNvPicPr>
          <p:nvPr/>
        </p:nvPicPr>
        <p:blipFill>
          <a:blip r:embed="rId4"/>
          <a:stretch>
            <a:fillRect/>
          </a:stretch>
        </p:blipFill>
        <p:spPr>
          <a:xfrm>
            <a:off x="1771995" y="2206631"/>
            <a:ext cx="5384528" cy="4222389"/>
          </a:xfrm>
          <a:prstGeom prst="rect">
            <a:avLst/>
          </a:prstGeom>
        </p:spPr>
      </p:pic>
    </p:spTree>
    <p:extLst>
      <p:ext uri="{BB962C8B-B14F-4D97-AF65-F5344CB8AC3E}">
        <p14:creationId xmlns:p14="http://schemas.microsoft.com/office/powerpoint/2010/main" val="2868127291"/>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2B: SYSTEM DSM</a:t>
            </a:r>
          </a:p>
        </p:txBody>
      </p:sp>
      <p:sp>
        <p:nvSpPr>
          <p:cNvPr id="346" name="Shape 346"/>
          <p:cNvSpPr txBox="1"/>
          <p:nvPr/>
        </p:nvSpPr>
        <p:spPr>
          <a:xfrm>
            <a:off x="315812" y="2120133"/>
            <a:ext cx="4415700" cy="460800"/>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System clustering:</a:t>
            </a: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5"/>
            <a:ext cx="8418900" cy="906961"/>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Given the DSM developed in the previous step, attempt to cluster or partition one level up in order to expose modules of the system. Are the modules identical or different than your form decomposition from Step 1? What insights can you gain as an architect from a DSM? Please use the DSM Excel file provided in this module.</a:t>
            </a:r>
          </a:p>
          <a:p>
            <a:pPr>
              <a:buClr>
                <a:schemeClr val="dk1"/>
              </a:buClr>
              <a:buSzPct val="25000"/>
            </a:pPr>
            <a:r>
              <a:rPr lang="en-US" sz="1200" i="1" dirty="0">
                <a:solidFill>
                  <a:srgbClr val="3F3F3F"/>
                </a:solidFill>
                <a:ea typeface="Source Sans Pro"/>
                <a:sym typeface="Source Sans Pro"/>
              </a:rPr>
              <a:t>Please remember the file size limit and </a:t>
            </a:r>
            <a:r>
              <a:rPr lang="en-US" sz="1200" i="1" dirty="0">
                <a:solidFill>
                  <a:srgbClr val="3F3F3F"/>
                </a:solidFill>
                <a:ea typeface="Source Sans Pro"/>
                <a:sym typeface="Source Sans Pro"/>
                <a:hlinkClick r:id="rId3"/>
              </a:rPr>
              <a:t>resize</a:t>
            </a:r>
            <a:r>
              <a:rPr lang="en-US" sz="1200" i="1" dirty="0">
                <a:solidFill>
                  <a:srgbClr val="3F3F3F"/>
                </a:solidFill>
                <a:ea typeface="Source Sans Pro"/>
                <a:sym typeface="Source Sans Pro"/>
              </a:rPr>
              <a:t> or paste the image URL instead, as needed.</a:t>
            </a:r>
            <a:endParaRPr lang="en-US" sz="1200" dirty="0"/>
          </a:p>
          <a:p>
            <a:pPr>
              <a:buClr>
                <a:schemeClr val="dk1"/>
              </a:buClr>
              <a:buSzPct val="25000"/>
            </a:pPr>
            <a:endParaRPr sz="1200" dirty="0">
              <a:solidFill>
                <a:schemeClr val="dk1"/>
              </a:solidFill>
              <a:latin typeface="Times New Roman"/>
              <a:ea typeface="Times New Roman"/>
              <a:cs typeface="Times New Roman"/>
              <a:sym typeface="Times New Roman"/>
            </a:endParaRPr>
          </a:p>
        </p:txBody>
      </p:sp>
      <p:sp>
        <p:nvSpPr>
          <p:cNvPr id="9" name="Shape 343"/>
          <p:cNvSpPr/>
          <p:nvPr/>
        </p:nvSpPr>
        <p:spPr>
          <a:xfrm>
            <a:off x="367655" y="2459961"/>
            <a:ext cx="8429213" cy="3768119"/>
          </a:xfrm>
          <a:prstGeom prst="rect">
            <a:avLst/>
          </a:prstGeom>
          <a:noFill/>
          <a:ln w="9525" cap="flat" cmpd="sng">
            <a:solidFill>
              <a:srgbClr val="000000"/>
            </a:solidFill>
            <a:prstDash val="dash"/>
            <a:round/>
            <a:headEnd type="none" w="med" len="med"/>
            <a:tailEnd type="none" w="med" len="med"/>
          </a:ln>
        </p:spPr>
        <p:txBody>
          <a:bodyPr lIns="91425" tIns="45700" rIns="91425" bIns="45700" anchor="ctr" anchorCtr="0">
            <a:noAutofit/>
          </a:bodyPr>
          <a:lstStyle/>
          <a:p>
            <a:pPr algn="ctr">
              <a:buClr>
                <a:srgbClr val="000000"/>
              </a:buClr>
            </a:pPr>
            <a:endParaRPr>
              <a:solidFill>
                <a:schemeClr val="lt1"/>
              </a:solidFill>
            </a:endParaRPr>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6</a:t>
            </a:fld>
            <a:endParaRPr lang="en-US" dirty="0">
              <a:latin typeface="Calibri"/>
              <a:ea typeface="Calibri"/>
              <a:cs typeface="Calibri"/>
              <a:sym typeface="Calibri"/>
            </a:endParaRPr>
          </a:p>
        </p:txBody>
      </p:sp>
      <p:sp>
        <p:nvSpPr>
          <p:cNvPr id="7" name="TextBox 6">
            <a:extLst>
              <a:ext uri="{FF2B5EF4-FFF2-40B4-BE49-F238E27FC236}">
                <a16:creationId xmlns:a16="http://schemas.microsoft.com/office/drawing/2014/main" id="{D5BB8217-E7D0-4BAC-AC38-42ADBEA6461A}"/>
              </a:ext>
            </a:extLst>
          </p:cNvPr>
          <p:cNvSpPr txBox="1"/>
          <p:nvPr/>
        </p:nvSpPr>
        <p:spPr>
          <a:xfrm>
            <a:off x="5669280" y="2500873"/>
            <a:ext cx="2913889" cy="3754874"/>
          </a:xfrm>
          <a:prstGeom prst="rect">
            <a:avLst/>
          </a:prstGeom>
          <a:noFill/>
        </p:spPr>
        <p:txBody>
          <a:bodyPr wrap="square" rtlCol="0">
            <a:spAutoFit/>
          </a:bodyPr>
          <a:lstStyle/>
          <a:p>
            <a:r>
              <a:rPr lang="en-US" u="sng" dirty="0"/>
              <a:t>Insights from DSM partitioning</a:t>
            </a:r>
          </a:p>
          <a:p>
            <a:r>
              <a:rPr lang="en-US" dirty="0"/>
              <a:t>3 main clusters are evident. The middle block (Control Unit Assembly) connects the other two mechanical assemblies</a:t>
            </a:r>
          </a:p>
          <a:p>
            <a:endParaRPr lang="en-US" dirty="0"/>
          </a:p>
          <a:p>
            <a:r>
              <a:rPr lang="en-US" dirty="0"/>
              <a:t>The Rack Assembly cluster contains less connections but the components are cluster together since they interact and integrate mechanically</a:t>
            </a:r>
          </a:p>
          <a:p>
            <a:endParaRPr lang="en-US" dirty="0"/>
          </a:p>
          <a:p>
            <a:r>
              <a:rPr lang="en-US" dirty="0"/>
              <a:t>It is also possible to have smaller clusters to match the decomposition on Step 1 but these clustering simplifies the system interactions</a:t>
            </a:r>
          </a:p>
        </p:txBody>
      </p:sp>
      <p:pic>
        <p:nvPicPr>
          <p:cNvPr id="2" name="Picture 1">
            <a:extLst>
              <a:ext uri="{FF2B5EF4-FFF2-40B4-BE49-F238E27FC236}">
                <a16:creationId xmlns:a16="http://schemas.microsoft.com/office/drawing/2014/main" id="{65D8ACEA-8874-4B78-B3D5-CB42A8D77C55}"/>
              </a:ext>
            </a:extLst>
          </p:cNvPr>
          <p:cNvPicPr>
            <a:picLocks noChangeAspect="1"/>
          </p:cNvPicPr>
          <p:nvPr/>
        </p:nvPicPr>
        <p:blipFill>
          <a:blip r:embed="rId4"/>
          <a:stretch>
            <a:fillRect/>
          </a:stretch>
        </p:blipFill>
        <p:spPr>
          <a:xfrm>
            <a:off x="223837" y="2389014"/>
            <a:ext cx="5004477" cy="3978592"/>
          </a:xfrm>
          <a:prstGeom prst="rect">
            <a:avLst/>
          </a:prstGeom>
        </p:spPr>
      </p:pic>
      <p:sp>
        <p:nvSpPr>
          <p:cNvPr id="4" name="TextBox 3">
            <a:extLst>
              <a:ext uri="{FF2B5EF4-FFF2-40B4-BE49-F238E27FC236}">
                <a16:creationId xmlns:a16="http://schemas.microsoft.com/office/drawing/2014/main" id="{B431A034-F061-4EFD-8165-9BD1F31363FD}"/>
              </a:ext>
            </a:extLst>
          </p:cNvPr>
          <p:cNvSpPr txBox="1"/>
          <p:nvPr/>
        </p:nvSpPr>
        <p:spPr>
          <a:xfrm>
            <a:off x="2308860" y="2564897"/>
            <a:ext cx="1510350" cy="307777"/>
          </a:xfrm>
          <a:prstGeom prst="rect">
            <a:avLst/>
          </a:prstGeom>
          <a:noFill/>
        </p:spPr>
        <p:txBody>
          <a:bodyPr wrap="none" rtlCol="0">
            <a:spAutoFit/>
          </a:bodyPr>
          <a:lstStyle/>
          <a:p>
            <a:r>
              <a:rPr lang="en-US" dirty="0">
                <a:solidFill>
                  <a:srgbClr val="0070C0"/>
                </a:solidFill>
              </a:rPr>
              <a:t>Pinion Assembly</a:t>
            </a:r>
          </a:p>
        </p:txBody>
      </p:sp>
      <p:cxnSp>
        <p:nvCxnSpPr>
          <p:cNvPr id="8" name="Straight Arrow Connector 7">
            <a:extLst>
              <a:ext uri="{FF2B5EF4-FFF2-40B4-BE49-F238E27FC236}">
                <a16:creationId xmlns:a16="http://schemas.microsoft.com/office/drawing/2014/main" id="{32D3DA5B-315C-47DF-A8FF-6CADBF0E939E}"/>
              </a:ext>
            </a:extLst>
          </p:cNvPr>
          <p:cNvCxnSpPr>
            <a:stCxn id="4" idx="1"/>
          </p:cNvCxnSpPr>
          <p:nvPr/>
        </p:nvCxnSpPr>
        <p:spPr>
          <a:xfrm flipH="1">
            <a:off x="2080260" y="2718786"/>
            <a:ext cx="228600" cy="28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4E69D29-4C35-431F-98BE-E39B90CDF835}"/>
              </a:ext>
            </a:extLst>
          </p:cNvPr>
          <p:cNvSpPr txBox="1"/>
          <p:nvPr/>
        </p:nvSpPr>
        <p:spPr>
          <a:xfrm>
            <a:off x="3861782" y="3121223"/>
            <a:ext cx="1130438" cy="523220"/>
          </a:xfrm>
          <a:prstGeom prst="rect">
            <a:avLst/>
          </a:prstGeom>
          <a:noFill/>
        </p:spPr>
        <p:txBody>
          <a:bodyPr wrap="none" rtlCol="0">
            <a:spAutoFit/>
          </a:bodyPr>
          <a:lstStyle/>
          <a:p>
            <a:r>
              <a:rPr lang="en-US" dirty="0">
                <a:solidFill>
                  <a:srgbClr val="0070C0"/>
                </a:solidFill>
              </a:rPr>
              <a:t>Control Unit</a:t>
            </a:r>
          </a:p>
          <a:p>
            <a:r>
              <a:rPr lang="en-US" dirty="0">
                <a:solidFill>
                  <a:srgbClr val="0070C0"/>
                </a:solidFill>
              </a:rPr>
              <a:t>Assembly</a:t>
            </a:r>
          </a:p>
        </p:txBody>
      </p:sp>
      <p:cxnSp>
        <p:nvCxnSpPr>
          <p:cNvPr id="17" name="Straight Arrow Connector 16">
            <a:extLst>
              <a:ext uri="{FF2B5EF4-FFF2-40B4-BE49-F238E27FC236}">
                <a16:creationId xmlns:a16="http://schemas.microsoft.com/office/drawing/2014/main" id="{5B9E307B-514F-465B-A40C-BF502B608BCA}"/>
              </a:ext>
            </a:extLst>
          </p:cNvPr>
          <p:cNvCxnSpPr>
            <a:cxnSpLocks/>
            <a:stCxn id="16" idx="1"/>
          </p:cNvCxnSpPr>
          <p:nvPr/>
        </p:nvCxnSpPr>
        <p:spPr>
          <a:xfrm flipH="1">
            <a:off x="3633182" y="3382833"/>
            <a:ext cx="228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87445FA-BD13-447A-B046-06033BC2A6BB}"/>
              </a:ext>
            </a:extLst>
          </p:cNvPr>
          <p:cNvSpPr txBox="1"/>
          <p:nvPr/>
        </p:nvSpPr>
        <p:spPr>
          <a:xfrm>
            <a:off x="1553685" y="5870511"/>
            <a:ext cx="1510350" cy="307777"/>
          </a:xfrm>
          <a:prstGeom prst="rect">
            <a:avLst/>
          </a:prstGeom>
          <a:noFill/>
        </p:spPr>
        <p:txBody>
          <a:bodyPr wrap="square" rtlCol="0">
            <a:spAutoFit/>
          </a:bodyPr>
          <a:lstStyle/>
          <a:p>
            <a:r>
              <a:rPr lang="en-US" dirty="0">
                <a:solidFill>
                  <a:srgbClr val="0070C0"/>
                </a:solidFill>
              </a:rPr>
              <a:t>Rack Assembly</a:t>
            </a:r>
          </a:p>
        </p:txBody>
      </p:sp>
      <p:cxnSp>
        <p:nvCxnSpPr>
          <p:cNvPr id="20" name="Straight Arrow Connector 19">
            <a:extLst>
              <a:ext uri="{FF2B5EF4-FFF2-40B4-BE49-F238E27FC236}">
                <a16:creationId xmlns:a16="http://schemas.microsoft.com/office/drawing/2014/main" id="{379E47C7-5F2A-416F-8D14-79D4361A88F7}"/>
              </a:ext>
            </a:extLst>
          </p:cNvPr>
          <p:cNvCxnSpPr>
            <a:cxnSpLocks/>
          </p:cNvCxnSpPr>
          <p:nvPr/>
        </p:nvCxnSpPr>
        <p:spPr>
          <a:xfrm>
            <a:off x="2948940" y="6024400"/>
            <a:ext cx="274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6568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Shape 342"/>
          <p:cNvSpPr txBox="1"/>
          <p:nvPr/>
        </p:nvSpPr>
        <p:spPr>
          <a:xfrm>
            <a:off x="286521" y="769158"/>
            <a:ext cx="7779600" cy="527700"/>
          </a:xfrm>
          <a:prstGeom prst="rect">
            <a:avLst/>
          </a:prstGeom>
          <a:solidFill>
            <a:srgbClr val="FFFFFF"/>
          </a:solidFill>
          <a:ln>
            <a:noFill/>
          </a:ln>
        </p:spPr>
        <p:txBody>
          <a:bodyPr lIns="91425" tIns="45700" rIns="91425" bIns="45700" anchor="t" anchorCtr="0">
            <a:noAutofit/>
          </a:bodyPr>
          <a:lstStyle/>
          <a:p>
            <a:pPr>
              <a:buClr>
                <a:schemeClr val="lt1"/>
              </a:buClr>
              <a:buSzPct val="25000"/>
            </a:pPr>
            <a:r>
              <a:rPr lang="en-US" sz="3000" b="1" dirty="0"/>
              <a:t>STEP 3: CHANGE PROPAGATION</a:t>
            </a:r>
          </a:p>
        </p:txBody>
      </p:sp>
      <p:sp>
        <p:nvSpPr>
          <p:cNvPr id="346" name="Shape 346"/>
          <p:cNvSpPr txBox="1"/>
          <p:nvPr/>
        </p:nvSpPr>
        <p:spPr>
          <a:xfrm>
            <a:off x="315812" y="2488142"/>
            <a:ext cx="4415700" cy="489"/>
          </a:xfrm>
          <a:prstGeom prst="rect">
            <a:avLst/>
          </a:prstGeom>
          <a:noFill/>
          <a:ln>
            <a:noFill/>
          </a:ln>
        </p:spPr>
        <p:txBody>
          <a:bodyPr lIns="91425" tIns="45700" rIns="91425" bIns="45700" anchor="t" anchorCtr="0">
            <a:noAutofit/>
          </a:bodyPr>
          <a:lstStyle/>
          <a:p>
            <a:pPr>
              <a:buClr>
                <a:schemeClr val="dk1"/>
              </a:buClr>
              <a:buSzPct val="25000"/>
            </a:pPr>
            <a:r>
              <a:rPr lang="en-US" b="1" dirty="0">
                <a:solidFill>
                  <a:srgbClr val="3F3F3F"/>
                </a:solidFill>
                <a:latin typeface="Source Sans Pro"/>
                <a:ea typeface="Source Sans Pro"/>
                <a:cs typeface="Source Sans Pro"/>
                <a:sym typeface="Source Sans Pro"/>
              </a:rPr>
              <a:t>Change propagating components:</a:t>
            </a: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rgbClr val="3F3F3F"/>
              </a:solidFill>
              <a:latin typeface="Source Sans Pro"/>
              <a:ea typeface="Source Sans Pro"/>
              <a:cs typeface="Source Sans Pro"/>
              <a:sym typeface="Source Sans Pro"/>
            </a:endParaRPr>
          </a:p>
          <a:p>
            <a:pPr>
              <a:buClr>
                <a:schemeClr val="dk1"/>
              </a:buClr>
            </a:pPr>
            <a:endParaRPr sz="1200" dirty="0">
              <a:solidFill>
                <a:schemeClr val="dk1"/>
              </a:solidFill>
            </a:endParaRPr>
          </a:p>
          <a:p>
            <a:pPr algn="ctr">
              <a:buClr>
                <a:schemeClr val="dk1"/>
              </a:buClr>
            </a:pPr>
            <a:endParaRPr sz="1200" i="1" dirty="0">
              <a:solidFill>
                <a:schemeClr val="dk1"/>
              </a:solidFill>
            </a:endParaRPr>
          </a:p>
          <a:p>
            <a:pPr>
              <a:buClr>
                <a:schemeClr val="dk1"/>
              </a:buClr>
            </a:pPr>
            <a:endParaRPr sz="1200" dirty="0">
              <a:solidFill>
                <a:schemeClr val="dk1"/>
              </a:solidFill>
              <a:latin typeface="Times New Roman"/>
              <a:ea typeface="Times New Roman"/>
              <a:cs typeface="Times New Roman"/>
              <a:sym typeface="Times New Roman"/>
            </a:endParaRPr>
          </a:p>
          <a:p>
            <a:pPr>
              <a:buClr>
                <a:srgbClr val="000000"/>
              </a:buClr>
            </a:pPr>
            <a:endParaRPr sz="1200" dirty="0">
              <a:solidFill>
                <a:schemeClr val="dk1"/>
              </a:solidFill>
              <a:latin typeface="Times New Roman"/>
              <a:ea typeface="Times New Roman"/>
              <a:cs typeface="Times New Roman"/>
              <a:sym typeface="Times New Roman"/>
            </a:endParaRPr>
          </a:p>
        </p:txBody>
      </p:sp>
      <p:sp>
        <p:nvSpPr>
          <p:cNvPr id="347" name="Shape 347"/>
          <p:cNvSpPr txBox="1"/>
          <p:nvPr/>
        </p:nvSpPr>
        <p:spPr>
          <a:xfrm>
            <a:off x="315812" y="1315646"/>
            <a:ext cx="8418900" cy="551792"/>
          </a:xfrm>
          <a:prstGeom prst="rect">
            <a:avLst/>
          </a:prstGeom>
          <a:noFill/>
          <a:ln>
            <a:noFill/>
          </a:ln>
        </p:spPr>
        <p:txBody>
          <a:bodyPr lIns="91425" tIns="45700" rIns="91425" bIns="45700" anchor="t" anchorCtr="0">
            <a:noAutofit/>
          </a:bodyPr>
          <a:lstStyle/>
          <a:p>
            <a:pPr>
              <a:buClr>
                <a:schemeClr val="dk1"/>
              </a:buClr>
              <a:buSzPct val="25000"/>
            </a:pPr>
            <a:r>
              <a:rPr lang="en-US" sz="1200" i="1" dirty="0">
                <a:solidFill>
                  <a:srgbClr val="3F3F3F"/>
                </a:solidFill>
                <a:latin typeface="Source Sans Pro"/>
                <a:ea typeface="Source Sans Pro"/>
                <a:cs typeface="Source Sans Pro"/>
                <a:sym typeface="Source Sans Pro"/>
              </a:rPr>
              <a:t>Given the DSM developed in Step 2A, identify a sorted list of Level Two objects (top five) which would create a large change propagation impact. In essence, what are the top components which would represent the largest change propagation chains in the system? List the components and identify up to three of the longest chains of propagation among the components. When thinking about change propagation, it is useful to remember that changes often exceed two generations, but rarely exceed five. Parts of a system being interconnected does not necessarily lead to endless change propagation, and in real world projects propagation depends on a lot of contextual factors.</a:t>
            </a:r>
            <a:endParaRPr sz="1200" dirty="0">
              <a:solidFill>
                <a:schemeClr val="dk1"/>
              </a:solidFill>
              <a:latin typeface="Times New Roman"/>
              <a:ea typeface="Times New Roman"/>
              <a:cs typeface="Times New Roman"/>
              <a:sym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63140423"/>
              </p:ext>
            </p:extLst>
          </p:nvPr>
        </p:nvGraphicFramePr>
        <p:xfrm>
          <a:off x="409302" y="2728917"/>
          <a:ext cx="8325408" cy="4023360"/>
        </p:xfrm>
        <a:graphic>
          <a:graphicData uri="http://schemas.openxmlformats.org/drawingml/2006/table">
            <a:tbl>
              <a:tblPr firstRow="1" bandRow="1">
                <a:tableStyleId>{3B4B98B0-60AC-42C2-AFA5-B58CD77FA1E5}</a:tableStyleId>
              </a:tblPr>
              <a:tblGrid>
                <a:gridCol w="2370474">
                  <a:extLst>
                    <a:ext uri="{9D8B030D-6E8A-4147-A177-3AD203B41FA5}">
                      <a16:colId xmlns:a16="http://schemas.microsoft.com/office/drawing/2014/main" val="3768502250"/>
                    </a:ext>
                  </a:extLst>
                </a:gridCol>
                <a:gridCol w="2353056">
                  <a:extLst>
                    <a:ext uri="{9D8B030D-6E8A-4147-A177-3AD203B41FA5}">
                      <a16:colId xmlns:a16="http://schemas.microsoft.com/office/drawing/2014/main" val="2376908812"/>
                    </a:ext>
                  </a:extLst>
                </a:gridCol>
                <a:gridCol w="3601878">
                  <a:extLst>
                    <a:ext uri="{9D8B030D-6E8A-4147-A177-3AD203B41FA5}">
                      <a16:colId xmlns:a16="http://schemas.microsoft.com/office/drawing/2014/main" val="188089193"/>
                    </a:ext>
                  </a:extLst>
                </a:gridCol>
              </a:tblGrid>
              <a:tr h="411544">
                <a:tc>
                  <a:txBody>
                    <a:bodyPr/>
                    <a:lstStyle/>
                    <a:p>
                      <a:r>
                        <a:rPr lang="en-US" sz="1200" dirty="0"/>
                        <a:t>Component description</a:t>
                      </a:r>
                    </a:p>
                  </a:txBody>
                  <a:tcPr/>
                </a:tc>
                <a:tc>
                  <a:txBody>
                    <a:bodyPr/>
                    <a:lstStyle/>
                    <a:p>
                      <a:r>
                        <a:rPr lang="en-US" sz="1200" dirty="0"/>
                        <a:t>Number</a:t>
                      </a:r>
                      <a:r>
                        <a:rPr lang="en-US" sz="1200" baseline="0" dirty="0"/>
                        <a:t> of </a:t>
                      </a:r>
                      <a:r>
                        <a:rPr lang="en-US" sz="1200" dirty="0"/>
                        <a:t>Interfaces of the component</a:t>
                      </a:r>
                    </a:p>
                  </a:txBody>
                  <a:tcPr/>
                </a:tc>
                <a:tc>
                  <a:txBody>
                    <a:bodyPr/>
                    <a:lstStyle/>
                    <a:p>
                      <a:r>
                        <a:rPr lang="en-US" sz="1200" dirty="0"/>
                        <a:t>Change chain propagation</a:t>
                      </a:r>
                      <a:r>
                        <a:rPr lang="en-US" sz="1200" baseline="0" dirty="0"/>
                        <a:t> </a:t>
                      </a:r>
                      <a:br>
                        <a:rPr lang="en-US" sz="1200" baseline="0" dirty="0"/>
                      </a:br>
                      <a:r>
                        <a:rPr lang="en-US" sz="1200" baseline="0" dirty="0"/>
                        <a:t>[c1-c2-cX], [c1-c4-cX]</a:t>
                      </a:r>
                      <a:endParaRPr lang="en-US" sz="1200" dirty="0"/>
                    </a:p>
                  </a:txBody>
                  <a:tcPr/>
                </a:tc>
                <a:extLst>
                  <a:ext uri="{0D108BD9-81ED-4DB2-BD59-A6C34878D82A}">
                    <a16:rowId xmlns:a16="http://schemas.microsoft.com/office/drawing/2014/main" val="2469067843"/>
                  </a:ext>
                </a:extLst>
              </a:tr>
              <a:tr h="593613">
                <a:tc>
                  <a:txBody>
                    <a:bodyPr/>
                    <a:lstStyle/>
                    <a:p>
                      <a:r>
                        <a:rPr lang="en-US" sz="1200" dirty="0"/>
                        <a:t>Housing</a:t>
                      </a:r>
                    </a:p>
                  </a:txBody>
                  <a:tcPr/>
                </a:tc>
                <a:tc>
                  <a:txBody>
                    <a:bodyPr/>
                    <a:lstStyle/>
                    <a:p>
                      <a:r>
                        <a:rPr lang="en-US" sz="1200" dirty="0"/>
                        <a:t>15</a:t>
                      </a:r>
                    </a:p>
                  </a:txBody>
                  <a:tcPr/>
                </a:tc>
                <a:tc>
                  <a:txBody>
                    <a:bodyPr/>
                    <a:lstStyle/>
                    <a:p>
                      <a:r>
                        <a:rPr lang="en-US" sz="1200" dirty="0"/>
                        <a:t>Changing in the housing affects how a lot of the components are positioned. For instance, it changes the main bearing which in turn changes the position of the rack and the driven pulley causing the motor to move</a:t>
                      </a:r>
                    </a:p>
                  </a:txBody>
                  <a:tcPr/>
                </a:tc>
                <a:extLst>
                  <a:ext uri="{0D108BD9-81ED-4DB2-BD59-A6C34878D82A}">
                    <a16:rowId xmlns:a16="http://schemas.microsoft.com/office/drawing/2014/main" val="1109184193"/>
                  </a:ext>
                </a:extLst>
              </a:tr>
              <a:tr h="593613">
                <a:tc>
                  <a:txBody>
                    <a:bodyPr/>
                    <a:lstStyle/>
                    <a:p>
                      <a:r>
                        <a:rPr lang="en-US" sz="1200" dirty="0"/>
                        <a:t>Main PCB</a:t>
                      </a:r>
                    </a:p>
                  </a:txBody>
                  <a:tcPr/>
                </a:tc>
                <a:tc>
                  <a:txBody>
                    <a:bodyPr/>
                    <a:lstStyle/>
                    <a:p>
                      <a:r>
                        <a:rPr lang="en-US" sz="1200" dirty="0"/>
                        <a:t>10</a:t>
                      </a:r>
                    </a:p>
                  </a:txBody>
                  <a:tcPr/>
                </a:tc>
                <a:tc>
                  <a:txBody>
                    <a:bodyPr/>
                    <a:lstStyle/>
                    <a:p>
                      <a:r>
                        <a:rPr lang="en-US" sz="1200" dirty="0"/>
                        <a:t>PCB changes affects communication and control. Affects the motor which in turn affects the motor shaft. The motor shaft affects the drive pulley.</a:t>
                      </a:r>
                    </a:p>
                  </a:txBody>
                  <a:tcPr/>
                </a:tc>
                <a:extLst>
                  <a:ext uri="{0D108BD9-81ED-4DB2-BD59-A6C34878D82A}">
                    <a16:rowId xmlns:a16="http://schemas.microsoft.com/office/drawing/2014/main" val="1860179213"/>
                  </a:ext>
                </a:extLst>
              </a:tr>
              <a:tr h="593613">
                <a:tc>
                  <a:txBody>
                    <a:bodyPr/>
                    <a:lstStyle/>
                    <a:p>
                      <a:r>
                        <a:rPr lang="en-US" sz="1200" dirty="0"/>
                        <a:t>Sensor ECU</a:t>
                      </a:r>
                    </a:p>
                  </a:txBody>
                  <a:tcPr/>
                </a:tc>
                <a:tc>
                  <a:txBody>
                    <a:bodyPr/>
                    <a:lstStyle/>
                    <a:p>
                      <a:r>
                        <a:rPr lang="en-US" sz="1200" dirty="0"/>
                        <a:t>10</a:t>
                      </a:r>
                    </a:p>
                  </a:txBody>
                  <a:tcPr/>
                </a:tc>
                <a:tc>
                  <a:txBody>
                    <a:bodyPr/>
                    <a:lstStyle/>
                    <a:p>
                      <a:r>
                        <a:rPr lang="en-US" sz="1200" dirty="0"/>
                        <a:t>Changes in the Sensor ECU affect the torque/angle sensors required which in turn can affect the wiring sizing of the system</a:t>
                      </a:r>
                    </a:p>
                  </a:txBody>
                  <a:tcPr/>
                </a:tc>
                <a:extLst>
                  <a:ext uri="{0D108BD9-81ED-4DB2-BD59-A6C34878D82A}">
                    <a16:rowId xmlns:a16="http://schemas.microsoft.com/office/drawing/2014/main" val="1106356689"/>
                  </a:ext>
                </a:extLst>
              </a:tr>
              <a:tr h="593613">
                <a:tc>
                  <a:txBody>
                    <a:bodyPr/>
                    <a:lstStyle/>
                    <a:p>
                      <a:r>
                        <a:rPr lang="en-US" sz="1200" dirty="0"/>
                        <a:t>Motor</a:t>
                      </a:r>
                    </a:p>
                  </a:txBody>
                  <a:tcPr/>
                </a:tc>
                <a:tc>
                  <a:txBody>
                    <a:bodyPr/>
                    <a:lstStyle/>
                    <a:p>
                      <a:r>
                        <a:rPr lang="en-US" sz="1200" dirty="0"/>
                        <a:t>7</a:t>
                      </a:r>
                    </a:p>
                  </a:txBody>
                  <a:tcPr/>
                </a:tc>
                <a:tc>
                  <a:txBody>
                    <a:bodyPr/>
                    <a:lstStyle/>
                    <a:p>
                      <a:r>
                        <a:rPr lang="en-US" sz="1200" dirty="0"/>
                        <a:t>Changes in the Motor can affect the controller. In turn this can affect the connector types which in turn affect the wiring sizing of the system.</a:t>
                      </a:r>
                    </a:p>
                  </a:txBody>
                  <a:tcPr/>
                </a:tc>
                <a:extLst>
                  <a:ext uri="{0D108BD9-81ED-4DB2-BD59-A6C34878D82A}">
                    <a16:rowId xmlns:a16="http://schemas.microsoft.com/office/drawing/2014/main" val="3960831142"/>
                  </a:ext>
                </a:extLst>
              </a:tr>
              <a:tr h="593613">
                <a:tc>
                  <a:txBody>
                    <a:bodyPr/>
                    <a:lstStyle/>
                    <a:p>
                      <a:r>
                        <a:rPr lang="en-US" sz="1200" dirty="0"/>
                        <a:t>Pinion</a:t>
                      </a:r>
                    </a:p>
                  </a:txBody>
                  <a:tcPr/>
                </a:tc>
                <a:tc>
                  <a:txBody>
                    <a:bodyPr/>
                    <a:lstStyle/>
                    <a:p>
                      <a:r>
                        <a:rPr lang="en-US" sz="1200" dirty="0"/>
                        <a:t>6</a:t>
                      </a:r>
                    </a:p>
                  </a:txBody>
                  <a:tcPr/>
                </a:tc>
                <a:tc>
                  <a:txBody>
                    <a:bodyPr/>
                    <a:lstStyle/>
                    <a:p>
                      <a:r>
                        <a:rPr lang="en-US" sz="1200" dirty="0"/>
                        <a:t>Changing anything on the Pinion affects the rack (position/geometry) which in turn changes the entire Ball Nut Assembly geometry and location</a:t>
                      </a:r>
                    </a:p>
                  </a:txBody>
                  <a:tcPr/>
                </a:tc>
                <a:extLst>
                  <a:ext uri="{0D108BD9-81ED-4DB2-BD59-A6C34878D82A}">
                    <a16:rowId xmlns:a16="http://schemas.microsoft.com/office/drawing/2014/main" val="2027317773"/>
                  </a:ext>
                </a:extLst>
              </a:tr>
            </a:tbl>
          </a:graphicData>
        </a:graphic>
      </p:graphicFrame>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7</a:t>
            </a:fld>
            <a:endParaRPr lang="en-US" dirty="0">
              <a:latin typeface="Calibri"/>
              <a:ea typeface="Calibri"/>
              <a:cs typeface="Calibri"/>
              <a:sym typeface="Calibri"/>
            </a:endParaRPr>
          </a:p>
        </p:txBody>
      </p:sp>
    </p:spTree>
    <p:extLst>
      <p:ext uri="{BB962C8B-B14F-4D97-AF65-F5344CB8AC3E}">
        <p14:creationId xmlns:p14="http://schemas.microsoft.com/office/powerpoint/2010/main" val="29279623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4191"/>
            <a:ext cx="7939548" cy="704190"/>
          </a:xfrm>
        </p:spPr>
        <p:txBody>
          <a:bodyPr/>
          <a:lstStyle/>
          <a:p>
            <a:pPr algn="l"/>
            <a:r>
              <a:rPr lang="en-US" sz="3000" b="1">
                <a:ea typeface="Source Sans Pro"/>
                <a:sym typeface="Source Sans Pro"/>
              </a:rPr>
              <a:t>STEP </a:t>
            </a:r>
            <a:r>
              <a:rPr lang="en-US" sz="3000" b="1" dirty="0">
                <a:ea typeface="Source Sans Pro"/>
                <a:sym typeface="Source Sans Pro"/>
              </a:rPr>
              <a:t>4: REVIEW &amp; SUBMIT PROJECT</a:t>
            </a:r>
            <a:endParaRPr lang="en-US" sz="3000" dirty="0"/>
          </a:p>
        </p:txBody>
      </p:sp>
      <p:sp>
        <p:nvSpPr>
          <p:cNvPr id="3" name="Subtitle 2"/>
          <p:cNvSpPr>
            <a:spLocks noGrp="1"/>
          </p:cNvSpPr>
          <p:nvPr>
            <p:ph type="subTitle" idx="1"/>
          </p:nvPr>
        </p:nvSpPr>
        <p:spPr>
          <a:xfrm>
            <a:off x="867565" y="1408380"/>
            <a:ext cx="6904840" cy="4230419"/>
          </a:xfrm>
        </p:spPr>
        <p:txBody>
          <a:bodyPr/>
          <a:lstStyle/>
          <a:p>
            <a:pPr marL="285750" indent="-285750" algn="l">
              <a:buFont typeface="Arial"/>
              <a:buChar char="•"/>
            </a:pPr>
            <a:r>
              <a:rPr lang="en-US" dirty="0"/>
              <a:t>Submit your completed Week 4 Project Portfolio file.</a:t>
            </a:r>
          </a:p>
          <a:p>
            <a:pPr marL="285750" indent="-285750" algn="l">
              <a:buFont typeface="Arial"/>
              <a:buChar char="•"/>
            </a:pPr>
            <a:r>
              <a:rPr lang="en-US" dirty="0"/>
              <a:t>Complete Self-Assessment of Project</a:t>
            </a:r>
          </a:p>
          <a:p>
            <a:pPr marL="285750" indent="-285750" algn="l">
              <a:buFont typeface="Arial"/>
              <a:buChar char="•"/>
            </a:pPr>
            <a:r>
              <a:rPr lang="en-US" dirty="0"/>
              <a:t>Complete Peer Assessments </a:t>
            </a:r>
            <a:r>
              <a:rPr lang="en-US"/>
              <a:t>of Project (Peer assessment is limited to 300 characters)</a:t>
            </a:r>
            <a:endParaRPr lang="en-US" dirty="0"/>
          </a:p>
          <a:p>
            <a:pPr marL="285750" indent="-285750" algn="l">
              <a:buFont typeface="Arial"/>
              <a:buChar char="•"/>
            </a:pPr>
            <a:endParaRPr lang="en-US" dirty="0"/>
          </a:p>
          <a:p>
            <a:pPr algn="l"/>
            <a:r>
              <a:rPr lang="en-US" dirty="0"/>
              <a:t>     Note: The maximum file size that can be submitted is 10MB. </a:t>
            </a:r>
          </a:p>
          <a:p>
            <a:pPr marL="742917" lvl="1" indent="-285750" algn="l">
              <a:buFont typeface="Arial"/>
              <a:buChar char="•"/>
            </a:pPr>
            <a:r>
              <a:rPr lang="en-US" dirty="0"/>
              <a:t>A sample project submission and scoring rubric can be downloaded </a:t>
            </a:r>
            <a:r>
              <a:rPr lang="en-US" dirty="0">
                <a:solidFill>
                  <a:schemeClr val="dk1"/>
                </a:solidFill>
                <a:ea typeface="Source Sans Pro"/>
                <a:sym typeface="Source Sans Pro"/>
              </a:rPr>
              <a:t>from the course in the Resources/Downloads tab on the top navigation.</a:t>
            </a:r>
          </a:p>
          <a:p>
            <a:pPr marL="742917" lvl="1" indent="-285750" algn="l">
              <a:buFont typeface="Arial"/>
              <a:buChar char="•"/>
            </a:pPr>
            <a:r>
              <a:rPr lang="en-US" dirty="0">
                <a:solidFill>
                  <a:schemeClr val="dk1"/>
                </a:solidFill>
                <a:ea typeface="Source Sans Pro"/>
                <a:sym typeface="Source Sans Pro"/>
              </a:rPr>
              <a:t>Please remember that there are three steps to this assignment: Submission, peer assessment, and self assessment. Please provide enough time by each deadline to complete your assignment on time, as it is not possible to submit once the submission window closes.</a:t>
            </a:r>
            <a:endParaRPr lang="en-US" dirty="0"/>
          </a:p>
        </p:txBody>
      </p:sp>
      <p:sp>
        <p:nvSpPr>
          <p:cNvPr id="4" name="Slide Number Placeholder 3"/>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8</a:t>
            </a:fld>
            <a:endParaRPr lang="en-US" dirty="0">
              <a:latin typeface="Calibri"/>
              <a:ea typeface="Calibri"/>
              <a:cs typeface="Calibri"/>
              <a:sym typeface="Calibri"/>
            </a:endParaRPr>
          </a:p>
        </p:txBody>
      </p:sp>
      <p:sp>
        <p:nvSpPr>
          <p:cNvPr id="5" name="TextBox 4"/>
          <p:cNvSpPr txBox="1"/>
          <p:nvPr/>
        </p:nvSpPr>
        <p:spPr>
          <a:xfrm>
            <a:off x="4952065" y="3258231"/>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9555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788680" y="6558480"/>
            <a:ext cx="422280" cy="364320"/>
          </a:xfrm>
          <a:prstGeom prst="rect">
            <a:avLst/>
          </a:prstGeom>
          <a:noFill/>
          <a:ln>
            <a:noFill/>
          </a:ln>
        </p:spPr>
        <p:style>
          <a:lnRef idx="0">
            <a:scrgbClr r="0" g="0" b="0"/>
          </a:lnRef>
          <a:fillRef idx="0">
            <a:scrgbClr r="0" g="0" b="0"/>
          </a:fillRef>
          <a:effectRef idx="0">
            <a:scrgbClr r="0" g="0" b="0"/>
          </a:effectRef>
          <a:fontRef idx="minor"/>
        </p:style>
      </p:sp>
      <p:sp>
        <p:nvSpPr>
          <p:cNvPr id="187" name="CustomShape 2"/>
          <p:cNvSpPr/>
          <p:nvPr/>
        </p:nvSpPr>
        <p:spPr>
          <a:xfrm>
            <a:off x="408960" y="858600"/>
            <a:ext cx="7779240" cy="13003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a:lstStyle/>
          <a:p>
            <a:pPr>
              <a:lnSpc>
                <a:spcPct val="100000"/>
              </a:lnSpc>
            </a:pPr>
            <a:r>
              <a:rPr lang="en-US" sz="3000" b="1" strike="noStrike" dirty="0">
                <a:solidFill>
                  <a:srgbClr val="000000"/>
                </a:solidFill>
                <a:latin typeface="Arial"/>
                <a:ea typeface="Source Sans Pro"/>
              </a:rPr>
              <a:t>Scratch Page*</a:t>
            </a:r>
            <a:endParaRPr dirty="0"/>
          </a:p>
          <a:p>
            <a:pPr>
              <a:lnSpc>
                <a:spcPct val="100000"/>
              </a:lnSpc>
              <a:buSzPct val="25000"/>
            </a:pPr>
            <a:r>
              <a:rPr lang="en-US" sz="1000" b="1" strike="noStrike" dirty="0">
                <a:solidFill>
                  <a:srgbClr val="000000"/>
                </a:solidFill>
                <a:latin typeface="Arial"/>
                <a:ea typeface="Source Sans Pro"/>
              </a:rPr>
              <a:t>Reminder: </a:t>
            </a:r>
            <a:r>
              <a:rPr lang="en-US" sz="1000" b="1" strike="noStrike" dirty="0" err="1">
                <a:solidFill>
                  <a:srgbClr val="000000"/>
                </a:solidFill>
                <a:latin typeface="Arial"/>
                <a:ea typeface="Source Sans Pro"/>
              </a:rPr>
              <a:t>edX</a:t>
            </a:r>
            <a:r>
              <a:rPr lang="en-US" sz="1000" b="1" strike="noStrike" dirty="0">
                <a:solidFill>
                  <a:srgbClr val="000000"/>
                </a:solidFill>
                <a:latin typeface="Arial"/>
                <a:ea typeface="Source Sans Pro"/>
              </a:rPr>
              <a:t> has a 10MB file size limit for document submission. </a:t>
            </a:r>
            <a:r>
              <a:rPr lang="en-US" sz="1000" strike="noStrike" dirty="0">
                <a:solidFill>
                  <a:srgbClr val="000000"/>
                </a:solidFill>
                <a:latin typeface="Arial"/>
                <a:ea typeface="Source Sans Pro"/>
              </a:rPr>
              <a:t>If you have selected large image(s), you may need to resize before submitting, OR you may simply include a web URL for the image in the image location. Be sure to submit your assignment at least one hour before the deadline to provide time for troubleshooting</a:t>
            </a:r>
            <a:endParaRPr dirty="0"/>
          </a:p>
          <a:p>
            <a:pPr>
              <a:lnSpc>
                <a:spcPct val="100000"/>
              </a:lnSpc>
            </a:pPr>
            <a:r>
              <a:rPr lang="en-US" sz="1000" i="1" strike="noStrike" dirty="0">
                <a:solidFill>
                  <a:srgbClr val="3F3F3F"/>
                </a:solidFill>
                <a:latin typeface="Arial"/>
                <a:ea typeface="Source Sans Pro"/>
              </a:rPr>
              <a:t>    Please remember the file size limit and </a:t>
            </a:r>
            <a:r>
              <a:rPr lang="en-US" sz="1000" i="1" u="sng" strike="noStrike" dirty="0">
                <a:solidFill>
                  <a:srgbClr val="000000"/>
                </a:solidFill>
                <a:latin typeface="Arial"/>
                <a:ea typeface="Source Sans Pro"/>
              </a:rPr>
              <a:t>resize</a:t>
            </a:r>
            <a:r>
              <a:rPr lang="en-US" sz="1000" i="1" strike="noStrike" dirty="0">
                <a:solidFill>
                  <a:srgbClr val="3F3F3F"/>
                </a:solidFill>
                <a:latin typeface="Arial"/>
                <a:ea typeface="Source Sans Pro"/>
              </a:rPr>
              <a:t> or paste the image URL instead, as needed.</a:t>
            </a:r>
            <a:endParaRPr dirty="0"/>
          </a:p>
          <a:p>
            <a:pPr>
              <a:lnSpc>
                <a:spcPct val="100000"/>
              </a:lnSpc>
            </a:pPr>
            <a:endParaRPr dirty="0"/>
          </a:p>
          <a:p>
            <a:pPr>
              <a:lnSpc>
                <a:spcPct val="100000"/>
              </a:lnSpc>
            </a:pPr>
            <a:endParaRPr dirty="0"/>
          </a:p>
          <a:p>
            <a:pPr>
              <a:lnSpc>
                <a:spcPct val="100000"/>
              </a:lnSpc>
            </a:pPr>
            <a:endParaRPr dirty="0"/>
          </a:p>
        </p:txBody>
      </p:sp>
      <p:sp>
        <p:nvSpPr>
          <p:cNvPr id="3" name="Slide Number Placeholder 2"/>
          <p:cNvSpPr>
            <a:spLocks noGrp="1"/>
          </p:cNvSpPr>
          <p:nvPr>
            <p:ph type="sldNum" idx="12"/>
          </p:nvPr>
        </p:nvSpPr>
        <p:spPr/>
        <p:txBody>
          <a:bodyPr/>
          <a:lstStyle/>
          <a:p>
            <a:pPr>
              <a:buSzPct val="25000"/>
            </a:pPr>
            <a:fld id="{00000000-1234-1234-1234-123412341234}" type="slidenum">
              <a:rPr lang="en-US" smtClean="0">
                <a:latin typeface="Calibri"/>
                <a:ea typeface="Calibri"/>
                <a:cs typeface="Calibri"/>
                <a:sym typeface="Calibri"/>
              </a:rPr>
              <a:pPr>
                <a:buSzPct val="25000"/>
              </a:pPr>
              <a:t>9</a:t>
            </a:fld>
            <a:endParaRPr lang="en-US" dirty="0">
              <a:latin typeface="Calibri"/>
              <a:ea typeface="Calibri"/>
              <a:cs typeface="Calibri"/>
              <a:sym typeface="Calibri"/>
            </a:endParaRPr>
          </a:p>
        </p:txBody>
      </p:sp>
    </p:spTree>
    <p:extLst>
      <p:ext uri="{BB962C8B-B14F-4D97-AF65-F5344CB8AC3E}">
        <p14:creationId xmlns:p14="http://schemas.microsoft.com/office/powerpoint/2010/main" val="39069288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Custom 9">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8370</TotalTime>
  <Words>1352</Words>
  <Application>Microsoft Office PowerPoint</Application>
  <PresentationFormat>On-screen Show (4:3)</PresentationFormat>
  <Paragraphs>122</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Souce Sans Pro</vt:lpstr>
      <vt:lpstr>Source Sans Pro</vt:lpstr>
      <vt:lpstr>Times New Roman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4: REVIEW &amp; SUBMIT PROJECT</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EdX</dc:creator>
  <cp:keywords/>
  <dc:description/>
  <cp:lastModifiedBy>Mawyin, Tomas (T.)</cp:lastModifiedBy>
  <cp:revision>200</cp:revision>
  <dcterms:modified xsi:type="dcterms:W3CDTF">2019-10-25T15:45:21Z</dcterms:modified>
  <cp:category/>
</cp:coreProperties>
</file>