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 id="2147483689" r:id="rId2"/>
  </p:sldMasterIdLst>
  <p:notesMasterIdLst>
    <p:notesMasterId r:id="rId13"/>
  </p:notesMasterIdLst>
  <p:handoutMasterIdLst>
    <p:handoutMasterId r:id="rId14"/>
  </p:handoutMasterIdLst>
  <p:sldIdLst>
    <p:sldId id="256" r:id="rId3"/>
    <p:sldId id="320" r:id="rId4"/>
    <p:sldId id="309" r:id="rId5"/>
    <p:sldId id="310" r:id="rId6"/>
    <p:sldId id="311" r:id="rId7"/>
    <p:sldId id="312" r:id="rId8"/>
    <p:sldId id="313" r:id="rId9"/>
    <p:sldId id="321" r:id="rId10"/>
    <p:sldId id="317" r:id="rId11"/>
    <p:sldId id="322" r:id="rId1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469">
          <p15:clr>
            <a:srgbClr val="A4A3A4"/>
          </p15:clr>
        </p15:guide>
        <p15:guide id="4" orient="horz" pos="14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93428" autoAdjust="0"/>
  </p:normalViewPr>
  <p:slideViewPr>
    <p:cSldViewPr snapToGrid="0" snapToObjects="1">
      <p:cViewPr varScale="1">
        <p:scale>
          <a:sx n="66" d="100"/>
          <a:sy n="66" d="100"/>
        </p:scale>
        <p:origin x="1404" y="32"/>
      </p:cViewPr>
      <p:guideLst>
        <p:guide orient="horz" pos="2160"/>
        <p:guide pos="2880"/>
        <p:guide orient="horz" pos="1469"/>
        <p:guide orient="horz" pos="1411"/>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4" d="100"/>
          <a:sy n="84" d="100"/>
        </p:scale>
        <p:origin x="-31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1DD3FD-B26B-B943-8748-4BD85B778E81}" type="datetimeFigureOut">
              <a:rPr lang="en-US" smtClean="0"/>
              <a:t>9/7/2017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3081B5-0FC5-E641-BB38-49C0644C008E}" type="slidenum">
              <a:rPr lang="en-US" smtClean="0"/>
              <a:t>‹#›</a:t>
            </a:fld>
            <a:endParaRPr lang="en-US"/>
          </a:p>
        </p:txBody>
      </p:sp>
    </p:spTree>
    <p:extLst>
      <p:ext uri="{BB962C8B-B14F-4D97-AF65-F5344CB8AC3E}">
        <p14:creationId xmlns:p14="http://schemas.microsoft.com/office/powerpoint/2010/main" val="18595255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18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343400"/>
            <a:ext cx="5486040" cy="4114440"/>
          </a:xfrm>
          <a:prstGeom prst="rect">
            <a:avLst/>
          </a:prstGeom>
        </p:spPr>
        <p:txBody>
          <a:bodyPr tIns="91440" bIns="91440" anchor="ctr"/>
          <a:lstStyle/>
          <a:p>
            <a:pPr>
              <a:lnSpc>
                <a:spcPct val="100000"/>
              </a:lnSpc>
            </a:pPr>
            <a:endParaRPr dirty="0"/>
          </a:p>
        </p:txBody>
      </p:sp>
    </p:spTree>
    <p:extLst>
      <p:ext uri="{BB962C8B-B14F-4D97-AF65-F5344CB8AC3E}">
        <p14:creationId xmlns:p14="http://schemas.microsoft.com/office/powerpoint/2010/main" val="188847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Tree>
    <p:extLst>
      <p:ext uri="{BB962C8B-B14F-4D97-AF65-F5344CB8AC3E}">
        <p14:creationId xmlns:p14="http://schemas.microsoft.com/office/powerpoint/2010/main" val="1360525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65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30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9296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773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790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18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11849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70422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29279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34205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5" name="Shape 19"/>
          <p:cNvSpPr txBox="1">
            <a:spLocks noGrp="1"/>
          </p:cNvSpPr>
          <p:nvPr>
            <p:ph type="body" idx="13"/>
          </p:nvPr>
        </p:nvSpPr>
        <p:spPr>
          <a:xfrm>
            <a:off x="1036890" y="3855981"/>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 name="Shape 18"/>
          <p:cNvSpPr txBox="1">
            <a:spLocks noGrp="1"/>
          </p:cNvSpPr>
          <p:nvPr>
            <p:ph type="body" idx="14"/>
          </p:nvPr>
        </p:nvSpPr>
        <p:spPr>
          <a:xfrm>
            <a:off x="1031910" y="42560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 name="Shape 19"/>
          <p:cNvSpPr txBox="1">
            <a:spLocks noGrp="1"/>
          </p:cNvSpPr>
          <p:nvPr>
            <p:ph type="body" idx="15"/>
          </p:nvPr>
        </p:nvSpPr>
        <p:spPr>
          <a:xfrm>
            <a:off x="1036890" y="47486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9" name="Shape 19"/>
          <p:cNvSpPr txBox="1">
            <a:spLocks noGrp="1"/>
          </p:cNvSpPr>
          <p:nvPr>
            <p:ph type="body" idx="16"/>
          </p:nvPr>
        </p:nvSpPr>
        <p:spPr>
          <a:xfrm>
            <a:off x="1036890" y="5184038"/>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0" name="Shape 19"/>
          <p:cNvSpPr txBox="1">
            <a:spLocks noGrp="1"/>
          </p:cNvSpPr>
          <p:nvPr>
            <p:ph type="body" idx="17"/>
          </p:nvPr>
        </p:nvSpPr>
        <p:spPr>
          <a:xfrm>
            <a:off x="1036890" y="560495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Tree>
    <p:extLst>
      <p:ext uri="{BB962C8B-B14F-4D97-AF65-F5344CB8AC3E}">
        <p14:creationId xmlns:p14="http://schemas.microsoft.com/office/powerpoint/2010/main" val="206289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3772590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smtClean="0">
                <a:solidFill>
                  <a:srgbClr val="FFFFFF"/>
                </a:solidFill>
                <a:latin typeface="Arial"/>
                <a:ea typeface="Source Sans Pro"/>
                <a:cs typeface="Arial"/>
                <a:sym typeface="Source Sans Pro"/>
              </a:rPr>
              <a:t>Architecture of Complex</a:t>
            </a:r>
            <a:r>
              <a:rPr lang="en-US" sz="1100" b="1" i="0" baseline="0" dirty="0" smtClean="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a:t>
            </a:r>
            <a:r>
              <a:rPr lang="en-US" sz="1200" smtClean="0">
                <a:solidFill>
                  <a:srgbClr val="8A8B8C"/>
                </a:solidFill>
              </a:rPr>
              <a:t>© 2017. </a:t>
            </a:r>
            <a:r>
              <a:rPr lang="en-US" sz="1200" dirty="0" smtClean="0">
                <a:solidFill>
                  <a:srgbClr val="8A8B8C"/>
                </a:solidFill>
              </a:rPr>
              <a:t>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extLst>
      <p:ext uri="{BB962C8B-B14F-4D97-AF65-F5344CB8AC3E}">
        <p14:creationId xmlns:p14="http://schemas.microsoft.com/office/powerpoint/2010/main" val="4237803653"/>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spTree>
    <p:extLst>
      <p:ext uri="{BB962C8B-B14F-4D97-AF65-F5344CB8AC3E}">
        <p14:creationId xmlns:p14="http://schemas.microsoft.com/office/powerpoint/2010/main" val="3487208584"/>
      </p:ext>
    </p:extLst>
  </p:cSld>
  <p:clrMap bg1="lt1" tx1="dk1" bg2="dk2" tx2="lt2" accent1="accent1" accent2="accent2" accent3="accent3" accent4="accent4" accent5="accent5" accent6="accent6" hlink="hlink" folHlink="folHlink"/>
  <p:sldLayoutIdLst>
    <p:sldLayoutId id="2147483690"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4" name="Shape 64"/>
          <p:cNvSpPr txBox="1"/>
          <p:nvPr/>
        </p:nvSpPr>
        <p:spPr>
          <a:xfrm>
            <a:off x="154986"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Architecture &amp; Systems Engineering</a:t>
            </a:r>
          </a:p>
          <a:p>
            <a:pPr>
              <a:buClr>
                <a:schemeClr val="lt1"/>
              </a:buClr>
              <a:buSzPct val="25000"/>
            </a:pPr>
            <a:r>
              <a:rPr lang="en-US" i="1" dirty="0" smtClean="0">
                <a:solidFill>
                  <a:srgbClr val="565656"/>
                </a:solidFill>
                <a:ea typeface="Source Sans Pro"/>
                <a:sym typeface="Source Sans Pro"/>
              </a:rPr>
              <a:t>Week 4: Modeling with DSMs and Modularization</a:t>
            </a:r>
            <a:endParaRPr lang="en-US" i="1" dirty="0">
              <a:solidFill>
                <a:srgbClr val="565656"/>
              </a:solidFill>
              <a:ea typeface="Source Sans Pro"/>
              <a:sym typeface="Source Sans Pro"/>
            </a:endParaRPr>
          </a:p>
          <a:p>
            <a:pPr>
              <a:buClr>
                <a:schemeClr val="lt1"/>
              </a:buClr>
              <a:buSzPct val="25000"/>
            </a:pPr>
            <a:endParaRPr lang="en-US" sz="3000" b="1" dirty="0">
              <a:ea typeface="Source Sans Pro"/>
              <a:sym typeface="Source Sans Pro"/>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13" name="Shape 64"/>
          <p:cNvSpPr txBox="1"/>
          <p:nvPr/>
        </p:nvSpPr>
        <p:spPr>
          <a:xfrm>
            <a:off x="2409761" y="3126025"/>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4" name="Rectangle 13"/>
          <p:cNvSpPr/>
          <p:nvPr/>
        </p:nvSpPr>
        <p:spPr>
          <a:xfrm>
            <a:off x="2509490" y="3651478"/>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6" name="Text Placeholder 2"/>
          <p:cNvSpPr>
            <a:spLocks noGrp="1"/>
          </p:cNvSpPr>
          <p:nvPr>
            <p:ph type="body" idx="1"/>
          </p:nvPr>
        </p:nvSpPr>
        <p:spPr>
          <a:xfrm>
            <a:off x="2509490" y="3678085"/>
            <a:ext cx="4352544" cy="448056"/>
          </a:xfrm>
        </p:spPr>
        <p:txBody>
          <a:bodyPr/>
          <a:lstStyle/>
          <a:p>
            <a:endParaRPr lang="en-US" dirty="0"/>
          </a:p>
        </p:txBody>
      </p:sp>
      <p:sp>
        <p:nvSpPr>
          <p:cNvPr id="17" name="Rectangle 16"/>
          <p:cNvSpPr/>
          <p:nvPr/>
        </p:nvSpPr>
        <p:spPr>
          <a:xfrm>
            <a:off x="2400965" y="2732616"/>
            <a:ext cx="2719214"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r>
              <a:rPr lang="en-US" sz="2800" dirty="0" smtClean="0">
                <a:solidFill>
                  <a:schemeClr val="bg1"/>
                </a:solidFill>
                <a:ea typeface="Source Sans Pro"/>
                <a:sym typeface="Source Sans Pro"/>
              </a:rPr>
              <a:t>Portfolio</a:t>
            </a:r>
            <a:endParaRPr lang="en-US" sz="2800" dirty="0">
              <a:solidFill>
                <a:schemeClr val="bg1"/>
              </a:solidFill>
              <a:ea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788680" y="6558480"/>
            <a:ext cx="422280" cy="364320"/>
          </a:xfrm>
          <a:prstGeom prst="rect">
            <a:avLst/>
          </a:prstGeom>
          <a:noFill/>
          <a:ln>
            <a:noFill/>
          </a:ln>
        </p:spPr>
        <p:style>
          <a:lnRef idx="0">
            <a:scrgbClr r="0" g="0" b="0"/>
          </a:lnRef>
          <a:fillRef idx="0">
            <a:scrgbClr r="0" g="0" b="0"/>
          </a:fillRef>
          <a:effectRef idx="0">
            <a:scrgbClr r="0" g="0" b="0"/>
          </a:effectRef>
          <a:fontRef idx="minor"/>
        </p:style>
      </p:sp>
      <p:sp>
        <p:nvSpPr>
          <p:cNvPr id="187" name="CustomShape 2"/>
          <p:cNvSpPr/>
          <p:nvPr/>
        </p:nvSpPr>
        <p:spPr>
          <a:xfrm>
            <a:off x="408960" y="858600"/>
            <a:ext cx="7779240" cy="130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lstStyle/>
          <a:p>
            <a:pPr>
              <a:lnSpc>
                <a:spcPct val="100000"/>
              </a:lnSpc>
            </a:pPr>
            <a:r>
              <a:rPr lang="en-US" sz="3000" b="1" strike="noStrike" dirty="0">
                <a:solidFill>
                  <a:srgbClr val="000000"/>
                </a:solidFill>
                <a:latin typeface="Arial"/>
                <a:ea typeface="Source Sans Pro"/>
              </a:rPr>
              <a:t>Scratch </a:t>
            </a:r>
            <a:r>
              <a:rPr lang="en-US" sz="3000" b="1" strike="noStrike" dirty="0" smtClean="0">
                <a:solidFill>
                  <a:srgbClr val="000000"/>
                </a:solidFill>
                <a:latin typeface="Arial"/>
                <a:ea typeface="Source Sans Pro"/>
              </a:rPr>
              <a:t>Page*</a:t>
            </a:r>
            <a:endParaRPr dirty="0"/>
          </a:p>
          <a:p>
            <a:pPr>
              <a:lnSpc>
                <a:spcPct val="100000"/>
              </a:lnSpc>
              <a:buSzPct val="25000"/>
            </a:pPr>
            <a:r>
              <a:rPr lang="en-US" sz="1000" b="1" strike="noStrike" dirty="0">
                <a:solidFill>
                  <a:srgbClr val="000000"/>
                </a:solidFill>
                <a:latin typeface="Arial"/>
                <a:ea typeface="Source Sans Pro"/>
              </a:rPr>
              <a:t>Reminder: </a:t>
            </a:r>
            <a:r>
              <a:rPr lang="en-US" sz="1000" b="1" strike="noStrike" dirty="0" err="1">
                <a:solidFill>
                  <a:srgbClr val="000000"/>
                </a:solidFill>
                <a:latin typeface="Arial"/>
                <a:ea typeface="Source Sans Pro"/>
              </a:rPr>
              <a:t>edX</a:t>
            </a:r>
            <a:r>
              <a:rPr lang="en-US" sz="1000" b="1" strike="noStrike" dirty="0">
                <a:solidFill>
                  <a:srgbClr val="000000"/>
                </a:solidFill>
                <a:latin typeface="Arial"/>
                <a:ea typeface="Source Sans Pro"/>
              </a:rPr>
              <a:t> has a </a:t>
            </a:r>
            <a:r>
              <a:rPr lang="en-US" sz="1000" b="1" strike="noStrike" dirty="0" smtClean="0">
                <a:solidFill>
                  <a:srgbClr val="000000"/>
                </a:solidFill>
                <a:latin typeface="Arial"/>
                <a:ea typeface="Source Sans Pro"/>
              </a:rPr>
              <a:t>10MB </a:t>
            </a:r>
            <a:r>
              <a:rPr lang="en-US" sz="1000" b="1" strike="noStrike" dirty="0">
                <a:solidFill>
                  <a:srgbClr val="000000"/>
                </a:solidFill>
                <a:latin typeface="Arial"/>
                <a:ea typeface="Source Sans Pro"/>
              </a:rPr>
              <a:t>file size limit for document submission. </a:t>
            </a:r>
            <a:r>
              <a:rPr lang="en-US" sz="1000" strike="noStrike" dirty="0">
                <a:solidFill>
                  <a:srgbClr val="000000"/>
                </a:solidFill>
                <a:latin typeface="Arial"/>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dirty="0"/>
          </a:p>
          <a:p>
            <a:r>
              <a:rPr lang="en-US" sz="1000" i="1" strike="noStrike" dirty="0">
                <a:solidFill>
                  <a:srgbClr val="3F3F3F"/>
                </a:solidFill>
                <a:latin typeface="Arial"/>
                <a:ea typeface="Source Sans Pro"/>
              </a:rPr>
              <a:t>    Please remember the file size limit and </a:t>
            </a:r>
            <a:r>
              <a:rPr lang="en-US" sz="1000" i="1" u="sng" dirty="0" smtClean="0">
                <a:ea typeface="Source Sans Pro"/>
              </a:rPr>
              <a:t>resize</a:t>
            </a:r>
            <a:r>
              <a:rPr lang="en-US" sz="1000" i="1" dirty="0" smtClean="0">
                <a:solidFill>
                  <a:srgbClr val="3F3F3F"/>
                </a:solidFill>
                <a:latin typeface="Arial"/>
                <a:ea typeface="Source Sans Pro"/>
              </a:rPr>
              <a:t> </a:t>
            </a:r>
            <a:r>
              <a:rPr lang="en-US" sz="1000" i="1" strike="noStrike" dirty="0" smtClean="0">
                <a:solidFill>
                  <a:srgbClr val="3F3F3F"/>
                </a:solidFill>
                <a:latin typeface="Arial"/>
                <a:ea typeface="Source Sans Pro"/>
              </a:rPr>
              <a:t>or </a:t>
            </a:r>
            <a:r>
              <a:rPr lang="en-US" sz="1000" i="1" strike="noStrike" dirty="0">
                <a:solidFill>
                  <a:srgbClr val="3F3F3F"/>
                </a:solidFill>
                <a:latin typeface="Arial"/>
                <a:ea typeface="Source Sans Pro"/>
              </a:rPr>
              <a:t>paste the image URL instead, as needed.</a:t>
            </a:r>
            <a:endParaRPr dirty="0"/>
          </a:p>
          <a:p>
            <a:pPr>
              <a:lnSpc>
                <a:spcPct val="100000"/>
              </a:lnSpc>
            </a:pPr>
            <a:endParaRPr dirty="0"/>
          </a:p>
          <a:p>
            <a:pPr>
              <a:lnSpc>
                <a:spcPct val="100000"/>
              </a:lnSpc>
            </a:pPr>
            <a:endParaRPr dirty="0"/>
          </a:p>
          <a:p>
            <a:pPr>
              <a:lnSpc>
                <a:spcPct val="100000"/>
              </a:lnSpc>
            </a:pPr>
            <a:endParaRPr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Tree>
    <p:extLst>
      <p:ext uri="{BB962C8B-B14F-4D97-AF65-F5344CB8AC3E}">
        <p14:creationId xmlns:p14="http://schemas.microsoft.com/office/powerpoint/2010/main" val="13090199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3"/>
          <p:cNvSpPr txBox="1"/>
          <p:nvPr/>
        </p:nvSpPr>
        <p:spPr>
          <a:xfrm>
            <a:off x="8651880" y="6396120"/>
            <a:ext cx="548280" cy="524160"/>
          </a:xfrm>
          <a:prstGeom prst="rect">
            <a:avLst/>
          </a:prstGeom>
          <a:noFill/>
          <a:ln>
            <a:noFill/>
          </a:ln>
        </p:spPr>
        <p:txBody>
          <a:bodyPr tIns="91440" bIns="91440" anchor="ctr"/>
          <a:lstStyle/>
          <a:p>
            <a:pPr algn="r">
              <a:lnSpc>
                <a:spcPct val="100000"/>
              </a:lnSpc>
            </a:pPr>
            <a:fld id="{42B8F362-3CAF-43D4-8072-079E6AD77D80}" type="slidenum">
              <a:rPr lang="en-US" sz="800" strike="noStrike">
                <a:solidFill>
                  <a:srgbClr val="FFFFFF"/>
                </a:solidFill>
                <a:latin typeface="Souce Sans Pro"/>
                <a:ea typeface="Souce Sans Pro"/>
              </a:rPr>
              <a:t>2</a:t>
            </a:fld>
            <a:endParaRPr/>
          </a:p>
        </p:txBody>
      </p:sp>
      <p:sp>
        <p:nvSpPr>
          <p:cNvPr id="10" name="Shape 63"/>
          <p:cNvSpPr txBox="1"/>
          <p:nvPr/>
        </p:nvSpPr>
        <p:spPr>
          <a:xfrm>
            <a:off x="232245" y="1340774"/>
            <a:ext cx="4564386" cy="4946291"/>
          </a:xfrm>
          <a:prstGeom prst="rect">
            <a:avLst/>
          </a:prstGeom>
          <a:noFill/>
          <a:ln>
            <a:noFill/>
          </a:ln>
        </p:spPr>
        <p:txBody>
          <a:bodyPr lIns="91425" tIns="45700" rIns="91425" bIns="45700" anchor="t" anchorCtr="0">
            <a:noAutofit/>
          </a:bodyPr>
          <a:lstStyle/>
          <a:p>
            <a:pPr>
              <a:buClr>
                <a:schemeClr val="dk1"/>
              </a:buClr>
              <a:buSzPct val="25000"/>
            </a:pPr>
            <a:r>
              <a:rPr lang="en-US" dirty="0">
                <a:solidFill>
                  <a:srgbClr val="3F3F3F"/>
                </a:solidFill>
                <a:ea typeface="Source Sans Pro"/>
                <a:sym typeface="Source Sans Pro"/>
              </a:rPr>
              <a:t>Before you begin, you should save your Project Portfolio on your local drive. We recommend the following format:</a:t>
            </a:r>
          </a:p>
          <a:p>
            <a:pPr>
              <a:buClr>
                <a:schemeClr val="dk1"/>
              </a:buClr>
              <a:buSzPct val="25000"/>
            </a:pPr>
            <a:endParaRPr lang="en-US" dirty="0">
              <a:solidFill>
                <a:srgbClr val="3F3F3F"/>
              </a:solidFill>
              <a:ea typeface="Times New Roman"/>
              <a:sym typeface="Times New Roman"/>
            </a:endParaRPr>
          </a:p>
          <a:p>
            <a:pPr algn="ctr">
              <a:buClr>
                <a:schemeClr val="dk1"/>
              </a:buClr>
              <a:buSzPct val="25000"/>
            </a:pPr>
            <a:r>
              <a:rPr lang="en-US" i="1" dirty="0">
                <a:solidFill>
                  <a:schemeClr val="dk1"/>
                </a:solidFill>
                <a:ea typeface="Souce Sans Pro"/>
                <a:sym typeface="Souce Sans Pro"/>
              </a:rPr>
              <a:t> </a:t>
            </a:r>
            <a:r>
              <a:rPr lang="en-US" i="1" dirty="0" smtClean="0">
                <a:solidFill>
                  <a:schemeClr val="dk1"/>
                </a:solidFill>
                <a:ea typeface="Souce Sans Pro"/>
                <a:sym typeface="Souce Sans Pro"/>
              </a:rPr>
              <a:t>Lastname_Firstname_Course1_Week4</a:t>
            </a:r>
            <a:endParaRPr lang="en-US" i="1" dirty="0">
              <a:solidFill>
                <a:schemeClr val="dk1"/>
              </a:solidFill>
              <a:ea typeface="Souce Sans Pro"/>
              <a:sym typeface="Souce Sans Pro"/>
            </a:endParaRP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not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pPr>
            <a:r>
              <a:rPr lang="en-US" dirty="0">
                <a:solidFill>
                  <a:schemeClr val="dk1"/>
                </a:solidFill>
                <a:ea typeface="Source Sans Pro"/>
                <a:sym typeface="Source Sans Pro"/>
              </a:rPr>
              <a:t>While you will begin working in groups </a:t>
            </a:r>
            <a:r>
              <a:rPr lang="en-US" dirty="0" smtClean="0">
                <a:solidFill>
                  <a:schemeClr val="dk1"/>
                </a:solidFill>
                <a:ea typeface="Source Sans Pro"/>
                <a:sym typeface="Source Sans Pro"/>
              </a:rPr>
              <a:t>again this </a:t>
            </a:r>
            <a:r>
              <a:rPr lang="en-US" dirty="0">
                <a:solidFill>
                  <a:schemeClr val="dk1"/>
                </a:solidFill>
                <a:ea typeface="Source Sans Pro"/>
                <a:sym typeface="Source Sans Pro"/>
              </a:rPr>
              <a:t>week, the project deliverable is </a:t>
            </a:r>
            <a:r>
              <a:rPr lang="en-US" dirty="0" smtClean="0">
                <a:solidFill>
                  <a:schemeClr val="dk1"/>
                </a:solidFill>
                <a:ea typeface="Source Sans Pro"/>
                <a:sym typeface="Source Sans Pro"/>
              </a:rPr>
              <a:t>an </a:t>
            </a:r>
            <a:r>
              <a:rPr lang="en-US" b="1" dirty="0" smtClean="0">
                <a:solidFill>
                  <a:schemeClr val="dk1"/>
                </a:solidFill>
                <a:ea typeface="Source Sans Pro"/>
                <a:sym typeface="Source Sans Pro"/>
              </a:rPr>
              <a:t>individual submission</a:t>
            </a:r>
            <a:r>
              <a:rPr lang="en-US" dirty="0" smtClean="0">
                <a:solidFill>
                  <a:schemeClr val="dk1"/>
                </a:solidFill>
                <a:ea typeface="Source Sans Pro"/>
                <a:sym typeface="Source Sans Pro"/>
              </a:rPr>
              <a:t>. A scoring rubric can also be downloaded from the course in the Resources/Downloads on the top Navigation.</a:t>
            </a:r>
            <a:endParaRPr lang="en-US" dirty="0">
              <a:solidFill>
                <a:schemeClr val="dk1"/>
              </a:solidFill>
              <a:ea typeface="Source Sans Pro"/>
              <a:sym typeface="Source Sans Pro"/>
            </a:endParaRP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Like last week, in Week </a:t>
            </a:r>
            <a:r>
              <a:rPr lang="en-US" dirty="0" smtClean="0">
                <a:solidFill>
                  <a:schemeClr val="dk1"/>
                </a:solidFill>
                <a:ea typeface="Source Sans Pro"/>
                <a:sym typeface="Source Sans Pro"/>
              </a:rPr>
              <a:t>4 </a:t>
            </a:r>
            <a:r>
              <a:rPr lang="en-US" dirty="0">
                <a:solidFill>
                  <a:schemeClr val="dk1"/>
                </a:solidFill>
                <a:ea typeface="Source Sans Pro"/>
                <a:sym typeface="Source Sans Pro"/>
              </a:rPr>
              <a:t>you will be self-assessing your work as well as the work of three peers in the class. If you have any questions, feel free to start a thread in </a:t>
            </a:r>
            <a:r>
              <a:rPr lang="en-US" dirty="0" smtClean="0">
                <a:solidFill>
                  <a:schemeClr val="dk1"/>
                </a:solidFill>
                <a:ea typeface="Source Sans Pro"/>
                <a:sym typeface="Source Sans Pro"/>
              </a:rPr>
              <a:t>the Discussion </a:t>
            </a:r>
            <a:r>
              <a:rPr lang="en-US" dirty="0">
                <a:solidFill>
                  <a:schemeClr val="dk1"/>
                </a:solidFill>
                <a:ea typeface="Source Sans Pro"/>
                <a:sym typeface="Source Sans Pro"/>
              </a:rPr>
              <a:t>Forum. Although work is strictly individual, sharing ideas and concepts with other students is encouraged. </a:t>
            </a:r>
          </a:p>
          <a:p>
            <a:pPr>
              <a:buClr>
                <a:schemeClr val="dk1"/>
              </a:buClr>
              <a:buSzPct val="25000"/>
            </a:pPr>
            <a:endParaRPr lang="en-US" sz="1300" dirty="0">
              <a:solidFill>
                <a:schemeClr val="dk1"/>
              </a:solidFill>
              <a:ea typeface="Source Sans Pro"/>
              <a:sym typeface="Source Sans Pro"/>
            </a:endParaRPr>
          </a:p>
        </p:txBody>
      </p:sp>
      <p:sp>
        <p:nvSpPr>
          <p:cNvPr id="11" name="Shape 64"/>
          <p:cNvSpPr txBox="1"/>
          <p:nvPr/>
        </p:nvSpPr>
        <p:spPr>
          <a:xfrm>
            <a:off x="220813" y="666467"/>
            <a:ext cx="3126793" cy="59101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Instructions</a:t>
            </a:r>
            <a:endParaRPr lang="en-US" sz="3000" b="1" dirty="0">
              <a:ea typeface="Source Sans Pro"/>
              <a:sym typeface="Source Sans Pro"/>
            </a:endParaRPr>
          </a:p>
        </p:txBody>
      </p:sp>
      <p:sp>
        <p:nvSpPr>
          <p:cNvPr id="12" name="TextBox 11"/>
          <p:cNvSpPr txBox="1"/>
          <p:nvPr/>
        </p:nvSpPr>
        <p:spPr>
          <a:xfrm>
            <a:off x="4883253" y="1340774"/>
            <a:ext cx="3864508" cy="3754874"/>
          </a:xfrm>
          <a:prstGeom prst="rect">
            <a:avLst/>
          </a:prstGeom>
          <a:noFill/>
        </p:spPr>
        <p:txBody>
          <a:bodyPr wrap="square" rtlCol="0">
            <a:spAutoFit/>
          </a:bodyPr>
          <a:lstStyle/>
          <a:p>
            <a:r>
              <a:rPr lang="en-US" b="1" dirty="0" smtClean="0">
                <a:solidFill>
                  <a:schemeClr val="dk1"/>
                </a:solidFill>
                <a:ea typeface="Source Sans Pro"/>
                <a:sym typeface="Source Sans Pro"/>
              </a:rPr>
              <a:t>Note</a:t>
            </a:r>
            <a:r>
              <a:rPr lang="en-US" b="1" dirty="0">
                <a:solidFill>
                  <a:schemeClr val="dk1"/>
                </a:solidFill>
                <a:ea typeface="Source Sans Pro"/>
                <a:sym typeface="Source Sans Pro"/>
              </a:rPr>
              <a:t>: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a:t>
            </a:r>
            <a:r>
              <a:rPr lang="en-US" b="1" dirty="0" smtClean="0">
                <a:solidFill>
                  <a:schemeClr val="dk1"/>
                </a:solidFill>
                <a:ea typeface="Source Sans Pro"/>
                <a:sym typeface="Source Sans Pro"/>
              </a:rPr>
              <a:t>10MB </a:t>
            </a:r>
            <a:r>
              <a:rPr lang="en-US" b="1" dirty="0">
                <a:solidFill>
                  <a:schemeClr val="dk1"/>
                </a:solidFill>
                <a:ea typeface="Source Sans Pro"/>
                <a:sym typeface="Source Sans Pro"/>
              </a:rPr>
              <a:t>file size limit for document submission. </a:t>
            </a:r>
            <a:r>
              <a:rPr lang="en-US" dirty="0">
                <a:solidFill>
                  <a:schemeClr val="dk1"/>
                </a:solidFill>
                <a:ea typeface="Source Sans Pro"/>
                <a:sym typeface="Source Sans Pro"/>
              </a:rPr>
              <a:t>If you have selected large image(s), you may need to </a:t>
            </a:r>
            <a:r>
              <a:rPr lang="en-US" dirty="0" smtClean="0">
                <a:solidFill>
                  <a:schemeClr val="dk1"/>
                </a:solidFill>
                <a:ea typeface="Source Sans Pro"/>
                <a:sym typeface="Source Sans Pro"/>
                <a:hlinkClick r:id="rId3"/>
              </a:rPr>
              <a:t>resize</a:t>
            </a:r>
            <a:r>
              <a:rPr lang="en-US" dirty="0" smtClean="0">
                <a:solidFill>
                  <a:schemeClr val="dk1"/>
                </a:solidFill>
                <a:ea typeface="Source Sans Pro"/>
                <a:sym typeface="Source Sans Pro"/>
              </a:rPr>
              <a:t> </a:t>
            </a:r>
            <a:r>
              <a:rPr lang="en-US" dirty="0">
                <a:solidFill>
                  <a:schemeClr val="dk1"/>
                </a:solidFill>
                <a:ea typeface="Source Sans Pro"/>
                <a:sym typeface="Source Sans Pro"/>
              </a:rPr>
              <a:t>before submitting, OR you may simply include a web URL for the image in the image location. Be sure to submit your assignment at least one hour before the deadline to provide time for troubleshooting. </a:t>
            </a:r>
            <a:endParaRPr lang="en-US" dirty="0" smtClean="0">
              <a:solidFill>
                <a:schemeClr val="dk1"/>
              </a:solidFill>
              <a:ea typeface="Source Sans Pro"/>
              <a:sym typeface="Source Sans Pro"/>
            </a:endParaRPr>
          </a:p>
          <a:p>
            <a:endParaRPr lang="en-US" b="1" dirty="0">
              <a:solidFill>
                <a:schemeClr val="dk1"/>
              </a:solidFill>
              <a:ea typeface="Source Sans Pro"/>
              <a:sym typeface="Source Sans Pro"/>
            </a:endParaRPr>
          </a:p>
          <a:p>
            <a:r>
              <a:rPr lang="en-US" b="1" dirty="0" smtClean="0">
                <a:solidFill>
                  <a:schemeClr val="dk1"/>
                </a:solidFill>
                <a:ea typeface="Source Sans Pro"/>
                <a:sym typeface="Source Sans Pro"/>
              </a:rPr>
              <a:t>Once </a:t>
            </a:r>
            <a:r>
              <a:rPr lang="en-US" b="1" dirty="0">
                <a:solidFill>
                  <a:schemeClr val="dk1"/>
                </a:solidFill>
                <a:ea typeface="Source Sans Pro"/>
                <a:sym typeface="Source Sans Pro"/>
              </a:rPr>
              <a:t>the deadline passes, you will not be able to upload the document and therefore will not be able to submit and complete the assignment.</a:t>
            </a:r>
            <a:endParaRPr lang="en-US" b="1" u="sng" dirty="0"/>
          </a:p>
          <a:p>
            <a:endParaRPr lang="en-US" b="1" u="sng" dirty="0"/>
          </a:p>
          <a:p>
            <a:endParaRPr lang="en-US" b="1" dirty="0"/>
          </a:p>
          <a:p>
            <a:r>
              <a:rPr lang="en-US" b="1" dirty="0" smtClean="0"/>
              <a:t>Peer assessment is limited to 300 characters.</a:t>
            </a:r>
            <a:endParaRPr lang="en-US" b="1" dirty="0"/>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extLst>
      <p:ext uri="{BB962C8B-B14F-4D97-AF65-F5344CB8AC3E}">
        <p14:creationId xmlns:p14="http://schemas.microsoft.com/office/powerpoint/2010/main" val="41450661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2455" y="2544824"/>
            <a:ext cx="3805213" cy="2822971"/>
          </a:xfrm>
          <a:prstGeom prst="rect">
            <a:avLst/>
          </a:prstGeom>
          <a:solidFill>
            <a:srgbClr val="34343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hape 64"/>
          <p:cNvSpPr txBox="1"/>
          <p:nvPr/>
        </p:nvSpPr>
        <p:spPr>
          <a:xfrm>
            <a:off x="362038" y="877542"/>
            <a:ext cx="424787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Week </a:t>
            </a:r>
            <a:r>
              <a:rPr lang="en-US" sz="3000" b="1" dirty="0">
                <a:ea typeface="Source Sans Pro"/>
                <a:sym typeface="Source Sans Pro"/>
              </a:rPr>
              <a:t>4 Project</a:t>
            </a:r>
          </a:p>
        </p:txBody>
      </p:sp>
      <p:sp>
        <p:nvSpPr>
          <p:cNvPr id="6" name="Shape 64"/>
          <p:cNvSpPr txBox="1"/>
          <p:nvPr/>
        </p:nvSpPr>
        <p:spPr>
          <a:xfrm>
            <a:off x="383156" y="1954100"/>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smtClean="0">
                <a:solidFill>
                  <a:srgbClr val="6D6D6D"/>
                </a:solidFill>
                <a:ea typeface="Source Sans Pro"/>
                <a:sym typeface="Source Sans Pro"/>
              </a:rPr>
              <a:t>Overview</a:t>
            </a:r>
            <a:endParaRPr lang="en-US" sz="2000" dirty="0">
              <a:solidFill>
                <a:srgbClr val="6D6D6D"/>
              </a:solidFill>
              <a:ea typeface="Source Sans Pro"/>
              <a:sym typeface="Source Sans Pro"/>
            </a:endParaRPr>
          </a:p>
        </p:txBody>
      </p:sp>
      <p:sp>
        <p:nvSpPr>
          <p:cNvPr id="8" name="Shape 62"/>
          <p:cNvSpPr txBox="1"/>
          <p:nvPr/>
        </p:nvSpPr>
        <p:spPr>
          <a:xfrm>
            <a:off x="374580" y="2413945"/>
            <a:ext cx="3625585" cy="3468828"/>
          </a:xfrm>
          <a:prstGeom prst="rect">
            <a:avLst/>
          </a:prstGeom>
          <a:noFill/>
          <a:ln>
            <a:noFill/>
          </a:ln>
        </p:spPr>
        <p:txBody>
          <a:bodyPr lIns="91425" tIns="45700" rIns="91425" bIns="45700" anchor="t" anchorCtr="0">
            <a:noAutofit/>
          </a:bodyPr>
          <a:lstStyle/>
          <a:p>
            <a:pPr>
              <a:lnSpc>
                <a:spcPct val="110000"/>
              </a:lnSpc>
            </a:pPr>
            <a:r>
              <a:rPr lang="en-US" sz="1200" dirty="0">
                <a:solidFill>
                  <a:srgbClr val="3F3F3F"/>
                </a:solidFill>
                <a:ea typeface="Source Sans Pro"/>
              </a:rPr>
              <a:t>In the fourth project activity of this course, you will continue to build on the system your team selected during Week 3. We will further study the system by decomposing it and reviewing its change propagation properties. The steps on the right will guide you through this process.</a:t>
            </a:r>
            <a:endParaRPr lang="en-US" sz="1200" dirty="0"/>
          </a:p>
          <a:p>
            <a:pPr>
              <a:lnSpc>
                <a:spcPct val="110000"/>
              </a:lnSpc>
            </a:pPr>
            <a:endParaRPr lang="en-US" sz="1200" dirty="0"/>
          </a:p>
          <a:p>
            <a:pPr>
              <a:lnSpc>
                <a:spcPct val="110000"/>
              </a:lnSpc>
            </a:pPr>
            <a:r>
              <a:rPr lang="en-US" sz="1200" dirty="0">
                <a:solidFill>
                  <a:srgbClr val="3F3F3F"/>
                </a:solidFill>
                <a:ea typeface="Source Sans Pro"/>
              </a:rPr>
              <a:t>Note that </a:t>
            </a:r>
            <a:r>
              <a:rPr lang="en-US" sz="1200" dirty="0" smtClean="0">
                <a:solidFill>
                  <a:srgbClr val="3F3F3F"/>
                </a:solidFill>
                <a:ea typeface="Source Sans Pro"/>
              </a:rPr>
              <a:t>some </a:t>
            </a:r>
            <a:r>
              <a:rPr lang="en-US" sz="1200" dirty="0">
                <a:solidFill>
                  <a:srgbClr val="3F3F3F"/>
                </a:solidFill>
                <a:ea typeface="Source Sans Pro"/>
              </a:rPr>
              <a:t>Scratch </a:t>
            </a:r>
            <a:r>
              <a:rPr lang="en-US" sz="1200" dirty="0" smtClean="0">
                <a:solidFill>
                  <a:srgbClr val="3F3F3F"/>
                </a:solidFill>
                <a:ea typeface="Source Sans Pro"/>
              </a:rPr>
              <a:t>Pages are included </a:t>
            </a:r>
            <a:r>
              <a:rPr lang="en-US" sz="1200" dirty="0">
                <a:solidFill>
                  <a:srgbClr val="3F3F3F"/>
                </a:solidFill>
                <a:ea typeface="Source Sans Pro"/>
              </a:rPr>
              <a:t>at the end of this document for you to capture any ideas, sketches, etc. you have as you work through the project. These will not be assessed and you are not required to submit them with your project (but you may do so if you think they </a:t>
            </a:r>
            <a:r>
              <a:rPr lang="en-US" sz="1200" dirty="0" smtClean="0">
                <a:solidFill>
                  <a:srgbClr val="3F3F3F"/>
                </a:solidFill>
                <a:ea typeface="Source Sans Pro"/>
              </a:rPr>
              <a:t>offer any additional insight </a:t>
            </a:r>
            <a:r>
              <a:rPr lang="en-US" sz="1200" dirty="0">
                <a:solidFill>
                  <a:srgbClr val="3F3F3F"/>
                </a:solidFill>
                <a:ea typeface="Source Sans Pro"/>
              </a:rPr>
              <a:t>into your thinking process!). </a:t>
            </a:r>
            <a:endParaRPr lang="en-US" sz="1200" dirty="0"/>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10" name="Shape 62"/>
          <p:cNvSpPr txBox="1"/>
          <p:nvPr/>
        </p:nvSpPr>
        <p:spPr>
          <a:xfrm>
            <a:off x="4497013" y="2589422"/>
            <a:ext cx="3690254" cy="2778373"/>
          </a:xfrm>
          <a:prstGeom prst="rect">
            <a:avLst/>
          </a:prstGeom>
          <a:noFill/>
          <a:ln>
            <a:noFill/>
          </a:ln>
          <a:effectLst/>
        </p:spPr>
        <p:txBody>
          <a:bodyPr lIns="91425" tIns="45700" rIns="91425" bIns="45700" anchor="t" anchorCtr="0">
            <a:noAutofit/>
          </a:bodyPr>
          <a:lstStyle/>
          <a:p>
            <a:pPr>
              <a:buClr>
                <a:schemeClr val="dk1"/>
              </a:buClr>
              <a:buSzPct val="25000"/>
            </a:pPr>
            <a:r>
              <a:rPr lang="en-US" sz="1200" b="1" dirty="0">
                <a:solidFill>
                  <a:schemeClr val="bg1"/>
                </a:solidFill>
                <a:ea typeface="Source Sans Pro"/>
                <a:sym typeface="Source Sans Pro"/>
              </a:rPr>
              <a:t>REQUIRED STEPS:</a:t>
            </a:r>
          </a:p>
          <a:p>
            <a:pPr>
              <a:lnSpc>
                <a:spcPct val="60000"/>
              </a:lnSpc>
              <a:buClr>
                <a:schemeClr val="dk1"/>
              </a:buClr>
              <a:buSzPct val="25000"/>
            </a:pP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1</a:t>
            </a:r>
            <a:r>
              <a:rPr lang="en-US" sz="1200" dirty="0">
                <a:solidFill>
                  <a:schemeClr val="bg1"/>
                </a:solidFill>
                <a:ea typeface="Source Sans Pro"/>
                <a:sym typeface="Source Sans Pro"/>
              </a:rPr>
              <a:t>: </a:t>
            </a:r>
            <a:r>
              <a:rPr lang="en-US" sz="1200" dirty="0" smtClean="0">
                <a:solidFill>
                  <a:schemeClr val="bg1"/>
                </a:solidFill>
                <a:ea typeface="Source Sans Pro"/>
                <a:sym typeface="Source Sans Pro"/>
              </a:rPr>
              <a:t>Decompose the system.</a:t>
            </a: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2</a:t>
            </a:r>
            <a:r>
              <a:rPr lang="en-US" sz="1200" dirty="0">
                <a:solidFill>
                  <a:schemeClr val="bg1"/>
                </a:solidFill>
                <a:ea typeface="Source Sans Pro"/>
                <a:sym typeface="Source Sans Pro"/>
              </a:rPr>
              <a:t>: </a:t>
            </a:r>
            <a:r>
              <a:rPr lang="en-US" sz="1200" dirty="0" smtClean="0">
                <a:solidFill>
                  <a:schemeClr val="bg1"/>
                </a:solidFill>
                <a:ea typeface="Source Sans Pro"/>
                <a:sym typeface="Source Sans Pro"/>
              </a:rPr>
              <a:t>Analyze the </a:t>
            </a:r>
            <a:r>
              <a:rPr lang="en-US" sz="1200" dirty="0">
                <a:solidFill>
                  <a:schemeClr val="bg1"/>
                </a:solidFill>
                <a:ea typeface="Source Sans Pro"/>
                <a:sym typeface="Source Sans Pro"/>
              </a:rPr>
              <a:t>system </a:t>
            </a:r>
            <a:r>
              <a:rPr lang="en-US" sz="1200" dirty="0" smtClean="0">
                <a:solidFill>
                  <a:schemeClr val="bg1"/>
                </a:solidFill>
                <a:ea typeface="Source Sans Pro"/>
                <a:sym typeface="Source Sans Pro"/>
              </a:rPr>
              <a:t>DSM.</a:t>
            </a: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3</a:t>
            </a:r>
            <a:r>
              <a:rPr lang="en-US" sz="1200" dirty="0">
                <a:solidFill>
                  <a:schemeClr val="bg1"/>
                </a:solidFill>
                <a:ea typeface="Source Sans Pro"/>
                <a:sym typeface="Source Sans Pro"/>
              </a:rPr>
              <a:t>: </a:t>
            </a:r>
            <a:r>
              <a:rPr lang="en-US" sz="1200" smtClean="0">
                <a:solidFill>
                  <a:schemeClr val="bg1"/>
                </a:solidFill>
                <a:ea typeface="Source Sans Pro"/>
                <a:sym typeface="Source Sans Pro"/>
              </a:rPr>
              <a:t>Identify the </a:t>
            </a:r>
            <a:r>
              <a:rPr lang="en-US" sz="1200" dirty="0" smtClean="0">
                <a:solidFill>
                  <a:schemeClr val="bg1"/>
                </a:solidFill>
                <a:ea typeface="Source Sans Pro"/>
                <a:sym typeface="Source Sans Pro"/>
              </a:rPr>
              <a:t>change propagation.</a:t>
            </a: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4</a:t>
            </a:r>
            <a:r>
              <a:rPr lang="en-US" sz="1200" dirty="0">
                <a:solidFill>
                  <a:schemeClr val="bg1"/>
                </a:solidFill>
                <a:ea typeface="Source Sans Pro"/>
                <a:sym typeface="Source Sans Pro"/>
              </a:rPr>
              <a:t>: Review and submit your </a:t>
            </a:r>
            <a:r>
              <a:rPr lang="en-US" sz="1200" dirty="0" smtClean="0">
                <a:solidFill>
                  <a:schemeClr val="bg1"/>
                </a:solidFill>
                <a:ea typeface="Source Sans Pro"/>
                <a:sym typeface="Source Sans Pro"/>
              </a:rPr>
              <a:t>project.</a:t>
            </a:r>
            <a:endParaRPr lang="en-US" sz="1200" dirty="0">
              <a:solidFill>
                <a:schemeClr val="bg1"/>
              </a:solidFill>
              <a:ea typeface="Source Sans Pro"/>
              <a:sym typeface="Source Sans Pro"/>
            </a:endParaRPr>
          </a:p>
          <a:p>
            <a:pPr>
              <a:lnSpc>
                <a:spcPct val="200000"/>
              </a:lnSpc>
              <a:buClr>
                <a:schemeClr val="dk1"/>
              </a:buClr>
              <a:buSzPct val="25000"/>
            </a:pPr>
            <a:endParaRPr lang="en-US" sz="1100" dirty="0">
              <a:solidFill>
                <a:schemeClr val="bg1"/>
              </a:solidFill>
              <a:ea typeface="Source Sans Pro"/>
              <a:sym typeface="Source Sans Pro"/>
            </a:endParaRPr>
          </a:p>
        </p:txBody>
      </p:sp>
      <p:sp>
        <p:nvSpPr>
          <p:cNvPr id="7" name="Slide Number Placeholder 6"/>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546910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1: DECOMPOSE THE SYSTEM</a:t>
            </a:r>
          </a:p>
        </p:txBody>
      </p:sp>
      <p:sp>
        <p:nvSpPr>
          <p:cNvPr id="343" name="Shape 343"/>
          <p:cNvSpPr/>
          <p:nvPr/>
        </p:nvSpPr>
        <p:spPr>
          <a:xfrm>
            <a:off x="367656" y="2847632"/>
            <a:ext cx="8406370" cy="3268687"/>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endParaRPr>
          </a:p>
        </p:txBody>
      </p:sp>
      <p:sp>
        <p:nvSpPr>
          <p:cNvPr id="346" name="Shape 346"/>
          <p:cNvSpPr txBox="1"/>
          <p:nvPr/>
        </p:nvSpPr>
        <p:spPr>
          <a:xfrm>
            <a:off x="315812" y="2513833"/>
            <a:ext cx="4415700" cy="460800"/>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latin typeface="Source Sans Pro"/>
                <a:ea typeface="Source Sans Pro"/>
                <a:cs typeface="Source Sans Pro"/>
                <a:sym typeface="Source Sans Pro"/>
              </a:rPr>
              <a:t>System </a:t>
            </a:r>
            <a:r>
              <a:rPr lang="en-US" b="1" dirty="0" smtClean="0">
                <a:solidFill>
                  <a:srgbClr val="3F3F3F"/>
                </a:solidFill>
                <a:latin typeface="Source Sans Pro"/>
                <a:ea typeface="Source Sans Pro"/>
                <a:cs typeface="Source Sans Pro"/>
                <a:sym typeface="Source Sans Pro"/>
              </a:rPr>
              <a:t>Decomposition:</a:t>
            </a:r>
            <a:endParaRPr lang="en-US" b="1"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6"/>
            <a:ext cx="8418900" cy="894544"/>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For your system </a:t>
            </a:r>
            <a:r>
              <a:rPr lang="en-US" sz="1200" i="1" dirty="0" smtClean="0">
                <a:solidFill>
                  <a:srgbClr val="3F3F3F"/>
                </a:solidFill>
                <a:latin typeface="Source Sans Pro"/>
                <a:ea typeface="Source Sans Pro"/>
                <a:cs typeface="Source Sans Pro"/>
                <a:sym typeface="Source Sans Pro"/>
              </a:rPr>
              <a:t>chosen in Week 3, develop </a:t>
            </a:r>
            <a:r>
              <a:rPr lang="en-US" sz="1200" i="1" dirty="0">
                <a:solidFill>
                  <a:srgbClr val="3F3F3F"/>
                </a:solidFill>
                <a:latin typeface="Source Sans Pro"/>
                <a:ea typeface="Source Sans Pro"/>
                <a:cs typeface="Source Sans Pro"/>
                <a:sym typeface="Source Sans Pro"/>
              </a:rPr>
              <a:t>a system decomposition. The system decomposition should be (1) of form (objects), (2) a </a:t>
            </a:r>
            <a:r>
              <a:rPr lang="en-US" sz="1200" i="1" dirty="0" smtClean="0">
                <a:solidFill>
                  <a:srgbClr val="3F3F3F"/>
                </a:solidFill>
                <a:latin typeface="Source Sans Pro"/>
                <a:ea typeface="Source Sans Pro"/>
                <a:cs typeface="Source Sans Pro"/>
                <a:sym typeface="Source Sans Pro"/>
              </a:rPr>
              <a:t>two-level </a:t>
            </a:r>
            <a:r>
              <a:rPr lang="en-US" sz="1200" i="1" dirty="0">
                <a:solidFill>
                  <a:srgbClr val="3F3F3F"/>
                </a:solidFill>
                <a:latin typeface="Source Sans Pro"/>
                <a:ea typeface="Source Sans Pro"/>
                <a:cs typeface="Source Sans Pro"/>
                <a:sym typeface="Source Sans Pro"/>
              </a:rPr>
              <a:t>down decomposition with 7±2 components per level and (3) shown as a tree structure or an indented list</a:t>
            </a:r>
            <a:r>
              <a:rPr lang="en-US" sz="1200" i="1" dirty="0" smtClean="0">
                <a:solidFill>
                  <a:srgbClr val="3F3F3F"/>
                </a:solidFill>
                <a:latin typeface="Source Sans Pro"/>
                <a:ea typeface="Source Sans Pro"/>
                <a:cs typeface="Source Sans Pro"/>
                <a:sym typeface="Source Sans Pro"/>
              </a:rPr>
              <a:t>.</a:t>
            </a: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smtClean="0">
                <a:solidFill>
                  <a:srgbClr val="3F3F3F"/>
                </a:solidFill>
                <a:ea typeface="Source Sans Pro"/>
                <a:sym typeface="Source Sans Pro"/>
                <a:hlinkClick r:id="rId3"/>
              </a:rPr>
              <a:t>resize</a:t>
            </a:r>
            <a:r>
              <a:rPr lang="en-US" sz="1200" i="1" dirty="0" smtClean="0">
                <a:solidFill>
                  <a:srgbClr val="3F3F3F"/>
                </a:solidFill>
                <a:ea typeface="Source Sans Pro"/>
                <a:sym typeface="Source Sans Pro"/>
              </a:rPr>
              <a:t> </a:t>
            </a:r>
            <a:r>
              <a:rPr lang="en-US" sz="1200" i="1" dirty="0">
                <a:solidFill>
                  <a:srgbClr val="3F3F3F"/>
                </a:solidFill>
                <a:ea typeface="Source Sans Pro"/>
                <a:sym typeface="Source Sans Pro"/>
              </a:rPr>
              <a:t>or paste the image URL instead, as needed.</a:t>
            </a:r>
            <a:endParaRPr lang="en-US" sz="1200" dirty="0"/>
          </a:p>
          <a:p>
            <a:pPr>
              <a:buClr>
                <a:schemeClr val="dk1"/>
              </a:buClr>
              <a:buSzPct val="25000"/>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grpSp>
        <p:nvGrpSpPr>
          <p:cNvPr id="9" name="Group 8"/>
          <p:cNvGrpSpPr/>
          <p:nvPr/>
        </p:nvGrpSpPr>
        <p:grpSpPr>
          <a:xfrm>
            <a:off x="3220821" y="3651577"/>
            <a:ext cx="2722880" cy="1141046"/>
            <a:chOff x="2812353" y="3692828"/>
            <a:chExt cx="2722880" cy="1141046"/>
          </a:xfrm>
        </p:grpSpPr>
        <p:sp>
          <p:nvSpPr>
            <p:cNvPr id="10" name="Shape 62"/>
            <p:cNvSpPr txBox="1"/>
            <p:nvPr/>
          </p:nvSpPr>
          <p:spPr>
            <a:xfrm>
              <a:off x="2812353" y="4504307"/>
              <a:ext cx="2722880"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image of tree structure or list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11" name="Picture 10"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3732352" y="3692828"/>
              <a:ext cx="815576" cy="815574"/>
            </a:xfrm>
            <a:prstGeom prst="rect">
              <a:avLst/>
            </a:prstGeom>
          </p:spPr>
        </p:pic>
      </p:gr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12" name="Shape 320"/>
          <p:cNvSpPr txBox="1"/>
          <p:nvPr/>
        </p:nvSpPr>
        <p:spPr>
          <a:xfrm>
            <a:off x="306068" y="2157028"/>
            <a:ext cx="1653119" cy="37328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smtClean="0">
                <a:solidFill>
                  <a:srgbClr val="3F3F3F"/>
                </a:solidFill>
                <a:latin typeface="Source Sans Pro"/>
                <a:ea typeface="Source Sans Pro"/>
                <a:cs typeface="Source Sans Pro"/>
                <a:sym typeface="Source Sans Pro"/>
              </a:rPr>
              <a:t>Name of </a:t>
            </a:r>
            <a:r>
              <a:rPr lang="en-US" b="1" dirty="0">
                <a:solidFill>
                  <a:srgbClr val="3F3F3F"/>
                </a:solidFill>
                <a:latin typeface="Source Sans Pro"/>
                <a:ea typeface="Source Sans Pro"/>
                <a:cs typeface="Source Sans Pro"/>
                <a:sym typeface="Source Sans Pro"/>
              </a:rPr>
              <a:t>S</a:t>
            </a:r>
            <a:r>
              <a:rPr lang="en-US" sz="1400" b="1" i="0" u="none" strike="noStrike" cap="none" dirty="0" smtClean="0">
                <a:solidFill>
                  <a:srgbClr val="3F3F3F"/>
                </a:solidFill>
                <a:latin typeface="Source Sans Pro"/>
                <a:ea typeface="Source Sans Pro"/>
                <a:cs typeface="Source Sans Pro"/>
                <a:sym typeface="Source Sans Pro"/>
              </a:rPr>
              <a:t>yste</a:t>
            </a:r>
            <a:r>
              <a:rPr lang="en-US" b="1" dirty="0" smtClean="0">
                <a:solidFill>
                  <a:srgbClr val="3F3F3F"/>
                </a:solidFill>
                <a:latin typeface="Source Sans Pro"/>
                <a:ea typeface="Source Sans Pro"/>
                <a:cs typeface="Source Sans Pro"/>
                <a:sym typeface="Source Sans Pro"/>
              </a:rPr>
              <a:t>m:</a:t>
            </a:r>
            <a:endParaRPr sz="1200" b="0" i="0" u="none" strike="noStrike" cap="none" dirty="0">
              <a:solidFill>
                <a:schemeClr val="dk1"/>
              </a:solidFill>
              <a:latin typeface="Times New Roman"/>
              <a:ea typeface="Times New Roman"/>
              <a:cs typeface="Times New Roman"/>
              <a:sym typeface="Times New Roman"/>
            </a:endParaRPr>
          </a:p>
        </p:txBody>
      </p:sp>
      <p:sp>
        <p:nvSpPr>
          <p:cNvPr id="14" name="Shape 318"/>
          <p:cNvSpPr/>
          <p:nvPr/>
        </p:nvSpPr>
        <p:spPr>
          <a:xfrm>
            <a:off x="1946487" y="2144425"/>
            <a:ext cx="6827538" cy="3445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5" name="TextBox 14"/>
          <p:cNvSpPr txBox="1"/>
          <p:nvPr/>
        </p:nvSpPr>
        <p:spPr>
          <a:xfrm>
            <a:off x="1987013" y="2171865"/>
            <a:ext cx="6787009" cy="307777"/>
          </a:xfrm>
          <a:prstGeom prst="rect">
            <a:avLst/>
          </a:prstGeom>
          <a:noFill/>
        </p:spPr>
        <p:txBody>
          <a:bodyPr wrap="square" rtlCol="0">
            <a:spAutoFit/>
          </a:bodyPr>
          <a:lstStyle/>
          <a:p>
            <a:r>
              <a:rPr lang="en-US" dirty="0" smtClean="0"/>
              <a:t>Click to add text</a:t>
            </a:r>
            <a:endParaRPr lang="en-US" dirty="0"/>
          </a:p>
        </p:txBody>
      </p:sp>
    </p:spTree>
    <p:extLst>
      <p:ext uri="{BB962C8B-B14F-4D97-AF65-F5344CB8AC3E}">
        <p14:creationId xmlns:p14="http://schemas.microsoft.com/office/powerpoint/2010/main" val="1597737736"/>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a:t>
            </a:r>
            <a:r>
              <a:rPr lang="en-US" sz="3000" b="1" dirty="0" smtClean="0"/>
              <a:t>2A: SYSTEM DSM</a:t>
            </a:r>
            <a:endParaRPr lang="en-US" sz="3000" b="1" dirty="0"/>
          </a:p>
        </p:txBody>
      </p:sp>
      <p:sp>
        <p:nvSpPr>
          <p:cNvPr id="346" name="Shape 346"/>
          <p:cNvSpPr txBox="1"/>
          <p:nvPr/>
        </p:nvSpPr>
        <p:spPr>
          <a:xfrm>
            <a:off x="315812" y="2013592"/>
            <a:ext cx="4415700" cy="460800"/>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latin typeface="Source Sans Pro"/>
                <a:ea typeface="Source Sans Pro"/>
                <a:cs typeface="Source Sans Pro"/>
                <a:sym typeface="Source Sans Pro"/>
              </a:rPr>
              <a:t>System DSM</a:t>
            </a: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4"/>
            <a:ext cx="8481056" cy="890987"/>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latin typeface="Source Sans Pro"/>
                <a:ea typeface="Source Sans Pro"/>
                <a:cs typeface="Source Sans Pro"/>
                <a:sym typeface="Source Sans Pro"/>
              </a:rPr>
              <a:t>Based on your </a:t>
            </a:r>
            <a:r>
              <a:rPr lang="en-US" sz="1200" i="1" dirty="0">
                <a:solidFill>
                  <a:srgbClr val="3F3F3F"/>
                </a:solidFill>
                <a:latin typeface="Source Sans Pro"/>
                <a:ea typeface="Source Sans Pro"/>
                <a:cs typeface="Source Sans Pro"/>
                <a:sym typeface="Source Sans Pro"/>
              </a:rPr>
              <a:t>L</a:t>
            </a:r>
            <a:r>
              <a:rPr lang="en-US" sz="1200" i="1" dirty="0" smtClean="0">
                <a:solidFill>
                  <a:srgbClr val="3F3F3F"/>
                </a:solidFill>
                <a:latin typeface="Source Sans Pro"/>
                <a:ea typeface="Source Sans Pro"/>
                <a:cs typeface="Source Sans Pro"/>
                <a:sym typeface="Source Sans Pro"/>
              </a:rPr>
              <a:t>evel Two system decomposition from Step 1, develop a N x N Design Structure Matrix. Clearly label each row and column. Attempt to arrange objects in the order of decomposition. This will allow you to match Level One modules in the DSM.</a:t>
            </a: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smtClean="0">
                <a:solidFill>
                  <a:srgbClr val="3F3F3F"/>
                </a:solidFill>
                <a:ea typeface="Source Sans Pro"/>
                <a:sym typeface="Source Sans Pro"/>
                <a:hlinkClick r:id="rId3"/>
              </a:rPr>
              <a:t>resize</a:t>
            </a:r>
            <a:r>
              <a:rPr lang="en-US" sz="1200" i="1" dirty="0">
                <a:solidFill>
                  <a:srgbClr val="3F3F3F"/>
                </a:solidFill>
                <a:ea typeface="Source Sans Pro"/>
                <a:sym typeface="Source Sans Pro"/>
              </a:rPr>
              <a:t> </a:t>
            </a:r>
            <a:r>
              <a:rPr lang="en-US" sz="1200" i="1" dirty="0" smtClean="0">
                <a:solidFill>
                  <a:srgbClr val="3F3F3F"/>
                </a:solidFill>
                <a:ea typeface="Source Sans Pro"/>
                <a:sym typeface="Source Sans Pro"/>
              </a:rPr>
              <a:t>or </a:t>
            </a:r>
            <a:r>
              <a:rPr lang="en-US" sz="1200" i="1" dirty="0">
                <a:solidFill>
                  <a:srgbClr val="3F3F3F"/>
                </a:solidFill>
                <a:ea typeface="Source Sans Pro"/>
                <a:sym typeface="Source Sans Pro"/>
              </a:rPr>
              <a:t>paste the image URL instead, as needed.</a:t>
            </a:r>
            <a:endParaRPr lang="en-US" sz="1200" dirty="0"/>
          </a:p>
          <a:p>
            <a:pPr>
              <a:buClr>
                <a:schemeClr val="dk1"/>
              </a:buClr>
              <a:buSzPct val="25000"/>
            </a:pPr>
            <a:endParaRPr lang="en-US" sz="1200" i="1" dirty="0" smtClean="0">
              <a:solidFill>
                <a:srgbClr val="3F3F3F"/>
              </a:solidFill>
              <a:latin typeface="Source Sans Pro"/>
              <a:ea typeface="Source Sans Pro"/>
              <a:cs typeface="Source Sans Pro"/>
              <a:sym typeface="Source Sans Pro"/>
            </a:endParaRPr>
          </a:p>
        </p:txBody>
      </p:sp>
      <p:sp>
        <p:nvSpPr>
          <p:cNvPr id="10" name="Shape 343"/>
          <p:cNvSpPr/>
          <p:nvPr/>
        </p:nvSpPr>
        <p:spPr>
          <a:xfrm>
            <a:off x="367655" y="2348201"/>
            <a:ext cx="8429213" cy="3768119"/>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endParaRPr>
          </a:p>
        </p:txBody>
      </p:sp>
      <p:grpSp>
        <p:nvGrpSpPr>
          <p:cNvPr id="11" name="Group 10"/>
          <p:cNvGrpSpPr/>
          <p:nvPr/>
        </p:nvGrpSpPr>
        <p:grpSpPr>
          <a:xfrm>
            <a:off x="3220821" y="3661737"/>
            <a:ext cx="2722880" cy="1141046"/>
            <a:chOff x="2812353" y="3692828"/>
            <a:chExt cx="2722880" cy="1141046"/>
          </a:xfrm>
        </p:grpSpPr>
        <p:sp>
          <p:nvSpPr>
            <p:cNvPr id="12" name="Shape 62"/>
            <p:cNvSpPr txBox="1"/>
            <p:nvPr/>
          </p:nvSpPr>
          <p:spPr>
            <a:xfrm>
              <a:off x="2812353" y="4504307"/>
              <a:ext cx="2722880"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DSM image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14" name="Picture 13"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3732352" y="3692828"/>
              <a:ext cx="815576" cy="815574"/>
            </a:xfrm>
            <a:prstGeom prst="rect">
              <a:avLst/>
            </a:prstGeom>
          </p:spPr>
        </p:pic>
      </p:gr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Tree>
    <p:extLst>
      <p:ext uri="{BB962C8B-B14F-4D97-AF65-F5344CB8AC3E}">
        <p14:creationId xmlns:p14="http://schemas.microsoft.com/office/powerpoint/2010/main" val="286812729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a:t>
            </a:r>
            <a:r>
              <a:rPr lang="en-US" sz="3000" b="1" dirty="0" smtClean="0"/>
              <a:t>2B: SYSTEM DSM</a:t>
            </a:r>
            <a:endParaRPr lang="en-US" sz="3000" b="1" dirty="0"/>
          </a:p>
        </p:txBody>
      </p:sp>
      <p:sp>
        <p:nvSpPr>
          <p:cNvPr id="346" name="Shape 346"/>
          <p:cNvSpPr txBox="1"/>
          <p:nvPr/>
        </p:nvSpPr>
        <p:spPr>
          <a:xfrm>
            <a:off x="315812" y="2120133"/>
            <a:ext cx="4415700" cy="460800"/>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latin typeface="Source Sans Pro"/>
                <a:ea typeface="Source Sans Pro"/>
                <a:cs typeface="Source Sans Pro"/>
                <a:sym typeface="Source Sans Pro"/>
              </a:rPr>
              <a:t>System clustering:</a:t>
            </a:r>
            <a:endParaRPr lang="en-US" b="1"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5"/>
            <a:ext cx="8418900" cy="906961"/>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latin typeface="Source Sans Pro"/>
                <a:ea typeface="Source Sans Pro"/>
                <a:cs typeface="Source Sans Pro"/>
                <a:sym typeface="Source Sans Pro"/>
              </a:rPr>
              <a:t>Given the DSM developed in the previous step, attempt to cluster or partition one level up in order to expose modules of the system. Are the modules identical or different than your form decomposition from Step 1? What insights can you gain as an architect from a DSM? Please use the DSM Excel file provided in this module.</a:t>
            </a: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smtClean="0">
                <a:solidFill>
                  <a:srgbClr val="3F3F3F"/>
                </a:solidFill>
                <a:ea typeface="Source Sans Pro"/>
                <a:sym typeface="Source Sans Pro"/>
                <a:hlinkClick r:id="rId3"/>
              </a:rPr>
              <a:t>resize</a:t>
            </a:r>
            <a:r>
              <a:rPr lang="en-US" sz="1200" i="1" dirty="0" smtClean="0">
                <a:solidFill>
                  <a:srgbClr val="3F3F3F"/>
                </a:solidFill>
                <a:ea typeface="Source Sans Pro"/>
                <a:sym typeface="Source Sans Pro"/>
              </a:rPr>
              <a:t> </a:t>
            </a:r>
            <a:r>
              <a:rPr lang="en-US" sz="1200" i="1" dirty="0">
                <a:solidFill>
                  <a:srgbClr val="3F3F3F"/>
                </a:solidFill>
                <a:ea typeface="Source Sans Pro"/>
                <a:sym typeface="Source Sans Pro"/>
              </a:rPr>
              <a:t>or paste the image URL instead, as needed.</a:t>
            </a:r>
            <a:endParaRPr lang="en-US" sz="1200" dirty="0"/>
          </a:p>
          <a:p>
            <a:pPr>
              <a:buClr>
                <a:schemeClr val="dk1"/>
              </a:buClr>
              <a:buSzPct val="25000"/>
            </a:pPr>
            <a:endParaRPr sz="1200" dirty="0">
              <a:solidFill>
                <a:schemeClr val="dk1"/>
              </a:solidFill>
              <a:latin typeface="Times New Roman"/>
              <a:ea typeface="Times New Roman"/>
              <a:cs typeface="Times New Roman"/>
              <a:sym typeface="Times New Roman"/>
            </a:endParaRPr>
          </a:p>
        </p:txBody>
      </p:sp>
      <p:sp>
        <p:nvSpPr>
          <p:cNvPr id="9" name="Shape 343"/>
          <p:cNvSpPr/>
          <p:nvPr/>
        </p:nvSpPr>
        <p:spPr>
          <a:xfrm>
            <a:off x="367655" y="2459961"/>
            <a:ext cx="8429213" cy="3768119"/>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endParaRPr>
          </a:p>
        </p:txBody>
      </p:sp>
      <p:grpSp>
        <p:nvGrpSpPr>
          <p:cNvPr id="10" name="Group 9"/>
          <p:cNvGrpSpPr/>
          <p:nvPr/>
        </p:nvGrpSpPr>
        <p:grpSpPr>
          <a:xfrm>
            <a:off x="3220821" y="3773497"/>
            <a:ext cx="2722880" cy="1141046"/>
            <a:chOff x="2812353" y="3692828"/>
            <a:chExt cx="2722880" cy="1141046"/>
          </a:xfrm>
        </p:grpSpPr>
        <p:sp>
          <p:nvSpPr>
            <p:cNvPr id="11" name="Shape 62"/>
            <p:cNvSpPr txBox="1"/>
            <p:nvPr/>
          </p:nvSpPr>
          <p:spPr>
            <a:xfrm>
              <a:off x="2812353" y="4504307"/>
              <a:ext cx="2722880"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image of modularized DSM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12" name="Picture 11"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3732352" y="3692828"/>
              <a:ext cx="815576" cy="815574"/>
            </a:xfrm>
            <a:prstGeom prst="rect">
              <a:avLst/>
            </a:prstGeom>
          </p:spPr>
        </p:pic>
      </p:gr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Tree>
    <p:extLst>
      <p:ext uri="{BB962C8B-B14F-4D97-AF65-F5344CB8AC3E}">
        <p14:creationId xmlns:p14="http://schemas.microsoft.com/office/powerpoint/2010/main" val="21396568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3</a:t>
            </a:r>
            <a:r>
              <a:rPr lang="en-US" sz="3000" b="1" dirty="0" smtClean="0"/>
              <a:t>: CHANGE PROPAGATION</a:t>
            </a:r>
            <a:endParaRPr lang="en-US" sz="3000" b="1" dirty="0"/>
          </a:p>
        </p:txBody>
      </p:sp>
      <p:sp>
        <p:nvSpPr>
          <p:cNvPr id="346" name="Shape 346"/>
          <p:cNvSpPr txBox="1"/>
          <p:nvPr/>
        </p:nvSpPr>
        <p:spPr>
          <a:xfrm>
            <a:off x="315812" y="2488142"/>
            <a:ext cx="4415700" cy="489"/>
          </a:xfrm>
          <a:prstGeom prst="rect">
            <a:avLst/>
          </a:prstGeom>
          <a:noFill/>
          <a:ln>
            <a:noFill/>
          </a:ln>
        </p:spPr>
        <p:txBody>
          <a:bodyPr lIns="91425" tIns="45700" rIns="91425" bIns="45700" anchor="t" anchorCtr="0">
            <a:noAutofit/>
          </a:bodyPr>
          <a:lstStyle/>
          <a:p>
            <a:pPr>
              <a:buClr>
                <a:schemeClr val="dk1"/>
              </a:buClr>
              <a:buSzPct val="25000"/>
            </a:pPr>
            <a:r>
              <a:rPr lang="en-US" b="1" dirty="0" smtClean="0">
                <a:solidFill>
                  <a:srgbClr val="3F3F3F"/>
                </a:solidFill>
                <a:latin typeface="Source Sans Pro"/>
                <a:ea typeface="Source Sans Pro"/>
                <a:cs typeface="Source Sans Pro"/>
                <a:sym typeface="Source Sans Pro"/>
              </a:rPr>
              <a:t>Change propagating components:</a:t>
            </a:r>
            <a:endParaRPr lang="en-US" b="1"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6"/>
            <a:ext cx="8418900" cy="551792"/>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latin typeface="Source Sans Pro"/>
                <a:ea typeface="Source Sans Pro"/>
                <a:cs typeface="Source Sans Pro"/>
                <a:sym typeface="Source Sans Pro"/>
              </a:rPr>
              <a:t>Given the DSM developed in Step 2A, identify a sorted list of Level Two objects (top five) which would create a large change propagation impact. In essence, what are the top components which would represent the largest change propagation chains in the system? List the components and identify up to three of the longest chains of propagation among the components. When thinking about change propagation, it is useful to remember that changes often exceed two generations, but rarely exceed five. Parts of a system being interconnected does not necessarily lead to endless change propagation, and in real world projects propagation depends on a lot of contextual factors.</a:t>
            </a:r>
            <a:endParaRPr sz="1200" dirty="0">
              <a:solidFill>
                <a:schemeClr val="dk1"/>
              </a:solidFill>
              <a:latin typeface="Times New Roman"/>
              <a:ea typeface="Times New Roman"/>
              <a:cs typeface="Times New Roman"/>
              <a:sym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890344134"/>
              </p:ext>
            </p:extLst>
          </p:nvPr>
        </p:nvGraphicFramePr>
        <p:xfrm>
          <a:off x="409302" y="2765493"/>
          <a:ext cx="8325408" cy="3425265"/>
        </p:xfrm>
        <a:graphic>
          <a:graphicData uri="http://schemas.openxmlformats.org/drawingml/2006/table">
            <a:tbl>
              <a:tblPr firstRow="1" bandRow="1">
                <a:tableStyleId>{3B4B98B0-60AC-42C2-AFA5-B58CD77FA1E5}</a:tableStyleId>
              </a:tblPr>
              <a:tblGrid>
                <a:gridCol w="2775136">
                  <a:extLst>
                    <a:ext uri="{9D8B030D-6E8A-4147-A177-3AD203B41FA5}">
                      <a16:colId xmlns="" xmlns:a16="http://schemas.microsoft.com/office/drawing/2014/main" val="3768502250"/>
                    </a:ext>
                  </a:extLst>
                </a:gridCol>
                <a:gridCol w="2775136">
                  <a:extLst>
                    <a:ext uri="{9D8B030D-6E8A-4147-A177-3AD203B41FA5}">
                      <a16:colId xmlns="" xmlns:a16="http://schemas.microsoft.com/office/drawing/2014/main" val="2376908812"/>
                    </a:ext>
                  </a:extLst>
                </a:gridCol>
                <a:gridCol w="2775136">
                  <a:extLst>
                    <a:ext uri="{9D8B030D-6E8A-4147-A177-3AD203B41FA5}">
                      <a16:colId xmlns="" xmlns:a16="http://schemas.microsoft.com/office/drawing/2014/main" val="188089193"/>
                    </a:ext>
                  </a:extLst>
                </a:gridCol>
              </a:tblGrid>
              <a:tr h="411544">
                <a:tc>
                  <a:txBody>
                    <a:bodyPr/>
                    <a:lstStyle/>
                    <a:p>
                      <a:r>
                        <a:rPr lang="en-US" sz="1200" dirty="0" smtClean="0"/>
                        <a:t>Component description</a:t>
                      </a:r>
                      <a:endParaRPr lang="en-US" sz="1200" dirty="0"/>
                    </a:p>
                  </a:txBody>
                  <a:tcPr/>
                </a:tc>
                <a:tc>
                  <a:txBody>
                    <a:bodyPr/>
                    <a:lstStyle/>
                    <a:p>
                      <a:r>
                        <a:rPr lang="en-US" sz="1200" dirty="0" smtClean="0"/>
                        <a:t>Number</a:t>
                      </a:r>
                      <a:r>
                        <a:rPr lang="en-US" sz="1200" baseline="0" dirty="0" smtClean="0"/>
                        <a:t> of </a:t>
                      </a:r>
                      <a:r>
                        <a:rPr lang="en-US" sz="1200" dirty="0" smtClean="0"/>
                        <a:t>Interfaces of the component</a:t>
                      </a:r>
                      <a:endParaRPr lang="en-US" sz="1200" dirty="0"/>
                    </a:p>
                  </a:txBody>
                  <a:tcPr/>
                </a:tc>
                <a:tc>
                  <a:txBody>
                    <a:bodyPr/>
                    <a:lstStyle/>
                    <a:p>
                      <a:r>
                        <a:rPr lang="en-US" sz="1200" dirty="0" smtClean="0"/>
                        <a:t>Change chain propagation</a:t>
                      </a:r>
                      <a:r>
                        <a:rPr lang="en-US" sz="1200" baseline="0" dirty="0" smtClean="0"/>
                        <a:t> </a:t>
                      </a:r>
                      <a:br>
                        <a:rPr lang="en-US" sz="1200" baseline="0" dirty="0" smtClean="0"/>
                      </a:br>
                      <a:r>
                        <a:rPr lang="en-US" sz="1200" baseline="0" dirty="0" smtClean="0"/>
                        <a:t>[c1-c2-cX], [c1-c4-cX]</a:t>
                      </a:r>
                      <a:endParaRPr lang="en-US" sz="1200" dirty="0"/>
                    </a:p>
                  </a:txBody>
                  <a:tcPr/>
                </a:tc>
                <a:extLst>
                  <a:ext uri="{0D108BD9-81ED-4DB2-BD59-A6C34878D82A}">
                    <a16:rowId xmlns="" xmlns:a16="http://schemas.microsoft.com/office/drawing/2014/main" val="2469067843"/>
                  </a:ext>
                </a:extLst>
              </a:tr>
              <a:tr h="593613">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 xmlns:a16="http://schemas.microsoft.com/office/drawing/2014/main" val="1109184193"/>
                  </a:ext>
                </a:extLst>
              </a:tr>
              <a:tr h="593613">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 xmlns:a16="http://schemas.microsoft.com/office/drawing/2014/main" val="1860179213"/>
                  </a:ext>
                </a:extLst>
              </a:tr>
              <a:tr h="593613">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 xmlns:a16="http://schemas.microsoft.com/office/drawing/2014/main" val="1106356689"/>
                  </a:ext>
                </a:extLst>
              </a:tr>
              <a:tr h="59361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 xmlns:a16="http://schemas.microsoft.com/office/drawing/2014/main" val="3960831142"/>
                  </a:ext>
                </a:extLst>
              </a:tr>
              <a:tr h="593613">
                <a:tc>
                  <a:txBody>
                    <a:bodyPr/>
                    <a:lstStyle/>
                    <a:p>
                      <a:endParaRPr lang="en-US" sz="1200" dirty="0"/>
                    </a:p>
                  </a:txBody>
                  <a:tcPr/>
                </a:tc>
                <a:tc>
                  <a:txBody>
                    <a:bodyPr/>
                    <a:lstStyle/>
                    <a:p>
                      <a:endParaRPr lang="en-US" sz="1200"/>
                    </a:p>
                  </a:txBody>
                  <a:tcPr/>
                </a:tc>
                <a:tc>
                  <a:txBody>
                    <a:bodyPr/>
                    <a:lstStyle/>
                    <a:p>
                      <a:endParaRPr lang="en-US" sz="1200" dirty="0"/>
                    </a:p>
                  </a:txBody>
                  <a:tcPr/>
                </a:tc>
                <a:extLst>
                  <a:ext uri="{0D108BD9-81ED-4DB2-BD59-A6C34878D82A}">
                    <a16:rowId xmlns="" xmlns:a16="http://schemas.microsoft.com/office/drawing/2014/main" val="2027317773"/>
                  </a:ext>
                </a:extLst>
              </a:tr>
            </a:tbl>
          </a:graphicData>
        </a:graphic>
      </p:graphicFrame>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Tree>
    <p:extLst>
      <p:ext uri="{BB962C8B-B14F-4D97-AF65-F5344CB8AC3E}">
        <p14:creationId xmlns:p14="http://schemas.microsoft.com/office/powerpoint/2010/main" val="292796231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4191"/>
            <a:ext cx="7939548" cy="704190"/>
          </a:xfrm>
        </p:spPr>
        <p:txBody>
          <a:bodyPr/>
          <a:lstStyle/>
          <a:p>
            <a:pPr algn="l"/>
            <a:r>
              <a:rPr lang="en-US" sz="3000" b="1" smtClean="0">
                <a:ea typeface="Source Sans Pro"/>
                <a:sym typeface="Source Sans Pro"/>
              </a:rPr>
              <a:t>STEP </a:t>
            </a:r>
            <a:r>
              <a:rPr lang="en-US" sz="3000" b="1" dirty="0">
                <a:ea typeface="Source Sans Pro"/>
                <a:sym typeface="Source Sans Pro"/>
              </a:rPr>
              <a:t>4</a:t>
            </a:r>
            <a:r>
              <a:rPr lang="en-US" sz="3000" b="1" dirty="0" smtClean="0">
                <a:ea typeface="Source Sans Pro"/>
                <a:sym typeface="Source Sans Pro"/>
              </a:rPr>
              <a:t>: REVIEW &amp; SUBMIT PROJECT</a:t>
            </a:r>
            <a:endParaRPr lang="en-US" sz="3000" dirty="0"/>
          </a:p>
        </p:txBody>
      </p:sp>
      <p:sp>
        <p:nvSpPr>
          <p:cNvPr id="3" name="Subtitle 2"/>
          <p:cNvSpPr>
            <a:spLocks noGrp="1"/>
          </p:cNvSpPr>
          <p:nvPr>
            <p:ph type="subTitle" idx="1"/>
          </p:nvPr>
        </p:nvSpPr>
        <p:spPr>
          <a:xfrm>
            <a:off x="867565" y="1408380"/>
            <a:ext cx="6904840" cy="4230419"/>
          </a:xfrm>
        </p:spPr>
        <p:txBody>
          <a:bodyPr/>
          <a:lstStyle/>
          <a:p>
            <a:pPr marL="285750" indent="-285750" algn="l">
              <a:buFont typeface="Arial"/>
              <a:buChar char="•"/>
            </a:pPr>
            <a:r>
              <a:rPr lang="en-US" dirty="0"/>
              <a:t>Submit your completed Week </a:t>
            </a:r>
            <a:r>
              <a:rPr lang="en-US" dirty="0" smtClean="0"/>
              <a:t>4 </a:t>
            </a:r>
            <a:r>
              <a:rPr lang="en-US" dirty="0"/>
              <a:t>Project Portfolio </a:t>
            </a:r>
            <a:r>
              <a:rPr lang="en-US" dirty="0" smtClean="0"/>
              <a:t>file.</a:t>
            </a:r>
          </a:p>
          <a:p>
            <a:pPr marL="285750" indent="-285750" algn="l">
              <a:buFont typeface="Arial"/>
              <a:buChar char="•"/>
            </a:pPr>
            <a:r>
              <a:rPr lang="en-US" dirty="0" smtClean="0"/>
              <a:t>Complete Self-Assessment </a:t>
            </a:r>
            <a:r>
              <a:rPr lang="en-US" dirty="0"/>
              <a:t>of </a:t>
            </a:r>
            <a:r>
              <a:rPr lang="en-US" dirty="0" smtClean="0"/>
              <a:t>Project</a:t>
            </a:r>
          </a:p>
          <a:p>
            <a:pPr marL="285750" indent="-285750" algn="l">
              <a:buFont typeface="Arial"/>
              <a:buChar char="•"/>
            </a:pPr>
            <a:r>
              <a:rPr lang="en-US" dirty="0" smtClean="0"/>
              <a:t>Complete Peer </a:t>
            </a:r>
            <a:r>
              <a:rPr lang="en-US" dirty="0"/>
              <a:t>Assessments </a:t>
            </a:r>
            <a:r>
              <a:rPr lang="en-US"/>
              <a:t>of Project (Peer assessment is limited to 300 characters)</a:t>
            </a:r>
            <a:endParaRPr lang="en-US" dirty="0" smtClean="0"/>
          </a:p>
          <a:p>
            <a:pPr marL="285750" indent="-285750" algn="l">
              <a:buFont typeface="Arial"/>
              <a:buChar char="•"/>
            </a:pPr>
            <a:endParaRPr lang="en-US" dirty="0"/>
          </a:p>
          <a:p>
            <a:pPr algn="l"/>
            <a:r>
              <a:rPr lang="en-US" dirty="0"/>
              <a:t> </a:t>
            </a:r>
            <a:r>
              <a:rPr lang="en-US" dirty="0" smtClean="0"/>
              <a:t>    Note</a:t>
            </a:r>
            <a:r>
              <a:rPr lang="en-US" dirty="0"/>
              <a:t>: The maximum file size that can be submitted is </a:t>
            </a:r>
            <a:r>
              <a:rPr lang="en-US" dirty="0" smtClean="0"/>
              <a:t>10MB</a:t>
            </a:r>
            <a:r>
              <a:rPr lang="en-US" dirty="0"/>
              <a:t>. </a:t>
            </a:r>
          </a:p>
          <a:p>
            <a:pPr marL="742917" lvl="1" indent="-285750" algn="l">
              <a:buFont typeface="Arial"/>
              <a:buChar char="•"/>
            </a:pPr>
            <a:r>
              <a:rPr lang="en-US" dirty="0"/>
              <a:t>A sample project submission and scoring rubric can be downloaded </a:t>
            </a:r>
            <a:r>
              <a:rPr lang="en-US" dirty="0">
                <a:solidFill>
                  <a:schemeClr val="dk1"/>
                </a:solidFill>
                <a:ea typeface="Source Sans Pro"/>
                <a:sym typeface="Source Sans Pro"/>
              </a:rPr>
              <a:t>from the course in the Resources/Downloads tab on the top navigation.</a:t>
            </a:r>
          </a:p>
          <a:p>
            <a:pPr marL="742917" lvl="1" indent="-285750" algn="l">
              <a:buFont typeface="Arial"/>
              <a:buChar char="•"/>
            </a:pPr>
            <a:r>
              <a:rPr lang="en-US" dirty="0">
                <a:solidFill>
                  <a:schemeClr val="dk1"/>
                </a:solidFill>
                <a:ea typeface="Source Sans Pro"/>
                <a:sym typeface="Source Sans Pro"/>
              </a:rPr>
              <a:t>Please remember that there are three steps to this assignment: Submission, peer assessment, and self assessment. Please provide enough time by each deadline to complete your assignment on time, as it is not possible to submit once the submission window closes.</a:t>
            </a: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5" name="TextBox 4"/>
          <p:cNvSpPr txBox="1"/>
          <p:nvPr/>
        </p:nvSpPr>
        <p:spPr>
          <a:xfrm>
            <a:off x="4952065" y="3258231"/>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9555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788680" y="6558480"/>
            <a:ext cx="422280" cy="364320"/>
          </a:xfrm>
          <a:prstGeom prst="rect">
            <a:avLst/>
          </a:prstGeom>
          <a:noFill/>
          <a:ln>
            <a:noFill/>
          </a:ln>
        </p:spPr>
        <p:style>
          <a:lnRef idx="0">
            <a:scrgbClr r="0" g="0" b="0"/>
          </a:lnRef>
          <a:fillRef idx="0">
            <a:scrgbClr r="0" g="0" b="0"/>
          </a:fillRef>
          <a:effectRef idx="0">
            <a:scrgbClr r="0" g="0" b="0"/>
          </a:effectRef>
          <a:fontRef idx="minor"/>
        </p:style>
      </p:sp>
      <p:sp>
        <p:nvSpPr>
          <p:cNvPr id="187" name="CustomShape 2"/>
          <p:cNvSpPr/>
          <p:nvPr/>
        </p:nvSpPr>
        <p:spPr>
          <a:xfrm>
            <a:off x="408960" y="858600"/>
            <a:ext cx="7779240" cy="130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lstStyle/>
          <a:p>
            <a:pPr>
              <a:lnSpc>
                <a:spcPct val="100000"/>
              </a:lnSpc>
            </a:pPr>
            <a:r>
              <a:rPr lang="en-US" sz="3000" b="1" strike="noStrike" dirty="0">
                <a:solidFill>
                  <a:srgbClr val="000000"/>
                </a:solidFill>
                <a:latin typeface="Arial"/>
                <a:ea typeface="Source Sans Pro"/>
              </a:rPr>
              <a:t>Scratch </a:t>
            </a:r>
            <a:r>
              <a:rPr lang="en-US" sz="3000" b="1" strike="noStrike" dirty="0" smtClean="0">
                <a:solidFill>
                  <a:srgbClr val="000000"/>
                </a:solidFill>
                <a:latin typeface="Arial"/>
                <a:ea typeface="Source Sans Pro"/>
              </a:rPr>
              <a:t>Page*</a:t>
            </a:r>
            <a:endParaRPr dirty="0"/>
          </a:p>
          <a:p>
            <a:pPr>
              <a:lnSpc>
                <a:spcPct val="100000"/>
              </a:lnSpc>
              <a:buSzPct val="25000"/>
            </a:pPr>
            <a:r>
              <a:rPr lang="en-US" sz="1000" b="1" strike="noStrike" dirty="0">
                <a:solidFill>
                  <a:srgbClr val="000000"/>
                </a:solidFill>
                <a:latin typeface="Arial"/>
                <a:ea typeface="Source Sans Pro"/>
              </a:rPr>
              <a:t>Reminder: </a:t>
            </a:r>
            <a:r>
              <a:rPr lang="en-US" sz="1000" b="1" strike="noStrike" dirty="0" err="1">
                <a:solidFill>
                  <a:srgbClr val="000000"/>
                </a:solidFill>
                <a:latin typeface="Arial"/>
                <a:ea typeface="Source Sans Pro"/>
              </a:rPr>
              <a:t>edX</a:t>
            </a:r>
            <a:r>
              <a:rPr lang="en-US" sz="1000" b="1" strike="noStrike" dirty="0">
                <a:solidFill>
                  <a:srgbClr val="000000"/>
                </a:solidFill>
                <a:latin typeface="Arial"/>
                <a:ea typeface="Source Sans Pro"/>
              </a:rPr>
              <a:t> has a </a:t>
            </a:r>
            <a:r>
              <a:rPr lang="en-US" sz="1000" b="1" strike="noStrike" dirty="0" smtClean="0">
                <a:solidFill>
                  <a:srgbClr val="000000"/>
                </a:solidFill>
                <a:latin typeface="Arial"/>
                <a:ea typeface="Source Sans Pro"/>
              </a:rPr>
              <a:t>10MB </a:t>
            </a:r>
            <a:r>
              <a:rPr lang="en-US" sz="1000" b="1" strike="noStrike" dirty="0">
                <a:solidFill>
                  <a:srgbClr val="000000"/>
                </a:solidFill>
                <a:latin typeface="Arial"/>
                <a:ea typeface="Source Sans Pro"/>
              </a:rPr>
              <a:t>file size limit for document submission. </a:t>
            </a:r>
            <a:r>
              <a:rPr lang="en-US" sz="1000" strike="noStrike" dirty="0">
                <a:solidFill>
                  <a:srgbClr val="000000"/>
                </a:solidFill>
                <a:latin typeface="Arial"/>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dirty="0"/>
          </a:p>
          <a:p>
            <a:pPr>
              <a:lnSpc>
                <a:spcPct val="100000"/>
              </a:lnSpc>
            </a:pPr>
            <a:r>
              <a:rPr lang="en-US" sz="1000" i="1" strike="noStrike" dirty="0">
                <a:solidFill>
                  <a:srgbClr val="3F3F3F"/>
                </a:solidFill>
                <a:latin typeface="Arial"/>
                <a:ea typeface="Source Sans Pro"/>
              </a:rPr>
              <a:t>    Please remember the file size limit and </a:t>
            </a:r>
            <a:r>
              <a:rPr lang="en-US" sz="1000" i="1" u="sng" strike="noStrike" dirty="0" smtClean="0">
                <a:solidFill>
                  <a:srgbClr val="000000"/>
                </a:solidFill>
                <a:latin typeface="Arial"/>
                <a:ea typeface="Source Sans Pro"/>
              </a:rPr>
              <a:t>resize</a:t>
            </a:r>
            <a:r>
              <a:rPr lang="en-US" sz="1000" i="1" strike="noStrike" dirty="0" smtClean="0">
                <a:solidFill>
                  <a:srgbClr val="3F3F3F"/>
                </a:solidFill>
                <a:latin typeface="Arial"/>
                <a:ea typeface="Source Sans Pro"/>
              </a:rPr>
              <a:t> </a:t>
            </a:r>
            <a:r>
              <a:rPr lang="en-US" sz="1000" i="1" strike="noStrike" dirty="0">
                <a:solidFill>
                  <a:srgbClr val="3F3F3F"/>
                </a:solidFill>
                <a:latin typeface="Arial"/>
                <a:ea typeface="Source Sans Pro"/>
              </a:rPr>
              <a:t>or paste the image URL instead, as needed.</a:t>
            </a:r>
            <a:endParaRPr dirty="0"/>
          </a:p>
          <a:p>
            <a:pPr>
              <a:lnSpc>
                <a:spcPct val="100000"/>
              </a:lnSpc>
            </a:pPr>
            <a:endParaRPr dirty="0"/>
          </a:p>
          <a:p>
            <a:pPr>
              <a:lnSpc>
                <a:spcPct val="100000"/>
              </a:lnSpc>
            </a:pPr>
            <a:endParaRPr dirty="0"/>
          </a:p>
          <a:p>
            <a:pPr>
              <a:lnSpc>
                <a:spcPct val="100000"/>
              </a:lnSpc>
            </a:pPr>
            <a:endParaRPr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Tree>
    <p:extLst>
      <p:ext uri="{BB962C8B-B14F-4D97-AF65-F5344CB8AC3E}">
        <p14:creationId xmlns:p14="http://schemas.microsoft.com/office/powerpoint/2010/main" val="39069288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8077</TotalTime>
  <Words>1127</Words>
  <Application>Microsoft Office PowerPoint</Application>
  <PresentationFormat>On-screen Show (4:3)</PresentationFormat>
  <Paragraphs>108</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Souce Sans Pro</vt:lpstr>
      <vt:lpstr>Source Sans Pro</vt:lpstr>
      <vt:lpstr>Times New Roman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4: REVIEW &amp; SUBMIT PROJECT</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EdX</dc:creator>
  <cp:keywords/>
  <dc:description/>
  <cp:lastModifiedBy>James Stanton</cp:lastModifiedBy>
  <cp:revision>189</cp:revision>
  <dcterms:modified xsi:type="dcterms:W3CDTF">2017-09-07T20:31:25Z</dcterms:modified>
  <cp:category/>
</cp:coreProperties>
</file>