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 id="2147483704" r:id="rId2"/>
  </p:sldMasterIdLst>
  <p:notesMasterIdLst>
    <p:notesMasterId r:id="rId12"/>
  </p:notesMasterIdLst>
  <p:handoutMasterIdLst>
    <p:handoutMasterId r:id="rId13"/>
  </p:handoutMasterIdLst>
  <p:sldIdLst>
    <p:sldId id="256" r:id="rId3"/>
    <p:sldId id="263" r:id="rId4"/>
    <p:sldId id="258" r:id="rId5"/>
    <p:sldId id="259" r:id="rId6"/>
    <p:sldId id="260" r:id="rId7"/>
    <p:sldId id="261" r:id="rId8"/>
    <p:sldId id="264" r:id="rId9"/>
    <p:sldId id="262"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1"/>
    <p:restoredTop sz="97336" autoAdjust="0"/>
  </p:normalViewPr>
  <p:slideViewPr>
    <p:cSldViewPr snapToGrid="0" snapToObjects="1">
      <p:cViewPr varScale="1">
        <p:scale>
          <a:sx n="81" d="100"/>
          <a:sy n="81" d="100"/>
        </p:scale>
        <p:origin x="135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F722E7-57FE-4849-BE5C-E5A94A3216B6}" type="datetimeFigureOut">
              <a:rPr lang="en-US" smtClean="0"/>
              <a:t>10/29/2019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3CBDE16-34ED-3D40-8A6B-D0B269D1F1BF}" type="slidenum">
              <a:rPr lang="en-US" smtClean="0"/>
              <a:t>‹#›</a:t>
            </a:fld>
            <a:endParaRPr lang="en-US"/>
          </a:p>
        </p:txBody>
      </p:sp>
    </p:spTree>
    <p:extLst>
      <p:ext uri="{BB962C8B-B14F-4D97-AF65-F5344CB8AC3E}">
        <p14:creationId xmlns:p14="http://schemas.microsoft.com/office/powerpoint/2010/main" val="23158783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0"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51"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52"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53"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54" name="PlaceHolder 5"/>
          <p:cNvSpPr>
            <a:spLocks noGrp="1"/>
          </p:cNvSpPr>
          <p:nvPr>
            <p:ph type="sldNum"/>
          </p:nvPr>
        </p:nvSpPr>
        <p:spPr>
          <a:xfrm>
            <a:off x="4399200" y="9555480"/>
            <a:ext cx="3372840" cy="502560"/>
          </a:xfrm>
          <a:prstGeom prst="rect">
            <a:avLst/>
          </a:prstGeom>
        </p:spPr>
        <p:txBody>
          <a:bodyPr lIns="0" tIns="0" rIns="0" bIns="0" anchor="b"/>
          <a:lstStyle/>
          <a:p>
            <a:pPr algn="r"/>
            <a:fld id="{CB43325F-5D97-48E8-A5DF-9233964E2462}" type="slidenum">
              <a:rPr lang="en-US" sz="1400">
                <a:latin typeface="Times New Roman"/>
              </a:rPr>
              <a:t>‹#›</a:t>
            </a:fld>
            <a:endParaRPr/>
          </a:p>
        </p:txBody>
      </p:sp>
    </p:spTree>
    <p:extLst>
      <p:ext uri="{BB962C8B-B14F-4D97-AF65-F5344CB8AC3E}">
        <p14:creationId xmlns:p14="http://schemas.microsoft.com/office/powerpoint/2010/main" val="18329571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343400"/>
            <a:ext cx="5485680" cy="4114080"/>
          </a:xfrm>
          <a:prstGeom prst="rect">
            <a:avLst/>
          </a:prstGeom>
        </p:spPr>
        <p:txBody>
          <a:bodyPr lIns="0" tIns="91440" rIns="0" bIns="91440" anchor="ctr"/>
          <a:lstStyle/>
          <a:p>
            <a:pPr>
              <a:lnSpc>
                <a:spcPct val="100000"/>
              </a:lnSpc>
            </a:pPr>
            <a:endParaRPr dirty="0"/>
          </a:p>
        </p:txBody>
      </p:sp>
    </p:spTree>
    <p:extLst>
      <p:ext uri="{BB962C8B-B14F-4D97-AF65-F5344CB8AC3E}">
        <p14:creationId xmlns:p14="http://schemas.microsoft.com/office/powerpoint/2010/main" val="3116639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CB43325F-5D97-48E8-A5DF-9233964E2462}" type="slidenum">
              <a:rPr lang="en-US" sz="1400" smtClean="0">
                <a:latin typeface="Times New Roman"/>
              </a:rPr>
              <a:t>4</a:t>
            </a:fld>
            <a:endParaRPr lang="en-US"/>
          </a:p>
        </p:txBody>
      </p:sp>
    </p:spTree>
    <p:extLst>
      <p:ext uri="{BB962C8B-B14F-4D97-AF65-F5344CB8AC3E}">
        <p14:creationId xmlns:p14="http://schemas.microsoft.com/office/powerpoint/2010/main" val="175858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7901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CB43325F-5D97-48E8-A5DF-9233964E2462}" type="slidenum">
              <a:rPr lang="en-US" sz="1400" smtClean="0">
                <a:latin typeface="Times New Roman"/>
              </a:rPr>
              <a:t>8</a:t>
            </a:fld>
            <a:endParaRPr lang="en-US"/>
          </a:p>
        </p:txBody>
      </p:sp>
    </p:spTree>
    <p:extLst>
      <p:ext uri="{BB962C8B-B14F-4D97-AF65-F5344CB8AC3E}">
        <p14:creationId xmlns:p14="http://schemas.microsoft.com/office/powerpoint/2010/main" val="617975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CB43325F-5D97-48E8-A5DF-9233964E2462}" type="slidenum">
              <a:rPr lang="en-US" sz="1400" smtClean="0">
                <a:latin typeface="Times New Roman"/>
              </a:rPr>
              <a:t>9</a:t>
            </a:fld>
            <a:endParaRPr lang="en-US"/>
          </a:p>
        </p:txBody>
      </p:sp>
    </p:spTree>
    <p:extLst>
      <p:ext uri="{BB962C8B-B14F-4D97-AF65-F5344CB8AC3E}">
        <p14:creationId xmlns:p14="http://schemas.microsoft.com/office/powerpoint/2010/main" val="617975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60481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70442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29279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34205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5" name="Shape 19"/>
          <p:cNvSpPr txBox="1">
            <a:spLocks noGrp="1"/>
          </p:cNvSpPr>
          <p:nvPr>
            <p:ph type="body" idx="13"/>
          </p:nvPr>
        </p:nvSpPr>
        <p:spPr>
          <a:xfrm>
            <a:off x="1036890" y="3855981"/>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6" name="Shape 18"/>
          <p:cNvSpPr txBox="1">
            <a:spLocks noGrp="1"/>
          </p:cNvSpPr>
          <p:nvPr>
            <p:ph type="body" idx="14"/>
          </p:nvPr>
        </p:nvSpPr>
        <p:spPr>
          <a:xfrm>
            <a:off x="1031910" y="42560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 name="Shape 19"/>
          <p:cNvSpPr txBox="1">
            <a:spLocks noGrp="1"/>
          </p:cNvSpPr>
          <p:nvPr>
            <p:ph type="body" idx="15"/>
          </p:nvPr>
        </p:nvSpPr>
        <p:spPr>
          <a:xfrm>
            <a:off x="1036890" y="47486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9" name="Shape 19"/>
          <p:cNvSpPr txBox="1">
            <a:spLocks noGrp="1"/>
          </p:cNvSpPr>
          <p:nvPr>
            <p:ph type="body" idx="16"/>
          </p:nvPr>
        </p:nvSpPr>
        <p:spPr>
          <a:xfrm>
            <a:off x="1036890" y="5184038"/>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0" name="Shape 19"/>
          <p:cNvSpPr txBox="1">
            <a:spLocks noGrp="1"/>
          </p:cNvSpPr>
          <p:nvPr>
            <p:ph type="body" idx="17"/>
          </p:nvPr>
        </p:nvSpPr>
        <p:spPr>
          <a:xfrm>
            <a:off x="1036890" y="560495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Tree>
    <p:extLst>
      <p:ext uri="{BB962C8B-B14F-4D97-AF65-F5344CB8AC3E}">
        <p14:creationId xmlns:p14="http://schemas.microsoft.com/office/powerpoint/2010/main" val="4177662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11924262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3489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a:solidFill>
                  <a:srgbClr val="FFFFFF"/>
                </a:solidFill>
                <a:latin typeface="Arial"/>
                <a:ea typeface="Source Sans Pro"/>
                <a:cs typeface="Arial"/>
                <a:sym typeface="Source Sans Pro"/>
              </a:rPr>
              <a:t>Architecture of Complex</a:t>
            </a:r>
            <a:r>
              <a:rPr lang="en-US" sz="1100" b="1" i="0" baseline="0" dirty="0">
                <a:solidFill>
                  <a:srgbClr val="FFFFFF"/>
                </a:solidFill>
                <a:latin typeface="Arial"/>
                <a:ea typeface="Source Sans Pro"/>
                <a:cs typeface="Arial"/>
                <a:sym typeface="Source Sans Pro"/>
              </a:rPr>
              <a:t> Systems</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a:t>
            </a:r>
            <a:r>
              <a:rPr lang="en-US" sz="1200">
                <a:solidFill>
                  <a:srgbClr val="8A8B8C"/>
                </a:solidFill>
              </a:rPr>
              <a:t>© 2017. </a:t>
            </a:r>
            <a:r>
              <a:rPr lang="en-US" sz="1200" dirty="0">
                <a:solidFill>
                  <a:srgbClr val="8A8B8C"/>
                </a:solidFill>
              </a:rPr>
              <a:t>Massachusetts Institute of Technology. All rights reserved.</a:t>
            </a: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extLst>
      <p:ext uri="{BB962C8B-B14F-4D97-AF65-F5344CB8AC3E}">
        <p14:creationId xmlns:p14="http://schemas.microsoft.com/office/powerpoint/2010/main" val="3647383971"/>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spTree>
    <p:extLst>
      <p:ext uri="{BB962C8B-B14F-4D97-AF65-F5344CB8AC3E}">
        <p14:creationId xmlns:p14="http://schemas.microsoft.com/office/powerpoint/2010/main" val="908883579"/>
      </p:ext>
    </p:extLst>
  </p:cSld>
  <p:clrMap bg1="lt1" tx1="dk1" bg2="dk2" tx2="lt2" accent1="accent1" accent2="accent2" accent3="accent3" accent4="accent4" accent5="accent5" accent6="accent6" hlink="hlink" folHlink="folHlink"/>
  <p:sldLayoutIdLst>
    <p:sldLayoutId id="2147483705"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155160" y="966600"/>
            <a:ext cx="8122320" cy="80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dirty="0">
                <a:solidFill>
                  <a:srgbClr val="000000"/>
                </a:solidFill>
                <a:latin typeface="Arial"/>
                <a:ea typeface="Source Sans Pro"/>
              </a:rPr>
              <a:t>Architecture &amp; Systems Engineering</a:t>
            </a:r>
            <a:endParaRPr dirty="0"/>
          </a:p>
          <a:p>
            <a:pPr>
              <a:lnSpc>
                <a:spcPct val="100000"/>
              </a:lnSpc>
            </a:pPr>
            <a:r>
              <a:rPr lang="en-US" sz="1400" i="1" dirty="0">
                <a:solidFill>
                  <a:srgbClr val="565656"/>
                </a:solidFill>
                <a:latin typeface="Arial"/>
                <a:ea typeface="Source Sans Pro"/>
              </a:rPr>
              <a:t>Week 5: System Architect</a:t>
            </a:r>
            <a:endParaRPr dirty="0"/>
          </a:p>
          <a:p>
            <a:pPr>
              <a:lnSpc>
                <a:spcPct val="100000"/>
              </a:lnSpc>
            </a:pPr>
            <a:endParaRPr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 y="1805426"/>
            <a:ext cx="9148064" cy="3425766"/>
          </a:xfrm>
          <a:prstGeom prst="rect">
            <a:avLst/>
          </a:prstGeom>
        </p:spPr>
      </p:pic>
      <p:sp>
        <p:nvSpPr>
          <p:cNvPr id="12" name="Shape 64"/>
          <p:cNvSpPr txBox="1"/>
          <p:nvPr/>
        </p:nvSpPr>
        <p:spPr>
          <a:xfrm>
            <a:off x="2409761" y="3126025"/>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3" name="Rectangle 12"/>
          <p:cNvSpPr/>
          <p:nvPr/>
        </p:nvSpPr>
        <p:spPr>
          <a:xfrm>
            <a:off x="2509490" y="3651478"/>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4" name="Text Placeholder 2"/>
          <p:cNvSpPr>
            <a:spLocks noGrp="1"/>
          </p:cNvSpPr>
          <p:nvPr>
            <p:ph type="body" idx="1"/>
          </p:nvPr>
        </p:nvSpPr>
        <p:spPr>
          <a:xfrm>
            <a:off x="2509490" y="3678085"/>
            <a:ext cx="4352544" cy="448056"/>
          </a:xfrm>
        </p:spPr>
        <p:txBody>
          <a:bodyPr/>
          <a:lstStyle/>
          <a:p>
            <a:r>
              <a:rPr lang="en-US" dirty="0"/>
              <a:t>Tomas Mawyin</a:t>
            </a:r>
          </a:p>
        </p:txBody>
      </p:sp>
      <p:sp>
        <p:nvSpPr>
          <p:cNvPr id="15" name="Rectangle 14"/>
          <p:cNvSpPr/>
          <p:nvPr/>
        </p:nvSpPr>
        <p:spPr>
          <a:xfrm>
            <a:off x="2400965" y="2732616"/>
            <a:ext cx="2719214"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Portfolio</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3"/>
          <p:cNvSpPr/>
          <p:nvPr/>
        </p:nvSpPr>
        <p:spPr>
          <a:xfrm>
            <a:off x="8651880" y="6396120"/>
            <a:ext cx="547920" cy="523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00000"/>
              </a:lnSpc>
            </a:pPr>
            <a:fld id="{D2AAEAEC-790A-4D94-8124-F766F2421B3C}" type="slidenum">
              <a:rPr lang="en-US" sz="800" strike="noStrike">
                <a:solidFill>
                  <a:srgbClr val="FFFFFF"/>
                </a:solidFill>
                <a:latin typeface="Souce Sans Pro"/>
                <a:ea typeface="Souce Sans Pro"/>
              </a:rPr>
              <a:t>2</a:t>
            </a:fld>
            <a:endParaRPr/>
          </a:p>
        </p:txBody>
      </p:sp>
      <p:sp>
        <p:nvSpPr>
          <p:cNvPr id="8" name="Shape 63"/>
          <p:cNvSpPr txBox="1"/>
          <p:nvPr/>
        </p:nvSpPr>
        <p:spPr>
          <a:xfrm>
            <a:off x="232245" y="1340774"/>
            <a:ext cx="4564386" cy="4946291"/>
          </a:xfrm>
          <a:prstGeom prst="rect">
            <a:avLst/>
          </a:prstGeom>
          <a:noFill/>
          <a:ln>
            <a:noFill/>
          </a:ln>
        </p:spPr>
        <p:txBody>
          <a:bodyPr lIns="91425" tIns="45700" rIns="91425" bIns="45700" anchor="t" anchorCtr="0">
            <a:noAutofit/>
          </a:bodyPr>
          <a:lstStyle/>
          <a:p>
            <a:pPr>
              <a:buClr>
                <a:schemeClr val="dk1"/>
              </a:buClr>
              <a:buSzPct val="25000"/>
            </a:pPr>
            <a:r>
              <a:rPr lang="en-US" sz="1300" dirty="0">
                <a:solidFill>
                  <a:srgbClr val="3F3F3F"/>
                </a:solidFill>
                <a:ea typeface="Source Sans Pro"/>
                <a:sym typeface="Source Sans Pro"/>
              </a:rPr>
              <a:t>Before you begin, you should save your Project Portfolio on your local drive. We recommend the following format:</a:t>
            </a:r>
          </a:p>
          <a:p>
            <a:pPr>
              <a:buClr>
                <a:schemeClr val="dk1"/>
              </a:buClr>
              <a:buSzPct val="25000"/>
            </a:pPr>
            <a:endParaRPr lang="en-US" sz="1100" dirty="0">
              <a:solidFill>
                <a:srgbClr val="3F3F3F"/>
              </a:solidFill>
              <a:ea typeface="Times New Roman"/>
              <a:sym typeface="Times New Roman"/>
            </a:endParaRPr>
          </a:p>
          <a:p>
            <a:pPr algn="ctr">
              <a:buClr>
                <a:schemeClr val="dk1"/>
              </a:buClr>
              <a:buSzPct val="25000"/>
            </a:pPr>
            <a:r>
              <a:rPr lang="en-US" sz="1300" i="1" dirty="0">
                <a:solidFill>
                  <a:schemeClr val="dk1"/>
                </a:solidFill>
                <a:ea typeface="Souce Sans Pro"/>
                <a:sym typeface="Souce Sans Pro"/>
              </a:rPr>
              <a:t> Lastname_Firstname_Course1_Week5</a:t>
            </a:r>
          </a:p>
          <a:p>
            <a:pPr>
              <a:buClr>
                <a:schemeClr val="dk1"/>
              </a:buClr>
              <a:buSzPct val="25000"/>
            </a:pPr>
            <a:endParaRPr lang="en-US" sz="1300" dirty="0">
              <a:solidFill>
                <a:schemeClr val="dk1"/>
              </a:solidFill>
              <a:ea typeface="Source Sans Pro"/>
              <a:sym typeface="Source Sans Pro"/>
            </a:endParaRPr>
          </a:p>
          <a:p>
            <a:pPr>
              <a:buClr>
                <a:schemeClr val="dk1"/>
              </a:buClr>
              <a:buSzPct val="25000"/>
            </a:pPr>
            <a:r>
              <a:rPr lang="en-US" sz="1300" b="1" dirty="0">
                <a:solidFill>
                  <a:schemeClr val="dk1"/>
                </a:solidFill>
                <a:ea typeface="Source Sans Pro"/>
                <a:sym typeface="Source Sans Pro"/>
              </a:rPr>
              <a:t>Please note: </a:t>
            </a:r>
            <a:r>
              <a:rPr lang="en-US" sz="1300" dirty="0">
                <a:solidFill>
                  <a:schemeClr val="dk1"/>
                </a:solidFill>
                <a:ea typeface="Source Sans Pro"/>
                <a:sym typeface="Source Sans Pro"/>
              </a:rPr>
              <a:t>You will not be able to re-download your file after submission; therefore, please keep this file in a central location for future reference. </a:t>
            </a:r>
          </a:p>
          <a:p>
            <a:pPr>
              <a:buClr>
                <a:schemeClr val="dk1"/>
              </a:buClr>
            </a:pPr>
            <a:endParaRPr lang="en-US" sz="1300" dirty="0">
              <a:solidFill>
                <a:schemeClr val="dk1"/>
              </a:solidFill>
              <a:ea typeface="Source Sans Pro"/>
              <a:sym typeface="Source Sans Pro"/>
            </a:endParaRPr>
          </a:p>
          <a:p>
            <a:pPr>
              <a:buClr>
                <a:schemeClr val="dk1"/>
              </a:buClr>
            </a:pPr>
            <a:r>
              <a:rPr lang="en-US" sz="1400" dirty="0">
                <a:solidFill>
                  <a:schemeClr val="dk1"/>
                </a:solidFill>
                <a:ea typeface="Source Sans Pro"/>
                <a:sym typeface="Source Sans Pro"/>
              </a:rPr>
              <a:t>While you will begin working in groups again this week, the project deliverable is an </a:t>
            </a:r>
            <a:r>
              <a:rPr lang="en-US" sz="1400" b="1" dirty="0">
                <a:solidFill>
                  <a:schemeClr val="dk1"/>
                </a:solidFill>
                <a:ea typeface="Source Sans Pro"/>
                <a:sym typeface="Source Sans Pro"/>
              </a:rPr>
              <a:t>individual submission</a:t>
            </a:r>
            <a:r>
              <a:rPr lang="en-US" sz="1400" dirty="0">
                <a:solidFill>
                  <a:schemeClr val="dk1"/>
                </a:solidFill>
                <a:ea typeface="Source Sans Pro"/>
                <a:sym typeface="Source Sans Pro"/>
              </a:rPr>
              <a:t>. A scoring rubric can be downloaded from the course in the Resources/Downloads tab on the top navigation.</a:t>
            </a:r>
          </a:p>
          <a:p>
            <a:pPr>
              <a:buClr>
                <a:schemeClr val="dk1"/>
              </a:buClr>
              <a:buSzPct val="25000"/>
            </a:pPr>
            <a:endParaRPr lang="en-US" sz="1400" dirty="0">
              <a:solidFill>
                <a:schemeClr val="dk1"/>
              </a:solidFill>
              <a:ea typeface="Source Sans Pro"/>
              <a:sym typeface="Source Sans Pro"/>
            </a:endParaRPr>
          </a:p>
          <a:p>
            <a:pPr>
              <a:buClr>
                <a:schemeClr val="dk1"/>
              </a:buClr>
              <a:buSzPct val="25000"/>
            </a:pPr>
            <a:r>
              <a:rPr lang="en-US" sz="1400" dirty="0">
                <a:solidFill>
                  <a:schemeClr val="dk1"/>
                </a:solidFill>
                <a:ea typeface="Source Sans Pro"/>
                <a:sym typeface="Source Sans Pro"/>
              </a:rPr>
              <a:t>Like the previous two weeks, in Week 5 you will be self-assessing your work as well as the work of three peers in the class. If you have any questions, feel free to start a thread in </a:t>
            </a:r>
            <a:r>
              <a:rPr lang="en-US" sz="1400">
                <a:solidFill>
                  <a:schemeClr val="dk1"/>
                </a:solidFill>
                <a:ea typeface="Source Sans Pro"/>
                <a:sym typeface="Source Sans Pro"/>
              </a:rPr>
              <a:t>the Discussion </a:t>
            </a:r>
            <a:r>
              <a:rPr lang="en-US" sz="1400" dirty="0">
                <a:solidFill>
                  <a:schemeClr val="dk1"/>
                </a:solidFill>
                <a:ea typeface="Source Sans Pro"/>
                <a:sym typeface="Source Sans Pro"/>
              </a:rPr>
              <a:t>Forum. Although work is strictly individual, sharing ideas and concepts with other students is encouraged. </a:t>
            </a:r>
          </a:p>
          <a:p>
            <a:pPr>
              <a:buClr>
                <a:schemeClr val="dk1"/>
              </a:buClr>
              <a:buSzPct val="25000"/>
            </a:pPr>
            <a:endParaRPr lang="en-US" sz="1300" dirty="0">
              <a:solidFill>
                <a:schemeClr val="dk1"/>
              </a:solidFill>
              <a:ea typeface="Source Sans Pro"/>
              <a:sym typeface="Source Sans Pro"/>
            </a:endParaRPr>
          </a:p>
        </p:txBody>
      </p:sp>
      <p:sp>
        <p:nvSpPr>
          <p:cNvPr id="9" name="Shape 64"/>
          <p:cNvSpPr txBox="1"/>
          <p:nvPr/>
        </p:nvSpPr>
        <p:spPr>
          <a:xfrm>
            <a:off x="220813" y="666467"/>
            <a:ext cx="3126793" cy="591016"/>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Instructions</a:t>
            </a:r>
          </a:p>
        </p:txBody>
      </p:sp>
      <p:sp>
        <p:nvSpPr>
          <p:cNvPr id="10" name="TextBox 9"/>
          <p:cNvSpPr txBox="1"/>
          <p:nvPr/>
        </p:nvSpPr>
        <p:spPr>
          <a:xfrm>
            <a:off x="4883252" y="1340774"/>
            <a:ext cx="4248727" cy="3385542"/>
          </a:xfrm>
          <a:prstGeom prst="rect">
            <a:avLst/>
          </a:prstGeom>
          <a:noFill/>
        </p:spPr>
        <p:txBody>
          <a:bodyPr wrap="square" rtlCol="0">
            <a:spAutoFit/>
          </a:bodyPr>
          <a:lstStyle/>
          <a:p>
            <a:r>
              <a:rPr lang="en-US" sz="1400" b="1" dirty="0">
                <a:solidFill>
                  <a:schemeClr val="dk1"/>
                </a:solidFill>
                <a:ea typeface="Source Sans Pro"/>
                <a:sym typeface="Source Sans Pro"/>
              </a:rPr>
              <a:t>Note: </a:t>
            </a:r>
            <a:r>
              <a:rPr lang="en-US" sz="1400" b="1" dirty="0" err="1">
                <a:solidFill>
                  <a:schemeClr val="dk1"/>
                </a:solidFill>
                <a:ea typeface="Source Sans Pro"/>
                <a:sym typeface="Source Sans Pro"/>
              </a:rPr>
              <a:t>edX</a:t>
            </a:r>
            <a:r>
              <a:rPr lang="en-US" sz="1400" b="1" dirty="0">
                <a:solidFill>
                  <a:schemeClr val="dk1"/>
                </a:solidFill>
                <a:ea typeface="Source Sans Pro"/>
                <a:sym typeface="Source Sans Pro"/>
              </a:rPr>
              <a:t> has a 10MB file size limit for document submission. </a:t>
            </a:r>
            <a:r>
              <a:rPr lang="en-US" sz="1400" dirty="0">
                <a:solidFill>
                  <a:schemeClr val="dk1"/>
                </a:solidFill>
                <a:ea typeface="Source Sans Pro"/>
                <a:sym typeface="Source Sans Pro"/>
              </a:rPr>
              <a:t>If you have selected large image(s), you may need to </a:t>
            </a:r>
            <a:r>
              <a:rPr lang="en-US" sz="1400" dirty="0">
                <a:solidFill>
                  <a:schemeClr val="dk1"/>
                </a:solidFill>
                <a:ea typeface="Source Sans Pro"/>
                <a:sym typeface="Source Sans Pro"/>
                <a:hlinkClick r:id="rId3"/>
              </a:rPr>
              <a:t>resize</a:t>
            </a:r>
            <a:r>
              <a:rPr lang="en-US" sz="1400" dirty="0">
                <a:solidFill>
                  <a:schemeClr val="dk1"/>
                </a:solidFill>
                <a:ea typeface="Source Sans Pro"/>
                <a:sym typeface="Source Sans Pro"/>
              </a:rPr>
              <a:t> before submitting, OR you may simply include a web URL for the image in the image location. Be sure to submit your assignment at least one hour before the deadline to provide time for troubleshooting. </a:t>
            </a:r>
          </a:p>
          <a:p>
            <a:endParaRPr lang="en-US" sz="1400" b="1" dirty="0">
              <a:solidFill>
                <a:schemeClr val="dk1"/>
              </a:solidFill>
              <a:ea typeface="Source Sans Pro"/>
              <a:sym typeface="Source Sans Pro"/>
            </a:endParaRPr>
          </a:p>
          <a:p>
            <a:r>
              <a:rPr lang="en-US" sz="1400" b="1" dirty="0">
                <a:solidFill>
                  <a:schemeClr val="dk1"/>
                </a:solidFill>
                <a:ea typeface="Source Sans Pro"/>
                <a:sym typeface="Source Sans Pro"/>
              </a:rPr>
              <a:t>Once the deadline passes, you will not be able to upload the document and therefore will not be able to submit and complete the assignment.</a:t>
            </a:r>
            <a:endParaRPr lang="en-US" sz="1400" b="1" u="sng" dirty="0"/>
          </a:p>
          <a:p>
            <a:endParaRPr lang="en-US" sz="1400" b="1" u="sng" dirty="0"/>
          </a:p>
          <a:p>
            <a:endParaRPr lang="en-US" sz="1400" b="1" dirty="0"/>
          </a:p>
          <a:p>
            <a:r>
              <a:rPr lang="en-US" sz="1400" b="1" dirty="0"/>
              <a:t>Peer assessment is limited to 300 characters.</a:t>
            </a:r>
          </a:p>
          <a:p>
            <a:endParaRPr lang="en-US" b="1" dirty="0"/>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extLst>
      <p:ext uri="{BB962C8B-B14F-4D97-AF65-F5344CB8AC3E}">
        <p14:creationId xmlns:p14="http://schemas.microsoft.com/office/powerpoint/2010/main" val="35127151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4462560" y="2544840"/>
            <a:ext cx="3804480" cy="2822400"/>
          </a:xfrm>
          <a:prstGeom prst="rect">
            <a:avLst/>
          </a:prstGeom>
          <a:solidFill>
            <a:srgbClr val="343434"/>
          </a:solidFill>
          <a:ln w="9360">
            <a:solidFill>
              <a:srgbClr val="4A7EBB"/>
            </a:solidFill>
            <a:round/>
          </a:ln>
        </p:spPr>
        <p:style>
          <a:lnRef idx="0">
            <a:scrgbClr r="0" g="0" b="0"/>
          </a:lnRef>
          <a:fillRef idx="0">
            <a:scrgbClr r="0" g="0" b="0"/>
          </a:fillRef>
          <a:effectRef idx="0">
            <a:scrgbClr r="0" g="0" b="0"/>
          </a:effectRef>
          <a:fontRef idx="minor"/>
        </p:style>
      </p:sp>
      <p:sp>
        <p:nvSpPr>
          <p:cNvPr id="168" name="CustomShape 2"/>
          <p:cNvSpPr/>
          <p:nvPr/>
        </p:nvSpPr>
        <p:spPr>
          <a:xfrm>
            <a:off x="362160" y="877680"/>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000" b="1" strike="noStrike" dirty="0">
                <a:solidFill>
                  <a:srgbClr val="000000"/>
                </a:solidFill>
                <a:latin typeface="Arial"/>
                <a:ea typeface="Source Sans Pro"/>
              </a:rPr>
              <a:t>Week 5 Project</a:t>
            </a:r>
            <a:endParaRPr dirty="0"/>
          </a:p>
        </p:txBody>
      </p:sp>
      <p:sp>
        <p:nvSpPr>
          <p:cNvPr id="169" name="CustomShape 3"/>
          <p:cNvSpPr/>
          <p:nvPr/>
        </p:nvSpPr>
        <p:spPr>
          <a:xfrm>
            <a:off x="383040" y="195408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solidFill>
                  <a:srgbClr val="6D6D6D"/>
                </a:solidFill>
                <a:latin typeface="Arial"/>
                <a:ea typeface="Source Sans Pro"/>
              </a:rPr>
              <a:t>Overview</a:t>
            </a:r>
            <a:endParaRPr dirty="0"/>
          </a:p>
        </p:txBody>
      </p:sp>
      <p:sp>
        <p:nvSpPr>
          <p:cNvPr id="170" name="CustomShape 4"/>
          <p:cNvSpPr/>
          <p:nvPr/>
        </p:nvSpPr>
        <p:spPr>
          <a:xfrm>
            <a:off x="374760" y="2413800"/>
            <a:ext cx="3624840" cy="346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sz="1200" dirty="0">
                <a:solidFill>
                  <a:srgbClr val="3F3F3F"/>
                </a:solidFill>
                <a:ea typeface="Source Sans Pro"/>
              </a:rPr>
              <a:t>In the fifth and final project activity of this course, your team will step up and view the system from the role of the architect. The steps to the right will guide you through this process.</a:t>
            </a:r>
            <a:endParaRPr lang="en-US" sz="1200" dirty="0"/>
          </a:p>
          <a:p>
            <a:pPr>
              <a:lnSpc>
                <a:spcPct val="110000"/>
              </a:lnSpc>
            </a:pPr>
            <a:endParaRPr lang="en-US" sz="1200" dirty="0"/>
          </a:p>
          <a:p>
            <a:pPr>
              <a:lnSpc>
                <a:spcPct val="110000"/>
              </a:lnSpc>
            </a:pPr>
            <a:r>
              <a:rPr lang="en-US" sz="1200" dirty="0">
                <a:solidFill>
                  <a:srgbClr val="3F3F3F"/>
                </a:solidFill>
                <a:ea typeface="Source Sans Pro"/>
              </a:rPr>
              <a:t>Note that some Scratch Pages are included at the end of this document for you to capture any ideas, sketches, etc. that you have as you work through the project. These will not be assessed and you are not required to submit them with your project (but you may do so if you think they offer any additional insight into your thinking process!). </a:t>
            </a:r>
            <a:endParaRPr lang="en-US" sz="1200" dirty="0"/>
          </a:p>
          <a:p>
            <a:pPr>
              <a:lnSpc>
                <a:spcPct val="110000"/>
              </a:lnSpc>
            </a:pPr>
            <a:endParaRPr dirty="0"/>
          </a:p>
          <a:p>
            <a:pPr>
              <a:lnSpc>
                <a:spcPct val="110000"/>
              </a:lnSpc>
            </a:pPr>
            <a:endParaRPr dirty="0"/>
          </a:p>
          <a:p>
            <a:pPr algn="ctr">
              <a:lnSpc>
                <a:spcPct val="110000"/>
              </a:lnSpc>
            </a:pPr>
            <a:endParaRPr dirty="0"/>
          </a:p>
          <a:p>
            <a:pPr>
              <a:lnSpc>
                <a:spcPct val="110000"/>
              </a:lnSpc>
            </a:pPr>
            <a:endParaRPr dirty="0"/>
          </a:p>
          <a:p>
            <a:pPr>
              <a:lnSpc>
                <a:spcPct val="110000"/>
              </a:lnSpc>
            </a:pPr>
            <a:endParaRPr dirty="0"/>
          </a:p>
        </p:txBody>
      </p:sp>
      <p:sp>
        <p:nvSpPr>
          <p:cNvPr id="171" name="CustomShape 5"/>
          <p:cNvSpPr/>
          <p:nvPr/>
        </p:nvSpPr>
        <p:spPr>
          <a:xfrm>
            <a:off x="4497120" y="2589480"/>
            <a:ext cx="3689640" cy="277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STEPS:</a:t>
            </a:r>
            <a:endParaRPr sz="1400" dirty="0"/>
          </a:p>
          <a:p>
            <a:pPr>
              <a:lnSpc>
                <a:spcPct val="60000"/>
              </a:lnSpc>
            </a:pPr>
            <a:endParaRPr sz="1400" dirty="0"/>
          </a:p>
          <a:p>
            <a:pPr>
              <a:lnSpc>
                <a:spcPct val="150000"/>
              </a:lnSpc>
            </a:pPr>
            <a:r>
              <a:rPr lang="en-US" sz="1400" b="1" strike="noStrike" dirty="0">
                <a:solidFill>
                  <a:srgbClr val="FFFFFF"/>
                </a:solidFill>
                <a:latin typeface="Arial"/>
                <a:ea typeface="Source Sans Pro"/>
              </a:rPr>
              <a:t>Step 1</a:t>
            </a:r>
            <a:r>
              <a:rPr lang="en-US" sz="1400" strike="noStrike" dirty="0">
                <a:solidFill>
                  <a:srgbClr val="FFFFFF"/>
                </a:solidFill>
                <a:latin typeface="Arial"/>
                <a:ea typeface="Source Sans Pro"/>
              </a:rPr>
              <a:t>: Develop the system architecture. </a:t>
            </a:r>
            <a:endParaRPr sz="1400" dirty="0"/>
          </a:p>
          <a:p>
            <a:pPr>
              <a:lnSpc>
                <a:spcPct val="150000"/>
              </a:lnSpc>
            </a:pPr>
            <a:r>
              <a:rPr lang="en-US" sz="1400" b="1" strike="noStrike" dirty="0">
                <a:solidFill>
                  <a:srgbClr val="FFFFFF"/>
                </a:solidFill>
                <a:latin typeface="Arial"/>
                <a:ea typeface="Source Sans Pro"/>
              </a:rPr>
              <a:t>Step 2</a:t>
            </a:r>
            <a:r>
              <a:rPr lang="en-US" sz="1400" strike="noStrike" dirty="0">
                <a:solidFill>
                  <a:srgbClr val="FFFFFF"/>
                </a:solidFill>
                <a:latin typeface="Arial"/>
                <a:ea typeface="Source Sans Pro"/>
              </a:rPr>
              <a:t>: </a:t>
            </a:r>
            <a:r>
              <a:rPr lang="en-US" sz="1400" dirty="0">
                <a:solidFill>
                  <a:srgbClr val="FFFFFF"/>
                </a:solidFill>
                <a:latin typeface="Arial"/>
                <a:ea typeface="Source Sans Pro"/>
              </a:rPr>
              <a:t>Identify s</a:t>
            </a:r>
            <a:r>
              <a:rPr lang="en-US" sz="1400" strike="noStrike" dirty="0">
                <a:solidFill>
                  <a:srgbClr val="FFFFFF"/>
                </a:solidFill>
                <a:latin typeface="Arial"/>
                <a:ea typeface="Source Sans Pro"/>
              </a:rPr>
              <a:t>ources of ambiguity. </a:t>
            </a:r>
            <a:endParaRPr sz="1400" dirty="0"/>
          </a:p>
          <a:p>
            <a:pPr>
              <a:lnSpc>
                <a:spcPct val="150000"/>
              </a:lnSpc>
            </a:pPr>
            <a:r>
              <a:rPr lang="en-US" sz="1400" b="1" strike="noStrike" dirty="0">
                <a:solidFill>
                  <a:srgbClr val="FFFFFF"/>
                </a:solidFill>
                <a:latin typeface="Arial"/>
                <a:ea typeface="Source Sans Pro"/>
              </a:rPr>
              <a:t>Step 3</a:t>
            </a:r>
            <a:r>
              <a:rPr lang="en-US" sz="1400" strike="noStrike" dirty="0">
                <a:solidFill>
                  <a:srgbClr val="FFFFFF"/>
                </a:solidFill>
                <a:latin typeface="Arial"/>
                <a:ea typeface="Source Sans Pro"/>
              </a:rPr>
              <a:t>: </a:t>
            </a:r>
            <a:r>
              <a:rPr lang="en-US" sz="1400" dirty="0">
                <a:solidFill>
                  <a:srgbClr val="FFFFFF"/>
                </a:solidFill>
                <a:latin typeface="Arial"/>
                <a:ea typeface="Source Sans Pro"/>
              </a:rPr>
              <a:t>Identify d</a:t>
            </a:r>
            <a:r>
              <a:rPr lang="en-US" sz="1400" strike="noStrike" dirty="0">
                <a:solidFill>
                  <a:srgbClr val="FFFFFF"/>
                </a:solidFill>
                <a:latin typeface="Arial"/>
                <a:ea typeface="Source Sans Pro"/>
              </a:rPr>
              <a:t>eliverables of the architect.</a:t>
            </a:r>
            <a:endParaRPr sz="1400" dirty="0"/>
          </a:p>
          <a:p>
            <a:pPr>
              <a:lnSpc>
                <a:spcPct val="150000"/>
              </a:lnSpc>
            </a:pPr>
            <a:r>
              <a:rPr lang="en-US" sz="1400" b="1" strike="noStrike" dirty="0">
                <a:solidFill>
                  <a:srgbClr val="FFFFFF"/>
                </a:solidFill>
                <a:latin typeface="Arial"/>
                <a:ea typeface="Source Sans Pro"/>
              </a:rPr>
              <a:t>Step 4</a:t>
            </a:r>
            <a:r>
              <a:rPr lang="en-US" sz="1400" strike="noStrike" dirty="0">
                <a:solidFill>
                  <a:srgbClr val="FFFFFF"/>
                </a:solidFill>
                <a:latin typeface="Arial"/>
                <a:ea typeface="Source Sans Pro"/>
              </a:rPr>
              <a:t>: Review and submit </a:t>
            </a:r>
            <a:r>
              <a:rPr lang="en-US" sz="1400" strike="noStrike">
                <a:solidFill>
                  <a:srgbClr val="FFFFFF"/>
                </a:solidFill>
                <a:latin typeface="Arial"/>
                <a:ea typeface="Source Sans Pro"/>
              </a:rPr>
              <a:t>your </a:t>
            </a:r>
            <a:r>
              <a:rPr lang="en-US" sz="1400">
                <a:solidFill>
                  <a:srgbClr val="FFFFFF"/>
                </a:solidFill>
                <a:latin typeface="Arial"/>
                <a:ea typeface="Source Sans Pro"/>
              </a:rPr>
              <a:t>project.</a:t>
            </a:r>
            <a:endParaRPr sz="1400" dirty="0"/>
          </a:p>
          <a:p>
            <a:pPr>
              <a:lnSpc>
                <a:spcPct val="150000"/>
              </a:lnSpc>
            </a:pPr>
            <a:endParaRPr dirty="0"/>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286560" y="635032"/>
            <a:ext cx="7778880" cy="529192"/>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600" b="1" strike="noStrike" dirty="0">
                <a:solidFill>
                  <a:srgbClr val="000000"/>
                </a:solidFill>
                <a:latin typeface="Arial"/>
                <a:ea typeface="Arial"/>
              </a:rPr>
              <a:t>STEP 1: ARCHITECTURAL REPRESENTATION</a:t>
            </a:r>
            <a:endParaRPr dirty="0"/>
          </a:p>
        </p:txBody>
      </p:sp>
      <p:sp>
        <p:nvSpPr>
          <p:cNvPr id="174" name="CustomShape 2"/>
          <p:cNvSpPr/>
          <p:nvPr/>
        </p:nvSpPr>
        <p:spPr>
          <a:xfrm>
            <a:off x="315720" y="1164224"/>
            <a:ext cx="8418240" cy="9554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i="1" strike="noStrike" dirty="0">
                <a:solidFill>
                  <a:srgbClr val="3F3F3F"/>
                </a:solidFill>
                <a:latin typeface="Source Sans Pro"/>
                <a:ea typeface="Source Sans Pro"/>
              </a:rPr>
              <a:t>For your chosen system, develop the system architecture diagram and insert the diagram below. Remember: System Architecture is the embodiment of a concept, the allocation of physical/informational function to the elements of form, and the definition of relationships among the elements and with the surrounding context. Be sure to include all information in a clean and understandable way. </a:t>
            </a:r>
          </a:p>
          <a:p>
            <a:r>
              <a:rPr lang="en-US" sz="1200" i="1" dirty="0">
                <a:solidFill>
                  <a:srgbClr val="3F3F3F"/>
                </a:solidFill>
                <a:ea typeface="Source Sans Pro"/>
              </a:rPr>
              <a:t>Please remember the file size limit and </a:t>
            </a:r>
            <a:r>
              <a:rPr lang="en-US" sz="1200" i="1" u="sng" dirty="0">
                <a:solidFill>
                  <a:srgbClr val="000000"/>
                </a:solidFill>
                <a:ea typeface="Source Sans Pro"/>
              </a:rPr>
              <a:t>resize</a:t>
            </a:r>
            <a:r>
              <a:rPr lang="en-US" sz="1200" i="1" dirty="0">
                <a:solidFill>
                  <a:srgbClr val="3F3F3F"/>
                </a:solidFill>
                <a:ea typeface="Source Sans Pro"/>
              </a:rPr>
              <a:t> or paste the image URL instead, as needed.</a:t>
            </a:r>
            <a:endParaRPr lang="en-US" sz="1200" dirty="0"/>
          </a:p>
          <a:p>
            <a:pPr>
              <a:lnSpc>
                <a:spcPct val="100000"/>
              </a:lnSpc>
            </a:pPr>
            <a:endParaRPr lang="en-US" sz="1200" i="1" strike="noStrike" dirty="0">
              <a:solidFill>
                <a:srgbClr val="3F3F3F"/>
              </a:solidFill>
              <a:latin typeface="Source Sans Pro"/>
              <a:ea typeface="Source Sans Pro"/>
            </a:endParaRPr>
          </a:p>
          <a:p>
            <a:pPr>
              <a:lnSpc>
                <a:spcPct val="100000"/>
              </a:lnSpc>
            </a:pPr>
            <a:endParaRPr dirty="0"/>
          </a:p>
        </p:txBody>
      </p:sp>
      <p:sp>
        <p:nvSpPr>
          <p:cNvPr id="175" name="CustomShape 3"/>
          <p:cNvSpPr/>
          <p:nvPr/>
        </p:nvSpPr>
        <p:spPr>
          <a:xfrm>
            <a:off x="8734680" y="6356520"/>
            <a:ext cx="408600" cy="364320"/>
          </a:xfrm>
          <a:prstGeom prst="rect">
            <a:avLst/>
          </a:prstGeom>
          <a:noFill/>
          <a:ln>
            <a:noFill/>
          </a:ln>
        </p:spPr>
        <p:style>
          <a:lnRef idx="0">
            <a:scrgbClr r="0" g="0" b="0"/>
          </a:lnRef>
          <a:fillRef idx="0">
            <a:scrgbClr r="0" g="0" b="0"/>
          </a:fillRef>
          <a:effectRef idx="0">
            <a:scrgbClr r="0" g="0" b="0"/>
          </a:effectRef>
          <a:fontRef idx="minor"/>
        </p:style>
      </p:sp>
      <p:sp>
        <p:nvSpPr>
          <p:cNvPr id="176" name="CustomShape 4"/>
          <p:cNvSpPr/>
          <p:nvPr/>
        </p:nvSpPr>
        <p:spPr>
          <a:xfrm>
            <a:off x="367560" y="2872220"/>
            <a:ext cx="8428320" cy="3551309"/>
          </a:xfrm>
          <a:prstGeom prst="rect">
            <a:avLst/>
          </a:prstGeom>
          <a:noFill/>
          <a:ln w="9360" cap="rnd">
            <a:solidFill>
              <a:srgbClr val="000000"/>
            </a:solidFill>
            <a:custDash>
              <a:ds d="600000" sp="500000"/>
            </a:custDash>
            <a:round/>
          </a:ln>
        </p:spPr>
        <p:style>
          <a:lnRef idx="0">
            <a:scrgbClr r="0" g="0" b="0"/>
          </a:lnRef>
          <a:fillRef idx="0">
            <a:scrgbClr r="0" g="0" b="0"/>
          </a:fillRef>
          <a:effectRef idx="0">
            <a:scrgbClr r="0" g="0" b="0"/>
          </a:effectRef>
          <a:fontRef idx="minor"/>
        </p:style>
        <p:txBody>
          <a:bodyPr lIns="90000" tIns="45000" rIns="90000" bIns="45000"/>
          <a:lstStyle/>
          <a:p>
            <a:pPr algn="ctr"/>
            <a:endParaRPr dirty="0"/>
          </a:p>
        </p:txBody>
      </p:sp>
      <p:sp>
        <p:nvSpPr>
          <p:cNvPr id="177" name="CustomShape 5"/>
          <p:cNvSpPr/>
          <p:nvPr/>
        </p:nvSpPr>
        <p:spPr>
          <a:xfrm>
            <a:off x="315720" y="2488340"/>
            <a:ext cx="4415040" cy="46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3F3F3F"/>
                </a:solidFill>
                <a:latin typeface="Source Sans Pro"/>
                <a:ea typeface="Source Sans Pro"/>
              </a:rPr>
              <a:t>System Diagram/Schematic</a:t>
            </a:r>
            <a:endParaRPr dirty="0"/>
          </a:p>
          <a:p>
            <a:pPr>
              <a:lnSpc>
                <a:spcPct val="100000"/>
              </a:lnSpc>
            </a:pPr>
            <a:endParaRPr dirty="0"/>
          </a:p>
          <a:p>
            <a:pPr>
              <a:lnSpc>
                <a:spcPct val="100000"/>
              </a:lnSpc>
            </a:pPr>
            <a:endParaRPr dirty="0"/>
          </a:p>
          <a:p>
            <a:pPr>
              <a:lnSpc>
                <a:spcPct val="100000"/>
              </a:lnSpc>
            </a:pPr>
            <a:endParaRPr dirty="0"/>
          </a:p>
          <a:p>
            <a:pPr algn="ctr">
              <a:lnSpc>
                <a:spcPct val="100000"/>
              </a:lnSpc>
            </a:pPr>
            <a:endParaRPr dirty="0"/>
          </a:p>
          <a:p>
            <a:pPr>
              <a:lnSpc>
                <a:spcPct val="100000"/>
              </a:lnSpc>
            </a:pPr>
            <a:endParaRPr dirty="0"/>
          </a:p>
          <a:p>
            <a:pPr>
              <a:lnSpc>
                <a:spcPct val="100000"/>
              </a:lnSpc>
            </a:pPr>
            <a:endParaRPr dirty="0"/>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11" name="Shape 320"/>
          <p:cNvSpPr txBox="1"/>
          <p:nvPr/>
        </p:nvSpPr>
        <p:spPr>
          <a:xfrm>
            <a:off x="306068" y="2207828"/>
            <a:ext cx="1653119" cy="37328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a:solidFill>
                  <a:srgbClr val="3F3F3F"/>
                </a:solidFill>
                <a:latin typeface="+mj-lt"/>
                <a:ea typeface="Source Sans Pro"/>
                <a:cs typeface="Source Sans Pro"/>
                <a:sym typeface="Source Sans Pro"/>
              </a:rPr>
              <a:t>Name of Syste</a:t>
            </a:r>
            <a:r>
              <a:rPr lang="en-US" sz="1400" b="1" dirty="0">
                <a:solidFill>
                  <a:srgbClr val="3F3F3F"/>
                </a:solidFill>
                <a:latin typeface="+mj-lt"/>
                <a:ea typeface="Source Sans Pro"/>
                <a:cs typeface="Source Sans Pro"/>
                <a:sym typeface="Source Sans Pro"/>
              </a:rPr>
              <a:t>m:</a:t>
            </a:r>
            <a:endParaRPr sz="1400" b="0" i="0" u="none" strike="noStrike" cap="none" dirty="0">
              <a:solidFill>
                <a:schemeClr val="dk1"/>
              </a:solidFill>
              <a:latin typeface="+mj-lt"/>
              <a:ea typeface="Times New Roman"/>
              <a:cs typeface="Times New Roman"/>
              <a:sym typeface="Times New Roman"/>
            </a:endParaRPr>
          </a:p>
        </p:txBody>
      </p:sp>
      <p:sp>
        <p:nvSpPr>
          <p:cNvPr id="12" name="Shape 318"/>
          <p:cNvSpPr/>
          <p:nvPr/>
        </p:nvSpPr>
        <p:spPr>
          <a:xfrm>
            <a:off x="1959187" y="2182525"/>
            <a:ext cx="6827538" cy="344543"/>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3" name="TextBox 12"/>
          <p:cNvSpPr txBox="1"/>
          <p:nvPr/>
        </p:nvSpPr>
        <p:spPr>
          <a:xfrm>
            <a:off x="1999713" y="2209965"/>
            <a:ext cx="6787009" cy="307777"/>
          </a:xfrm>
          <a:prstGeom prst="rect">
            <a:avLst/>
          </a:prstGeom>
          <a:noFill/>
        </p:spPr>
        <p:txBody>
          <a:bodyPr wrap="square" rtlCol="0">
            <a:spAutoFit/>
          </a:bodyPr>
          <a:lstStyle/>
          <a:p>
            <a:r>
              <a:rPr lang="en-US" sz="1400" dirty="0"/>
              <a:t>Electronic Rack &amp; Pinion Steering System</a:t>
            </a:r>
          </a:p>
        </p:txBody>
      </p:sp>
      <p:pic>
        <p:nvPicPr>
          <p:cNvPr id="4" name="Picture 3">
            <a:extLst>
              <a:ext uri="{FF2B5EF4-FFF2-40B4-BE49-F238E27FC236}">
                <a16:creationId xmlns:a16="http://schemas.microsoft.com/office/drawing/2014/main" id="{2F91A005-DAE9-4B79-9915-5E4DE8CD50F0}"/>
              </a:ext>
            </a:extLst>
          </p:cNvPr>
          <p:cNvPicPr>
            <a:picLocks noChangeAspect="1"/>
          </p:cNvPicPr>
          <p:nvPr/>
        </p:nvPicPr>
        <p:blipFill>
          <a:blip r:embed="rId3"/>
          <a:stretch>
            <a:fillRect/>
          </a:stretch>
        </p:blipFill>
        <p:spPr>
          <a:xfrm>
            <a:off x="950464" y="2837130"/>
            <a:ext cx="7262511" cy="3625396"/>
          </a:xfrm>
          <a:prstGeom prst="rect">
            <a:avLst/>
          </a:prstGeom>
        </p:spPr>
      </p:pic>
    </p:spTree>
  </p:cSld>
  <p:clrMapOvr>
    <a:masterClrMapping/>
  </p:clrMapOvr>
  <p:transition spd="slow">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286560" y="540205"/>
            <a:ext cx="8447400" cy="966683"/>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000" b="1" strike="noStrike" dirty="0">
                <a:solidFill>
                  <a:srgbClr val="000000"/>
                </a:solidFill>
                <a:latin typeface="Arial"/>
                <a:ea typeface="Arial"/>
              </a:rPr>
              <a:t>STEP 2: SOURCES OF AMBIGUITY</a:t>
            </a:r>
            <a:endParaRPr sz="3000" dirty="0"/>
          </a:p>
        </p:txBody>
      </p:sp>
      <p:sp>
        <p:nvSpPr>
          <p:cNvPr id="179" name="CustomShape 2"/>
          <p:cNvSpPr/>
          <p:nvPr/>
        </p:nvSpPr>
        <p:spPr>
          <a:xfrm>
            <a:off x="315720" y="1156229"/>
            <a:ext cx="8418240" cy="1161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200" i="1" strike="noStrike" dirty="0">
                <a:solidFill>
                  <a:srgbClr val="3F3F3F"/>
                </a:solidFill>
                <a:latin typeface="Source Sans Pro"/>
                <a:ea typeface="Source Sans Pro"/>
              </a:rPr>
              <a:t>One of the primary roles of the architect is to reduce ambiguity. </a:t>
            </a:r>
            <a:r>
              <a:rPr lang="en-US" sz="1200" i="1" dirty="0">
                <a:solidFill>
                  <a:srgbClr val="3F3F3F"/>
                </a:solidFill>
                <a:latin typeface="Source Sans Pro"/>
                <a:ea typeface="Source Sans Pro"/>
              </a:rPr>
              <a:t>Fill in the first column of the following table with at least five sources of ambiguity, and then note what data, analysis, or representations could be delivered by the architect to reduce ambiguity. Then, mark with an ’X’ in the corresponding cell to indicate the type of ambiguity that particular data/analysis point is addressing. </a:t>
            </a:r>
            <a:endParaRPr sz="1200" dirty="0"/>
          </a:p>
          <a:p>
            <a:endParaRPr dirty="0"/>
          </a:p>
        </p:txBody>
      </p:sp>
      <p:sp>
        <p:nvSpPr>
          <p:cNvPr id="180" name="CustomShape 3"/>
          <p:cNvSpPr/>
          <p:nvPr/>
        </p:nvSpPr>
        <p:spPr>
          <a:xfrm>
            <a:off x="8734680" y="6356520"/>
            <a:ext cx="408600" cy="364320"/>
          </a:xfrm>
          <a:prstGeom prst="rect">
            <a:avLst/>
          </a:prstGeom>
          <a:noFill/>
          <a:ln>
            <a:noFill/>
          </a:ln>
        </p:spPr>
        <p:style>
          <a:lnRef idx="0">
            <a:scrgbClr r="0" g="0" b="0"/>
          </a:lnRef>
          <a:fillRef idx="0">
            <a:scrgbClr r="0" g="0" b="0"/>
          </a:fillRef>
          <a:effectRef idx="0">
            <a:scrgbClr r="0" g="0" b="0"/>
          </a:effectRef>
          <a:fontRef idx="minor"/>
        </p:style>
      </p:sp>
      <p:graphicFrame>
        <p:nvGraphicFramePr>
          <p:cNvPr id="7" name="Table 6"/>
          <p:cNvGraphicFramePr>
            <a:graphicFrameLocks noGrp="1"/>
          </p:cNvGraphicFramePr>
          <p:nvPr>
            <p:extLst>
              <p:ext uri="{D42A27DB-BD31-4B8C-83A1-F6EECF244321}">
                <p14:modId xmlns:p14="http://schemas.microsoft.com/office/powerpoint/2010/main" val="1715249134"/>
              </p:ext>
            </p:extLst>
          </p:nvPr>
        </p:nvGraphicFramePr>
        <p:xfrm>
          <a:off x="407319" y="1917555"/>
          <a:ext cx="8329358" cy="4461260"/>
        </p:xfrm>
        <a:graphic>
          <a:graphicData uri="http://schemas.openxmlformats.org/drawingml/2006/table">
            <a:tbl>
              <a:tblPr firstRow="1" bandRow="1">
                <a:tableStyleId>{3B4B98B0-60AC-42C2-AFA5-B58CD77FA1E5}</a:tableStyleId>
              </a:tblPr>
              <a:tblGrid>
                <a:gridCol w="1605915">
                  <a:extLst>
                    <a:ext uri="{9D8B030D-6E8A-4147-A177-3AD203B41FA5}">
                      <a16:colId xmlns:a16="http://schemas.microsoft.com/office/drawing/2014/main" val="3639328939"/>
                    </a:ext>
                  </a:extLst>
                </a:gridCol>
                <a:gridCol w="2296978">
                  <a:extLst>
                    <a:ext uri="{9D8B030D-6E8A-4147-A177-3AD203B41FA5}">
                      <a16:colId xmlns:a16="http://schemas.microsoft.com/office/drawing/2014/main" val="1873576980"/>
                    </a:ext>
                  </a:extLst>
                </a:gridCol>
                <a:gridCol w="885293">
                  <a:extLst>
                    <a:ext uri="{9D8B030D-6E8A-4147-A177-3AD203B41FA5}">
                      <a16:colId xmlns:a16="http://schemas.microsoft.com/office/drawing/2014/main" val="2797296074"/>
                    </a:ext>
                  </a:extLst>
                </a:gridCol>
                <a:gridCol w="885293">
                  <a:extLst>
                    <a:ext uri="{9D8B030D-6E8A-4147-A177-3AD203B41FA5}">
                      <a16:colId xmlns:a16="http://schemas.microsoft.com/office/drawing/2014/main" val="20003"/>
                    </a:ext>
                  </a:extLst>
                </a:gridCol>
                <a:gridCol w="885293">
                  <a:extLst>
                    <a:ext uri="{9D8B030D-6E8A-4147-A177-3AD203B41FA5}">
                      <a16:colId xmlns:a16="http://schemas.microsoft.com/office/drawing/2014/main" val="20004"/>
                    </a:ext>
                  </a:extLst>
                </a:gridCol>
                <a:gridCol w="885293">
                  <a:extLst>
                    <a:ext uri="{9D8B030D-6E8A-4147-A177-3AD203B41FA5}">
                      <a16:colId xmlns:a16="http://schemas.microsoft.com/office/drawing/2014/main" val="20005"/>
                    </a:ext>
                  </a:extLst>
                </a:gridCol>
                <a:gridCol w="885293">
                  <a:extLst>
                    <a:ext uri="{9D8B030D-6E8A-4147-A177-3AD203B41FA5}">
                      <a16:colId xmlns:a16="http://schemas.microsoft.com/office/drawing/2014/main" val="20006"/>
                    </a:ext>
                  </a:extLst>
                </a:gridCol>
              </a:tblGrid>
              <a:tr h="265044">
                <a:tc>
                  <a:txBody>
                    <a:bodyPr/>
                    <a:lstStyle/>
                    <a:p>
                      <a:endParaRPr lang="en-US" sz="900" dirty="0"/>
                    </a:p>
                  </a:txBody>
                  <a:tcPr anchor="ctr">
                    <a:lnL>
                      <a:noFill/>
                    </a:lnL>
                    <a:lnR w="12700" cap="flat" cmpd="sng" algn="ctr">
                      <a:noFill/>
                      <a:prstDash val="solid"/>
                      <a:round/>
                      <a:headEnd type="none" w="med" len="med"/>
                      <a:tailEnd type="none" w="med" len="med"/>
                    </a:lnR>
                    <a:lnT w="12700" cmpd="sng">
                      <a:no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900" dirty="0"/>
                    </a:p>
                  </a:txBody>
                  <a:tcPr anchor="ctr">
                    <a:lnL w="12700" cap="flat" cmpd="sng" algn="ctr">
                      <a:no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r>
                        <a:rPr lang="en-US" sz="900" dirty="0"/>
                        <a:t>Types of Ambiguity</a:t>
                      </a:r>
                      <a:r>
                        <a:rPr lang="en-US" sz="900" baseline="0" dirty="0"/>
                        <a:t> (Select all that apply)</a:t>
                      </a:r>
                      <a:endParaRPr lang="en-US" sz="900" dirty="0"/>
                    </a:p>
                  </a:txBody>
                  <a:tcPr anchor="ctr">
                    <a:lnL w="12700" cap="flat" cmpd="sng" algn="ctr">
                      <a:solidFill>
                        <a:srgbClr val="4F81BD"/>
                      </a:solidFill>
                      <a:prstDash val="solid"/>
                      <a:round/>
                      <a:headEnd type="none" w="med" len="med"/>
                      <a:tailEnd type="none" w="med" len="med"/>
                    </a:lnL>
                    <a:lnR>
                      <a:noFill/>
                    </a:lnR>
                    <a:lnT w="12700" cmpd="sng">
                      <a:no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hMerge="1">
                  <a:txBody>
                    <a:bodyPr/>
                    <a:lstStyle/>
                    <a:p>
                      <a:pPr algn="ctr"/>
                      <a:endParaRPr lang="en-US" sz="9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hMerge="1">
                  <a:txBody>
                    <a:bodyPr/>
                    <a:lstStyle/>
                    <a:p>
                      <a:pPr algn="ctr"/>
                      <a:endParaRPr lang="en-US" sz="900" dirty="0"/>
                    </a:p>
                  </a:txBody>
                  <a:tcPr anchor="ct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10000"/>
                  </a:ext>
                </a:extLst>
              </a:tr>
              <a:tr h="386216">
                <a:tc>
                  <a:txBody>
                    <a:bodyPr/>
                    <a:lstStyle/>
                    <a:p>
                      <a:r>
                        <a:rPr lang="en-US" sz="900" dirty="0"/>
                        <a:t>Sources of Ambiguity</a:t>
                      </a:r>
                      <a:r>
                        <a:rPr lang="en-US" sz="900" baseline="0" dirty="0"/>
                        <a:t> and Open Questions</a:t>
                      </a:r>
                      <a:endParaRPr lang="en-US" sz="900" dirty="0"/>
                    </a:p>
                  </a:txBody>
                  <a:tcPr anchor="ctr">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chemeClr val="bg1"/>
                    </a:solidFill>
                  </a:tcPr>
                </a:tc>
                <a:tc>
                  <a:txBody>
                    <a:bodyPr/>
                    <a:lstStyle/>
                    <a:p>
                      <a:r>
                        <a:rPr lang="en-US" sz="900" dirty="0"/>
                        <a:t>Data, Analysis, or Representation</a:t>
                      </a:r>
                      <a:r>
                        <a:rPr lang="en-US" sz="900" baseline="0" dirty="0"/>
                        <a:t> to Reduce Ambiguity</a:t>
                      </a:r>
                      <a:endParaRPr lang="en-US" sz="9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chemeClr val="bg1"/>
                    </a:solidFill>
                  </a:tcPr>
                </a:tc>
                <a:tc>
                  <a:txBody>
                    <a:bodyPr/>
                    <a:lstStyle/>
                    <a:p>
                      <a:pPr algn="ctr"/>
                      <a:r>
                        <a:rPr lang="en-US" sz="900" dirty="0"/>
                        <a:t>Fuzziness</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chemeClr val="bg1"/>
                    </a:solidFill>
                  </a:tcPr>
                </a:tc>
                <a:tc>
                  <a:txBody>
                    <a:bodyPr/>
                    <a:lstStyle/>
                    <a:p>
                      <a:pPr algn="ctr"/>
                      <a:r>
                        <a:rPr lang="en-US" sz="900" dirty="0"/>
                        <a:t>Uncertainty</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chemeClr val="bg1"/>
                    </a:solidFill>
                  </a:tcPr>
                </a:tc>
                <a:tc>
                  <a:txBody>
                    <a:bodyPr/>
                    <a:lstStyle/>
                    <a:p>
                      <a:pPr algn="ctr"/>
                      <a:r>
                        <a:rPr lang="en-US" sz="900" dirty="0"/>
                        <a:t>False Information</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chemeClr val="bg1"/>
                    </a:solidFill>
                  </a:tcPr>
                </a:tc>
                <a:tc>
                  <a:txBody>
                    <a:bodyPr/>
                    <a:lstStyle/>
                    <a:p>
                      <a:pPr algn="ctr"/>
                      <a:r>
                        <a:rPr lang="en-US" sz="900" dirty="0"/>
                        <a:t>Unknown Information</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chemeClr val="bg1"/>
                    </a:solidFill>
                  </a:tcPr>
                </a:tc>
                <a:tc>
                  <a:txBody>
                    <a:bodyPr/>
                    <a:lstStyle/>
                    <a:p>
                      <a:pPr algn="ctr"/>
                      <a:r>
                        <a:rPr lang="en-US" sz="900" dirty="0"/>
                        <a:t>Conflicting Information</a:t>
                      </a:r>
                    </a:p>
                  </a:txBody>
                  <a:tcPr anchor="ctr">
                    <a:lnL w="12700" cap="flat" cmpd="sng" algn="ctr">
                      <a:solidFill>
                        <a:srgbClr val="4F81BD"/>
                      </a:solidFill>
                      <a:prstDash val="solid"/>
                      <a:round/>
                      <a:headEnd type="none" w="med" len="med"/>
                      <a:tailEnd type="none" w="med" len="med"/>
                    </a:lnL>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chemeClr val="bg1"/>
                    </a:solidFill>
                  </a:tcPr>
                </a:tc>
                <a:extLst>
                  <a:ext uri="{0D108BD9-81ED-4DB2-BD59-A6C34878D82A}">
                    <a16:rowId xmlns:a16="http://schemas.microsoft.com/office/drawing/2014/main" val="240704126"/>
                  </a:ext>
                </a:extLst>
              </a:tr>
              <a:tr h="386216">
                <a:tc>
                  <a:txBody>
                    <a:bodyPr/>
                    <a:lstStyle/>
                    <a:p>
                      <a:r>
                        <a:rPr lang="en-US" sz="1000" dirty="0"/>
                        <a:t>What are the correct vehicle loads?</a:t>
                      </a:r>
                    </a:p>
                  </a:txBody>
                  <a:tcPr>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solidFill>
                      <a:schemeClr val="accent1">
                        <a:lumMod val="20000"/>
                        <a:lumOff val="80000"/>
                      </a:schemeClr>
                    </a:solidFill>
                  </a:tcPr>
                </a:tc>
                <a:tc>
                  <a:txBody>
                    <a:bodyPr/>
                    <a:lstStyle/>
                    <a:p>
                      <a:r>
                        <a:rPr lang="en-US" sz="1000" dirty="0"/>
                        <a:t>Depending on market research determine the type of vehicle. Perform analysis on similar products to identify loads. </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solidFill>
                      <a:schemeClr val="accent1">
                        <a:lumMod val="20000"/>
                        <a:lumOff val="80000"/>
                      </a:schemeClr>
                    </a:solidFill>
                  </a:tcPr>
                </a:tc>
                <a:tc>
                  <a:txBody>
                    <a:bodyPr/>
                    <a:lstStyle/>
                    <a:p>
                      <a:pPr algn="ctr"/>
                      <a:endParaRPr lang="en-US" sz="10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solidFill>
                      <a:schemeClr val="accent1">
                        <a:lumMod val="20000"/>
                        <a:lumOff val="80000"/>
                      </a:schemeClr>
                    </a:solidFill>
                  </a:tcPr>
                </a:tc>
                <a:tc>
                  <a:txBody>
                    <a:bodyPr/>
                    <a:lstStyle/>
                    <a:p>
                      <a:pPr algn="ctr"/>
                      <a:r>
                        <a:rPr lang="en-US" sz="1000" dirty="0"/>
                        <a:t>X</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solidFill>
                      <a:schemeClr val="accent1">
                        <a:lumMod val="20000"/>
                        <a:lumOff val="80000"/>
                      </a:schemeClr>
                    </a:solidFill>
                  </a:tcPr>
                </a:tc>
                <a:tc>
                  <a:txBody>
                    <a:bodyPr/>
                    <a:lstStyle/>
                    <a:p>
                      <a:pPr algn="ctr"/>
                      <a:endParaRPr lang="en-US" sz="10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solidFill>
                      <a:schemeClr val="accent1">
                        <a:lumMod val="20000"/>
                        <a:lumOff val="80000"/>
                      </a:schemeClr>
                    </a:solidFill>
                  </a:tcPr>
                </a:tc>
                <a:tc>
                  <a:txBody>
                    <a:bodyPr/>
                    <a:lstStyle/>
                    <a:p>
                      <a:pPr algn="ctr"/>
                      <a:r>
                        <a:rPr lang="en-US" sz="1000" dirty="0"/>
                        <a:t>X</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solidFill>
                      <a:schemeClr val="accent1">
                        <a:lumMod val="20000"/>
                        <a:lumOff val="80000"/>
                      </a:schemeClr>
                    </a:solidFill>
                  </a:tcPr>
                </a:tc>
                <a:tc>
                  <a:txBody>
                    <a:bodyPr/>
                    <a:lstStyle/>
                    <a:p>
                      <a:pPr algn="ctr"/>
                      <a:endParaRPr lang="en-US" sz="1000" dirty="0"/>
                    </a:p>
                  </a:txBody>
                  <a:tcPr anchor="ctr">
                    <a:lnL w="12700" cap="flat" cmpd="sng" algn="ctr">
                      <a:solidFill>
                        <a:srgbClr val="4F81BD"/>
                      </a:solidFill>
                      <a:prstDash val="solid"/>
                      <a:round/>
                      <a:headEnd type="none" w="med" len="med"/>
                      <a:tailEnd type="none" w="med" len="med"/>
                    </a:lnL>
                    <a:lnT w="12700" cap="flat" cmpd="sng" algn="ctr">
                      <a:solidFill>
                        <a:srgbClr val="4F81BD"/>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689116030"/>
                  </a:ext>
                </a:extLst>
              </a:tr>
              <a:tr h="386216">
                <a:tc>
                  <a:txBody>
                    <a:bodyPr/>
                    <a:lstStyle/>
                    <a:p>
                      <a:r>
                        <a:rPr lang="en-US" sz="1000" dirty="0"/>
                        <a:t>What is the correct steering “feel” for the vehicle type?</a:t>
                      </a:r>
                    </a:p>
                  </a:txBody>
                  <a:tcPr>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r>
                        <a:rPr lang="en-US" sz="1000" dirty="0"/>
                        <a:t>Conduct customer clinics, evaluate similar products from the competition. Need to establish metric to have “best in class” performance</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pPr algn="ctr"/>
                      <a:r>
                        <a:rPr lang="en-US" sz="1000" dirty="0"/>
                        <a:t>X</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pPr algn="ctr"/>
                      <a:r>
                        <a:rPr lang="en-US" sz="1000" dirty="0"/>
                        <a:t>X</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pPr algn="ctr"/>
                      <a:endParaRPr lang="en-US" sz="10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pPr algn="ctr"/>
                      <a:endParaRPr lang="en-US" sz="10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pPr algn="ctr"/>
                      <a:endParaRPr lang="en-US" sz="1000" dirty="0"/>
                    </a:p>
                  </a:txBody>
                  <a:tcPr anchor="ctr">
                    <a:lnL w="12700" cap="flat" cmpd="sng" algn="ctr">
                      <a:solidFill>
                        <a:srgbClr val="4F81BD"/>
                      </a:solidFill>
                      <a:prstDash val="solid"/>
                      <a:round/>
                      <a:headEnd type="none" w="med" len="med"/>
                      <a:tailEnd type="none" w="med" len="med"/>
                    </a:lnL>
                    <a:solidFill>
                      <a:schemeClr val="bg1">
                        <a:alpha val="20000"/>
                      </a:schemeClr>
                    </a:solidFill>
                  </a:tcPr>
                </a:tc>
                <a:extLst>
                  <a:ext uri="{0D108BD9-81ED-4DB2-BD59-A6C34878D82A}">
                    <a16:rowId xmlns:a16="http://schemas.microsoft.com/office/drawing/2014/main" val="1917668342"/>
                  </a:ext>
                </a:extLst>
              </a:tr>
              <a:tr h="386216">
                <a:tc>
                  <a:txBody>
                    <a:bodyPr/>
                    <a:lstStyle/>
                    <a:p>
                      <a:r>
                        <a:rPr lang="en-US" sz="1000" dirty="0"/>
                        <a:t>What are the correct features to add to the system?</a:t>
                      </a:r>
                    </a:p>
                  </a:txBody>
                  <a:tcPr>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r>
                        <a:rPr lang="en-US" sz="1000" dirty="0"/>
                        <a:t>Understand customer needs. Review competitor products. Have a realistic understanding on what features are feasible vs under-construction</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pPr algn="ctr"/>
                      <a:endParaRPr lang="en-US" sz="10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pPr algn="ctr"/>
                      <a:endParaRPr lang="en-US" sz="10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pPr algn="ctr"/>
                      <a:r>
                        <a:rPr lang="en-US" sz="1000" dirty="0"/>
                        <a:t>X</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pPr algn="ctr"/>
                      <a:endParaRPr lang="en-US" sz="10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pPr algn="ctr"/>
                      <a:r>
                        <a:rPr lang="en-US" sz="1000" dirty="0"/>
                        <a:t>X</a:t>
                      </a:r>
                    </a:p>
                  </a:txBody>
                  <a:tcPr anchor="ctr">
                    <a:lnL w="12700" cap="flat" cmpd="sng" algn="ctr">
                      <a:solidFill>
                        <a:srgbClr val="4F81BD"/>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604295155"/>
                  </a:ext>
                </a:extLst>
              </a:tr>
              <a:tr h="386216">
                <a:tc>
                  <a:txBody>
                    <a:bodyPr/>
                    <a:lstStyle/>
                    <a:p>
                      <a:pPr marR="0" algn="l" rtl="0">
                        <a:lnSpc>
                          <a:spcPct val="100000"/>
                        </a:lnSpc>
                        <a:spcBef>
                          <a:spcPts val="0"/>
                        </a:spcBef>
                        <a:spcAft>
                          <a:spcPts val="0"/>
                        </a:spcAft>
                        <a:buNone/>
                      </a:pPr>
                      <a:r>
                        <a:rPr lang="en-US" sz="1000" b="0" i="0" u="none" strike="noStrike" cap="none" baseline="0" dirty="0">
                          <a:solidFill>
                            <a:schemeClr val="tx1"/>
                          </a:solidFill>
                          <a:latin typeface="+mn-lt"/>
                          <a:ea typeface="+mn-ea"/>
                          <a:cs typeface="+mn-cs"/>
                          <a:sym typeface="Arial"/>
                          <a:rtl val="0"/>
                        </a:rPr>
                        <a:t>What is the required product development cycle timing and required volumes?</a:t>
                      </a:r>
                    </a:p>
                  </a:txBody>
                  <a:tcPr>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r>
                        <a:rPr lang="en-US" sz="1000" b="0" i="0" u="none" strike="noStrike" cap="none" baseline="0" dirty="0">
                          <a:solidFill>
                            <a:schemeClr val="tx1"/>
                          </a:solidFill>
                          <a:latin typeface="+mn-lt"/>
                          <a:ea typeface="+mn-ea"/>
                          <a:cs typeface="+mn-cs"/>
                          <a:sym typeface="Arial"/>
                          <a:rtl val="0"/>
                        </a:rPr>
                        <a:t>Study of the market with emphasis on forecasting products similar to the system. Cost analysis forecast to determine system volumes</a:t>
                      </a:r>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pPr algn="ctr"/>
                      <a:endParaRPr lang="en-US" sz="10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pPr algn="ctr"/>
                      <a:r>
                        <a:rPr lang="en-US" sz="1000" dirty="0"/>
                        <a:t>X</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pPr algn="ctr"/>
                      <a:endParaRPr lang="en-US" sz="10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pPr algn="ctr"/>
                      <a:r>
                        <a:rPr lang="en-US" sz="1000" dirty="0"/>
                        <a:t>X</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pPr algn="ctr"/>
                      <a:endParaRPr lang="en-US" sz="1000" dirty="0"/>
                    </a:p>
                  </a:txBody>
                  <a:tcPr anchor="ctr">
                    <a:lnL w="12700" cap="flat" cmpd="sng" algn="ctr">
                      <a:solidFill>
                        <a:srgbClr val="4F81BD"/>
                      </a:solidFill>
                      <a:prstDash val="solid"/>
                      <a:round/>
                      <a:headEnd type="none" w="med" len="med"/>
                      <a:tailEnd type="none" w="med" len="med"/>
                    </a:lnL>
                    <a:solidFill>
                      <a:schemeClr val="bg1">
                        <a:alpha val="20000"/>
                      </a:schemeClr>
                    </a:solidFill>
                  </a:tcPr>
                </a:tc>
                <a:extLst>
                  <a:ext uri="{0D108BD9-81ED-4DB2-BD59-A6C34878D82A}">
                    <a16:rowId xmlns:a16="http://schemas.microsoft.com/office/drawing/2014/main" val="3760822781"/>
                  </a:ext>
                </a:extLst>
              </a:tr>
              <a:tr h="386216">
                <a:tc>
                  <a:txBody>
                    <a:bodyPr/>
                    <a:lstStyle/>
                    <a:p>
                      <a:r>
                        <a:rPr lang="en-US" sz="1000" dirty="0"/>
                        <a:t>Will the system be used in different regions of the world? Under what conditions?</a:t>
                      </a:r>
                    </a:p>
                  </a:txBody>
                  <a:tcPr>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r>
                        <a:rPr lang="en-US" sz="1000" dirty="0"/>
                        <a:t>Worldwide market research to determine product acceptability. Require data analysis from different regions to define metrics. Understanding regulations from different regions</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pPr algn="ctr"/>
                      <a:endParaRPr lang="en-US" sz="10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pPr algn="ctr"/>
                      <a:r>
                        <a:rPr lang="en-US" sz="1000" dirty="0"/>
                        <a:t>X</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pPr algn="ctr"/>
                      <a:r>
                        <a:rPr lang="en-US" sz="1000" dirty="0"/>
                        <a:t>X</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pPr algn="ctr"/>
                      <a:r>
                        <a:rPr lang="en-US" sz="1000" dirty="0"/>
                        <a:t>X</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pPr algn="ctr"/>
                      <a:endParaRPr lang="en-US" sz="1000" dirty="0"/>
                    </a:p>
                  </a:txBody>
                  <a:tcPr anchor="ctr">
                    <a:lnL w="12700" cap="flat" cmpd="sng" algn="ctr">
                      <a:solidFill>
                        <a:srgbClr val="4F81BD"/>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296578413"/>
                  </a:ext>
                </a:extLst>
              </a:tr>
            </a:tbl>
          </a:graphicData>
        </a:graphic>
      </p:graphicFrame>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Tree>
  </p:cSld>
  <p:clrMapOvr>
    <a:masterClrMapping/>
  </p:clrMapOvr>
  <p:transition spd="slow">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286560" y="661490"/>
            <a:ext cx="7778880" cy="63487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600" b="1" strike="noStrike" dirty="0">
                <a:solidFill>
                  <a:srgbClr val="000000"/>
                </a:solidFill>
                <a:latin typeface="Arial"/>
                <a:ea typeface="Arial"/>
              </a:rPr>
              <a:t>STEP 3: DELIVERABLES OF THE ARCHITECT</a:t>
            </a:r>
            <a:endParaRPr dirty="0"/>
          </a:p>
        </p:txBody>
      </p:sp>
      <p:sp>
        <p:nvSpPr>
          <p:cNvPr id="183" name="CustomShape 2"/>
          <p:cNvSpPr/>
          <p:nvPr/>
        </p:nvSpPr>
        <p:spPr>
          <a:xfrm>
            <a:off x="286560" y="1111304"/>
            <a:ext cx="8418240" cy="104515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200" i="1" dirty="0">
                <a:solidFill>
                  <a:srgbClr val="3F3F3F"/>
                </a:solidFill>
                <a:latin typeface="Source Sans Pro"/>
                <a:ea typeface="Source Sans Pro"/>
              </a:rPr>
              <a:t>Over Weeks 3-5 of this course, you began to produce some of the deliverables of the architect. As a summary, the following table presents a complete list of an architect’s deliverables. Mark the ones that have already been completed for your team’s system throughout this course as well as the ones that you think haven’t yet been produced. (Note: You are not responsible for completing the deliverables “Not Yet Produced.”) </a:t>
            </a:r>
          </a:p>
          <a:p>
            <a:endParaRPr lang="en-US" sz="200" i="1" dirty="0">
              <a:solidFill>
                <a:srgbClr val="3F3F3F"/>
              </a:solidFill>
              <a:latin typeface="Source Sans Pro"/>
              <a:ea typeface="Source Sans Pro"/>
            </a:endParaRPr>
          </a:p>
          <a:p>
            <a:r>
              <a:rPr lang="en-US" sz="1200" i="1" dirty="0">
                <a:solidFill>
                  <a:srgbClr val="3F3F3F"/>
                </a:solidFill>
                <a:latin typeface="Source Sans Pro"/>
                <a:ea typeface="Source Sans Pro"/>
              </a:rPr>
              <a:t>Are there any other additional deliverables you would add? </a:t>
            </a:r>
            <a:endParaRPr dirty="0"/>
          </a:p>
        </p:txBody>
      </p:sp>
      <p:sp>
        <p:nvSpPr>
          <p:cNvPr id="184" name="CustomShape 3"/>
          <p:cNvSpPr/>
          <p:nvPr/>
        </p:nvSpPr>
        <p:spPr>
          <a:xfrm>
            <a:off x="8734680" y="6356520"/>
            <a:ext cx="408600" cy="364320"/>
          </a:xfrm>
          <a:prstGeom prst="rect">
            <a:avLst/>
          </a:prstGeom>
          <a:noFill/>
          <a:ln>
            <a:noFill/>
          </a:ln>
        </p:spPr>
        <p:style>
          <a:lnRef idx="0">
            <a:scrgbClr r="0" g="0" b="0"/>
          </a:lnRef>
          <a:fillRef idx="0">
            <a:scrgbClr r="0" g="0" b="0"/>
          </a:fillRef>
          <a:effectRef idx="0">
            <a:scrgbClr r="0" g="0" b="0"/>
          </a:effectRef>
          <a:fontRef idx="minor"/>
        </p:style>
      </p:sp>
      <p:graphicFrame>
        <p:nvGraphicFramePr>
          <p:cNvPr id="185" name="Table 4"/>
          <p:cNvGraphicFramePr/>
          <p:nvPr>
            <p:extLst>
              <p:ext uri="{D42A27DB-BD31-4B8C-83A1-F6EECF244321}">
                <p14:modId xmlns:p14="http://schemas.microsoft.com/office/powerpoint/2010/main" val="3846317131"/>
              </p:ext>
            </p:extLst>
          </p:nvPr>
        </p:nvGraphicFramePr>
        <p:xfrm>
          <a:off x="345679" y="1928143"/>
          <a:ext cx="8452643" cy="4374936"/>
        </p:xfrm>
        <a:graphic>
          <a:graphicData uri="http://schemas.openxmlformats.org/drawingml/2006/table">
            <a:tbl>
              <a:tblPr/>
              <a:tblGrid>
                <a:gridCol w="6279137">
                  <a:extLst>
                    <a:ext uri="{9D8B030D-6E8A-4147-A177-3AD203B41FA5}">
                      <a16:colId xmlns:a16="http://schemas.microsoft.com/office/drawing/2014/main" val="20000"/>
                    </a:ext>
                  </a:extLst>
                </a:gridCol>
                <a:gridCol w="1074863">
                  <a:extLst>
                    <a:ext uri="{9D8B030D-6E8A-4147-A177-3AD203B41FA5}">
                      <a16:colId xmlns:a16="http://schemas.microsoft.com/office/drawing/2014/main" val="20001"/>
                    </a:ext>
                  </a:extLst>
                </a:gridCol>
                <a:gridCol w="1098643">
                  <a:extLst>
                    <a:ext uri="{9D8B030D-6E8A-4147-A177-3AD203B41FA5}">
                      <a16:colId xmlns:a16="http://schemas.microsoft.com/office/drawing/2014/main" val="20002"/>
                    </a:ext>
                  </a:extLst>
                </a:gridCol>
              </a:tblGrid>
              <a:tr h="376586">
                <a:tc>
                  <a:txBody>
                    <a:bodyPr/>
                    <a:lstStyle/>
                    <a:p>
                      <a:endParaRPr lang="en-US" sz="1400" dirty="0"/>
                    </a:p>
                  </a:txBody>
                  <a:tcP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1050" b="1" strike="noStrike" dirty="0">
                          <a:solidFill>
                            <a:srgbClr val="000000"/>
                          </a:solidFill>
                          <a:latin typeface="Arial"/>
                          <a:ea typeface="Arial"/>
                        </a:rPr>
                        <a:t>Completed</a:t>
                      </a:r>
                      <a:endParaRPr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b="1" dirty="0">
                          <a:solidFill>
                            <a:srgbClr val="000000"/>
                          </a:solidFill>
                          <a:latin typeface="Arial"/>
                          <a:ea typeface="Arial"/>
                        </a:rPr>
                        <a:t>Not</a:t>
                      </a:r>
                      <a:r>
                        <a:rPr lang="en-US" sz="1050" b="1" baseline="0" dirty="0">
                          <a:solidFill>
                            <a:srgbClr val="000000"/>
                          </a:solidFill>
                          <a:latin typeface="Arial"/>
                          <a:ea typeface="Arial"/>
                        </a:rPr>
                        <a:t> Yet Produced</a:t>
                      </a:r>
                      <a:endParaRPr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52557">
                <a:tc>
                  <a:txBody>
                    <a:bodyPr/>
                    <a:lstStyle/>
                    <a:p>
                      <a:r>
                        <a:rPr lang="en-US" sz="1050" dirty="0">
                          <a:latin typeface="Arial"/>
                        </a:rPr>
                        <a:t>A clear, complete, consistent, and attainable set of goals </a:t>
                      </a:r>
                      <a:endParaRPr sz="1400" dirty="0"/>
                    </a:p>
                  </a:txBody>
                  <a:tcPr anchor="ctr">
                    <a:lnL w="12700" cmpd="sng">
                      <a:noFill/>
                      <a:prstDash val="soli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dirty="0"/>
                        <a:t>X</a:t>
                      </a:r>
                    </a:p>
                  </a:txBody>
                  <a:tcPr anchor="ctr">
                    <a:lnL w="12700" cap="flat" cmpd="sng" algn="ctr">
                      <a:solidFill>
                        <a:srgbClr val="4F81BD"/>
                      </a:solidFill>
                      <a:prstDash val="solid"/>
                      <a:round/>
                      <a:headEnd type="none" w="med" len="med"/>
                      <a:tailEnd type="none" w="med" len="med"/>
                    </a:lnL>
                    <a:lnR w="12700" cmpd="sng">
                      <a:noFill/>
                      <a:prstDash val="solid"/>
                    </a:lnR>
                    <a:lnT w="12700" cap="flat" cmpd="sng" algn="ctr">
                      <a:solidFill>
                        <a:srgbClr val="4F81BD"/>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352557">
                <a:tc>
                  <a:txBody>
                    <a:bodyPr/>
                    <a:lstStyle/>
                    <a:p>
                      <a:r>
                        <a:rPr lang="en-US" sz="1050" dirty="0">
                          <a:latin typeface="Arial"/>
                        </a:rPr>
                        <a:t>Description of the broader context in which the system will sit, and the whole product context.</a:t>
                      </a:r>
                      <a:endParaRPr sz="1400" dirty="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r>
                        <a:rPr lang="en-US" sz="1400" dirty="0"/>
                        <a:t>X</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52557">
                <a:tc>
                  <a:txBody>
                    <a:bodyPr/>
                    <a:lstStyle/>
                    <a:p>
                      <a:r>
                        <a:rPr lang="en-US" sz="1050" dirty="0">
                          <a:latin typeface="Arial"/>
                        </a:rPr>
                        <a:t>Concept of the system.</a:t>
                      </a:r>
                      <a:endParaRPr sz="1400" dirty="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dirty="0"/>
                        <a:t>X</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3"/>
                  </a:ext>
                </a:extLst>
              </a:tr>
              <a:tr h="352557">
                <a:tc>
                  <a:txBody>
                    <a:bodyPr/>
                    <a:lstStyle/>
                    <a:p>
                      <a:r>
                        <a:rPr lang="en-US" sz="1050">
                          <a:latin typeface="Arial"/>
                        </a:rPr>
                        <a:t>Concept of operations for the system, including contingency and emergency operations.</a:t>
                      </a:r>
                      <a:endParaRPr sz="140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endParaRPr lang="en-US"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r>
                        <a:rPr lang="en-US" sz="1400" dirty="0"/>
                        <a:t>X</a:t>
                      </a:r>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669486">
                <a:tc>
                  <a:txBody>
                    <a:bodyPr/>
                    <a:lstStyle/>
                    <a:p>
                      <a:r>
                        <a:rPr lang="en-US" sz="1050">
                          <a:latin typeface="Arial"/>
                        </a:rPr>
                        <a:t>Complete functional description of the system, with at least two layers of decomposition, including description of primary and secondary externally delivered function; process flow with internal operands and processes, including non-idealities, supporting processes, and interface processes with a process to ensure that the functional decomposition is followed. </a:t>
                      </a:r>
                      <a:endParaRPr sz="140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dirty="0"/>
                        <a:t>X</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5"/>
                  </a:ext>
                </a:extLst>
              </a:tr>
              <a:tr h="376586">
                <a:tc>
                  <a:txBody>
                    <a:bodyPr/>
                    <a:lstStyle/>
                    <a:p>
                      <a:r>
                        <a:rPr lang="en-US" sz="1050">
                          <a:latin typeface="Arial"/>
                        </a:rPr>
                        <a:t>The decomposition of form to two levels of detail, the allocation of function to form, and the structure of form at this level. </a:t>
                      </a:r>
                      <a:endParaRPr sz="140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r>
                        <a:rPr lang="en-US" sz="1400" dirty="0"/>
                        <a:t>X</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52557">
                <a:tc>
                  <a:txBody>
                    <a:bodyPr/>
                    <a:lstStyle/>
                    <a:p>
                      <a:r>
                        <a:rPr lang="en-US" sz="1050" dirty="0">
                          <a:latin typeface="Arial"/>
                        </a:rPr>
                        <a:t>Details of all external interfaces and a process for interface control. </a:t>
                      </a:r>
                      <a:endParaRPr sz="1400" dirty="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dirty="0"/>
                        <a:t>X</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7"/>
                  </a:ext>
                </a:extLst>
              </a:tr>
              <a:tr h="352557">
                <a:tc>
                  <a:txBody>
                    <a:bodyPr/>
                    <a:lstStyle/>
                    <a:p>
                      <a:r>
                        <a:rPr lang="en-US" sz="1050" dirty="0">
                          <a:latin typeface="Arial"/>
                        </a:rPr>
                        <a:t>A notion of the developmental cost, schedule and risks, and the design and implementation plan.</a:t>
                      </a:r>
                      <a:endParaRPr sz="1400" dirty="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endParaRPr lang="en-US"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r>
                        <a:rPr lang="en-US" sz="1400" dirty="0"/>
                        <a:t>X</a:t>
                      </a:r>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52557">
                <a:tc>
                  <a:txBody>
                    <a:bodyPr/>
                    <a:lstStyle/>
                    <a:p>
                      <a:r>
                        <a:rPr lang="en-US" sz="1050" i="0" dirty="0"/>
                        <a:t>Initial set of performance, safety, and functional requirements</a:t>
                      </a:r>
                      <a:endParaRPr sz="1050" i="0" dirty="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dirty="0"/>
                        <a:t>X</a:t>
                      </a:r>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9"/>
                  </a:ext>
                </a:extLst>
              </a:tr>
              <a:tr h="352557">
                <a:tc>
                  <a:txBody>
                    <a:bodyPr/>
                    <a:lstStyle/>
                    <a:p>
                      <a:r>
                        <a:rPr lang="en-US" sz="1050" i="1" dirty="0"/>
                        <a:t>Additional Deliverable</a:t>
                      </a:r>
                      <a:r>
                        <a:rPr lang="en-US" sz="1050" i="1" baseline="0" dirty="0"/>
                        <a:t> of the Architect? </a:t>
                      </a:r>
                      <a:endParaRPr sz="1050" i="1" dirty="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bl>
          </a:graphicData>
        </a:graphic>
      </p:graphicFrame>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Tree>
  </p:cSld>
  <p:clrMapOvr>
    <a:masterClrMapping/>
  </p:clrMapOvr>
  <p:transition spd="slow">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4191"/>
            <a:ext cx="7939548" cy="704190"/>
          </a:xfrm>
        </p:spPr>
        <p:txBody>
          <a:bodyPr/>
          <a:lstStyle/>
          <a:p>
            <a:pPr algn="l"/>
            <a:r>
              <a:rPr lang="en-US" sz="3000" b="1" dirty="0">
                <a:ea typeface="Source Sans Pro"/>
                <a:sym typeface="Source Sans Pro"/>
              </a:rPr>
              <a:t>STEP 4: REVIEW &amp; SUBMIT PROJECT</a:t>
            </a:r>
            <a:endParaRPr lang="en-US" sz="3000" dirty="0"/>
          </a:p>
        </p:txBody>
      </p:sp>
      <p:sp>
        <p:nvSpPr>
          <p:cNvPr id="3" name="Subtitle 2"/>
          <p:cNvSpPr>
            <a:spLocks noGrp="1"/>
          </p:cNvSpPr>
          <p:nvPr>
            <p:ph type="subTitle" idx="1"/>
          </p:nvPr>
        </p:nvSpPr>
        <p:spPr>
          <a:xfrm>
            <a:off x="867565" y="1408380"/>
            <a:ext cx="6904840" cy="4230419"/>
          </a:xfrm>
        </p:spPr>
        <p:txBody>
          <a:bodyPr/>
          <a:lstStyle/>
          <a:p>
            <a:pPr marL="285750" indent="-285750" algn="l">
              <a:buFont typeface="Arial"/>
              <a:buChar char="•"/>
            </a:pPr>
            <a:r>
              <a:rPr lang="en-US" dirty="0"/>
              <a:t>Submit your completed Week 5 Project Portfolio</a:t>
            </a:r>
          </a:p>
          <a:p>
            <a:pPr marL="285750" indent="-285750" algn="l">
              <a:buFont typeface="Arial"/>
              <a:buChar char="•"/>
            </a:pPr>
            <a:r>
              <a:rPr lang="en-US" dirty="0"/>
              <a:t>Complete Self-Assessment of Project</a:t>
            </a:r>
          </a:p>
          <a:p>
            <a:pPr marL="285750" indent="-285750" algn="l">
              <a:buFont typeface="Arial"/>
              <a:buChar char="•"/>
            </a:pPr>
            <a:r>
              <a:rPr lang="en-US" dirty="0"/>
              <a:t>Complete Peer Assessments </a:t>
            </a:r>
            <a:r>
              <a:rPr lang="en-US"/>
              <a:t>of Project (Peer assessment is limited to 300 characters)</a:t>
            </a:r>
            <a:endParaRPr lang="en-US" dirty="0"/>
          </a:p>
          <a:p>
            <a:pPr marL="285750" indent="-285750" algn="l">
              <a:buFont typeface="Arial"/>
              <a:buChar char="•"/>
            </a:pPr>
            <a:endParaRPr lang="en-US" dirty="0"/>
          </a:p>
          <a:p>
            <a:pPr marL="285750" indent="-285750" algn="l">
              <a:buFont typeface="Arial"/>
              <a:buChar char="•"/>
            </a:pPr>
            <a:r>
              <a:rPr lang="en-US" dirty="0"/>
              <a:t>Note: The maximum file size that can be submitted is 10MB. </a:t>
            </a:r>
          </a:p>
          <a:p>
            <a:pPr marL="742917" lvl="1" indent="-285750" algn="l">
              <a:buFont typeface="Arial"/>
              <a:buChar char="•"/>
            </a:pPr>
            <a:r>
              <a:rPr lang="en-US" dirty="0"/>
              <a:t>A sample project submission and scoring rubric can be downloaded </a:t>
            </a:r>
            <a:r>
              <a:rPr lang="en-US" dirty="0">
                <a:solidFill>
                  <a:schemeClr val="dk1"/>
                </a:solidFill>
                <a:ea typeface="Source Sans Pro"/>
                <a:sym typeface="Source Sans Pro"/>
              </a:rPr>
              <a:t>from the course in the Resources/Downloads tab on the top navigation.</a:t>
            </a:r>
          </a:p>
          <a:p>
            <a:pPr marL="742917" lvl="1" indent="-285750" algn="l">
              <a:buFont typeface="Arial"/>
              <a:buChar char="•"/>
            </a:pPr>
            <a:r>
              <a:rPr lang="en-US" dirty="0">
                <a:solidFill>
                  <a:schemeClr val="dk1"/>
                </a:solidFill>
                <a:ea typeface="Source Sans Pro"/>
                <a:sym typeface="Source Sans Pro"/>
              </a:rPr>
              <a:t>Please remember that there are three steps to this assignment: Submission, peer assessment, and self assessment. Please provide enough time by each deadline to complete your assignment on time, as it is not possible to submit once the submission window closes.</a:t>
            </a: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Tree>
    <p:extLst>
      <p:ext uri="{BB962C8B-B14F-4D97-AF65-F5344CB8AC3E}">
        <p14:creationId xmlns:p14="http://schemas.microsoft.com/office/powerpoint/2010/main" val="2595555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8788680" y="6558480"/>
            <a:ext cx="422280" cy="364320"/>
          </a:xfrm>
          <a:prstGeom prst="rect">
            <a:avLst/>
          </a:prstGeom>
          <a:noFill/>
          <a:ln>
            <a:noFill/>
          </a:ln>
        </p:spPr>
        <p:style>
          <a:lnRef idx="0">
            <a:scrgbClr r="0" g="0" b="0"/>
          </a:lnRef>
          <a:fillRef idx="0">
            <a:scrgbClr r="0" g="0" b="0"/>
          </a:fillRef>
          <a:effectRef idx="0">
            <a:scrgbClr r="0" g="0" b="0"/>
          </a:effectRef>
          <a:fontRef idx="minor"/>
        </p:style>
      </p:sp>
      <p:sp>
        <p:nvSpPr>
          <p:cNvPr id="187" name="CustomShape 2"/>
          <p:cNvSpPr/>
          <p:nvPr/>
        </p:nvSpPr>
        <p:spPr>
          <a:xfrm>
            <a:off x="408960" y="858600"/>
            <a:ext cx="7779240" cy="13003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lstStyle/>
          <a:p>
            <a:pPr>
              <a:lnSpc>
                <a:spcPct val="100000"/>
              </a:lnSpc>
            </a:pPr>
            <a:r>
              <a:rPr lang="en-US" sz="3000" b="1" strike="noStrike" dirty="0">
                <a:solidFill>
                  <a:srgbClr val="000000"/>
                </a:solidFill>
                <a:latin typeface="Arial"/>
                <a:ea typeface="Source Sans Pro"/>
              </a:rPr>
              <a:t>Scratch Page*</a:t>
            </a:r>
            <a:endParaRPr dirty="0"/>
          </a:p>
          <a:p>
            <a:pPr>
              <a:lnSpc>
                <a:spcPct val="100000"/>
              </a:lnSpc>
              <a:buSzPct val="25000"/>
              <a:buFont typeface="StarSymbol"/>
              <a:buChar char=""/>
            </a:pPr>
            <a:r>
              <a:rPr lang="en-US" sz="1000" b="1" strike="noStrike" dirty="0">
                <a:solidFill>
                  <a:srgbClr val="000000"/>
                </a:solidFill>
                <a:latin typeface="Arial"/>
                <a:ea typeface="Source Sans Pro"/>
              </a:rPr>
              <a:t>Reminder: </a:t>
            </a:r>
            <a:r>
              <a:rPr lang="en-US" sz="1000" b="1" strike="noStrike" dirty="0" err="1">
                <a:solidFill>
                  <a:srgbClr val="000000"/>
                </a:solidFill>
                <a:latin typeface="Arial"/>
                <a:ea typeface="Source Sans Pro"/>
              </a:rPr>
              <a:t>edX</a:t>
            </a:r>
            <a:r>
              <a:rPr lang="en-US" sz="1000" b="1" strike="noStrike" dirty="0">
                <a:solidFill>
                  <a:srgbClr val="000000"/>
                </a:solidFill>
                <a:latin typeface="Arial"/>
                <a:ea typeface="Source Sans Pro"/>
              </a:rPr>
              <a:t> has a 10MB file size limit for document submission. </a:t>
            </a:r>
            <a:r>
              <a:rPr lang="en-US" sz="1000" strike="noStrike" dirty="0">
                <a:solidFill>
                  <a:srgbClr val="000000"/>
                </a:solidFill>
                <a:latin typeface="Arial"/>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endParaRPr dirty="0"/>
          </a:p>
          <a:p>
            <a:pPr>
              <a:lnSpc>
                <a:spcPct val="100000"/>
              </a:lnSpc>
            </a:pPr>
            <a:r>
              <a:rPr lang="en-US" sz="1000" i="1" strike="noStrike" dirty="0">
                <a:solidFill>
                  <a:srgbClr val="3F3F3F"/>
                </a:solidFill>
                <a:latin typeface="Arial"/>
                <a:ea typeface="Source Sans Pro"/>
              </a:rPr>
              <a:t>Please remember the file size limit and </a:t>
            </a:r>
            <a:r>
              <a:rPr lang="en-US" sz="1000" i="1" u="sng" strike="noStrike" dirty="0">
                <a:solidFill>
                  <a:srgbClr val="000000"/>
                </a:solidFill>
                <a:latin typeface="Arial"/>
                <a:ea typeface="Source Sans Pro"/>
              </a:rPr>
              <a:t>resize</a:t>
            </a:r>
            <a:r>
              <a:rPr lang="en-US" sz="1000" i="1" strike="noStrike" dirty="0">
                <a:solidFill>
                  <a:srgbClr val="3F3F3F"/>
                </a:solidFill>
                <a:latin typeface="Arial"/>
                <a:ea typeface="Source Sans Pro"/>
              </a:rPr>
              <a:t> or paste the image URL instead, as needed.</a:t>
            </a:r>
            <a:endParaRPr dirty="0"/>
          </a:p>
          <a:p>
            <a:pPr>
              <a:lnSpc>
                <a:spcPct val="100000"/>
              </a:lnSpc>
            </a:pPr>
            <a:endParaRPr dirty="0"/>
          </a:p>
          <a:p>
            <a:pPr>
              <a:lnSpc>
                <a:spcPct val="100000"/>
              </a:lnSpc>
            </a:pPr>
            <a:endParaRPr dirty="0"/>
          </a:p>
          <a:p>
            <a:pPr>
              <a:lnSpc>
                <a:spcPct val="100000"/>
              </a:lnSpc>
            </a:pPr>
            <a:endParaRPr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8788680" y="6558480"/>
            <a:ext cx="422280" cy="364320"/>
          </a:xfrm>
          <a:prstGeom prst="rect">
            <a:avLst/>
          </a:prstGeom>
          <a:noFill/>
          <a:ln>
            <a:noFill/>
          </a:ln>
        </p:spPr>
        <p:style>
          <a:lnRef idx="0">
            <a:scrgbClr r="0" g="0" b="0"/>
          </a:lnRef>
          <a:fillRef idx="0">
            <a:scrgbClr r="0" g="0" b="0"/>
          </a:fillRef>
          <a:effectRef idx="0">
            <a:scrgbClr r="0" g="0" b="0"/>
          </a:effectRef>
          <a:fontRef idx="minor"/>
        </p:style>
      </p:sp>
      <p:sp>
        <p:nvSpPr>
          <p:cNvPr id="187" name="CustomShape 2"/>
          <p:cNvSpPr/>
          <p:nvPr/>
        </p:nvSpPr>
        <p:spPr>
          <a:xfrm>
            <a:off x="408960" y="858600"/>
            <a:ext cx="7779240" cy="13003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lstStyle/>
          <a:p>
            <a:pPr>
              <a:lnSpc>
                <a:spcPct val="100000"/>
              </a:lnSpc>
            </a:pPr>
            <a:r>
              <a:rPr lang="en-US" sz="3000" b="1" strike="noStrike" dirty="0">
                <a:solidFill>
                  <a:srgbClr val="000000"/>
                </a:solidFill>
                <a:latin typeface="Arial"/>
                <a:ea typeface="Source Sans Pro"/>
              </a:rPr>
              <a:t>Scratch Page*</a:t>
            </a:r>
            <a:endParaRPr dirty="0"/>
          </a:p>
          <a:p>
            <a:pPr>
              <a:lnSpc>
                <a:spcPct val="100000"/>
              </a:lnSpc>
              <a:buSzPct val="25000"/>
            </a:pPr>
            <a:r>
              <a:rPr lang="en-US" sz="1000" b="1" strike="noStrike" dirty="0">
                <a:solidFill>
                  <a:srgbClr val="000000"/>
                </a:solidFill>
                <a:latin typeface="Arial"/>
                <a:ea typeface="Source Sans Pro"/>
              </a:rPr>
              <a:t>Reminder: </a:t>
            </a:r>
            <a:r>
              <a:rPr lang="en-US" sz="1000" b="1" strike="noStrike" dirty="0" err="1">
                <a:solidFill>
                  <a:srgbClr val="000000"/>
                </a:solidFill>
                <a:latin typeface="Arial"/>
                <a:ea typeface="Source Sans Pro"/>
              </a:rPr>
              <a:t>edX</a:t>
            </a:r>
            <a:r>
              <a:rPr lang="en-US" sz="1000" b="1" strike="noStrike" dirty="0">
                <a:solidFill>
                  <a:srgbClr val="000000"/>
                </a:solidFill>
                <a:latin typeface="Arial"/>
                <a:ea typeface="Source Sans Pro"/>
              </a:rPr>
              <a:t> has a 10MB file size limit for document submission. </a:t>
            </a:r>
            <a:r>
              <a:rPr lang="en-US" sz="1000" strike="noStrike" dirty="0">
                <a:solidFill>
                  <a:srgbClr val="000000"/>
                </a:solidFill>
                <a:latin typeface="Arial"/>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endParaRPr dirty="0"/>
          </a:p>
          <a:p>
            <a:pPr>
              <a:lnSpc>
                <a:spcPct val="100000"/>
              </a:lnSpc>
            </a:pPr>
            <a:r>
              <a:rPr lang="en-US" sz="1000" i="1" strike="noStrike" dirty="0">
                <a:solidFill>
                  <a:srgbClr val="3F3F3F"/>
                </a:solidFill>
                <a:latin typeface="Arial"/>
                <a:ea typeface="Source Sans Pro"/>
              </a:rPr>
              <a:t>Please remember the file size limit and </a:t>
            </a:r>
            <a:r>
              <a:rPr lang="en-US" sz="1000" i="1" u="sng" strike="noStrike" dirty="0">
                <a:solidFill>
                  <a:srgbClr val="000000"/>
                </a:solidFill>
                <a:latin typeface="Arial"/>
                <a:ea typeface="Source Sans Pro"/>
              </a:rPr>
              <a:t>resize</a:t>
            </a:r>
            <a:r>
              <a:rPr lang="en-US" sz="1000" i="1" strike="noStrike" dirty="0">
                <a:solidFill>
                  <a:srgbClr val="3F3F3F"/>
                </a:solidFill>
                <a:latin typeface="Arial"/>
                <a:ea typeface="Source Sans Pro"/>
              </a:rPr>
              <a:t> or paste the image URL instead, as needed.</a:t>
            </a:r>
            <a:endParaRPr dirty="0"/>
          </a:p>
          <a:p>
            <a:pPr>
              <a:lnSpc>
                <a:spcPct val="100000"/>
              </a:lnSpc>
            </a:pPr>
            <a:endParaRPr dirty="0"/>
          </a:p>
          <a:p>
            <a:pPr>
              <a:lnSpc>
                <a:spcPct val="100000"/>
              </a:lnSpc>
            </a:pPr>
            <a:endParaRPr dirty="0"/>
          </a:p>
          <a:p>
            <a:pPr>
              <a:lnSpc>
                <a:spcPct val="100000"/>
              </a:lnSpc>
            </a:pPr>
            <a:endParaRPr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Tree>
    <p:extLst>
      <p:ext uri="{BB962C8B-B14F-4D97-AF65-F5344CB8AC3E}">
        <p14:creationId xmlns:p14="http://schemas.microsoft.com/office/powerpoint/2010/main" val="38077248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1398</Words>
  <Application>Microsoft Office PowerPoint</Application>
  <PresentationFormat>On-screen Show (4:3)</PresentationFormat>
  <Paragraphs>130</Paragraphs>
  <Slides>9</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Souce Sans Pro</vt:lpstr>
      <vt:lpstr>Source Sans Pro</vt:lpstr>
      <vt:lpstr>StarSymbol</vt:lpstr>
      <vt:lpstr>Times New Roman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STEP 4: REVIEW &amp; SUBMIT PROJECT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E. Lambert</dc:creator>
  <cp:lastModifiedBy>Mawyin, Tomas (T.)</cp:lastModifiedBy>
  <cp:revision>68</cp:revision>
  <dcterms:modified xsi:type="dcterms:W3CDTF">2019-10-29T21:36:52Z</dcterms:modified>
</cp:coreProperties>
</file>