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704" r:id="rId2"/>
  </p:sldMasterIdLst>
  <p:notesMasterIdLst>
    <p:notesMasterId r:id="rId12"/>
  </p:notesMasterIdLst>
  <p:handoutMasterIdLst>
    <p:handoutMasterId r:id="rId13"/>
  </p:handoutMasterIdLst>
  <p:sldIdLst>
    <p:sldId id="256" r:id="rId3"/>
    <p:sldId id="263" r:id="rId4"/>
    <p:sldId id="258" r:id="rId5"/>
    <p:sldId id="259" r:id="rId6"/>
    <p:sldId id="260" r:id="rId7"/>
    <p:sldId id="261" r:id="rId8"/>
    <p:sldId id="264"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p:restoredTop sz="97336" autoAdjust="0"/>
  </p:normalViewPr>
  <p:slideViewPr>
    <p:cSldViewPr snapToGrid="0" snapToObjects="1">
      <p:cViewPr varScale="1">
        <p:scale>
          <a:sx n="66" d="100"/>
          <a:sy n="66" d="100"/>
        </p:scale>
        <p:origin x="1528"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F722E7-57FE-4849-BE5C-E5A94A3216B6}" type="datetimeFigureOut">
              <a:rPr lang="en-US" smtClean="0"/>
              <a:t>9/7/2017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3CBDE16-34ED-3D40-8A6B-D0B269D1F1BF}" type="slidenum">
              <a:rPr lang="en-US" smtClean="0"/>
              <a:t>‹#›</a:t>
            </a:fld>
            <a:endParaRPr lang="en-US"/>
          </a:p>
        </p:txBody>
      </p:sp>
    </p:spTree>
    <p:extLst>
      <p:ext uri="{BB962C8B-B14F-4D97-AF65-F5344CB8AC3E}">
        <p14:creationId xmlns:p14="http://schemas.microsoft.com/office/powerpoint/2010/main" val="23158783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0"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51"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52"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53"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54" name="PlaceHolder 5"/>
          <p:cNvSpPr>
            <a:spLocks noGrp="1"/>
          </p:cNvSpPr>
          <p:nvPr>
            <p:ph type="sldNum"/>
          </p:nvPr>
        </p:nvSpPr>
        <p:spPr>
          <a:xfrm>
            <a:off x="4399200" y="9555480"/>
            <a:ext cx="3372840" cy="502560"/>
          </a:xfrm>
          <a:prstGeom prst="rect">
            <a:avLst/>
          </a:prstGeom>
        </p:spPr>
        <p:txBody>
          <a:bodyPr lIns="0" tIns="0" rIns="0" bIns="0" anchor="b"/>
          <a:lstStyle/>
          <a:p>
            <a:pPr algn="r"/>
            <a:fld id="{CB43325F-5D97-48E8-A5DF-9233964E2462}" type="slidenum">
              <a:rPr lang="en-US" sz="1400">
                <a:latin typeface="Times New Roman"/>
              </a:rPr>
              <a:t>‹#›</a:t>
            </a:fld>
            <a:endParaRPr/>
          </a:p>
        </p:txBody>
      </p:sp>
    </p:spTree>
    <p:extLst>
      <p:ext uri="{BB962C8B-B14F-4D97-AF65-F5344CB8AC3E}">
        <p14:creationId xmlns:p14="http://schemas.microsoft.com/office/powerpoint/2010/main" val="18329571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685800" y="4343400"/>
            <a:ext cx="5485680" cy="4114080"/>
          </a:xfrm>
          <a:prstGeom prst="rect">
            <a:avLst/>
          </a:prstGeom>
        </p:spPr>
        <p:txBody>
          <a:bodyPr lIns="0" tIns="91440" rIns="0" bIns="91440" anchor="ctr"/>
          <a:lstStyle/>
          <a:p>
            <a:pPr>
              <a:lnSpc>
                <a:spcPct val="100000"/>
              </a:lnSpc>
            </a:pPr>
            <a:endParaRPr dirty="0"/>
          </a:p>
        </p:txBody>
      </p:sp>
    </p:spTree>
    <p:extLst>
      <p:ext uri="{BB962C8B-B14F-4D97-AF65-F5344CB8AC3E}">
        <p14:creationId xmlns:p14="http://schemas.microsoft.com/office/powerpoint/2010/main" val="311663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B43325F-5D97-48E8-A5DF-9233964E2462}" type="slidenum">
              <a:rPr lang="en-US" sz="1400" smtClean="0">
                <a:latin typeface="Times New Roman"/>
              </a:rPr>
              <a:t>4</a:t>
            </a:fld>
            <a:endParaRPr lang="en-US"/>
          </a:p>
        </p:txBody>
      </p:sp>
    </p:spTree>
    <p:extLst>
      <p:ext uri="{BB962C8B-B14F-4D97-AF65-F5344CB8AC3E}">
        <p14:creationId xmlns:p14="http://schemas.microsoft.com/office/powerpoint/2010/main" val="175858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B43325F-5D97-48E8-A5DF-9233964E2462}" type="slidenum">
              <a:rPr lang="en-US" sz="1400" smtClean="0">
                <a:latin typeface="Times New Roman"/>
              </a:rPr>
              <a:t>8</a:t>
            </a:fld>
            <a:endParaRPr lang="en-US"/>
          </a:p>
        </p:txBody>
      </p:sp>
    </p:spTree>
    <p:extLst>
      <p:ext uri="{BB962C8B-B14F-4D97-AF65-F5344CB8AC3E}">
        <p14:creationId xmlns:p14="http://schemas.microsoft.com/office/powerpoint/2010/main" val="617975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B43325F-5D97-48E8-A5DF-9233964E2462}" type="slidenum">
              <a:rPr lang="en-US" sz="1400" smtClean="0">
                <a:latin typeface="Times New Roman"/>
              </a:rPr>
              <a:t>9</a:t>
            </a:fld>
            <a:endParaRPr lang="en-US"/>
          </a:p>
        </p:txBody>
      </p:sp>
    </p:spTree>
    <p:extLst>
      <p:ext uri="{BB962C8B-B14F-4D97-AF65-F5344CB8AC3E}">
        <p14:creationId xmlns:p14="http://schemas.microsoft.com/office/powerpoint/2010/main" val="617975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60481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70442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417766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1924262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smtClean="0">
                <a:solidFill>
                  <a:srgbClr val="FFFFFF"/>
                </a:solidFill>
                <a:latin typeface="Arial"/>
                <a:ea typeface="Source Sans Pro"/>
                <a:cs typeface="Arial"/>
                <a:sym typeface="Source Sans Pro"/>
              </a:rPr>
              <a:t>Architecture of Complex</a:t>
            </a:r>
            <a:r>
              <a:rPr lang="en-US" sz="1100" b="1" i="0" baseline="0" dirty="0" smtClean="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a:t>
            </a:r>
            <a:r>
              <a:rPr lang="en-US" sz="1200" smtClean="0">
                <a:solidFill>
                  <a:srgbClr val="8A8B8C"/>
                </a:solidFill>
              </a:rPr>
              <a:t>© 2017. </a:t>
            </a:r>
            <a:r>
              <a:rPr lang="en-US" sz="1200" dirty="0" smtClean="0">
                <a:solidFill>
                  <a:srgbClr val="8A8B8C"/>
                </a:solidFill>
              </a:rPr>
              <a:t>Massachusetts Institute of Technology. All rights reserved.</a:t>
            </a: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3647383971"/>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908883579"/>
      </p:ext>
    </p:extLst>
  </p:cSld>
  <p:clrMap bg1="lt1" tx1="dk1" bg2="dk2" tx2="lt2" accent1="accent1" accent2="accent2" accent3="accent3" accent4="accent4" accent5="accent5" accent6="accent6" hlink="hlink" folHlink="folHlink"/>
  <p:sldLayoutIdLst>
    <p:sldLayoutId id="2147483705"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55160" y="966600"/>
            <a:ext cx="8122320" cy="80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dirty="0">
                <a:solidFill>
                  <a:srgbClr val="000000"/>
                </a:solidFill>
                <a:latin typeface="Arial"/>
                <a:ea typeface="Source Sans Pro"/>
              </a:rPr>
              <a:t>Architecture &amp; Systems </a:t>
            </a:r>
            <a:r>
              <a:rPr lang="en-US" sz="2000" b="1" strike="noStrike" dirty="0" smtClean="0">
                <a:solidFill>
                  <a:srgbClr val="000000"/>
                </a:solidFill>
                <a:latin typeface="Arial"/>
                <a:ea typeface="Source Sans Pro"/>
              </a:rPr>
              <a:t>Engineering</a:t>
            </a:r>
            <a:endParaRPr dirty="0" smtClean="0"/>
          </a:p>
          <a:p>
            <a:pPr>
              <a:lnSpc>
                <a:spcPct val="100000"/>
              </a:lnSpc>
            </a:pPr>
            <a:r>
              <a:rPr lang="en-US" sz="1400" i="1" dirty="0" smtClean="0">
                <a:solidFill>
                  <a:srgbClr val="565656"/>
                </a:solidFill>
                <a:latin typeface="Arial"/>
                <a:ea typeface="Source Sans Pro"/>
              </a:rPr>
              <a:t>Week 5: System Architect</a:t>
            </a:r>
            <a:endParaRPr dirty="0" smtClean="0"/>
          </a:p>
          <a:p>
            <a:pPr>
              <a:lnSpc>
                <a:spcPct val="100000"/>
              </a:lnSpc>
            </a:pPr>
            <a:endParaRPr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2"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3" name="Rectangle 12"/>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4" name="Text Placeholder 2"/>
          <p:cNvSpPr>
            <a:spLocks noGrp="1"/>
          </p:cNvSpPr>
          <p:nvPr>
            <p:ph type="body" idx="1"/>
          </p:nvPr>
        </p:nvSpPr>
        <p:spPr>
          <a:xfrm>
            <a:off x="2509490" y="3678085"/>
            <a:ext cx="4352544" cy="448056"/>
          </a:xfrm>
        </p:spPr>
        <p:txBody>
          <a:bodyPr/>
          <a:lstStyle/>
          <a:p>
            <a:endParaRPr lang="en-US" dirty="0"/>
          </a:p>
        </p:txBody>
      </p:sp>
      <p:sp>
        <p:nvSpPr>
          <p:cNvPr id="15" name="Rectangle 14"/>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a:t>
            </a:r>
            <a:r>
              <a:rPr lang="en-US" sz="2800" dirty="0" smtClean="0">
                <a:solidFill>
                  <a:schemeClr val="bg1"/>
                </a:solidFill>
                <a:ea typeface="Source Sans Pro"/>
                <a:sym typeface="Source Sans Pro"/>
              </a:rPr>
              <a:t>Portfolio</a:t>
            </a:r>
            <a:endParaRPr lang="en-US" sz="2800" dirty="0">
              <a:solidFill>
                <a:schemeClr val="bg1"/>
              </a:solidFill>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3"/>
          <p:cNvSpPr/>
          <p:nvPr/>
        </p:nvSpPr>
        <p:spPr>
          <a:xfrm>
            <a:off x="8651880" y="6396120"/>
            <a:ext cx="547920" cy="52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lstStyle/>
          <a:p>
            <a:pPr algn="r">
              <a:lnSpc>
                <a:spcPct val="100000"/>
              </a:lnSpc>
            </a:pPr>
            <a:fld id="{D2AAEAEC-790A-4D94-8124-F766F2421B3C}" type="slidenum">
              <a:rPr lang="en-US" sz="800" strike="noStrike">
                <a:solidFill>
                  <a:srgbClr val="FFFFFF"/>
                </a:solidFill>
                <a:latin typeface="Souce Sans Pro"/>
                <a:ea typeface="Souce Sans Pro"/>
              </a:rPr>
              <a:t>2</a:t>
            </a:fld>
            <a:endParaRPr/>
          </a:p>
        </p:txBody>
      </p:sp>
      <p:sp>
        <p:nvSpPr>
          <p:cNvPr id="8" name="Shape 63"/>
          <p:cNvSpPr txBox="1"/>
          <p:nvPr/>
        </p:nvSpPr>
        <p:spPr>
          <a:xfrm>
            <a:off x="232245" y="1340774"/>
            <a:ext cx="4564386" cy="4946291"/>
          </a:xfrm>
          <a:prstGeom prst="rect">
            <a:avLst/>
          </a:prstGeom>
          <a:noFill/>
          <a:ln>
            <a:noFill/>
          </a:ln>
        </p:spPr>
        <p:txBody>
          <a:bodyPr lIns="91425" tIns="45700" rIns="91425" bIns="45700" anchor="t" anchorCtr="0">
            <a:noAutofit/>
          </a:bodyPr>
          <a:lstStyle/>
          <a:p>
            <a:pPr>
              <a:buClr>
                <a:schemeClr val="dk1"/>
              </a:buClr>
              <a:buSzPct val="25000"/>
            </a:pPr>
            <a:r>
              <a:rPr lang="en-US" sz="1300" dirty="0">
                <a:solidFill>
                  <a:srgbClr val="3F3F3F"/>
                </a:solidFill>
                <a:ea typeface="Source Sans Pro"/>
                <a:sym typeface="Source Sans Pro"/>
              </a:rPr>
              <a:t>Before you begin, you should save your Project Portfolio on your local drive. We recommend the following format:</a:t>
            </a:r>
          </a:p>
          <a:p>
            <a:pPr>
              <a:buClr>
                <a:schemeClr val="dk1"/>
              </a:buClr>
              <a:buSzPct val="25000"/>
            </a:pPr>
            <a:endParaRPr lang="en-US" sz="1100" dirty="0">
              <a:solidFill>
                <a:srgbClr val="3F3F3F"/>
              </a:solidFill>
              <a:ea typeface="Times New Roman"/>
              <a:sym typeface="Times New Roman"/>
            </a:endParaRPr>
          </a:p>
          <a:p>
            <a:pPr algn="ctr">
              <a:buClr>
                <a:schemeClr val="dk1"/>
              </a:buClr>
              <a:buSzPct val="25000"/>
            </a:pPr>
            <a:r>
              <a:rPr lang="en-US" sz="1300" i="1" dirty="0">
                <a:solidFill>
                  <a:schemeClr val="dk1"/>
                </a:solidFill>
                <a:ea typeface="Souce Sans Pro"/>
                <a:sym typeface="Souce Sans Pro"/>
              </a:rPr>
              <a:t> </a:t>
            </a:r>
            <a:r>
              <a:rPr lang="en-US" sz="1300" i="1" dirty="0" smtClean="0">
                <a:solidFill>
                  <a:schemeClr val="dk1"/>
                </a:solidFill>
                <a:ea typeface="Souce Sans Pro"/>
                <a:sym typeface="Souce Sans Pro"/>
              </a:rPr>
              <a:t>Lastname_Firstname_Course1_Week5</a:t>
            </a:r>
            <a:endParaRPr lang="en-US" sz="1300" i="1" dirty="0">
              <a:solidFill>
                <a:schemeClr val="dk1"/>
              </a:solidFill>
              <a:ea typeface="Souce Sans Pro"/>
              <a:sym typeface="Souce Sans Pro"/>
            </a:endParaRPr>
          </a:p>
          <a:p>
            <a:pPr>
              <a:buClr>
                <a:schemeClr val="dk1"/>
              </a:buClr>
              <a:buSzPct val="25000"/>
            </a:pPr>
            <a:endParaRPr lang="en-US" sz="1300" dirty="0">
              <a:solidFill>
                <a:schemeClr val="dk1"/>
              </a:solidFill>
              <a:ea typeface="Source Sans Pro"/>
              <a:sym typeface="Source Sans Pro"/>
            </a:endParaRPr>
          </a:p>
          <a:p>
            <a:pPr>
              <a:buClr>
                <a:schemeClr val="dk1"/>
              </a:buClr>
              <a:buSzPct val="25000"/>
            </a:pPr>
            <a:r>
              <a:rPr lang="en-US" sz="1300" b="1" dirty="0">
                <a:solidFill>
                  <a:schemeClr val="dk1"/>
                </a:solidFill>
                <a:ea typeface="Source Sans Pro"/>
                <a:sym typeface="Source Sans Pro"/>
              </a:rPr>
              <a:t>Please note: </a:t>
            </a:r>
            <a:r>
              <a:rPr lang="en-US" sz="1300"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sz="1300" dirty="0">
              <a:solidFill>
                <a:schemeClr val="dk1"/>
              </a:solidFill>
              <a:ea typeface="Source Sans Pro"/>
              <a:sym typeface="Source Sans Pro"/>
            </a:endParaRPr>
          </a:p>
          <a:p>
            <a:pPr>
              <a:buClr>
                <a:schemeClr val="dk1"/>
              </a:buClr>
            </a:pPr>
            <a:r>
              <a:rPr lang="en-US" sz="1400" dirty="0">
                <a:solidFill>
                  <a:schemeClr val="dk1"/>
                </a:solidFill>
                <a:ea typeface="Source Sans Pro"/>
                <a:sym typeface="Source Sans Pro"/>
              </a:rPr>
              <a:t>While you will begin working in </a:t>
            </a:r>
            <a:r>
              <a:rPr lang="en-US" sz="1400" dirty="0" smtClean="0">
                <a:solidFill>
                  <a:schemeClr val="dk1"/>
                </a:solidFill>
                <a:ea typeface="Source Sans Pro"/>
                <a:sym typeface="Source Sans Pro"/>
              </a:rPr>
              <a:t>groups again </a:t>
            </a:r>
            <a:r>
              <a:rPr lang="en-US" sz="1400" dirty="0">
                <a:solidFill>
                  <a:schemeClr val="dk1"/>
                </a:solidFill>
                <a:ea typeface="Source Sans Pro"/>
                <a:sym typeface="Source Sans Pro"/>
              </a:rPr>
              <a:t>this week, the project deliverable </a:t>
            </a:r>
            <a:r>
              <a:rPr lang="en-US" sz="1400" dirty="0" smtClean="0">
                <a:solidFill>
                  <a:schemeClr val="dk1"/>
                </a:solidFill>
                <a:ea typeface="Source Sans Pro"/>
                <a:sym typeface="Source Sans Pro"/>
              </a:rPr>
              <a:t>is an </a:t>
            </a:r>
            <a:r>
              <a:rPr lang="en-US" sz="1400" b="1" dirty="0" smtClean="0">
                <a:solidFill>
                  <a:schemeClr val="dk1"/>
                </a:solidFill>
                <a:ea typeface="Source Sans Pro"/>
                <a:sym typeface="Source Sans Pro"/>
              </a:rPr>
              <a:t>individual submission</a:t>
            </a:r>
            <a:r>
              <a:rPr lang="en-US" sz="1400" dirty="0" smtClean="0">
                <a:solidFill>
                  <a:schemeClr val="dk1"/>
                </a:solidFill>
                <a:ea typeface="Source Sans Pro"/>
                <a:sym typeface="Source Sans Pro"/>
              </a:rPr>
              <a:t>. A scoring rubric can be downloaded from the course in the Resources/Downloads tab on the top navigation.</a:t>
            </a:r>
            <a:endParaRPr lang="en-US" sz="1400" dirty="0">
              <a:solidFill>
                <a:schemeClr val="dk1"/>
              </a:solidFill>
              <a:ea typeface="Source Sans Pro"/>
              <a:sym typeface="Source Sans Pro"/>
            </a:endParaRPr>
          </a:p>
          <a:p>
            <a:pPr>
              <a:buClr>
                <a:schemeClr val="dk1"/>
              </a:buClr>
              <a:buSzPct val="25000"/>
            </a:pPr>
            <a:endParaRPr lang="en-US" sz="1400" dirty="0">
              <a:solidFill>
                <a:schemeClr val="dk1"/>
              </a:solidFill>
              <a:ea typeface="Source Sans Pro"/>
              <a:sym typeface="Source Sans Pro"/>
            </a:endParaRPr>
          </a:p>
          <a:p>
            <a:pPr>
              <a:buClr>
                <a:schemeClr val="dk1"/>
              </a:buClr>
              <a:buSzPct val="25000"/>
            </a:pPr>
            <a:r>
              <a:rPr lang="en-US" sz="1400" dirty="0">
                <a:solidFill>
                  <a:schemeClr val="dk1"/>
                </a:solidFill>
                <a:ea typeface="Source Sans Pro"/>
                <a:sym typeface="Source Sans Pro"/>
              </a:rPr>
              <a:t>Like </a:t>
            </a:r>
            <a:r>
              <a:rPr lang="en-US" sz="1400" dirty="0" smtClean="0">
                <a:solidFill>
                  <a:schemeClr val="dk1"/>
                </a:solidFill>
                <a:ea typeface="Source Sans Pro"/>
                <a:sym typeface="Source Sans Pro"/>
              </a:rPr>
              <a:t>the previous two weeks, </a:t>
            </a:r>
            <a:r>
              <a:rPr lang="en-US" sz="1400" dirty="0">
                <a:solidFill>
                  <a:schemeClr val="dk1"/>
                </a:solidFill>
                <a:ea typeface="Source Sans Pro"/>
                <a:sym typeface="Source Sans Pro"/>
              </a:rPr>
              <a:t>in Week </a:t>
            </a:r>
            <a:r>
              <a:rPr lang="en-US" sz="1400" dirty="0" smtClean="0">
                <a:solidFill>
                  <a:schemeClr val="dk1"/>
                </a:solidFill>
                <a:ea typeface="Source Sans Pro"/>
                <a:sym typeface="Source Sans Pro"/>
              </a:rPr>
              <a:t>5 </a:t>
            </a:r>
            <a:r>
              <a:rPr lang="en-US" sz="1400" dirty="0">
                <a:solidFill>
                  <a:schemeClr val="dk1"/>
                </a:solidFill>
                <a:ea typeface="Source Sans Pro"/>
                <a:sym typeface="Source Sans Pro"/>
              </a:rPr>
              <a:t>you will be self-assessing your work as well as the work of three peers in the class. If you have any questions, feel free to start a thread in </a:t>
            </a:r>
            <a:r>
              <a:rPr lang="en-US" sz="1400">
                <a:solidFill>
                  <a:schemeClr val="dk1"/>
                </a:solidFill>
                <a:ea typeface="Source Sans Pro"/>
                <a:sym typeface="Source Sans Pro"/>
              </a:rPr>
              <a:t>the </a:t>
            </a:r>
            <a:r>
              <a:rPr lang="en-US" sz="1400" smtClean="0">
                <a:solidFill>
                  <a:schemeClr val="dk1"/>
                </a:solidFill>
                <a:ea typeface="Source Sans Pro"/>
                <a:sym typeface="Source Sans Pro"/>
              </a:rPr>
              <a:t>Discussion </a:t>
            </a:r>
            <a:r>
              <a:rPr lang="en-US" sz="1400" dirty="0">
                <a:solidFill>
                  <a:schemeClr val="dk1"/>
                </a:solidFill>
                <a:ea typeface="Source Sans Pro"/>
                <a:sym typeface="Source Sans Pro"/>
              </a:rPr>
              <a:t>Forum. Although work is strictly individual, sharing ideas and concepts with other students is encouraged. </a:t>
            </a:r>
          </a:p>
          <a:p>
            <a:pPr>
              <a:buClr>
                <a:schemeClr val="dk1"/>
              </a:buClr>
              <a:buSzPct val="25000"/>
            </a:pPr>
            <a:endParaRPr lang="en-US" sz="1300" dirty="0">
              <a:solidFill>
                <a:schemeClr val="dk1"/>
              </a:solidFill>
              <a:ea typeface="Source Sans Pro"/>
              <a:sym typeface="Source Sans Pro"/>
            </a:endParaRPr>
          </a:p>
        </p:txBody>
      </p:sp>
      <p:sp>
        <p:nvSpPr>
          <p:cNvPr id="9" name="Shape 64"/>
          <p:cNvSpPr txBox="1"/>
          <p:nvPr/>
        </p:nvSpPr>
        <p:spPr>
          <a:xfrm>
            <a:off x="220813" y="666467"/>
            <a:ext cx="3126793" cy="59101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Instructions</a:t>
            </a:r>
            <a:endParaRPr lang="en-US" sz="3000" b="1" dirty="0">
              <a:ea typeface="Source Sans Pro"/>
              <a:sym typeface="Source Sans Pro"/>
            </a:endParaRPr>
          </a:p>
        </p:txBody>
      </p:sp>
      <p:sp>
        <p:nvSpPr>
          <p:cNvPr id="10" name="TextBox 9"/>
          <p:cNvSpPr txBox="1"/>
          <p:nvPr/>
        </p:nvSpPr>
        <p:spPr>
          <a:xfrm>
            <a:off x="4883252" y="1340774"/>
            <a:ext cx="4248727" cy="3385542"/>
          </a:xfrm>
          <a:prstGeom prst="rect">
            <a:avLst/>
          </a:prstGeom>
          <a:noFill/>
        </p:spPr>
        <p:txBody>
          <a:bodyPr wrap="square" rtlCol="0">
            <a:spAutoFit/>
          </a:bodyPr>
          <a:lstStyle/>
          <a:p>
            <a:r>
              <a:rPr lang="en-US" sz="1400" b="1" dirty="0" smtClean="0">
                <a:solidFill>
                  <a:schemeClr val="dk1"/>
                </a:solidFill>
                <a:ea typeface="Source Sans Pro"/>
                <a:sym typeface="Source Sans Pro"/>
              </a:rPr>
              <a:t>Note</a:t>
            </a:r>
            <a:r>
              <a:rPr lang="en-US" sz="1400" b="1" dirty="0">
                <a:solidFill>
                  <a:schemeClr val="dk1"/>
                </a:solidFill>
                <a:ea typeface="Source Sans Pro"/>
                <a:sym typeface="Source Sans Pro"/>
              </a:rPr>
              <a:t>: </a:t>
            </a:r>
            <a:r>
              <a:rPr lang="en-US" sz="1400" b="1" dirty="0" err="1">
                <a:solidFill>
                  <a:schemeClr val="dk1"/>
                </a:solidFill>
                <a:ea typeface="Source Sans Pro"/>
                <a:sym typeface="Source Sans Pro"/>
              </a:rPr>
              <a:t>edX</a:t>
            </a:r>
            <a:r>
              <a:rPr lang="en-US" sz="1400" b="1" dirty="0">
                <a:solidFill>
                  <a:schemeClr val="dk1"/>
                </a:solidFill>
                <a:ea typeface="Source Sans Pro"/>
                <a:sym typeface="Source Sans Pro"/>
              </a:rPr>
              <a:t> has a </a:t>
            </a:r>
            <a:r>
              <a:rPr lang="en-US" sz="1400" b="1" dirty="0" smtClean="0">
                <a:solidFill>
                  <a:schemeClr val="dk1"/>
                </a:solidFill>
                <a:ea typeface="Source Sans Pro"/>
                <a:sym typeface="Source Sans Pro"/>
              </a:rPr>
              <a:t>10MB </a:t>
            </a:r>
            <a:r>
              <a:rPr lang="en-US" sz="1400" b="1" dirty="0">
                <a:solidFill>
                  <a:schemeClr val="dk1"/>
                </a:solidFill>
                <a:ea typeface="Source Sans Pro"/>
                <a:sym typeface="Source Sans Pro"/>
              </a:rPr>
              <a:t>file size limit for document submission. </a:t>
            </a:r>
            <a:r>
              <a:rPr lang="en-US" sz="1400" dirty="0">
                <a:solidFill>
                  <a:schemeClr val="dk1"/>
                </a:solidFill>
                <a:ea typeface="Source Sans Pro"/>
                <a:sym typeface="Source Sans Pro"/>
              </a:rPr>
              <a:t>If you have selected large image(s), you may need to </a:t>
            </a:r>
            <a:r>
              <a:rPr lang="en-US" sz="1400" dirty="0" smtClean="0">
                <a:solidFill>
                  <a:schemeClr val="dk1"/>
                </a:solidFill>
                <a:ea typeface="Source Sans Pro"/>
                <a:sym typeface="Source Sans Pro"/>
                <a:hlinkClick r:id="rId3"/>
              </a:rPr>
              <a:t>resize</a:t>
            </a:r>
            <a:r>
              <a:rPr lang="en-US" sz="1400" dirty="0" smtClean="0">
                <a:solidFill>
                  <a:schemeClr val="dk1"/>
                </a:solidFill>
                <a:ea typeface="Source Sans Pro"/>
                <a:sym typeface="Source Sans Pro"/>
              </a:rPr>
              <a:t> </a:t>
            </a:r>
            <a:r>
              <a:rPr lang="en-US" sz="1400" dirty="0">
                <a:solidFill>
                  <a:schemeClr val="dk1"/>
                </a:solidFill>
                <a:ea typeface="Source Sans Pro"/>
                <a:sym typeface="Source Sans Pro"/>
              </a:rPr>
              <a:t>before submitting, OR you may simply include a web URL for the image in the image location. Be sure to submit your assignment at least one hour before the deadline to provide time for troubleshooting. </a:t>
            </a:r>
            <a:endParaRPr lang="en-US" sz="1400" dirty="0" smtClean="0">
              <a:solidFill>
                <a:schemeClr val="dk1"/>
              </a:solidFill>
              <a:ea typeface="Source Sans Pro"/>
              <a:sym typeface="Source Sans Pro"/>
            </a:endParaRPr>
          </a:p>
          <a:p>
            <a:endParaRPr lang="en-US" sz="1400" b="1" dirty="0">
              <a:solidFill>
                <a:schemeClr val="dk1"/>
              </a:solidFill>
              <a:ea typeface="Source Sans Pro"/>
              <a:sym typeface="Source Sans Pro"/>
            </a:endParaRPr>
          </a:p>
          <a:p>
            <a:r>
              <a:rPr lang="en-US" sz="1400" b="1" dirty="0" smtClean="0">
                <a:solidFill>
                  <a:schemeClr val="dk1"/>
                </a:solidFill>
                <a:ea typeface="Source Sans Pro"/>
                <a:sym typeface="Source Sans Pro"/>
              </a:rPr>
              <a:t>Once </a:t>
            </a:r>
            <a:r>
              <a:rPr lang="en-US" sz="1400" b="1" dirty="0">
                <a:solidFill>
                  <a:schemeClr val="dk1"/>
                </a:solidFill>
                <a:ea typeface="Source Sans Pro"/>
                <a:sym typeface="Source Sans Pro"/>
              </a:rPr>
              <a:t>the deadline passes, you will not be able to upload the document and therefore will not be able to submit and complete the assignment.</a:t>
            </a:r>
            <a:endParaRPr lang="en-US" sz="1400" b="1" u="sng" dirty="0"/>
          </a:p>
          <a:p>
            <a:endParaRPr lang="en-US" sz="1400" b="1" u="sng" dirty="0"/>
          </a:p>
          <a:p>
            <a:endParaRPr lang="en-US" sz="1400" b="1" dirty="0"/>
          </a:p>
          <a:p>
            <a:r>
              <a:rPr lang="en-US" sz="1400" b="1" dirty="0" smtClean="0"/>
              <a:t>Peer assessment is limited to 300 characters.</a:t>
            </a:r>
            <a:endParaRPr lang="en-US" sz="1400" b="1" dirty="0"/>
          </a:p>
          <a:p>
            <a:endParaRPr lang="en-US" b="1"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35127151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462560" y="2544840"/>
            <a:ext cx="3804480" cy="2822400"/>
          </a:xfrm>
          <a:prstGeom prst="rect">
            <a:avLst/>
          </a:prstGeom>
          <a:solidFill>
            <a:srgbClr val="343434"/>
          </a:solidFill>
          <a:ln w="9360">
            <a:solidFill>
              <a:srgbClr val="4A7EBB"/>
            </a:solidFill>
            <a:round/>
          </a:ln>
        </p:spPr>
        <p:style>
          <a:lnRef idx="0">
            <a:scrgbClr r="0" g="0" b="0"/>
          </a:lnRef>
          <a:fillRef idx="0">
            <a:scrgbClr r="0" g="0" b="0"/>
          </a:fillRef>
          <a:effectRef idx="0">
            <a:scrgbClr r="0" g="0" b="0"/>
          </a:effectRef>
          <a:fontRef idx="minor"/>
        </p:style>
      </p:sp>
      <p:sp>
        <p:nvSpPr>
          <p:cNvPr id="168" name="CustomShape 2"/>
          <p:cNvSpPr/>
          <p:nvPr/>
        </p:nvSpPr>
        <p:spPr>
          <a:xfrm>
            <a:off x="362160" y="877680"/>
            <a:ext cx="4247280" cy="527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000" b="1" strike="noStrike" dirty="0" smtClean="0">
                <a:solidFill>
                  <a:srgbClr val="000000"/>
                </a:solidFill>
                <a:latin typeface="Arial"/>
                <a:ea typeface="Source Sans Pro"/>
              </a:rPr>
              <a:t>Week </a:t>
            </a:r>
            <a:r>
              <a:rPr lang="en-US" sz="3000" b="1" strike="noStrike" dirty="0">
                <a:solidFill>
                  <a:srgbClr val="000000"/>
                </a:solidFill>
                <a:latin typeface="Arial"/>
                <a:ea typeface="Source Sans Pro"/>
              </a:rPr>
              <a:t>5 Project</a:t>
            </a:r>
            <a:endParaRPr dirty="0"/>
          </a:p>
        </p:txBody>
      </p:sp>
      <p:sp>
        <p:nvSpPr>
          <p:cNvPr id="169" name="CustomShape 3"/>
          <p:cNvSpPr/>
          <p:nvPr/>
        </p:nvSpPr>
        <p:spPr>
          <a:xfrm>
            <a:off x="383040" y="1954080"/>
            <a:ext cx="2769480" cy="52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strike="noStrike" dirty="0" smtClean="0">
                <a:solidFill>
                  <a:srgbClr val="6D6D6D"/>
                </a:solidFill>
                <a:latin typeface="Arial"/>
                <a:ea typeface="Source Sans Pro"/>
              </a:rPr>
              <a:t>Overview</a:t>
            </a:r>
            <a:endParaRPr dirty="0"/>
          </a:p>
        </p:txBody>
      </p:sp>
      <p:sp>
        <p:nvSpPr>
          <p:cNvPr id="170" name="CustomShape 4"/>
          <p:cNvSpPr/>
          <p:nvPr/>
        </p:nvSpPr>
        <p:spPr>
          <a:xfrm>
            <a:off x="374760" y="2413800"/>
            <a:ext cx="3624840" cy="346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sz="1200" dirty="0">
                <a:solidFill>
                  <a:srgbClr val="3F3F3F"/>
                </a:solidFill>
                <a:ea typeface="Source Sans Pro"/>
              </a:rPr>
              <a:t>In the fifth and final project activity of this course, your team will step up and view the system from the role of the architect. The steps to the right will guide you through this process.</a:t>
            </a:r>
            <a:endParaRPr lang="en-US" sz="1200" dirty="0"/>
          </a:p>
          <a:p>
            <a:pPr>
              <a:lnSpc>
                <a:spcPct val="110000"/>
              </a:lnSpc>
            </a:pPr>
            <a:endParaRPr lang="en-US" sz="1200" dirty="0"/>
          </a:p>
          <a:p>
            <a:pPr>
              <a:lnSpc>
                <a:spcPct val="110000"/>
              </a:lnSpc>
            </a:pPr>
            <a:r>
              <a:rPr lang="en-US" sz="1200" dirty="0">
                <a:solidFill>
                  <a:srgbClr val="3F3F3F"/>
                </a:solidFill>
                <a:ea typeface="Source Sans Pro"/>
              </a:rPr>
              <a:t>Note that </a:t>
            </a:r>
            <a:r>
              <a:rPr lang="en-US" sz="1200" dirty="0" smtClean="0">
                <a:solidFill>
                  <a:srgbClr val="3F3F3F"/>
                </a:solidFill>
                <a:ea typeface="Source Sans Pro"/>
              </a:rPr>
              <a:t>some </a:t>
            </a:r>
            <a:r>
              <a:rPr lang="en-US" sz="1200" dirty="0">
                <a:solidFill>
                  <a:srgbClr val="3F3F3F"/>
                </a:solidFill>
                <a:ea typeface="Source Sans Pro"/>
              </a:rPr>
              <a:t>Scratch </a:t>
            </a:r>
            <a:r>
              <a:rPr lang="en-US" sz="1200" dirty="0" smtClean="0">
                <a:solidFill>
                  <a:srgbClr val="3F3F3F"/>
                </a:solidFill>
                <a:ea typeface="Source Sans Pro"/>
              </a:rPr>
              <a:t>Pages are included </a:t>
            </a:r>
            <a:r>
              <a:rPr lang="en-US" sz="1200" dirty="0">
                <a:solidFill>
                  <a:srgbClr val="3F3F3F"/>
                </a:solidFill>
                <a:ea typeface="Source Sans Pro"/>
              </a:rPr>
              <a:t>at the end of this document for you to capture any ideas, sketches, etc. that you have as you work through the project. These will not be assessed and you are not required to submit them with your project (but you may do so if you think they </a:t>
            </a:r>
            <a:r>
              <a:rPr lang="en-US" sz="1200" dirty="0" smtClean="0">
                <a:solidFill>
                  <a:srgbClr val="3F3F3F"/>
                </a:solidFill>
                <a:ea typeface="Source Sans Pro"/>
              </a:rPr>
              <a:t>offer </a:t>
            </a:r>
            <a:r>
              <a:rPr lang="en-US" sz="1200" dirty="0">
                <a:solidFill>
                  <a:srgbClr val="3F3F3F"/>
                </a:solidFill>
                <a:ea typeface="Source Sans Pro"/>
              </a:rPr>
              <a:t>any </a:t>
            </a:r>
            <a:r>
              <a:rPr lang="en-US" sz="1200" dirty="0" smtClean="0">
                <a:solidFill>
                  <a:srgbClr val="3F3F3F"/>
                </a:solidFill>
                <a:ea typeface="Source Sans Pro"/>
              </a:rPr>
              <a:t>additional insight </a:t>
            </a:r>
            <a:r>
              <a:rPr lang="en-US" sz="1200" dirty="0">
                <a:solidFill>
                  <a:srgbClr val="3F3F3F"/>
                </a:solidFill>
                <a:ea typeface="Source Sans Pro"/>
              </a:rPr>
              <a:t>into your thinking process!). </a:t>
            </a:r>
            <a:endParaRPr lang="en-US" sz="1200" dirty="0"/>
          </a:p>
          <a:p>
            <a:pPr>
              <a:lnSpc>
                <a:spcPct val="110000"/>
              </a:lnSpc>
            </a:pPr>
            <a:endParaRPr dirty="0"/>
          </a:p>
          <a:p>
            <a:pPr>
              <a:lnSpc>
                <a:spcPct val="110000"/>
              </a:lnSpc>
            </a:pPr>
            <a:endParaRPr dirty="0"/>
          </a:p>
          <a:p>
            <a:pPr algn="ctr">
              <a:lnSpc>
                <a:spcPct val="110000"/>
              </a:lnSpc>
            </a:pPr>
            <a:endParaRPr dirty="0"/>
          </a:p>
          <a:p>
            <a:pPr>
              <a:lnSpc>
                <a:spcPct val="110000"/>
              </a:lnSpc>
            </a:pPr>
            <a:endParaRPr dirty="0"/>
          </a:p>
          <a:p>
            <a:pPr>
              <a:lnSpc>
                <a:spcPct val="110000"/>
              </a:lnSpc>
            </a:pPr>
            <a:endParaRPr dirty="0"/>
          </a:p>
        </p:txBody>
      </p:sp>
      <p:sp>
        <p:nvSpPr>
          <p:cNvPr id="171" name="CustomShape 5"/>
          <p:cNvSpPr/>
          <p:nvPr/>
        </p:nvSpPr>
        <p:spPr>
          <a:xfrm>
            <a:off x="4497120" y="2589480"/>
            <a:ext cx="3689640" cy="2777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FFFFFF"/>
                </a:solidFill>
                <a:latin typeface="Arial"/>
                <a:ea typeface="Source Sans Pro"/>
              </a:rPr>
              <a:t>REQUIRED STEPS:</a:t>
            </a:r>
            <a:endParaRPr sz="1400" dirty="0"/>
          </a:p>
          <a:p>
            <a:pPr>
              <a:lnSpc>
                <a:spcPct val="60000"/>
              </a:lnSpc>
            </a:pPr>
            <a:endParaRPr sz="1400" dirty="0"/>
          </a:p>
          <a:p>
            <a:pPr>
              <a:lnSpc>
                <a:spcPct val="150000"/>
              </a:lnSpc>
            </a:pPr>
            <a:r>
              <a:rPr lang="en-US" sz="1400" b="1" strike="noStrike" dirty="0">
                <a:solidFill>
                  <a:srgbClr val="FFFFFF"/>
                </a:solidFill>
                <a:latin typeface="Arial"/>
                <a:ea typeface="Source Sans Pro"/>
              </a:rPr>
              <a:t>Step 1</a:t>
            </a:r>
            <a:r>
              <a:rPr lang="en-US" sz="1400" strike="noStrike" dirty="0">
                <a:solidFill>
                  <a:srgbClr val="FFFFFF"/>
                </a:solidFill>
                <a:latin typeface="Arial"/>
                <a:ea typeface="Source Sans Pro"/>
              </a:rPr>
              <a:t>: </a:t>
            </a:r>
            <a:r>
              <a:rPr lang="en-US" sz="1400" strike="noStrike" dirty="0" smtClean="0">
                <a:solidFill>
                  <a:srgbClr val="FFFFFF"/>
                </a:solidFill>
                <a:latin typeface="Arial"/>
                <a:ea typeface="Source Sans Pro"/>
              </a:rPr>
              <a:t>Develop the system architecture. </a:t>
            </a:r>
            <a:endParaRPr sz="1400" dirty="0"/>
          </a:p>
          <a:p>
            <a:pPr>
              <a:lnSpc>
                <a:spcPct val="150000"/>
              </a:lnSpc>
            </a:pPr>
            <a:r>
              <a:rPr lang="en-US" sz="1400" b="1" strike="noStrike" dirty="0">
                <a:solidFill>
                  <a:srgbClr val="FFFFFF"/>
                </a:solidFill>
                <a:latin typeface="Arial"/>
                <a:ea typeface="Source Sans Pro"/>
              </a:rPr>
              <a:t>Step 2</a:t>
            </a:r>
            <a:r>
              <a:rPr lang="en-US" sz="1400" strike="noStrike" dirty="0">
                <a:solidFill>
                  <a:srgbClr val="FFFFFF"/>
                </a:solidFill>
                <a:latin typeface="Arial"/>
                <a:ea typeface="Source Sans Pro"/>
              </a:rPr>
              <a:t>: </a:t>
            </a:r>
            <a:r>
              <a:rPr lang="en-US" sz="1400" dirty="0" smtClean="0">
                <a:solidFill>
                  <a:srgbClr val="FFFFFF"/>
                </a:solidFill>
                <a:latin typeface="Arial"/>
                <a:ea typeface="Source Sans Pro"/>
              </a:rPr>
              <a:t>Identify s</a:t>
            </a:r>
            <a:r>
              <a:rPr lang="en-US" sz="1400" strike="noStrike" dirty="0" smtClean="0">
                <a:solidFill>
                  <a:srgbClr val="FFFFFF"/>
                </a:solidFill>
                <a:latin typeface="Arial"/>
                <a:ea typeface="Source Sans Pro"/>
              </a:rPr>
              <a:t>ources of ambiguity. </a:t>
            </a:r>
            <a:endParaRPr sz="1400" dirty="0"/>
          </a:p>
          <a:p>
            <a:pPr>
              <a:lnSpc>
                <a:spcPct val="150000"/>
              </a:lnSpc>
            </a:pPr>
            <a:r>
              <a:rPr lang="en-US" sz="1400" b="1" strike="noStrike" dirty="0">
                <a:solidFill>
                  <a:srgbClr val="FFFFFF"/>
                </a:solidFill>
                <a:latin typeface="Arial"/>
                <a:ea typeface="Source Sans Pro"/>
              </a:rPr>
              <a:t>Step 3</a:t>
            </a:r>
            <a:r>
              <a:rPr lang="en-US" sz="1400" strike="noStrike" dirty="0">
                <a:solidFill>
                  <a:srgbClr val="FFFFFF"/>
                </a:solidFill>
                <a:latin typeface="Arial"/>
                <a:ea typeface="Source Sans Pro"/>
              </a:rPr>
              <a:t>: </a:t>
            </a:r>
            <a:r>
              <a:rPr lang="en-US" sz="1400" dirty="0" smtClean="0">
                <a:solidFill>
                  <a:srgbClr val="FFFFFF"/>
                </a:solidFill>
                <a:latin typeface="Arial"/>
                <a:ea typeface="Source Sans Pro"/>
              </a:rPr>
              <a:t>Identify d</a:t>
            </a:r>
            <a:r>
              <a:rPr lang="en-US" sz="1400" strike="noStrike" dirty="0" smtClean="0">
                <a:solidFill>
                  <a:srgbClr val="FFFFFF"/>
                </a:solidFill>
                <a:latin typeface="Arial"/>
                <a:ea typeface="Source Sans Pro"/>
              </a:rPr>
              <a:t>eliverables </a:t>
            </a:r>
            <a:r>
              <a:rPr lang="en-US" sz="1400" strike="noStrike" dirty="0">
                <a:solidFill>
                  <a:srgbClr val="FFFFFF"/>
                </a:solidFill>
                <a:latin typeface="Arial"/>
                <a:ea typeface="Source Sans Pro"/>
              </a:rPr>
              <a:t>of the </a:t>
            </a:r>
            <a:r>
              <a:rPr lang="en-US" sz="1400" strike="noStrike" dirty="0" smtClean="0">
                <a:solidFill>
                  <a:srgbClr val="FFFFFF"/>
                </a:solidFill>
                <a:latin typeface="Arial"/>
                <a:ea typeface="Source Sans Pro"/>
              </a:rPr>
              <a:t>architect.</a:t>
            </a:r>
            <a:endParaRPr sz="1400" dirty="0"/>
          </a:p>
          <a:p>
            <a:pPr>
              <a:lnSpc>
                <a:spcPct val="150000"/>
              </a:lnSpc>
            </a:pPr>
            <a:r>
              <a:rPr lang="en-US" sz="1400" b="1" strike="noStrike" dirty="0">
                <a:solidFill>
                  <a:srgbClr val="FFFFFF"/>
                </a:solidFill>
                <a:latin typeface="Arial"/>
                <a:ea typeface="Source Sans Pro"/>
              </a:rPr>
              <a:t>Step 4</a:t>
            </a:r>
            <a:r>
              <a:rPr lang="en-US" sz="1400" strike="noStrike" dirty="0">
                <a:solidFill>
                  <a:srgbClr val="FFFFFF"/>
                </a:solidFill>
                <a:latin typeface="Arial"/>
                <a:ea typeface="Source Sans Pro"/>
              </a:rPr>
              <a:t>: Review and submit </a:t>
            </a:r>
            <a:r>
              <a:rPr lang="en-US" sz="1400" strike="noStrike">
                <a:solidFill>
                  <a:srgbClr val="FFFFFF"/>
                </a:solidFill>
                <a:latin typeface="Arial"/>
                <a:ea typeface="Source Sans Pro"/>
              </a:rPr>
              <a:t>your </a:t>
            </a:r>
            <a:r>
              <a:rPr lang="en-US" sz="1400" smtClean="0">
                <a:solidFill>
                  <a:srgbClr val="FFFFFF"/>
                </a:solidFill>
                <a:latin typeface="Arial"/>
                <a:ea typeface="Source Sans Pro"/>
              </a:rPr>
              <a:t>project.</a:t>
            </a:r>
            <a:endParaRPr sz="1400" dirty="0"/>
          </a:p>
          <a:p>
            <a:pPr>
              <a:lnSpc>
                <a:spcPct val="150000"/>
              </a:lnSpc>
            </a:pPr>
            <a:endParaRPr dirty="0"/>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86560" y="635032"/>
            <a:ext cx="7778880" cy="529192"/>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b="1" strike="noStrike" dirty="0">
                <a:solidFill>
                  <a:srgbClr val="000000"/>
                </a:solidFill>
                <a:latin typeface="Arial"/>
                <a:ea typeface="Arial"/>
              </a:rPr>
              <a:t>STEP 1: ARCHITECTURAL REPRESENTATION</a:t>
            </a:r>
            <a:endParaRPr dirty="0"/>
          </a:p>
        </p:txBody>
      </p:sp>
      <p:sp>
        <p:nvSpPr>
          <p:cNvPr id="174" name="CustomShape 2"/>
          <p:cNvSpPr/>
          <p:nvPr/>
        </p:nvSpPr>
        <p:spPr>
          <a:xfrm>
            <a:off x="315720" y="1164224"/>
            <a:ext cx="8418240" cy="9554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i="1" strike="noStrike" dirty="0">
                <a:solidFill>
                  <a:srgbClr val="3F3F3F"/>
                </a:solidFill>
                <a:latin typeface="Source Sans Pro"/>
                <a:ea typeface="Source Sans Pro"/>
              </a:rPr>
              <a:t>For your chosen system, develop the system architecture diagram and insert the diagram below. Remember: System Architecture is the embodiment of a concept, the allocation of physical/informational function to the elements of form, and the definition of relationships among the elements and with the surrounding context. Be sure to include all information in a clean and understandable way. </a:t>
            </a:r>
            <a:endParaRPr lang="en-US" sz="1200" i="1" strike="noStrike" dirty="0" smtClean="0">
              <a:solidFill>
                <a:srgbClr val="3F3F3F"/>
              </a:solidFill>
              <a:latin typeface="Source Sans Pro"/>
              <a:ea typeface="Source Sans Pro"/>
            </a:endParaRPr>
          </a:p>
          <a:p>
            <a:r>
              <a:rPr lang="en-US" sz="1200" i="1" dirty="0">
                <a:solidFill>
                  <a:srgbClr val="3F3F3F"/>
                </a:solidFill>
                <a:ea typeface="Source Sans Pro"/>
              </a:rPr>
              <a:t>Please remember the file size limit and </a:t>
            </a:r>
            <a:r>
              <a:rPr lang="en-US" sz="1200" i="1" u="sng" dirty="0" smtClean="0">
                <a:solidFill>
                  <a:srgbClr val="000000"/>
                </a:solidFill>
                <a:ea typeface="Source Sans Pro"/>
              </a:rPr>
              <a:t>resize</a:t>
            </a:r>
            <a:r>
              <a:rPr lang="en-US" sz="1200" i="1" dirty="0" smtClean="0">
                <a:solidFill>
                  <a:srgbClr val="3F3F3F"/>
                </a:solidFill>
                <a:ea typeface="Source Sans Pro"/>
              </a:rPr>
              <a:t> </a:t>
            </a:r>
            <a:r>
              <a:rPr lang="en-US" sz="1200" i="1" dirty="0">
                <a:solidFill>
                  <a:srgbClr val="3F3F3F"/>
                </a:solidFill>
                <a:ea typeface="Source Sans Pro"/>
              </a:rPr>
              <a:t>or paste the image URL instead, as needed.</a:t>
            </a:r>
            <a:endParaRPr lang="en-US" sz="1200" dirty="0"/>
          </a:p>
          <a:p>
            <a:pPr>
              <a:lnSpc>
                <a:spcPct val="100000"/>
              </a:lnSpc>
            </a:pPr>
            <a:endParaRPr lang="en-US" sz="1200" i="1" strike="noStrike" dirty="0" smtClean="0">
              <a:solidFill>
                <a:srgbClr val="3F3F3F"/>
              </a:solidFill>
              <a:latin typeface="Source Sans Pro"/>
              <a:ea typeface="Source Sans Pro"/>
            </a:endParaRPr>
          </a:p>
          <a:p>
            <a:pPr>
              <a:lnSpc>
                <a:spcPct val="100000"/>
              </a:lnSpc>
            </a:pPr>
            <a:endParaRPr dirty="0"/>
          </a:p>
        </p:txBody>
      </p:sp>
      <p:sp>
        <p:nvSpPr>
          <p:cNvPr id="175" name="CustomShape 3"/>
          <p:cNvSpPr/>
          <p:nvPr/>
        </p:nvSpPr>
        <p:spPr>
          <a:xfrm>
            <a:off x="8734680" y="6356520"/>
            <a:ext cx="408600" cy="364320"/>
          </a:xfrm>
          <a:prstGeom prst="rect">
            <a:avLst/>
          </a:prstGeom>
          <a:noFill/>
          <a:ln>
            <a:noFill/>
          </a:ln>
        </p:spPr>
        <p:style>
          <a:lnRef idx="0">
            <a:scrgbClr r="0" g="0" b="0"/>
          </a:lnRef>
          <a:fillRef idx="0">
            <a:scrgbClr r="0" g="0" b="0"/>
          </a:fillRef>
          <a:effectRef idx="0">
            <a:scrgbClr r="0" g="0" b="0"/>
          </a:effectRef>
          <a:fontRef idx="minor"/>
        </p:style>
      </p:sp>
      <p:sp>
        <p:nvSpPr>
          <p:cNvPr id="176" name="CustomShape 4"/>
          <p:cNvSpPr/>
          <p:nvPr/>
        </p:nvSpPr>
        <p:spPr>
          <a:xfrm>
            <a:off x="367560" y="2872220"/>
            <a:ext cx="8428320" cy="3359783"/>
          </a:xfrm>
          <a:prstGeom prst="rect">
            <a:avLst/>
          </a:prstGeom>
          <a:noFill/>
          <a:ln w="9360" cap="rnd">
            <a:solidFill>
              <a:srgbClr val="000000"/>
            </a:solidFill>
            <a:custDash>
              <a:ds d="600000" sp="500000"/>
            </a:custDash>
            <a:round/>
          </a:ln>
        </p:spPr>
        <p:style>
          <a:lnRef idx="0">
            <a:scrgbClr r="0" g="0" b="0"/>
          </a:lnRef>
          <a:fillRef idx="0">
            <a:scrgbClr r="0" g="0" b="0"/>
          </a:fillRef>
          <a:effectRef idx="0">
            <a:scrgbClr r="0" g="0" b="0"/>
          </a:effectRef>
          <a:fontRef idx="minor"/>
        </p:style>
        <p:txBody>
          <a:bodyPr lIns="90000" tIns="45000" rIns="90000" bIns="45000"/>
          <a:lstStyle/>
          <a:p>
            <a:pPr algn="ctr"/>
            <a:endParaRPr dirty="0"/>
          </a:p>
        </p:txBody>
      </p:sp>
      <p:sp>
        <p:nvSpPr>
          <p:cNvPr id="177" name="CustomShape 5"/>
          <p:cNvSpPr/>
          <p:nvPr/>
        </p:nvSpPr>
        <p:spPr>
          <a:xfrm>
            <a:off x="315720" y="2488340"/>
            <a:ext cx="4415040" cy="46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dirty="0">
                <a:solidFill>
                  <a:srgbClr val="3F3F3F"/>
                </a:solidFill>
                <a:latin typeface="Source Sans Pro"/>
                <a:ea typeface="Source Sans Pro"/>
              </a:rPr>
              <a:t>System Diagram/Schematic</a:t>
            </a:r>
            <a:endParaRPr dirty="0"/>
          </a:p>
          <a:p>
            <a:pPr>
              <a:lnSpc>
                <a:spcPct val="100000"/>
              </a:lnSpc>
            </a:pPr>
            <a:endParaRPr dirty="0"/>
          </a:p>
          <a:p>
            <a:pPr>
              <a:lnSpc>
                <a:spcPct val="100000"/>
              </a:lnSpc>
            </a:pPr>
            <a:endParaRPr dirty="0"/>
          </a:p>
          <a:p>
            <a:pPr>
              <a:lnSpc>
                <a:spcPct val="100000"/>
              </a:lnSpc>
            </a:pPr>
            <a:endParaRPr dirty="0"/>
          </a:p>
          <a:p>
            <a:pPr algn="ctr">
              <a:lnSpc>
                <a:spcPct val="100000"/>
              </a:lnSpc>
            </a:pPr>
            <a:endParaRPr dirty="0"/>
          </a:p>
          <a:p>
            <a:pPr>
              <a:lnSpc>
                <a:spcPct val="100000"/>
              </a:lnSpc>
            </a:pPr>
            <a:endParaRPr dirty="0"/>
          </a:p>
          <a:p>
            <a:pPr>
              <a:lnSpc>
                <a:spcPct val="100000"/>
              </a:lnSpc>
            </a:pPr>
            <a:endParaRPr dirty="0"/>
          </a:p>
        </p:txBody>
      </p:sp>
      <p:grpSp>
        <p:nvGrpSpPr>
          <p:cNvPr id="8" name="Group 7"/>
          <p:cNvGrpSpPr/>
          <p:nvPr/>
        </p:nvGrpSpPr>
        <p:grpSpPr>
          <a:xfrm>
            <a:off x="3506581" y="3782348"/>
            <a:ext cx="2150278" cy="1141046"/>
            <a:chOff x="3098654" y="3692828"/>
            <a:chExt cx="2150278" cy="1141046"/>
          </a:xfrm>
        </p:grpSpPr>
        <p:sp>
          <p:nvSpPr>
            <p:cNvPr id="9" name="Shape 62"/>
            <p:cNvSpPr txBox="1"/>
            <p:nvPr/>
          </p:nvSpPr>
          <p:spPr>
            <a:xfrm>
              <a:off x="3098654" y="4504307"/>
              <a:ext cx="2150278" cy="329567"/>
            </a:xfrm>
            <a:prstGeom prst="rect">
              <a:avLst/>
            </a:prstGeom>
            <a:noFill/>
            <a:ln>
              <a:noFill/>
            </a:ln>
          </p:spPr>
          <p:txBody>
            <a:bodyPr lIns="91425" tIns="45700" rIns="91425" bIns="45700" anchor="t" anchorCtr="0">
              <a:noAutofit/>
            </a:bodyPr>
            <a:lstStyle/>
            <a:p>
              <a:pPr algn="ctr">
                <a:buClr>
                  <a:schemeClr val="dk1"/>
                </a:buClr>
                <a:buSzPct val="25000"/>
              </a:pPr>
              <a:r>
                <a:rPr lang="en-US" sz="1200" i="1" dirty="0" smtClean="0">
                  <a:solidFill>
                    <a:schemeClr val="bg1">
                      <a:lumMod val="75000"/>
                    </a:schemeClr>
                  </a:solidFill>
                  <a:latin typeface="Source Sans Pro"/>
                  <a:ea typeface="Source Sans Pro"/>
                  <a:cs typeface="Source Sans Pro"/>
                  <a:sym typeface="Source Sans Pro"/>
                </a:rPr>
                <a:t>Insert diagram/schematic here.</a:t>
              </a:r>
            </a:p>
            <a:p>
              <a:pPr algn="ctr">
                <a:buClr>
                  <a:schemeClr val="dk1"/>
                </a:buClr>
                <a:buSzPct val="25000"/>
              </a:pPr>
              <a:endParaRPr lang="en-US" sz="1200" dirty="0">
                <a:solidFill>
                  <a:schemeClr val="bg1">
                    <a:lumMod val="75000"/>
                  </a:schemeClr>
                </a:solidFill>
                <a:latin typeface="Source Sans Pro"/>
                <a:ea typeface="Source Sans Pro"/>
                <a:cs typeface="Source Sans Pro"/>
                <a:sym typeface="Source Sans Pro"/>
              </a:endParaRPr>
            </a:p>
            <a:p>
              <a:pPr algn="ctr">
                <a:buClr>
                  <a:schemeClr val="dk1"/>
                </a:buClr>
                <a:buSzPct val="25000"/>
              </a:pPr>
              <a:endParaRPr lang="en-US" sz="1200" dirty="0" smtClean="0">
                <a:solidFill>
                  <a:schemeClr val="bg1">
                    <a:lumMod val="75000"/>
                  </a:schemeClr>
                </a:solidFill>
                <a:latin typeface="Souce Sans Pro"/>
                <a:ea typeface="Souce Sans Pro"/>
                <a:cs typeface="Souce Sans Pro"/>
                <a:sym typeface="Souce Sans Pro"/>
              </a:endParaRPr>
            </a:p>
            <a:p>
              <a:pPr algn="ctr">
                <a:buClr>
                  <a:schemeClr val="dk1"/>
                </a:buClr>
                <a:buSzPct val="25000"/>
              </a:pPr>
              <a:endParaRPr lang="en-US" sz="1200" i="1" dirty="0">
                <a:solidFill>
                  <a:schemeClr val="bg1">
                    <a:lumMod val="75000"/>
                  </a:schemeClr>
                </a:solidFill>
                <a:latin typeface="Souce Sans Pro"/>
                <a:ea typeface="Souce Sans Pro"/>
                <a:cs typeface="Souce Sans Pro"/>
                <a:sym typeface="Souce Sans Pro"/>
              </a:endParaRPr>
            </a:p>
            <a:p>
              <a:pPr algn="ctr">
                <a:buClr>
                  <a:schemeClr val="dk1"/>
                </a:buClr>
              </a:pPr>
              <a:endParaRPr sz="1200" dirty="0">
                <a:solidFill>
                  <a:schemeClr val="bg1">
                    <a:lumMod val="75000"/>
                  </a:schemeClr>
                </a:solidFill>
                <a:latin typeface="Times New Roman"/>
                <a:ea typeface="Times New Roman"/>
                <a:cs typeface="Times New Roman"/>
                <a:sym typeface="Times New Roman"/>
              </a:endParaRPr>
            </a:p>
            <a:p>
              <a:pPr algn="ctr">
                <a:buClr>
                  <a:srgbClr val="000000"/>
                </a:buClr>
              </a:pPr>
              <a:endParaRPr sz="1200" dirty="0">
                <a:solidFill>
                  <a:schemeClr val="bg1">
                    <a:lumMod val="75000"/>
                  </a:schemeClr>
                </a:solidFill>
                <a:latin typeface="Times New Roman"/>
                <a:ea typeface="Times New Roman"/>
                <a:cs typeface="Times New Roman"/>
                <a:sym typeface="Times New Roman"/>
              </a:endParaRPr>
            </a:p>
          </p:txBody>
        </p:sp>
        <p:pic>
          <p:nvPicPr>
            <p:cNvPr id="10" name="Picture 9" descr="picIcon.png"/>
            <p:cNvPicPr>
              <a:picLocks noChangeAspect="1"/>
            </p:cNvPicPr>
            <p:nvPr/>
          </p:nvPicPr>
          <p:blipFill>
            <a:blip r:embed="rId3" cstate="screen">
              <a:alphaModFix amt="24000"/>
              <a:extLst>
                <a:ext uri="{28A0092B-C50C-407E-A947-70E740481C1C}">
                  <a14:useLocalDpi xmlns:a14="http://schemas.microsoft.com/office/drawing/2010/main"/>
                </a:ext>
              </a:extLst>
            </a:blip>
            <a:stretch>
              <a:fillRect/>
            </a:stretch>
          </p:blipFill>
          <p:spPr>
            <a:xfrm>
              <a:off x="3732352" y="3692828"/>
              <a:ext cx="815576" cy="815574"/>
            </a:xfrm>
            <a:prstGeom prst="rect">
              <a:avLst/>
            </a:prstGeom>
          </p:spPr>
        </p:pic>
      </p:gr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11" name="Shape 320"/>
          <p:cNvSpPr txBox="1"/>
          <p:nvPr/>
        </p:nvSpPr>
        <p:spPr>
          <a:xfrm>
            <a:off x="306068" y="2207828"/>
            <a:ext cx="1653119" cy="373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smtClean="0">
                <a:solidFill>
                  <a:srgbClr val="3F3F3F"/>
                </a:solidFill>
                <a:latin typeface="+mj-lt"/>
                <a:ea typeface="Source Sans Pro"/>
                <a:cs typeface="Source Sans Pro"/>
                <a:sym typeface="Source Sans Pro"/>
              </a:rPr>
              <a:t>Name of Syste</a:t>
            </a:r>
            <a:r>
              <a:rPr lang="en-US" sz="1400" b="1" dirty="0" smtClean="0">
                <a:solidFill>
                  <a:srgbClr val="3F3F3F"/>
                </a:solidFill>
                <a:latin typeface="+mj-lt"/>
                <a:ea typeface="Source Sans Pro"/>
                <a:cs typeface="Source Sans Pro"/>
                <a:sym typeface="Source Sans Pro"/>
              </a:rPr>
              <a:t>m:</a:t>
            </a:r>
            <a:endParaRPr sz="1400" b="0" i="0" u="none" strike="noStrike" cap="none" dirty="0">
              <a:solidFill>
                <a:schemeClr val="dk1"/>
              </a:solidFill>
              <a:latin typeface="+mj-lt"/>
              <a:ea typeface="Times New Roman"/>
              <a:cs typeface="Times New Roman"/>
              <a:sym typeface="Times New Roman"/>
            </a:endParaRPr>
          </a:p>
        </p:txBody>
      </p:sp>
      <p:sp>
        <p:nvSpPr>
          <p:cNvPr id="12" name="Shape 318"/>
          <p:cNvSpPr/>
          <p:nvPr/>
        </p:nvSpPr>
        <p:spPr>
          <a:xfrm>
            <a:off x="1959187" y="2182525"/>
            <a:ext cx="6827538" cy="3445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3" name="TextBox 12"/>
          <p:cNvSpPr txBox="1"/>
          <p:nvPr/>
        </p:nvSpPr>
        <p:spPr>
          <a:xfrm>
            <a:off x="1999713" y="2209965"/>
            <a:ext cx="6787009" cy="307777"/>
          </a:xfrm>
          <a:prstGeom prst="rect">
            <a:avLst/>
          </a:prstGeom>
          <a:noFill/>
        </p:spPr>
        <p:txBody>
          <a:bodyPr wrap="square" rtlCol="0">
            <a:spAutoFit/>
          </a:bodyPr>
          <a:lstStyle/>
          <a:p>
            <a:r>
              <a:rPr lang="en-US" sz="1400" dirty="0" smtClean="0"/>
              <a:t>Click to add text</a:t>
            </a:r>
            <a:endParaRPr lang="en-US" sz="1400" dirty="0"/>
          </a:p>
        </p:txBody>
      </p:sp>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286560" y="540205"/>
            <a:ext cx="8447400" cy="966683"/>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000" b="1" strike="noStrike" dirty="0">
                <a:solidFill>
                  <a:srgbClr val="000000"/>
                </a:solidFill>
                <a:latin typeface="Arial"/>
                <a:ea typeface="Arial"/>
              </a:rPr>
              <a:t>STEP 2: </a:t>
            </a:r>
            <a:r>
              <a:rPr lang="en-US" sz="3000" b="1" strike="noStrike" dirty="0" smtClean="0">
                <a:solidFill>
                  <a:srgbClr val="000000"/>
                </a:solidFill>
                <a:latin typeface="Arial"/>
                <a:ea typeface="Arial"/>
              </a:rPr>
              <a:t>SOURCES OF AMBIGUITY</a:t>
            </a:r>
            <a:endParaRPr sz="3000" dirty="0"/>
          </a:p>
        </p:txBody>
      </p:sp>
      <p:sp>
        <p:nvSpPr>
          <p:cNvPr id="179" name="CustomShape 2"/>
          <p:cNvSpPr/>
          <p:nvPr/>
        </p:nvSpPr>
        <p:spPr>
          <a:xfrm>
            <a:off x="315720" y="1156229"/>
            <a:ext cx="8418240" cy="1161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i="1" strike="noStrike" dirty="0">
                <a:solidFill>
                  <a:srgbClr val="3F3F3F"/>
                </a:solidFill>
                <a:latin typeface="Source Sans Pro"/>
                <a:ea typeface="Source Sans Pro"/>
              </a:rPr>
              <a:t>One of the primary roles of the architect is to reduce ambiguity. </a:t>
            </a:r>
            <a:r>
              <a:rPr lang="en-US" sz="1200" i="1" dirty="0">
                <a:solidFill>
                  <a:srgbClr val="3F3F3F"/>
                </a:solidFill>
                <a:latin typeface="Source Sans Pro"/>
                <a:ea typeface="Source Sans Pro"/>
              </a:rPr>
              <a:t>Fill in the first column of the following table with at least </a:t>
            </a:r>
            <a:r>
              <a:rPr lang="en-US" sz="1200" i="1" dirty="0" smtClean="0">
                <a:solidFill>
                  <a:srgbClr val="3F3F3F"/>
                </a:solidFill>
                <a:latin typeface="Source Sans Pro"/>
                <a:ea typeface="Source Sans Pro"/>
              </a:rPr>
              <a:t>five sources of ambiguity, and then note what data, analysis, or representations could be </a:t>
            </a:r>
            <a:r>
              <a:rPr lang="en-US" sz="1200" i="1" dirty="0">
                <a:solidFill>
                  <a:srgbClr val="3F3F3F"/>
                </a:solidFill>
                <a:latin typeface="Source Sans Pro"/>
                <a:ea typeface="Source Sans Pro"/>
              </a:rPr>
              <a:t>delivered by the architect to </a:t>
            </a:r>
            <a:r>
              <a:rPr lang="en-US" sz="1200" i="1" dirty="0" smtClean="0">
                <a:solidFill>
                  <a:srgbClr val="3F3F3F"/>
                </a:solidFill>
                <a:latin typeface="Source Sans Pro"/>
                <a:ea typeface="Source Sans Pro"/>
              </a:rPr>
              <a:t>reduce ambiguity. Then</a:t>
            </a:r>
            <a:r>
              <a:rPr lang="en-US" sz="1200" i="1" dirty="0">
                <a:solidFill>
                  <a:srgbClr val="3F3F3F"/>
                </a:solidFill>
                <a:latin typeface="Source Sans Pro"/>
                <a:ea typeface="Source Sans Pro"/>
              </a:rPr>
              <a:t>, mark with an </a:t>
            </a:r>
            <a:r>
              <a:rPr lang="en-US" sz="1200" i="1" dirty="0" smtClean="0">
                <a:solidFill>
                  <a:srgbClr val="3F3F3F"/>
                </a:solidFill>
                <a:latin typeface="Source Sans Pro"/>
                <a:ea typeface="Source Sans Pro"/>
              </a:rPr>
              <a:t>’X’ in the corresponding </a:t>
            </a:r>
            <a:r>
              <a:rPr lang="en-US" sz="1200" i="1" dirty="0">
                <a:solidFill>
                  <a:srgbClr val="3F3F3F"/>
                </a:solidFill>
                <a:latin typeface="Source Sans Pro"/>
                <a:ea typeface="Source Sans Pro"/>
              </a:rPr>
              <a:t>cell </a:t>
            </a:r>
            <a:r>
              <a:rPr lang="en-US" sz="1200" i="1" dirty="0" smtClean="0">
                <a:solidFill>
                  <a:srgbClr val="3F3F3F"/>
                </a:solidFill>
                <a:latin typeface="Source Sans Pro"/>
                <a:ea typeface="Source Sans Pro"/>
              </a:rPr>
              <a:t>to indicate the type of </a:t>
            </a:r>
            <a:r>
              <a:rPr lang="en-US" sz="1200" i="1" dirty="0">
                <a:solidFill>
                  <a:srgbClr val="3F3F3F"/>
                </a:solidFill>
                <a:latin typeface="Source Sans Pro"/>
                <a:ea typeface="Source Sans Pro"/>
              </a:rPr>
              <a:t>ambiguity </a:t>
            </a:r>
            <a:r>
              <a:rPr lang="en-US" sz="1200" i="1" dirty="0" smtClean="0">
                <a:solidFill>
                  <a:srgbClr val="3F3F3F"/>
                </a:solidFill>
                <a:latin typeface="Source Sans Pro"/>
                <a:ea typeface="Source Sans Pro"/>
              </a:rPr>
              <a:t>that </a:t>
            </a:r>
            <a:r>
              <a:rPr lang="en-US" sz="1200" i="1" dirty="0">
                <a:solidFill>
                  <a:srgbClr val="3F3F3F"/>
                </a:solidFill>
                <a:latin typeface="Source Sans Pro"/>
                <a:ea typeface="Source Sans Pro"/>
              </a:rPr>
              <a:t>particular data/</a:t>
            </a:r>
            <a:r>
              <a:rPr lang="en-US" sz="1200" i="1" dirty="0" smtClean="0">
                <a:solidFill>
                  <a:srgbClr val="3F3F3F"/>
                </a:solidFill>
                <a:latin typeface="Source Sans Pro"/>
                <a:ea typeface="Source Sans Pro"/>
              </a:rPr>
              <a:t>analysis point </a:t>
            </a:r>
            <a:r>
              <a:rPr lang="en-US" sz="1200" i="1" dirty="0">
                <a:solidFill>
                  <a:srgbClr val="3F3F3F"/>
                </a:solidFill>
                <a:latin typeface="Source Sans Pro"/>
                <a:ea typeface="Source Sans Pro"/>
              </a:rPr>
              <a:t>is addressing. </a:t>
            </a:r>
            <a:endParaRPr sz="1200" dirty="0"/>
          </a:p>
          <a:p>
            <a:endParaRPr dirty="0"/>
          </a:p>
        </p:txBody>
      </p:sp>
      <p:sp>
        <p:nvSpPr>
          <p:cNvPr id="180" name="CustomShape 3"/>
          <p:cNvSpPr/>
          <p:nvPr/>
        </p:nvSpPr>
        <p:spPr>
          <a:xfrm>
            <a:off x="8734680" y="6356520"/>
            <a:ext cx="408600" cy="364320"/>
          </a:xfrm>
          <a:prstGeom prst="rect">
            <a:avLst/>
          </a:prstGeom>
          <a:noFill/>
          <a:ln>
            <a:noFill/>
          </a:ln>
        </p:spPr>
        <p:style>
          <a:lnRef idx="0">
            <a:scrgbClr r="0" g="0" b="0"/>
          </a:lnRef>
          <a:fillRef idx="0">
            <a:scrgbClr r="0" g="0" b="0"/>
          </a:fillRef>
          <a:effectRef idx="0">
            <a:scrgbClr r="0" g="0" b="0"/>
          </a:effectRef>
          <a:fontRef idx="minor"/>
        </p:style>
      </p:sp>
      <p:graphicFrame>
        <p:nvGraphicFramePr>
          <p:cNvPr id="7" name="Table 6"/>
          <p:cNvGraphicFramePr>
            <a:graphicFrameLocks noGrp="1"/>
          </p:cNvGraphicFramePr>
          <p:nvPr>
            <p:extLst>
              <p:ext uri="{D42A27DB-BD31-4B8C-83A1-F6EECF244321}">
                <p14:modId xmlns:p14="http://schemas.microsoft.com/office/powerpoint/2010/main" val="2343046262"/>
              </p:ext>
            </p:extLst>
          </p:nvPr>
        </p:nvGraphicFramePr>
        <p:xfrm>
          <a:off x="407319" y="2107555"/>
          <a:ext cx="8329358" cy="4127204"/>
        </p:xfrm>
        <a:graphic>
          <a:graphicData uri="http://schemas.openxmlformats.org/drawingml/2006/table">
            <a:tbl>
              <a:tblPr firstRow="1" bandRow="1">
                <a:tableStyleId>{3B4B98B0-60AC-42C2-AFA5-B58CD77FA1E5}</a:tableStyleId>
              </a:tblPr>
              <a:tblGrid>
                <a:gridCol w="1605915">
                  <a:extLst>
                    <a:ext uri="{9D8B030D-6E8A-4147-A177-3AD203B41FA5}">
                      <a16:colId xmlns="" xmlns:a16="http://schemas.microsoft.com/office/drawing/2014/main" val="3639328939"/>
                    </a:ext>
                  </a:extLst>
                </a:gridCol>
                <a:gridCol w="2296978">
                  <a:extLst>
                    <a:ext uri="{9D8B030D-6E8A-4147-A177-3AD203B41FA5}">
                      <a16:colId xmlns="" xmlns:a16="http://schemas.microsoft.com/office/drawing/2014/main" val="1873576980"/>
                    </a:ext>
                  </a:extLst>
                </a:gridCol>
                <a:gridCol w="885293">
                  <a:extLst>
                    <a:ext uri="{9D8B030D-6E8A-4147-A177-3AD203B41FA5}">
                      <a16:colId xmlns="" xmlns:a16="http://schemas.microsoft.com/office/drawing/2014/main" val="2797296074"/>
                    </a:ext>
                  </a:extLst>
                </a:gridCol>
                <a:gridCol w="885293"/>
                <a:gridCol w="885293"/>
                <a:gridCol w="885293"/>
                <a:gridCol w="885293"/>
              </a:tblGrid>
              <a:tr h="265044">
                <a:tc>
                  <a:txBody>
                    <a:bodyPr/>
                    <a:lstStyle/>
                    <a:p>
                      <a:endParaRPr lang="en-US" sz="900" dirty="0"/>
                    </a:p>
                  </a:txBody>
                  <a:tcPr anchor="ctr">
                    <a:lnL>
                      <a:noFill/>
                    </a:lnL>
                    <a:lnR w="12700" cap="flat" cmpd="sng" algn="ctr">
                      <a:noFill/>
                      <a:prstDash val="solid"/>
                      <a:round/>
                      <a:headEnd type="none" w="med" len="med"/>
                      <a:tailEnd type="none" w="med" len="med"/>
                    </a:lnR>
                    <a:lnT w="12700" cmpd="sng">
                      <a:no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9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900" dirty="0"/>
                    </a:p>
                  </a:txBody>
                  <a:tcPr anchor="ctr">
                    <a:lnL w="12700" cap="flat" cmpd="sng" algn="ctr">
                      <a:no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r>
                        <a:rPr lang="en-US" sz="900" dirty="0" smtClean="0"/>
                        <a:t>Types of Ambiguity</a:t>
                      </a:r>
                      <a:r>
                        <a:rPr lang="en-US" sz="900" baseline="0" dirty="0" smtClean="0"/>
                        <a:t> (Select all that apply)</a:t>
                      </a:r>
                      <a:endParaRPr lang="en-US" sz="900" dirty="0"/>
                    </a:p>
                  </a:txBody>
                  <a:tcPr anchor="ctr">
                    <a:lnL w="12700" cap="flat" cmpd="sng" algn="ctr">
                      <a:solidFill>
                        <a:srgbClr val="4F81BD"/>
                      </a:solidFill>
                      <a:prstDash val="solid"/>
                      <a:round/>
                      <a:headEnd type="none" w="med" len="med"/>
                      <a:tailEnd type="none" w="med" len="med"/>
                    </a:lnL>
                    <a:lnR>
                      <a:noFill/>
                    </a:lnR>
                    <a:lnT w="12700" cmpd="sng">
                      <a:no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hMerge="1">
                  <a:txBody>
                    <a:bodyPr/>
                    <a:lstStyle/>
                    <a:p>
                      <a:pPr algn="ct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hMerge="1">
                  <a:txBody>
                    <a:bodyPr/>
                    <a:lstStyle/>
                    <a:p>
                      <a:pPr algn="ctr"/>
                      <a:endParaRPr lang="en-US" sz="900" dirty="0"/>
                    </a:p>
                  </a:txBody>
                  <a:tcPr anchor="ctr">
                    <a:lnL w="12700" cap="flat" cmpd="sng" algn="ctr">
                      <a:solidFill>
                        <a:srgbClr val="4F81BD"/>
                      </a:solidFill>
                      <a:prstDash val="solid"/>
                      <a:round/>
                      <a:headEnd type="none" w="med" len="med"/>
                      <a:tailEnd type="none" w="med" len="med"/>
                    </a:lnL>
                  </a:tcPr>
                </a:tc>
              </a:tr>
              <a:tr h="386216">
                <a:tc>
                  <a:txBody>
                    <a:bodyPr/>
                    <a:lstStyle/>
                    <a:p>
                      <a:r>
                        <a:rPr lang="en-US" sz="900" dirty="0" smtClean="0"/>
                        <a:t>Sources of Ambiguity</a:t>
                      </a:r>
                      <a:r>
                        <a:rPr lang="en-US" sz="900" baseline="0" dirty="0" smtClean="0"/>
                        <a:t> and Open Questions</a:t>
                      </a:r>
                      <a:endParaRPr lang="en-US" sz="900" dirty="0"/>
                    </a:p>
                  </a:txBody>
                  <a:tcPr anchor="ctr">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r>
                        <a:rPr lang="en-US" sz="900" dirty="0" smtClean="0"/>
                        <a:t>Data, Analysis, or Representation</a:t>
                      </a:r>
                      <a:r>
                        <a:rPr lang="en-US" sz="900" baseline="0" dirty="0" smtClean="0"/>
                        <a:t> to Reduce Ambiguity</a:t>
                      </a: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smtClean="0"/>
                        <a:t>Fuzziness</a:t>
                      </a: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smtClean="0"/>
                        <a:t>Uncertainty</a:t>
                      </a: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smtClean="0"/>
                        <a:t>False Information</a:t>
                      </a: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smtClean="0"/>
                        <a:t>Unknown Information</a:t>
                      </a:r>
                      <a:endParaRPr lang="en-US" sz="9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tc>
                  <a:txBody>
                    <a:bodyPr/>
                    <a:lstStyle/>
                    <a:p>
                      <a:pPr algn="ctr"/>
                      <a:r>
                        <a:rPr lang="en-US" sz="900" dirty="0" smtClean="0"/>
                        <a:t>Conflicting Information</a:t>
                      </a:r>
                      <a:endParaRPr lang="en-US" sz="900" dirty="0"/>
                    </a:p>
                  </a:txBody>
                  <a:tcPr anchor="ctr">
                    <a:lnL w="12700" cap="flat" cmpd="sng" algn="ctr">
                      <a:solidFill>
                        <a:srgbClr val="4F81BD"/>
                      </a:solidFill>
                      <a:prstDash val="solid"/>
                      <a:round/>
                      <a:headEnd type="none" w="med" len="med"/>
                      <a:tailEnd type="none" w="med" len="med"/>
                    </a:lnL>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chemeClr val="bg1"/>
                    </a:solidFill>
                  </a:tcPr>
                </a:tc>
                <a:extLst>
                  <a:ext uri="{0D108BD9-81ED-4DB2-BD59-A6C34878D82A}">
                    <a16:rowId xmlns="" xmlns:a16="http://schemas.microsoft.com/office/drawing/2014/main" val="240704126"/>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T w="12700" cap="flat" cmpd="sng" algn="ctr">
                      <a:solidFill>
                        <a:srgbClr val="4F81BD"/>
                      </a:solidFill>
                      <a:prstDash val="solid"/>
                      <a:round/>
                      <a:headEnd type="none" w="med" len="med"/>
                      <a:tailEnd type="none" w="med" len="med"/>
                    </a:lnT>
                    <a:solidFill>
                      <a:schemeClr val="accent1">
                        <a:lumMod val="20000"/>
                        <a:lumOff val="80000"/>
                      </a:schemeClr>
                    </a:solidFill>
                  </a:tcPr>
                </a:tc>
                <a:extLst>
                  <a:ext uri="{0D108BD9-81ED-4DB2-BD59-A6C34878D82A}">
                    <a16:rowId xmlns="" xmlns:a16="http://schemas.microsoft.com/office/drawing/2014/main" val="3689116030"/>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solidFill>
                      <a:schemeClr val="bg1">
                        <a:alpha val="20000"/>
                      </a:schemeClr>
                    </a:solidFill>
                  </a:tcPr>
                </a:tc>
                <a:extLst>
                  <a:ext uri="{0D108BD9-81ED-4DB2-BD59-A6C34878D82A}">
                    <a16:rowId xmlns="" xmlns:a16="http://schemas.microsoft.com/office/drawing/2014/main" val="1917668342"/>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solidFill>
                      <a:schemeClr val="accent1">
                        <a:lumMod val="20000"/>
                        <a:lumOff val="80000"/>
                      </a:schemeClr>
                    </a:solidFill>
                  </a:tcPr>
                </a:tc>
                <a:extLst>
                  <a:ext uri="{0D108BD9-81ED-4DB2-BD59-A6C34878D82A}">
                    <a16:rowId xmlns="" xmlns:a16="http://schemas.microsoft.com/office/drawing/2014/main" val="604295155"/>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solidFill>
                      <a:schemeClr val="bg1">
                        <a:alpha val="20000"/>
                      </a:schemeClr>
                    </a:solidFill>
                  </a:tcPr>
                </a:tc>
                <a:extLst>
                  <a:ext uri="{0D108BD9-81ED-4DB2-BD59-A6C34878D82A}">
                    <a16:rowId xmlns="" xmlns:a16="http://schemas.microsoft.com/office/drawing/2014/main" val="3760822781"/>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solidFill>
                      <a:schemeClr val="accent1">
                        <a:lumMod val="20000"/>
                        <a:lumOff val="80000"/>
                      </a:schemeClr>
                    </a:solidFill>
                  </a:tcPr>
                </a:tc>
                <a:extLst>
                  <a:ext uri="{0D108BD9-81ED-4DB2-BD59-A6C34878D82A}">
                    <a16:rowId xmlns="" xmlns:a16="http://schemas.microsoft.com/office/drawing/2014/main" val="296578413"/>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solidFill>
                      <a:srgbClr val="DCE6F2">
                        <a:alpha val="20000"/>
                      </a:srgb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rgbClr val="DCE6F2">
                        <a:alpha val="20000"/>
                      </a:srgb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rgbClr val="DCE6F2">
                        <a:alpha val="20000"/>
                      </a:srgb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rgbClr val="DCE6F2">
                        <a:alpha val="20000"/>
                      </a:srgb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rgbClr val="DCE6F2">
                        <a:alpha val="20000"/>
                      </a:srgb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rgbClr val="DCE6F2">
                        <a:alpha val="20000"/>
                      </a:srgbClr>
                    </a:solidFill>
                  </a:tcPr>
                </a:tc>
                <a:tc>
                  <a:txBody>
                    <a:bodyPr/>
                    <a:lstStyle/>
                    <a:p>
                      <a:endParaRPr lang="en-US" sz="1000" dirty="0"/>
                    </a:p>
                  </a:txBody>
                  <a:tcPr>
                    <a:lnL w="12700" cap="flat" cmpd="sng" algn="ctr">
                      <a:solidFill>
                        <a:srgbClr val="4F81BD"/>
                      </a:solidFill>
                      <a:prstDash val="solid"/>
                      <a:round/>
                      <a:headEnd type="none" w="med" len="med"/>
                      <a:tailEnd type="none" w="med" len="med"/>
                    </a:lnL>
                    <a:solidFill>
                      <a:srgbClr val="DCE6F2">
                        <a:alpha val="20000"/>
                      </a:srgbClr>
                    </a:solidFill>
                  </a:tcPr>
                </a:tc>
                <a:extLst>
                  <a:ext uri="{0D108BD9-81ED-4DB2-BD59-A6C34878D82A}">
                    <a16:rowId xmlns="" xmlns:a16="http://schemas.microsoft.com/office/drawing/2014/main" val="3359030428"/>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solidFill>
                      <a:schemeClr val="accent1">
                        <a:lumMod val="20000"/>
                        <a:lumOff val="80000"/>
                      </a:schemeClr>
                    </a:solidFill>
                  </a:tcPr>
                </a:tc>
                <a:extLst>
                  <a:ext uri="{0D108BD9-81ED-4DB2-BD59-A6C34878D82A}">
                    <a16:rowId xmlns="" xmlns:a16="http://schemas.microsoft.com/office/drawing/2014/main" val="3423793157"/>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bg1">
                        <a:alpha val="2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solidFill>
                      <a:schemeClr val="bg1">
                        <a:alpha val="20000"/>
                      </a:schemeClr>
                    </a:solidFill>
                  </a:tcPr>
                </a:tc>
                <a:extLst>
                  <a:ext uri="{0D108BD9-81ED-4DB2-BD59-A6C34878D82A}">
                    <a16:rowId xmlns="" xmlns:a16="http://schemas.microsoft.com/office/drawing/2014/main" val="479396291"/>
                  </a:ext>
                </a:extLst>
              </a:tr>
              <a:tr h="386216">
                <a:tc>
                  <a:txBody>
                    <a:bodyPr/>
                    <a:lstStyle/>
                    <a:p>
                      <a:endParaRPr lang="en-US" sz="1000" dirty="0"/>
                    </a:p>
                  </a:txBody>
                  <a:tcPr>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solidFill>
                      <a:schemeClr val="accent1">
                        <a:lumMod val="20000"/>
                        <a:lumOff val="80000"/>
                      </a:schemeClr>
                    </a:solidFill>
                  </a:tcPr>
                </a:tc>
                <a:tc>
                  <a:txBody>
                    <a:bodyPr/>
                    <a:lstStyle/>
                    <a:p>
                      <a:endParaRPr lang="en-US" sz="1000" dirty="0"/>
                    </a:p>
                  </a:txBody>
                  <a:tcPr>
                    <a:lnL w="12700" cap="flat" cmpd="sng" algn="ctr">
                      <a:solidFill>
                        <a:srgbClr val="4F81BD"/>
                      </a:solidFill>
                      <a:prstDash val="solid"/>
                      <a:round/>
                      <a:headEnd type="none" w="med" len="med"/>
                      <a:tailEnd type="none" w="med" len="med"/>
                    </a:lnL>
                    <a:solidFill>
                      <a:schemeClr val="accent1">
                        <a:lumMod val="20000"/>
                        <a:lumOff val="80000"/>
                      </a:schemeClr>
                    </a:solidFill>
                  </a:tcPr>
                </a:tc>
                <a:extLst>
                  <a:ext uri="{0D108BD9-81ED-4DB2-BD59-A6C34878D82A}">
                    <a16:rowId xmlns="" xmlns:a16="http://schemas.microsoft.com/office/drawing/2014/main" val="384821365"/>
                  </a:ext>
                </a:extLst>
              </a:tr>
            </a:tbl>
          </a:graphicData>
        </a:graphic>
      </p:graphicFrame>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286560" y="661490"/>
            <a:ext cx="7778880" cy="63487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600" b="1" strike="noStrike" dirty="0">
                <a:solidFill>
                  <a:srgbClr val="000000"/>
                </a:solidFill>
                <a:latin typeface="Arial"/>
                <a:ea typeface="Arial"/>
              </a:rPr>
              <a:t>STEP 3: DELIVERABLES OF THE ARCHITECT</a:t>
            </a:r>
            <a:endParaRPr dirty="0"/>
          </a:p>
        </p:txBody>
      </p:sp>
      <p:sp>
        <p:nvSpPr>
          <p:cNvPr id="183" name="CustomShape 2"/>
          <p:cNvSpPr/>
          <p:nvPr/>
        </p:nvSpPr>
        <p:spPr>
          <a:xfrm>
            <a:off x="286560" y="1111304"/>
            <a:ext cx="8418240" cy="104515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200" i="1" dirty="0">
                <a:solidFill>
                  <a:srgbClr val="3F3F3F"/>
                </a:solidFill>
                <a:latin typeface="Source Sans Pro"/>
                <a:ea typeface="Source Sans Pro"/>
              </a:rPr>
              <a:t>Over W</a:t>
            </a:r>
            <a:r>
              <a:rPr lang="en-US" sz="1200" i="1" dirty="0" smtClean="0">
                <a:solidFill>
                  <a:srgbClr val="3F3F3F"/>
                </a:solidFill>
                <a:latin typeface="Source Sans Pro"/>
                <a:ea typeface="Source Sans Pro"/>
              </a:rPr>
              <a:t>eeks 3-5 of this course, you began to produce some of the deliverables of the architect. As a summary, </a:t>
            </a:r>
            <a:r>
              <a:rPr lang="en-US" sz="1200" i="1" dirty="0">
                <a:solidFill>
                  <a:srgbClr val="3F3F3F"/>
                </a:solidFill>
                <a:latin typeface="Source Sans Pro"/>
                <a:ea typeface="Source Sans Pro"/>
              </a:rPr>
              <a:t>the following table presents a complete list of </a:t>
            </a:r>
            <a:r>
              <a:rPr lang="en-US" sz="1200" i="1" dirty="0" smtClean="0">
                <a:solidFill>
                  <a:srgbClr val="3F3F3F"/>
                </a:solidFill>
                <a:latin typeface="Source Sans Pro"/>
                <a:ea typeface="Source Sans Pro"/>
              </a:rPr>
              <a:t>an architect’s deliverables. </a:t>
            </a:r>
            <a:r>
              <a:rPr lang="en-US" sz="1200" i="1" dirty="0">
                <a:solidFill>
                  <a:srgbClr val="3F3F3F"/>
                </a:solidFill>
                <a:latin typeface="Source Sans Pro"/>
                <a:ea typeface="Source Sans Pro"/>
              </a:rPr>
              <a:t>Mark </a:t>
            </a:r>
            <a:r>
              <a:rPr lang="en-US" sz="1200" i="1" dirty="0" smtClean="0">
                <a:solidFill>
                  <a:srgbClr val="3F3F3F"/>
                </a:solidFill>
                <a:latin typeface="Source Sans Pro"/>
                <a:ea typeface="Source Sans Pro"/>
              </a:rPr>
              <a:t>the ones that </a:t>
            </a:r>
            <a:r>
              <a:rPr lang="en-US" sz="1200" i="1" dirty="0">
                <a:solidFill>
                  <a:srgbClr val="3F3F3F"/>
                </a:solidFill>
                <a:latin typeface="Source Sans Pro"/>
                <a:ea typeface="Source Sans Pro"/>
              </a:rPr>
              <a:t>have already been completed for your </a:t>
            </a:r>
            <a:r>
              <a:rPr lang="en-US" sz="1200" i="1" dirty="0" smtClean="0">
                <a:solidFill>
                  <a:srgbClr val="3F3F3F"/>
                </a:solidFill>
                <a:latin typeface="Source Sans Pro"/>
                <a:ea typeface="Source Sans Pro"/>
              </a:rPr>
              <a:t>team’s </a:t>
            </a:r>
            <a:r>
              <a:rPr lang="en-US" sz="1200" i="1" dirty="0">
                <a:solidFill>
                  <a:srgbClr val="3F3F3F"/>
                </a:solidFill>
                <a:latin typeface="Source Sans Pro"/>
                <a:ea typeface="Source Sans Pro"/>
              </a:rPr>
              <a:t>system </a:t>
            </a:r>
            <a:r>
              <a:rPr lang="en-US" sz="1200" i="1" dirty="0" smtClean="0">
                <a:solidFill>
                  <a:srgbClr val="3F3F3F"/>
                </a:solidFill>
                <a:latin typeface="Source Sans Pro"/>
                <a:ea typeface="Source Sans Pro"/>
              </a:rPr>
              <a:t>throughout </a:t>
            </a:r>
            <a:r>
              <a:rPr lang="en-US" sz="1200" i="1" dirty="0">
                <a:solidFill>
                  <a:srgbClr val="3F3F3F"/>
                </a:solidFill>
                <a:latin typeface="Source Sans Pro"/>
                <a:ea typeface="Source Sans Pro"/>
              </a:rPr>
              <a:t>this course </a:t>
            </a:r>
            <a:r>
              <a:rPr lang="en-US" sz="1200" i="1" dirty="0" smtClean="0">
                <a:solidFill>
                  <a:srgbClr val="3F3F3F"/>
                </a:solidFill>
                <a:latin typeface="Source Sans Pro"/>
                <a:ea typeface="Source Sans Pro"/>
              </a:rPr>
              <a:t>as well as the ones that </a:t>
            </a:r>
            <a:r>
              <a:rPr lang="en-US" sz="1200" i="1" dirty="0">
                <a:solidFill>
                  <a:srgbClr val="3F3F3F"/>
                </a:solidFill>
                <a:latin typeface="Source Sans Pro"/>
                <a:ea typeface="Source Sans Pro"/>
              </a:rPr>
              <a:t>you think </a:t>
            </a:r>
            <a:r>
              <a:rPr lang="en-US" sz="1200" i="1" dirty="0" smtClean="0">
                <a:solidFill>
                  <a:srgbClr val="3F3F3F"/>
                </a:solidFill>
                <a:latin typeface="Source Sans Pro"/>
                <a:ea typeface="Source Sans Pro"/>
              </a:rPr>
              <a:t>haven’t yet been produced. (Note: You are not responsible for completing the deliverables “Not Yet Produced.”) </a:t>
            </a:r>
          </a:p>
          <a:p>
            <a:endParaRPr lang="en-US" sz="200" i="1" dirty="0" smtClean="0">
              <a:solidFill>
                <a:srgbClr val="3F3F3F"/>
              </a:solidFill>
              <a:latin typeface="Source Sans Pro"/>
              <a:ea typeface="Source Sans Pro"/>
            </a:endParaRPr>
          </a:p>
          <a:p>
            <a:r>
              <a:rPr lang="en-US" sz="1200" i="1" dirty="0" smtClean="0">
                <a:solidFill>
                  <a:srgbClr val="3F3F3F"/>
                </a:solidFill>
                <a:latin typeface="Source Sans Pro"/>
                <a:ea typeface="Source Sans Pro"/>
              </a:rPr>
              <a:t>Are there any other additional deliverables you would add? </a:t>
            </a:r>
            <a:endParaRPr dirty="0"/>
          </a:p>
        </p:txBody>
      </p:sp>
      <p:sp>
        <p:nvSpPr>
          <p:cNvPr id="184" name="CustomShape 3"/>
          <p:cNvSpPr/>
          <p:nvPr/>
        </p:nvSpPr>
        <p:spPr>
          <a:xfrm>
            <a:off x="8734680" y="6356520"/>
            <a:ext cx="408600" cy="364320"/>
          </a:xfrm>
          <a:prstGeom prst="rect">
            <a:avLst/>
          </a:prstGeom>
          <a:noFill/>
          <a:ln>
            <a:noFill/>
          </a:ln>
        </p:spPr>
        <p:style>
          <a:lnRef idx="0">
            <a:scrgbClr r="0" g="0" b="0"/>
          </a:lnRef>
          <a:fillRef idx="0">
            <a:scrgbClr r="0" g="0" b="0"/>
          </a:fillRef>
          <a:effectRef idx="0">
            <a:scrgbClr r="0" g="0" b="0"/>
          </a:effectRef>
          <a:fontRef idx="minor"/>
        </p:style>
      </p:sp>
      <p:graphicFrame>
        <p:nvGraphicFramePr>
          <p:cNvPr id="185" name="Table 4"/>
          <p:cNvGraphicFramePr/>
          <p:nvPr>
            <p:extLst>
              <p:ext uri="{D42A27DB-BD31-4B8C-83A1-F6EECF244321}">
                <p14:modId xmlns:p14="http://schemas.microsoft.com/office/powerpoint/2010/main" val="1961345711"/>
              </p:ext>
            </p:extLst>
          </p:nvPr>
        </p:nvGraphicFramePr>
        <p:xfrm>
          <a:off x="345679" y="1928143"/>
          <a:ext cx="8452643" cy="4374936"/>
        </p:xfrm>
        <a:graphic>
          <a:graphicData uri="http://schemas.openxmlformats.org/drawingml/2006/table">
            <a:tbl>
              <a:tblPr/>
              <a:tblGrid>
                <a:gridCol w="6279137">
                  <a:extLst>
                    <a:ext uri="{9D8B030D-6E8A-4147-A177-3AD203B41FA5}">
                      <a16:colId xmlns:a16="http://schemas.microsoft.com/office/drawing/2014/main" xmlns="" val="20000"/>
                    </a:ext>
                  </a:extLst>
                </a:gridCol>
                <a:gridCol w="1074863">
                  <a:extLst>
                    <a:ext uri="{9D8B030D-6E8A-4147-A177-3AD203B41FA5}">
                      <a16:colId xmlns:a16="http://schemas.microsoft.com/office/drawing/2014/main" xmlns="" val="20001"/>
                    </a:ext>
                  </a:extLst>
                </a:gridCol>
                <a:gridCol w="1098643">
                  <a:extLst>
                    <a:ext uri="{9D8B030D-6E8A-4147-A177-3AD203B41FA5}">
                      <a16:colId xmlns:a16="http://schemas.microsoft.com/office/drawing/2014/main" xmlns="" val="20002"/>
                    </a:ext>
                  </a:extLst>
                </a:gridCol>
              </a:tblGrid>
              <a:tr h="376586">
                <a:tc>
                  <a:txBody>
                    <a:bodyPr/>
                    <a:lstStyle/>
                    <a:p>
                      <a:endParaRPr lang="en-US" sz="1400" dirty="0"/>
                    </a:p>
                  </a:txBody>
                  <a:tcP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050" b="1" strike="noStrike" dirty="0">
                          <a:solidFill>
                            <a:srgbClr val="000000"/>
                          </a:solidFill>
                          <a:latin typeface="Arial"/>
                          <a:ea typeface="Arial"/>
                        </a:rPr>
                        <a:t>Completed</a:t>
                      </a:r>
                      <a:endParaRPr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b="1" dirty="0" smtClean="0">
                          <a:solidFill>
                            <a:srgbClr val="000000"/>
                          </a:solidFill>
                          <a:latin typeface="Arial"/>
                          <a:ea typeface="Arial"/>
                        </a:rPr>
                        <a:t>Not</a:t>
                      </a:r>
                      <a:r>
                        <a:rPr lang="en-US" sz="1050" b="1" baseline="0" dirty="0" smtClean="0">
                          <a:solidFill>
                            <a:srgbClr val="000000"/>
                          </a:solidFill>
                          <a:latin typeface="Arial"/>
                          <a:ea typeface="Arial"/>
                        </a:rPr>
                        <a:t> Yet Produced</a:t>
                      </a:r>
                      <a:endParaRPr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52557">
                <a:tc>
                  <a:txBody>
                    <a:bodyPr/>
                    <a:lstStyle/>
                    <a:p>
                      <a:r>
                        <a:rPr lang="en-US" sz="1050" dirty="0">
                          <a:latin typeface="Arial"/>
                        </a:rPr>
                        <a:t>A clear, complete, consistent, and attainable set of goals </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ap="flat" cmpd="sng" algn="ctr">
                      <a:solidFill>
                        <a:srgbClr val="4F81BD"/>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1"/>
                  </a:ext>
                </a:extLst>
              </a:tr>
              <a:tr h="352557">
                <a:tc>
                  <a:txBody>
                    <a:bodyPr/>
                    <a:lstStyle/>
                    <a:p>
                      <a:r>
                        <a:rPr lang="en-US" sz="1050" dirty="0">
                          <a:latin typeface="Arial"/>
                        </a:rPr>
                        <a:t>Description of the broader context in which the system will sit, and the whole product context.</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52557">
                <a:tc>
                  <a:txBody>
                    <a:bodyPr/>
                    <a:lstStyle/>
                    <a:p>
                      <a:r>
                        <a:rPr lang="en-US" sz="1050" dirty="0">
                          <a:latin typeface="Arial"/>
                        </a:rPr>
                        <a:t>Concept of the system.</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3"/>
                  </a:ext>
                </a:extLst>
              </a:tr>
              <a:tr h="352557">
                <a:tc>
                  <a:txBody>
                    <a:bodyPr/>
                    <a:lstStyle/>
                    <a:p>
                      <a:r>
                        <a:rPr lang="en-US" sz="1050">
                          <a:latin typeface="Arial"/>
                        </a:rPr>
                        <a:t>Concept of operations for the system, including contingency and emergency operations.</a:t>
                      </a:r>
                      <a:endParaRPr sz="140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669486">
                <a:tc>
                  <a:txBody>
                    <a:bodyPr/>
                    <a:lstStyle/>
                    <a:p>
                      <a:r>
                        <a:rPr lang="en-US" sz="1050">
                          <a:latin typeface="Arial"/>
                        </a:rPr>
                        <a:t>Complete functional description of the system, with at least two layers of decomposition, including description of primary and secondary externally delivered function; process flow with internal operands and processes, including non-idealities, supporting processes, and interface processes with a process to ensure that the functional decomposition is followed. </a:t>
                      </a:r>
                      <a:endParaRPr sz="140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5"/>
                  </a:ext>
                </a:extLst>
              </a:tr>
              <a:tr h="376586">
                <a:tc>
                  <a:txBody>
                    <a:bodyPr/>
                    <a:lstStyle/>
                    <a:p>
                      <a:r>
                        <a:rPr lang="en-US" sz="1050">
                          <a:latin typeface="Arial"/>
                        </a:rPr>
                        <a:t>The decomposition of form to two levels of detail, the allocation of function to form, and the structure of form at this level. </a:t>
                      </a:r>
                      <a:endParaRPr sz="140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352557">
                <a:tc>
                  <a:txBody>
                    <a:bodyPr/>
                    <a:lstStyle/>
                    <a:p>
                      <a:r>
                        <a:rPr lang="en-US" sz="1050" dirty="0">
                          <a:latin typeface="Arial"/>
                        </a:rPr>
                        <a:t>Details of all external interfaces and a process for interface control. </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7"/>
                  </a:ext>
                </a:extLst>
              </a:tr>
              <a:tr h="352557">
                <a:tc>
                  <a:txBody>
                    <a:bodyPr/>
                    <a:lstStyle/>
                    <a:p>
                      <a:r>
                        <a:rPr lang="en-US" sz="1050" dirty="0">
                          <a:latin typeface="Arial"/>
                        </a:rPr>
                        <a:t>A notion of the developmental cost, schedule and risks, and the design and implementation plan.</a:t>
                      </a:r>
                      <a:endParaRPr sz="1400"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r h="352557">
                <a:tc>
                  <a:txBody>
                    <a:bodyPr/>
                    <a:lstStyle/>
                    <a:p>
                      <a:r>
                        <a:rPr lang="en-US" sz="1050" i="1" dirty="0" smtClean="0"/>
                        <a:t>Additional Deliverable</a:t>
                      </a:r>
                      <a:r>
                        <a:rPr lang="en-US" sz="1050" i="1" baseline="0" dirty="0" smtClean="0"/>
                        <a:t> of the Architect? </a:t>
                      </a:r>
                      <a:endParaRPr sz="1050" i="1"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9"/>
                  </a:ext>
                </a:extLst>
              </a:tr>
              <a:tr h="352557">
                <a:tc>
                  <a:txBody>
                    <a:bodyPr/>
                    <a:lstStyle/>
                    <a:p>
                      <a:r>
                        <a:rPr lang="en-US" sz="1050" i="1" dirty="0" smtClean="0"/>
                        <a:t>Additional Deliverable</a:t>
                      </a:r>
                      <a:r>
                        <a:rPr lang="en-US" sz="1050" i="1" baseline="0" dirty="0" smtClean="0"/>
                        <a:t> of the Architect? </a:t>
                      </a:r>
                      <a:endParaRPr sz="1050" i="1" dirty="0"/>
                    </a:p>
                  </a:txBody>
                  <a:tcPr anchor="ctr">
                    <a:lnL w="12700" cmpd="sng">
                      <a:noFill/>
                      <a:prstDash val="solid"/>
                    </a:lnL>
                    <a:lnR w="12700" cap="flat" cmpd="sng" algn="ctr">
                      <a:solidFill>
                        <a:srgbClr val="4F81BD"/>
                      </a:solidFill>
                      <a:prstDash val="solid"/>
                      <a:round/>
                      <a:headEnd type="none" w="med" len="med"/>
                      <a:tailEnd type="none" w="med" len="me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anchor="ctr">
                    <a:lnL w="12700" cap="flat" cmpd="sng" algn="ctr">
                      <a:solidFill>
                        <a:srgbClr val="4F81BD"/>
                      </a:solidFill>
                      <a:prstDash val="solid"/>
                      <a:round/>
                      <a:headEnd type="none" w="med" len="med"/>
                      <a:tailEnd type="none" w="med" len="med"/>
                    </a:lnL>
                    <a:lnR w="12700" cmpd="sng">
                      <a:noFill/>
                      <a:prstDash val="solid"/>
                    </a:lnR>
                    <a:lnT w="12700" cmpd="sng">
                      <a:noFill/>
                      <a:prstDash val="solid"/>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10"/>
                  </a:ext>
                </a:extLst>
              </a:tr>
            </a:tbl>
          </a:graphicData>
        </a:graphic>
      </p:graphicFrame>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dirty="0" smtClean="0">
                <a:ea typeface="Source Sans Pro"/>
                <a:sym typeface="Source Sans Pro"/>
              </a:rPr>
              <a:t>STEP </a:t>
            </a:r>
            <a:r>
              <a:rPr lang="en-US" sz="3000" b="1" dirty="0">
                <a:ea typeface="Source Sans Pro"/>
                <a:sym typeface="Source Sans Pro"/>
              </a:rPr>
              <a:t>4</a:t>
            </a:r>
            <a:r>
              <a:rPr lang="en-US" sz="3000" b="1" dirty="0" smtClean="0">
                <a:ea typeface="Source Sans Pro"/>
                <a:sym typeface="Source Sans Pro"/>
              </a:rPr>
              <a:t>: REVIEW &amp; SUBMIT PROJECT</a:t>
            </a:r>
            <a:endParaRPr lang="en-US" sz="3000" dirty="0"/>
          </a:p>
        </p:txBody>
      </p:sp>
      <p:sp>
        <p:nvSpPr>
          <p:cNvPr id="3" name="Subtitle 2"/>
          <p:cNvSpPr>
            <a:spLocks noGrp="1"/>
          </p:cNvSpPr>
          <p:nvPr>
            <p:ph type="subTitle" idx="1"/>
          </p:nvPr>
        </p:nvSpPr>
        <p:spPr>
          <a:xfrm>
            <a:off x="867565" y="1408380"/>
            <a:ext cx="6904840" cy="4230419"/>
          </a:xfrm>
        </p:spPr>
        <p:txBody>
          <a:bodyPr/>
          <a:lstStyle/>
          <a:p>
            <a:pPr marL="285750" indent="-285750" algn="l">
              <a:buFont typeface="Arial"/>
              <a:buChar char="•"/>
            </a:pPr>
            <a:r>
              <a:rPr lang="en-US" dirty="0"/>
              <a:t>Submit your completed Week </a:t>
            </a:r>
            <a:r>
              <a:rPr lang="en-US" dirty="0" smtClean="0"/>
              <a:t>5 </a:t>
            </a:r>
            <a:r>
              <a:rPr lang="en-US" dirty="0"/>
              <a:t>Project </a:t>
            </a:r>
            <a:r>
              <a:rPr lang="en-US" dirty="0" smtClean="0"/>
              <a:t>Portfolio</a:t>
            </a:r>
          </a:p>
          <a:p>
            <a:pPr marL="285750" indent="-285750" algn="l">
              <a:buFont typeface="Arial"/>
              <a:buChar char="•"/>
            </a:pPr>
            <a:r>
              <a:rPr lang="en-US" dirty="0" smtClean="0"/>
              <a:t>Complete Self-Assessment </a:t>
            </a:r>
            <a:r>
              <a:rPr lang="en-US" dirty="0"/>
              <a:t>of </a:t>
            </a:r>
            <a:r>
              <a:rPr lang="en-US" dirty="0" smtClean="0"/>
              <a:t>Project</a:t>
            </a:r>
          </a:p>
          <a:p>
            <a:pPr marL="285750" indent="-285750" algn="l">
              <a:buFont typeface="Arial"/>
              <a:buChar char="•"/>
            </a:pPr>
            <a:r>
              <a:rPr lang="en-US" dirty="0" smtClean="0"/>
              <a:t>Complete Peer </a:t>
            </a:r>
            <a:r>
              <a:rPr lang="en-US" dirty="0"/>
              <a:t>Assessments </a:t>
            </a:r>
            <a:r>
              <a:rPr lang="en-US"/>
              <a:t>of Project (Peer assessment is limited to 300 characters)</a:t>
            </a:r>
            <a:endParaRPr lang="en-US" dirty="0" smtClean="0"/>
          </a:p>
          <a:p>
            <a:pPr marL="285750" indent="-285750" algn="l">
              <a:buFont typeface="Arial"/>
              <a:buChar char="•"/>
            </a:pPr>
            <a:endParaRPr lang="en-US" dirty="0" smtClean="0"/>
          </a:p>
          <a:p>
            <a:pPr marL="285750" indent="-285750" algn="l">
              <a:buFont typeface="Arial"/>
              <a:buChar char="•"/>
            </a:pPr>
            <a:r>
              <a:rPr lang="en-US" dirty="0" smtClean="0"/>
              <a:t>Note</a:t>
            </a:r>
            <a:r>
              <a:rPr lang="en-US" dirty="0"/>
              <a:t>: The maximum file size that can be submitted is </a:t>
            </a:r>
            <a:r>
              <a:rPr lang="en-US" dirty="0" smtClean="0"/>
              <a:t>10MB</a:t>
            </a:r>
            <a:r>
              <a:rPr lang="en-US" dirty="0"/>
              <a:t>. </a:t>
            </a:r>
          </a:p>
          <a:p>
            <a:pPr marL="742917" lvl="1" indent="-285750" algn="l">
              <a:buFont typeface="Arial"/>
              <a:buChar char="•"/>
            </a:pPr>
            <a:r>
              <a:rPr lang="en-US" dirty="0"/>
              <a:t>A sample project submission and scoring rubric can be downloaded </a:t>
            </a:r>
            <a:r>
              <a:rPr lang="en-US" dirty="0">
                <a:solidFill>
                  <a:schemeClr val="dk1"/>
                </a:solidFill>
                <a:ea typeface="Source Sans Pro"/>
                <a:sym typeface="Source Sans Pro"/>
              </a:rPr>
              <a:t>from the course in the Resources/Downloads tab on the top navigation.</a:t>
            </a:r>
          </a:p>
          <a:p>
            <a:pPr marL="742917" lvl="1" indent="-285750" algn="l">
              <a:buFont typeface="Arial"/>
              <a:buChar char="•"/>
            </a:pPr>
            <a:r>
              <a:rPr lang="en-US" dirty="0">
                <a:solidFill>
                  <a:schemeClr val="dk1"/>
                </a:solidFill>
                <a:ea typeface="Source Sans Pro"/>
                <a:sym typeface="Source Sans Pro"/>
              </a:rPr>
              <a:t>Please remember that there are three steps to this assignment: Submission, peer assessment, and self assessment. Please provide enough time by each deadline to complete your assignment on time, as it is not possible to submit once the submission window closes.</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Tree>
    <p:extLst>
      <p:ext uri="{BB962C8B-B14F-4D97-AF65-F5344CB8AC3E}">
        <p14:creationId xmlns:p14="http://schemas.microsoft.com/office/powerpoint/2010/main" val="2595555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a:t>
            </a:r>
            <a:r>
              <a:rPr lang="en-US" sz="3000" b="1" strike="noStrike" dirty="0" smtClean="0">
                <a:solidFill>
                  <a:srgbClr val="000000"/>
                </a:solidFill>
                <a:latin typeface="Arial"/>
                <a:ea typeface="Source Sans Pro"/>
              </a:rPr>
              <a:t>Page*</a:t>
            </a:r>
            <a:endParaRPr dirty="0"/>
          </a:p>
          <a:p>
            <a:pPr>
              <a:lnSpc>
                <a:spcPct val="100000"/>
              </a:lnSpc>
              <a:buSzPct val="25000"/>
              <a:buFont typeface="StarSymbol"/>
              <a:buChar char=""/>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a:t>
            </a:r>
            <a:r>
              <a:rPr lang="en-US" sz="1000" b="1" strike="noStrike" dirty="0" smtClean="0">
                <a:solidFill>
                  <a:srgbClr val="000000"/>
                </a:solidFill>
                <a:latin typeface="Arial"/>
                <a:ea typeface="Source Sans Pro"/>
              </a:rPr>
              <a:t>10MB </a:t>
            </a:r>
            <a:r>
              <a:rPr lang="en-US" sz="1000" b="1" strike="noStrike" dirty="0">
                <a:solidFill>
                  <a:srgbClr val="000000"/>
                </a:solidFill>
                <a:latin typeface="Arial"/>
                <a:ea typeface="Source Sans Pro"/>
              </a:rPr>
              <a:t>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a:t>
            </a:r>
            <a:r>
              <a:rPr lang="en-US" sz="1000" strike="noStrike" dirty="0" smtClean="0">
                <a:solidFill>
                  <a:srgbClr val="000000"/>
                </a:solidFill>
                <a:latin typeface="Arial"/>
                <a:ea typeface="Source Sans Pro"/>
              </a:rPr>
              <a:t>troubleshooting.</a:t>
            </a:r>
            <a:endParaRPr dirty="0"/>
          </a:p>
          <a:p>
            <a:pPr>
              <a:lnSpc>
                <a:spcPct val="100000"/>
              </a:lnSpc>
            </a:pPr>
            <a:r>
              <a:rPr lang="en-US" sz="1000" i="1" strike="noStrike" dirty="0" smtClean="0">
                <a:solidFill>
                  <a:srgbClr val="3F3F3F"/>
                </a:solidFill>
                <a:latin typeface="Arial"/>
                <a:ea typeface="Source Sans Pro"/>
              </a:rPr>
              <a:t>Please </a:t>
            </a:r>
            <a:r>
              <a:rPr lang="en-US" sz="1000" i="1" strike="noStrike" dirty="0">
                <a:solidFill>
                  <a:srgbClr val="3F3F3F"/>
                </a:solidFill>
                <a:latin typeface="Arial"/>
                <a:ea typeface="Source Sans Pro"/>
              </a:rPr>
              <a:t>remember the file size limit and </a:t>
            </a:r>
            <a:r>
              <a:rPr lang="en-US" sz="1000" i="1" u="sng" strike="noStrike" dirty="0" smtClean="0">
                <a:solidFill>
                  <a:srgbClr val="000000"/>
                </a:solidFill>
                <a:latin typeface="Arial"/>
                <a:ea typeface="Source Sans Pro"/>
              </a:rPr>
              <a:t>resize</a:t>
            </a:r>
            <a:r>
              <a:rPr lang="en-US" sz="1000" i="1" strike="noStrike" dirty="0" smtClean="0">
                <a:solidFill>
                  <a:srgbClr val="3F3F3F"/>
                </a:solidFill>
                <a:latin typeface="Arial"/>
                <a:ea typeface="Source Sans Pro"/>
              </a:rPr>
              <a:t> </a:t>
            </a:r>
            <a:r>
              <a:rPr lang="en-US" sz="1000" i="1" strike="noStrike" dirty="0">
                <a:solidFill>
                  <a:srgbClr val="3F3F3F"/>
                </a:solidFill>
                <a:latin typeface="Arial"/>
                <a:ea typeface="Source Sans Pro"/>
              </a:rPr>
              <a:t>or 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a:t>
            </a:r>
            <a:r>
              <a:rPr lang="en-US" sz="3000" b="1" strike="noStrike" dirty="0" smtClean="0">
                <a:solidFill>
                  <a:srgbClr val="000000"/>
                </a:solidFill>
                <a:latin typeface="Arial"/>
                <a:ea typeface="Source Sans Pro"/>
              </a:rPr>
              <a:t>Page*</a:t>
            </a:r>
            <a:endParaRPr dirty="0"/>
          </a:p>
          <a:p>
            <a:pPr>
              <a:lnSpc>
                <a:spcPct val="100000"/>
              </a:lnSpc>
              <a:buSzPct val="25000"/>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a:t>
            </a:r>
            <a:r>
              <a:rPr lang="en-US" sz="1000" b="1" strike="noStrike" dirty="0" smtClean="0">
                <a:solidFill>
                  <a:srgbClr val="000000"/>
                </a:solidFill>
                <a:latin typeface="Arial"/>
                <a:ea typeface="Source Sans Pro"/>
              </a:rPr>
              <a:t>10MB </a:t>
            </a:r>
            <a:r>
              <a:rPr lang="en-US" sz="1000" b="1" strike="noStrike" dirty="0">
                <a:solidFill>
                  <a:srgbClr val="000000"/>
                </a:solidFill>
                <a:latin typeface="Arial"/>
                <a:ea typeface="Source Sans Pro"/>
              </a:rPr>
              <a:t>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a:t>
            </a:r>
            <a:r>
              <a:rPr lang="en-US" sz="1000" strike="noStrike" dirty="0" smtClean="0">
                <a:solidFill>
                  <a:srgbClr val="000000"/>
                </a:solidFill>
                <a:latin typeface="Arial"/>
                <a:ea typeface="Source Sans Pro"/>
              </a:rPr>
              <a:t>troubleshooting.</a:t>
            </a:r>
            <a:endParaRPr dirty="0"/>
          </a:p>
          <a:p>
            <a:pPr>
              <a:lnSpc>
                <a:spcPct val="100000"/>
              </a:lnSpc>
            </a:pPr>
            <a:r>
              <a:rPr lang="en-US" sz="1000" i="1" strike="noStrike" dirty="0" smtClean="0">
                <a:solidFill>
                  <a:srgbClr val="3F3F3F"/>
                </a:solidFill>
                <a:latin typeface="Arial"/>
                <a:ea typeface="Source Sans Pro"/>
              </a:rPr>
              <a:t>Please </a:t>
            </a:r>
            <a:r>
              <a:rPr lang="en-US" sz="1000" i="1" strike="noStrike" dirty="0">
                <a:solidFill>
                  <a:srgbClr val="3F3F3F"/>
                </a:solidFill>
                <a:latin typeface="Arial"/>
                <a:ea typeface="Source Sans Pro"/>
              </a:rPr>
              <a:t>remember the file size limit and </a:t>
            </a:r>
            <a:r>
              <a:rPr lang="en-US" sz="1000" i="1" u="sng" strike="noStrike" dirty="0" smtClean="0">
                <a:solidFill>
                  <a:srgbClr val="000000"/>
                </a:solidFill>
                <a:latin typeface="Arial"/>
                <a:ea typeface="Source Sans Pro"/>
              </a:rPr>
              <a:t>resize</a:t>
            </a:r>
            <a:r>
              <a:rPr lang="en-US" sz="1000" i="1" strike="noStrike" dirty="0" smtClean="0">
                <a:solidFill>
                  <a:srgbClr val="3F3F3F"/>
                </a:solidFill>
                <a:latin typeface="Arial"/>
                <a:ea typeface="Source Sans Pro"/>
              </a:rPr>
              <a:t> </a:t>
            </a:r>
            <a:r>
              <a:rPr lang="en-US" sz="1000" i="1" strike="noStrike" dirty="0">
                <a:solidFill>
                  <a:srgbClr val="3F3F3F"/>
                </a:solidFill>
                <a:latin typeface="Arial"/>
                <a:ea typeface="Source Sans Pro"/>
              </a:rPr>
              <a:t>or 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3807724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1188</Words>
  <Application>Microsoft Office PowerPoint</Application>
  <PresentationFormat>On-screen Show (4:3)</PresentationFormat>
  <Paragraphs>103</Paragraphs>
  <Slides>9</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DejaVu Sans</vt:lpstr>
      <vt:lpstr>Souce Sans Pro</vt:lpstr>
      <vt:lpstr>Source Sans Pro</vt:lpstr>
      <vt:lpstr>StarSymbol</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STEP 4: REVIEW &amp; SUBMIT PROJECT</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E. Lambert</dc:creator>
  <cp:lastModifiedBy>James Stanton</cp:lastModifiedBy>
  <cp:revision>62</cp:revision>
  <dcterms:modified xsi:type="dcterms:W3CDTF">2017-09-07T20:34:26Z</dcterms:modified>
</cp:coreProperties>
</file>