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12"/>
  </p:notesMasterIdLst>
  <p:handoutMasterIdLst>
    <p:handoutMasterId r:id="rId13"/>
  </p:handoutMasterIdLst>
  <p:sldIdLst>
    <p:sldId id="256" r:id="rId3"/>
    <p:sldId id="287" r:id="rId4"/>
    <p:sldId id="288" r:id="rId5"/>
    <p:sldId id="289" r:id="rId6"/>
    <p:sldId id="290" r:id="rId7"/>
    <p:sldId id="291" r:id="rId8"/>
    <p:sldId id="292" r:id="rId9"/>
    <p:sldId id="293" r:id="rId10"/>
    <p:sldId id="294" r:id="rId1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30"/>
    <a:srgbClr val="3489C7"/>
    <a:srgbClr val="8A8B8C"/>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autoAdjust="0"/>
    <p:restoredTop sz="93692"/>
  </p:normalViewPr>
  <p:slideViewPr>
    <p:cSldViewPr snapToGrid="0" snapToObjects="1">
      <p:cViewPr varScale="1">
        <p:scale>
          <a:sx n="57" d="100"/>
          <a:sy n="57" d="100"/>
        </p:scale>
        <p:origin x="1080" y="40"/>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10/4/2018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6563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2723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5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203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31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A11B3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smtClean="0">
                <a:solidFill>
                  <a:srgbClr val="FFFFFF"/>
                </a:solidFill>
                <a:latin typeface="Arial"/>
                <a:ea typeface="Source Sans Pro"/>
                <a:cs typeface="Arial"/>
                <a:sym typeface="Source Sans Pro"/>
              </a:rPr>
              <a:t>Models in Engineering</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 y="1805426"/>
            <a:ext cx="9148064"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smtClean="0">
                <a:solidFill>
                  <a:schemeClr val="tx1"/>
                </a:solidFill>
                <a:ea typeface="Source Sans Pro"/>
                <a:sym typeface="Source Sans Pro"/>
              </a:rPr>
              <a:t>Models in Engineering</a:t>
            </a:r>
          </a:p>
          <a:p>
            <a:pPr>
              <a:buClr>
                <a:schemeClr val="lt1"/>
              </a:buClr>
              <a:buSzPct val="25000"/>
            </a:pPr>
            <a:r>
              <a:rPr lang="en-US" i="1" dirty="0">
                <a:solidFill>
                  <a:srgbClr val="565656"/>
                </a:solidFill>
                <a:ea typeface="Source Sans Pro"/>
              </a:rPr>
              <a:t>Week 4</a:t>
            </a:r>
            <a:r>
              <a:rPr lang="en-US" i="1" dirty="0" smtClean="0">
                <a:solidFill>
                  <a:srgbClr val="565656"/>
                </a:solidFill>
                <a:ea typeface="Source Sans Pro"/>
              </a:rPr>
              <a:t>: Models </a:t>
            </a:r>
            <a:r>
              <a:rPr lang="en-US" i="1" dirty="0">
                <a:solidFill>
                  <a:srgbClr val="565656"/>
                </a:solidFill>
                <a:ea typeface="Source Sans Pro"/>
              </a:rPr>
              <a:t>in </a:t>
            </a:r>
            <a:r>
              <a:rPr lang="en-US" i="1" dirty="0" smtClean="0">
                <a:solidFill>
                  <a:srgbClr val="565656"/>
                </a:solidFill>
                <a:ea typeface="Source Sans Pro"/>
              </a:rPr>
              <a:t>Verification and Validation</a:t>
            </a:r>
            <a:endParaRPr lang="en-US" dirty="0"/>
          </a:p>
          <a:p>
            <a:pPr>
              <a:buClr>
                <a:schemeClr val="lt1"/>
              </a:buClr>
              <a:buSzPct val="25000"/>
            </a:pPr>
            <a:endParaRPr lang="en-US" sz="2000" b="1" dirty="0" smtClean="0">
              <a:solidFill>
                <a:schemeClr val="tx1"/>
              </a:solidFill>
              <a:ea typeface="Source Sans Pro"/>
              <a:sym typeface="Source Sans Pro"/>
            </a:endParaRP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smtClean="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endParaRPr lang="en-US"/>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1302209" cy="523220"/>
          </a:xfrm>
          <a:prstGeom prst="rect">
            <a:avLst/>
          </a:prstGeom>
        </p:spPr>
        <p:txBody>
          <a:bodyPr wrap="none">
            <a:spAutoFit/>
          </a:bodyPr>
          <a:lstStyle/>
          <a:p>
            <a:pPr>
              <a:buClr>
                <a:schemeClr val="lt1"/>
              </a:buClr>
              <a:buSzPct val="25000"/>
            </a:pPr>
            <a:r>
              <a:rPr lang="en-US" sz="2800" dirty="0" smtClean="0">
                <a:solidFill>
                  <a:schemeClr val="bg1"/>
                </a:solidFill>
                <a:ea typeface="Source Sans Pro"/>
                <a:sym typeface="Source Sans Pro"/>
              </a:rPr>
              <a:t>Project </a:t>
            </a:r>
            <a:endParaRPr lang="en-US" sz="2800" dirty="0">
              <a:solidFill>
                <a:schemeClr val="bg1"/>
              </a:solidFill>
              <a:ea typeface="Source Sans Pro"/>
              <a:sym typeface="Source Sans Pro"/>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7" name="Shape 63"/>
          <p:cNvSpPr txBox="1"/>
          <p:nvPr/>
        </p:nvSpPr>
        <p:spPr>
          <a:xfrm>
            <a:off x="232245" y="1446106"/>
            <a:ext cx="4212755" cy="4840959"/>
          </a:xfrm>
          <a:prstGeom prst="rect">
            <a:avLst/>
          </a:prstGeom>
          <a:noFill/>
          <a:ln>
            <a:noFill/>
          </a:ln>
        </p:spPr>
        <p:txBody>
          <a:bodyPr lIns="91425" tIns="45700" rIns="91425" bIns="45700" anchor="t" anchorCtr="0">
            <a:noAutofit/>
          </a:bodyPr>
          <a:lstStyle/>
          <a:p>
            <a:r>
              <a:rPr lang="en-US" dirty="0">
                <a:solidFill>
                  <a:srgbClr val="3F3F3F"/>
                </a:solidFill>
                <a:ea typeface="Source Sans Pro"/>
              </a:rPr>
              <a:t>Before you begin, you should save your Project Portfolio on your local drive. We recommend the following format:</a:t>
            </a:r>
            <a:endParaRPr lang="en-US" dirty="0"/>
          </a:p>
          <a:p>
            <a:endParaRPr lang="en-US" dirty="0"/>
          </a:p>
          <a:p>
            <a:r>
              <a:rPr lang="en-US" i="1" dirty="0">
                <a:ea typeface="Souce Sans Pro"/>
              </a:rPr>
              <a:t> Lastname_Firstname_Course2_Week4</a:t>
            </a:r>
            <a:endParaRPr lang="en-US" dirty="0"/>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b="1" dirty="0">
                <a:solidFill>
                  <a:schemeClr val="dk1"/>
                </a:solidFill>
                <a:ea typeface="Source Sans Pro"/>
                <a:sym typeface="Source Sans Pro"/>
              </a:rPr>
              <a:t>Please note: </a:t>
            </a:r>
            <a:r>
              <a:rPr lang="en-US" dirty="0">
                <a:solidFill>
                  <a:schemeClr val="dk1"/>
                </a:solidFill>
                <a:ea typeface="Source Sans Pro"/>
                <a:sym typeface="Source Sans Pro"/>
              </a:rPr>
              <a:t>You will </a:t>
            </a:r>
            <a:r>
              <a:rPr lang="en-US" u="sng" dirty="0">
                <a:solidFill>
                  <a:schemeClr val="dk1"/>
                </a:solidFill>
                <a:ea typeface="Source Sans Pro"/>
                <a:sym typeface="Source Sans Pro"/>
              </a:rPr>
              <a:t>not</a:t>
            </a:r>
            <a:r>
              <a:rPr lang="en-US" dirty="0">
                <a:solidFill>
                  <a:schemeClr val="dk1"/>
                </a:solidFill>
                <a:ea typeface="Source Sans Pro"/>
                <a:sym typeface="Source Sans Pro"/>
              </a:rPr>
              <a:t> be able to re-download your file after submission; therefore, please keep this file in a central location for future reference. </a:t>
            </a:r>
          </a:p>
          <a:p>
            <a:pPr>
              <a:buClr>
                <a:schemeClr val="dk1"/>
              </a:buClr>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The work in the project deliverable is </a:t>
            </a:r>
            <a:r>
              <a:rPr lang="en-US" b="1" dirty="0">
                <a:solidFill>
                  <a:schemeClr val="dk1"/>
                </a:solidFill>
                <a:ea typeface="Source Sans Pro"/>
                <a:sym typeface="Source Sans Pro"/>
              </a:rPr>
              <a:t>individual</a:t>
            </a:r>
            <a:r>
              <a:rPr lang="en-US" dirty="0">
                <a:solidFill>
                  <a:schemeClr val="dk1"/>
                </a:solidFill>
                <a:ea typeface="Source Sans Pro"/>
                <a:sym typeface="Source Sans Pro"/>
              </a:rPr>
              <a:t>. </a:t>
            </a:r>
            <a:endParaRPr lang="en-US" dirty="0" smtClean="0">
              <a:solidFill>
                <a:schemeClr val="dk1"/>
              </a:solidFill>
              <a:ea typeface="Source Sans Pro"/>
              <a:sym typeface="Source Sans Pro"/>
            </a:endParaRPr>
          </a:p>
          <a:p>
            <a:pPr>
              <a:buClr>
                <a:schemeClr val="dk1"/>
              </a:buClr>
              <a:buSzPct val="25000"/>
            </a:pPr>
            <a:endParaRPr lang="en-US" dirty="0" smtClean="0">
              <a:solidFill>
                <a:schemeClr val="dk1"/>
              </a:solidFill>
              <a:ea typeface="Source Sans Pro"/>
              <a:sym typeface="Source Sans Pro"/>
            </a:endParaRPr>
          </a:p>
          <a:p>
            <a:pPr>
              <a:buClr>
                <a:schemeClr val="dk1"/>
              </a:buClr>
              <a:buSzPct val="25000"/>
            </a:pPr>
            <a:r>
              <a:rPr lang="en-US" dirty="0" smtClean="0">
                <a:solidFill>
                  <a:schemeClr val="dk1"/>
                </a:solidFill>
                <a:ea typeface="Source Sans Pro"/>
                <a:sym typeface="Source Sans Pro"/>
              </a:rPr>
              <a:t>You </a:t>
            </a:r>
            <a:r>
              <a:rPr lang="en-US" dirty="0">
                <a:solidFill>
                  <a:schemeClr val="dk1"/>
                </a:solidFill>
                <a:ea typeface="Source Sans Pro"/>
                <a:sym typeface="Source Sans Pro"/>
              </a:rPr>
              <a:t>will be self-assessing your work as well as the work of three </a:t>
            </a:r>
            <a:r>
              <a:rPr lang="en-US" dirty="0" smtClean="0">
                <a:solidFill>
                  <a:schemeClr val="dk1"/>
                </a:solidFill>
                <a:ea typeface="Source Sans Pro"/>
                <a:sym typeface="Source Sans Pro"/>
              </a:rPr>
              <a:t>peers. </a:t>
            </a:r>
            <a:r>
              <a:rPr lang="en-US" dirty="0">
                <a:solidFill>
                  <a:schemeClr val="dk1"/>
                </a:solidFill>
                <a:ea typeface="Source Sans Pro"/>
                <a:sym typeface="Source Sans Pro"/>
              </a:rPr>
              <a:t>If you have any questions, feel free to </a:t>
            </a:r>
            <a:r>
              <a:rPr lang="en-US" dirty="0" smtClean="0">
                <a:solidFill>
                  <a:schemeClr val="dk1"/>
                </a:solidFill>
                <a:ea typeface="Source Sans Pro"/>
                <a:sym typeface="Source Sans Pro"/>
              </a:rPr>
              <a:t>post to the Discussion </a:t>
            </a:r>
            <a:r>
              <a:rPr lang="en-US" dirty="0" smtClean="0">
                <a:solidFill>
                  <a:schemeClr val="dk1"/>
                </a:solidFill>
                <a:ea typeface="Source Sans Pro"/>
                <a:sym typeface="Source Sans Pro"/>
              </a:rPr>
              <a:t>Forum. </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smtClean="0">
                <a:solidFill>
                  <a:schemeClr val="dk1"/>
                </a:solidFill>
                <a:ea typeface="Source Sans Pro"/>
                <a:sym typeface="Source Sans Pro"/>
              </a:rPr>
              <a:t>Although </a:t>
            </a:r>
            <a:r>
              <a:rPr lang="en-US" dirty="0">
                <a:solidFill>
                  <a:schemeClr val="dk1"/>
                </a:solidFill>
                <a:ea typeface="Source Sans Pro"/>
                <a:sym typeface="Source Sans Pro"/>
              </a:rPr>
              <a:t>work is strictly individual, sharing ideas and concepts with other students is encouraged. </a:t>
            </a:r>
          </a:p>
          <a:p>
            <a:pPr>
              <a:buClr>
                <a:schemeClr val="dk1"/>
              </a:buClr>
              <a:buSzPct val="25000"/>
            </a:pPr>
            <a:endParaRPr lang="en-US" dirty="0">
              <a:solidFill>
                <a:schemeClr val="dk1"/>
              </a:solidFill>
              <a:ea typeface="Source Sans Pro"/>
              <a:sym typeface="Source Sans Pro"/>
            </a:endParaRPr>
          </a:p>
        </p:txBody>
      </p:sp>
      <p:sp>
        <p:nvSpPr>
          <p:cNvPr id="10" name="Shape 64"/>
          <p:cNvSpPr txBox="1"/>
          <p:nvPr/>
        </p:nvSpPr>
        <p:spPr>
          <a:xfrm>
            <a:off x="220813" y="779639"/>
            <a:ext cx="3126793" cy="477843"/>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Instructions</a:t>
            </a:r>
          </a:p>
        </p:txBody>
      </p:sp>
      <p:sp>
        <p:nvSpPr>
          <p:cNvPr id="11" name="TextBox 10"/>
          <p:cNvSpPr txBox="1"/>
          <p:nvPr/>
        </p:nvSpPr>
        <p:spPr>
          <a:xfrm>
            <a:off x="4870553" y="1416974"/>
            <a:ext cx="3917848" cy="3108543"/>
          </a:xfrm>
          <a:prstGeom prst="rect">
            <a:avLst/>
          </a:prstGeom>
          <a:noFill/>
        </p:spPr>
        <p:txBody>
          <a:bodyPr wrap="square" rtlCol="0">
            <a:spAutoFit/>
          </a:bodyPr>
          <a:lstStyle/>
          <a:p>
            <a:r>
              <a:rPr lang="en-US" b="1" dirty="0">
                <a:solidFill>
                  <a:schemeClr val="dk1"/>
                </a:solidFill>
                <a:ea typeface="Source Sans Pro"/>
                <a:sym typeface="Source Sans Pro"/>
              </a:rPr>
              <a:t>Note: </a:t>
            </a:r>
            <a:r>
              <a:rPr lang="en-US" b="1" dirty="0" err="1">
                <a:solidFill>
                  <a:schemeClr val="dk1"/>
                </a:solidFill>
                <a:ea typeface="Source Sans Pro"/>
                <a:sym typeface="Source Sans Pro"/>
              </a:rPr>
              <a:t>edX</a:t>
            </a:r>
            <a:r>
              <a:rPr lang="en-US" b="1" dirty="0">
                <a:solidFill>
                  <a:schemeClr val="dk1"/>
                </a:solidFill>
                <a:ea typeface="Source Sans Pro"/>
                <a:sym typeface="Source Sans Pro"/>
              </a:rPr>
              <a:t> has a </a:t>
            </a:r>
            <a:r>
              <a:rPr lang="en-US" b="1" dirty="0" smtClean="0">
                <a:solidFill>
                  <a:schemeClr val="dk1"/>
                </a:solidFill>
                <a:ea typeface="Source Sans Pro"/>
                <a:sym typeface="Source Sans Pro"/>
              </a:rPr>
              <a:t>10MB </a:t>
            </a:r>
            <a:r>
              <a:rPr lang="en-US" b="1" dirty="0">
                <a:solidFill>
                  <a:schemeClr val="dk1"/>
                </a:solidFill>
                <a:ea typeface="Source Sans Pro"/>
                <a:sym typeface="Source Sans Pro"/>
              </a:rPr>
              <a:t>file size limit for document submission. </a:t>
            </a:r>
            <a:r>
              <a:rPr lang="en-US" dirty="0">
                <a:solidFill>
                  <a:schemeClr val="dk1"/>
                </a:solidFill>
                <a:ea typeface="Source Sans Pro"/>
                <a:sym typeface="Source Sans Pro"/>
              </a:rPr>
              <a:t>If you have selected large image(s), you may need to </a:t>
            </a:r>
            <a:r>
              <a:rPr lang="en-US" dirty="0" smtClean="0">
                <a:solidFill>
                  <a:schemeClr val="dk1"/>
                </a:solidFill>
                <a:ea typeface="Source Sans Pro"/>
                <a:sym typeface="Source Sans Pro"/>
                <a:hlinkClick r:id="rId3"/>
              </a:rPr>
              <a:t>resize</a:t>
            </a:r>
            <a:r>
              <a:rPr lang="en-US" dirty="0" smtClean="0">
                <a:solidFill>
                  <a:schemeClr val="dk1"/>
                </a:solidFill>
                <a:ea typeface="Source Sans Pro"/>
                <a:sym typeface="Source Sans Pro"/>
              </a:rPr>
              <a:t> </a:t>
            </a:r>
            <a:r>
              <a:rPr lang="en-US" dirty="0">
                <a:solidFill>
                  <a:schemeClr val="dk1"/>
                </a:solidFill>
                <a:ea typeface="Source Sans Pro"/>
                <a:sym typeface="Source Sans Pro"/>
              </a:rPr>
              <a:t>before submitting, OR you may simply include a web URL for the image in the image location. Be sure to submit your assignment at least one hour before the deadline to provide time for troubleshooting. </a:t>
            </a:r>
          </a:p>
          <a:p>
            <a:endParaRPr lang="en-US" b="1" dirty="0">
              <a:solidFill>
                <a:schemeClr val="dk1"/>
              </a:solidFill>
              <a:ea typeface="Source Sans Pro"/>
              <a:sym typeface="Source Sans Pro"/>
            </a:endParaRPr>
          </a:p>
          <a:p>
            <a:r>
              <a:rPr lang="en-US" b="1" dirty="0">
                <a:solidFill>
                  <a:schemeClr val="dk1"/>
                </a:solidFill>
                <a:ea typeface="Source Sans Pro"/>
                <a:sym typeface="Source Sans Pro"/>
              </a:rPr>
              <a:t>Once the deadline passes, you will not be able to upload the document and therefore will not be able to submit and complete the assignment.</a:t>
            </a:r>
            <a:endParaRPr lang="en-US" b="1" u="sng" dirty="0"/>
          </a:p>
          <a:p>
            <a:endParaRPr lang="en-US" b="1" dirty="0"/>
          </a:p>
        </p:txBody>
      </p:sp>
    </p:spTree>
    <p:extLst>
      <p:ext uri="{BB962C8B-B14F-4D97-AF65-F5344CB8AC3E}">
        <p14:creationId xmlns:p14="http://schemas.microsoft.com/office/powerpoint/2010/main" val="3560473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4" name="CustomShape 2"/>
          <p:cNvSpPr/>
          <p:nvPr/>
        </p:nvSpPr>
        <p:spPr>
          <a:xfrm>
            <a:off x="228600" y="75788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a:t>
            </a:r>
            <a:r>
              <a:rPr lang="en-US" sz="2800" b="1" dirty="0">
                <a:solidFill>
                  <a:srgbClr val="000000"/>
                </a:solidFill>
                <a:latin typeface="Arial"/>
                <a:ea typeface="Source Sans Pro"/>
              </a:rPr>
              <a:t>4</a:t>
            </a:r>
            <a:r>
              <a:rPr lang="en-US" sz="2800" b="1" strike="noStrike" dirty="0">
                <a:solidFill>
                  <a:srgbClr val="000000"/>
                </a:solidFill>
                <a:latin typeface="Arial"/>
                <a:ea typeface="Source Sans Pro"/>
              </a:rPr>
              <a:t> Project</a:t>
            </a:r>
            <a:endParaRPr sz="1600" dirty="0"/>
          </a:p>
        </p:txBody>
      </p:sp>
      <p:sp>
        <p:nvSpPr>
          <p:cNvPr id="5" name="CustomShape 3"/>
          <p:cNvSpPr/>
          <p:nvPr/>
        </p:nvSpPr>
        <p:spPr>
          <a:xfrm>
            <a:off x="228600" y="145567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50902" y="1974691"/>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dirty="0">
                <a:solidFill>
                  <a:srgbClr val="3F3F3F"/>
                </a:solidFill>
                <a:ea typeface="Source Sans Pro"/>
              </a:rPr>
              <a:t>In the fourth and final project activity of this course, you will choose a product/system/sub-system you have worked on. You will then develop the V&amp;V framework and determine the V&amp;V techniques and V&amp;V plan of those models.</a:t>
            </a:r>
          </a:p>
          <a:p>
            <a:pPr>
              <a:lnSpc>
                <a:spcPct val="110000"/>
              </a:lnSpc>
            </a:pPr>
            <a:endParaRPr lang="en-US" dirty="0"/>
          </a:p>
          <a:p>
            <a:pPr algn="just">
              <a:lnSpc>
                <a:spcPct val="110000"/>
              </a:lnSpc>
            </a:pPr>
            <a:r>
              <a:rPr lang="en-US" dirty="0">
                <a:solidFill>
                  <a:srgbClr val="3F3F3F"/>
                </a:solidFill>
                <a:ea typeface="Source Sans Pro"/>
              </a:rPr>
              <a:t>Note that some Scratch Pages are included at the end of this document for you to capture any ideas, sketches, etc. that you have as you work through the project. These will not be assessed and you are not required to submit them with your project (but you may do so if you think they offer any additional insight into your thinking process!). </a:t>
            </a:r>
            <a:endParaRPr lang="en-US" dirty="0"/>
          </a:p>
          <a:p>
            <a:pPr algn="ctr">
              <a:lnSpc>
                <a:spcPct val="110000"/>
              </a:lnSpc>
            </a:pPr>
            <a:endParaRPr dirty="0"/>
          </a:p>
          <a:p>
            <a:pPr>
              <a:lnSpc>
                <a:spcPct val="110000"/>
              </a:lnSpc>
            </a:pPr>
            <a:endParaRPr dirty="0"/>
          </a:p>
          <a:p>
            <a:pPr>
              <a:lnSpc>
                <a:spcPct val="110000"/>
              </a:lnSpc>
            </a:pPr>
            <a:endParaRPr dirty="0"/>
          </a:p>
        </p:txBody>
      </p:sp>
      <p:sp>
        <p:nvSpPr>
          <p:cNvPr id="7" name="CustomShape 5"/>
          <p:cNvSpPr/>
          <p:nvPr/>
        </p:nvSpPr>
        <p:spPr>
          <a:xfrm>
            <a:off x="5045446" y="2036310"/>
            <a:ext cx="3769920" cy="2777760"/>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STEPS:</a:t>
            </a:r>
            <a:endParaRPr sz="1400" dirty="0"/>
          </a:p>
          <a:p>
            <a:pPr>
              <a:lnSpc>
                <a:spcPct val="60000"/>
              </a:lnSpc>
            </a:pPr>
            <a:endParaRPr sz="1400" dirty="0"/>
          </a:p>
          <a:p>
            <a:pPr>
              <a:lnSpc>
                <a:spcPct val="150000"/>
              </a:lnSpc>
            </a:pPr>
            <a:r>
              <a:rPr lang="en-US" sz="1400" b="1" strike="noStrike" dirty="0">
                <a:solidFill>
                  <a:srgbClr val="FFFFFF"/>
                </a:solidFill>
                <a:latin typeface="Arial"/>
                <a:ea typeface="Source Sans Pro"/>
              </a:rPr>
              <a:t>Step 1</a:t>
            </a:r>
            <a:r>
              <a:rPr lang="en-US" sz="1400" strike="noStrike" dirty="0">
                <a:solidFill>
                  <a:srgbClr val="FFFFFF"/>
                </a:solidFill>
                <a:latin typeface="Arial"/>
                <a:ea typeface="Source Sans Pro"/>
              </a:rPr>
              <a:t>: Develop the V&amp;V </a:t>
            </a:r>
            <a:r>
              <a:rPr lang="en-US" sz="1400" strike="noStrike" dirty="0" smtClean="0">
                <a:solidFill>
                  <a:srgbClr val="FFFFFF"/>
                </a:solidFill>
                <a:latin typeface="Arial"/>
                <a:ea typeface="Source Sans Pro"/>
              </a:rPr>
              <a:t>framework </a:t>
            </a:r>
            <a:endParaRPr sz="1400" dirty="0"/>
          </a:p>
          <a:p>
            <a:pPr>
              <a:lnSpc>
                <a:spcPct val="150000"/>
              </a:lnSpc>
            </a:pPr>
            <a:r>
              <a:rPr lang="en-US" sz="1400" b="1" strike="noStrike" dirty="0">
                <a:solidFill>
                  <a:srgbClr val="FFFFFF"/>
                </a:solidFill>
                <a:latin typeface="Arial"/>
                <a:ea typeface="Source Sans Pro"/>
              </a:rPr>
              <a:t>Step 2</a:t>
            </a:r>
            <a:r>
              <a:rPr lang="en-US" sz="1400" strike="noStrike" dirty="0">
                <a:solidFill>
                  <a:srgbClr val="FFFFFF"/>
                </a:solidFill>
                <a:latin typeface="Arial"/>
                <a:ea typeface="Source Sans Pro"/>
              </a:rPr>
              <a:t>: </a:t>
            </a:r>
            <a:r>
              <a:rPr lang="en-US" sz="1400" dirty="0">
                <a:solidFill>
                  <a:srgbClr val="FFFFFF"/>
                </a:solidFill>
                <a:latin typeface="Arial"/>
                <a:ea typeface="Source Sans Pro"/>
              </a:rPr>
              <a:t>Develop the V&amp;V </a:t>
            </a:r>
            <a:r>
              <a:rPr lang="en-US" sz="1400" dirty="0" smtClean="0">
                <a:solidFill>
                  <a:srgbClr val="FFFFFF"/>
                </a:solidFill>
                <a:latin typeface="Arial"/>
                <a:ea typeface="Source Sans Pro"/>
              </a:rPr>
              <a:t>options</a:t>
            </a:r>
            <a:endParaRPr sz="1400" dirty="0"/>
          </a:p>
          <a:p>
            <a:pPr>
              <a:lnSpc>
                <a:spcPct val="150000"/>
              </a:lnSpc>
            </a:pPr>
            <a:r>
              <a:rPr lang="en-US" sz="1400" b="1" dirty="0">
                <a:solidFill>
                  <a:srgbClr val="FFFFFF"/>
                </a:solidFill>
                <a:ea typeface="Source Sans Pro"/>
              </a:rPr>
              <a:t>Step 3</a:t>
            </a:r>
            <a:r>
              <a:rPr lang="en-US" sz="1400" dirty="0">
                <a:solidFill>
                  <a:srgbClr val="FFFFFF"/>
                </a:solidFill>
                <a:ea typeface="Source Sans Pro"/>
              </a:rPr>
              <a:t>: Elaborate on one </a:t>
            </a:r>
            <a:r>
              <a:rPr lang="en-US" sz="1400" dirty="0" smtClean="0">
                <a:solidFill>
                  <a:srgbClr val="FFFFFF"/>
                </a:solidFill>
                <a:ea typeface="Source Sans Pro"/>
              </a:rPr>
              <a:t>model</a:t>
            </a:r>
            <a:endParaRPr lang="en-US" sz="1400" dirty="0"/>
          </a:p>
          <a:p>
            <a:pPr>
              <a:lnSpc>
                <a:spcPct val="150000"/>
              </a:lnSpc>
            </a:pPr>
            <a:r>
              <a:rPr lang="en-US" sz="1400" b="1" strike="noStrike" dirty="0">
                <a:solidFill>
                  <a:srgbClr val="FFFFFF"/>
                </a:solidFill>
                <a:latin typeface="Arial"/>
                <a:ea typeface="Source Sans Pro"/>
              </a:rPr>
              <a:t>Step 4</a:t>
            </a:r>
            <a:r>
              <a:rPr lang="en-US" sz="1400" strike="noStrike" dirty="0">
                <a:solidFill>
                  <a:srgbClr val="FFFFFF"/>
                </a:solidFill>
                <a:latin typeface="Arial"/>
                <a:ea typeface="Source Sans Pro"/>
              </a:rPr>
              <a:t>: Review and submit your </a:t>
            </a:r>
            <a:r>
              <a:rPr lang="en-US" sz="1400" dirty="0" smtClean="0">
                <a:solidFill>
                  <a:srgbClr val="FFFFFF"/>
                </a:solidFill>
                <a:latin typeface="Arial"/>
                <a:ea typeface="Source Sans Pro"/>
              </a:rPr>
              <a:t>project</a:t>
            </a:r>
            <a:endParaRPr sz="1400" dirty="0"/>
          </a:p>
          <a:p>
            <a:pPr>
              <a:lnSpc>
                <a:spcPct val="150000"/>
              </a:lnSpc>
            </a:pPr>
            <a:endParaRPr dirty="0"/>
          </a:p>
        </p:txBody>
      </p:sp>
    </p:spTree>
    <p:extLst>
      <p:ext uri="{BB962C8B-B14F-4D97-AF65-F5344CB8AC3E}">
        <p14:creationId xmlns:p14="http://schemas.microsoft.com/office/powerpoint/2010/main" val="419579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 </a:t>
            </a:r>
            <a:r>
              <a:rPr lang="en-US" sz="2000" b="1" kern="0" dirty="0" smtClean="0"/>
              <a:t>Develop the Verification </a:t>
            </a:r>
            <a:r>
              <a:rPr lang="en-US" sz="2000" b="1" kern="0" dirty="0"/>
              <a:t>and Validation Framework</a:t>
            </a:r>
          </a:p>
        </p:txBody>
      </p:sp>
      <p:graphicFrame>
        <p:nvGraphicFramePr>
          <p:cNvPr id="5" name="Table 4"/>
          <p:cNvGraphicFramePr>
            <a:graphicFrameLocks noGrp="1"/>
          </p:cNvGraphicFramePr>
          <p:nvPr>
            <p:extLst>
              <p:ext uri="{D42A27DB-BD31-4B8C-83A1-F6EECF244321}">
                <p14:modId xmlns:p14="http://schemas.microsoft.com/office/powerpoint/2010/main" val="2090085180"/>
              </p:ext>
            </p:extLst>
          </p:nvPr>
        </p:nvGraphicFramePr>
        <p:xfrm>
          <a:off x="993500" y="3233529"/>
          <a:ext cx="6638829" cy="3013495"/>
        </p:xfrm>
        <a:graphic>
          <a:graphicData uri="http://schemas.openxmlformats.org/drawingml/2006/table">
            <a:tbl>
              <a:tblPr firstRow="1" bandRow="1">
                <a:tableStyleId>{2D5ABB26-0587-4C30-8999-92F81FD0307C}</a:tableStyleId>
              </a:tblPr>
              <a:tblGrid>
                <a:gridCol w="2212943">
                  <a:extLst>
                    <a:ext uri="{9D8B030D-6E8A-4147-A177-3AD203B41FA5}">
                      <a16:colId xmlns="" xmlns:a16="http://schemas.microsoft.com/office/drawing/2014/main" val="20000"/>
                    </a:ext>
                  </a:extLst>
                </a:gridCol>
                <a:gridCol w="2212943">
                  <a:extLst>
                    <a:ext uri="{9D8B030D-6E8A-4147-A177-3AD203B41FA5}">
                      <a16:colId xmlns="" xmlns:a16="http://schemas.microsoft.com/office/drawing/2014/main" val="20001"/>
                    </a:ext>
                  </a:extLst>
                </a:gridCol>
                <a:gridCol w="2212943">
                  <a:extLst>
                    <a:ext uri="{9D8B030D-6E8A-4147-A177-3AD203B41FA5}">
                      <a16:colId xmlns="" xmlns:a16="http://schemas.microsoft.com/office/drawing/2014/main" val="20002"/>
                    </a:ext>
                  </a:extLst>
                </a:gridCol>
              </a:tblGrid>
              <a:tr h="268942">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dirty="0"/>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672355">
                <a:tc>
                  <a:txBody>
                    <a:bodyPr/>
                    <a:lstStyle/>
                    <a:p>
                      <a:pPr algn="ctr"/>
                      <a:r>
                        <a:rPr lang="en-US" sz="1400" dirty="0"/>
                        <a:t>System (including 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 xmlns:a16="http://schemas.microsoft.com/office/drawing/2014/main" val="10001"/>
                  </a:ext>
                </a:extLst>
              </a:tr>
              <a:tr h="668620">
                <a:tc>
                  <a:txBody>
                    <a:bodyPr/>
                    <a:lstStyle/>
                    <a:p>
                      <a:pPr algn="ctr"/>
                      <a:r>
                        <a:rPr lang="en-US" sz="1400" dirty="0"/>
                        <a:t>Sub-system</a:t>
                      </a:r>
                      <a:r>
                        <a:rPr lang="en-US" sz="1400" dirty="0" smtClean="0"/>
                        <a:t>/Function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 xmlns:a16="http://schemas.microsoft.com/office/drawing/2014/main" val="10002"/>
                  </a:ext>
                </a:extLst>
              </a:tr>
              <a:tr h="668620">
                <a:tc>
                  <a:txBody>
                    <a:bodyPr/>
                    <a:lstStyle/>
                    <a:p>
                      <a:pPr algn="ctr"/>
                      <a:r>
                        <a:rPr lang="en-US" sz="1400" dirty="0"/>
                        <a:t>Part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 xmlns:a16="http://schemas.microsoft.com/office/drawing/2014/main" val="10003"/>
                  </a:ext>
                </a:extLst>
              </a:tr>
              <a:tr h="668620">
                <a:tc>
                  <a:txBody>
                    <a:bodyPr/>
                    <a:lstStyle/>
                    <a:p>
                      <a:pPr algn="ctr"/>
                      <a:r>
                        <a:rPr lang="en-US" sz="1400"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 xmlns:a16="http://schemas.microsoft.com/office/drawing/2014/main" val="10004"/>
                  </a:ext>
                </a:extLst>
              </a:tr>
            </a:tbl>
          </a:graphicData>
        </a:graphic>
      </p:graphicFrame>
      <p:sp>
        <p:nvSpPr>
          <p:cNvPr id="6" name="Rectangle 5"/>
          <p:cNvSpPr/>
          <p:nvPr/>
        </p:nvSpPr>
        <p:spPr>
          <a:xfrm>
            <a:off x="115711" y="951749"/>
            <a:ext cx="8955754" cy="1569660"/>
          </a:xfrm>
          <a:prstGeom prst="rect">
            <a:avLst/>
          </a:prstGeom>
        </p:spPr>
        <p:txBody>
          <a:bodyPr wrap="square">
            <a:spAutoFit/>
          </a:bodyPr>
          <a:lstStyle/>
          <a:p>
            <a:r>
              <a:rPr lang="en-US" sz="1200" i="1" dirty="0">
                <a:solidFill>
                  <a:srgbClr val="3F3F3F"/>
                </a:solidFill>
                <a:latin typeface="Source Sans Pro"/>
                <a:ea typeface="Source Sans Pro"/>
              </a:rPr>
              <a:t>Dr. Anna Thornton talked about determining the V&amp;V framework of your system from a product, process, and business perspective. Here </a:t>
            </a:r>
            <a:r>
              <a:rPr lang="en-US" sz="1200" i="1" dirty="0" smtClean="0">
                <a:solidFill>
                  <a:srgbClr val="3F3F3F"/>
                </a:solidFill>
                <a:latin typeface="Source Sans Pro"/>
                <a:ea typeface="Source Sans Pro"/>
              </a:rPr>
              <a:t>you will </a:t>
            </a:r>
            <a:r>
              <a:rPr lang="en-US" sz="1200" i="1" dirty="0">
                <a:solidFill>
                  <a:srgbClr val="3F3F3F"/>
                </a:solidFill>
                <a:latin typeface="Source Sans Pro"/>
                <a:ea typeface="Source Sans Pro"/>
              </a:rPr>
              <a:t>focus on just product and process. </a:t>
            </a:r>
          </a:p>
          <a:p>
            <a:endParaRPr lang="en-US" sz="1200" i="1" dirty="0">
              <a:solidFill>
                <a:srgbClr val="3F3F3F"/>
              </a:solidFill>
              <a:latin typeface="Source Sans Pro"/>
              <a:ea typeface="Source Sans Pro"/>
            </a:endParaRPr>
          </a:p>
          <a:p>
            <a:r>
              <a:rPr lang="en-US" sz="1200" i="1" dirty="0">
                <a:solidFill>
                  <a:srgbClr val="3F3F3F"/>
                </a:solidFill>
                <a:latin typeface="Source Sans Pro"/>
                <a:ea typeface="Source Sans Pro"/>
              </a:rPr>
              <a:t>A. Choose a scope -- for example, bicycle models 1,2,3 built at the </a:t>
            </a:r>
            <a:r>
              <a:rPr lang="en-US" sz="1200" i="1" dirty="0" smtClean="0">
                <a:solidFill>
                  <a:srgbClr val="3F3F3F"/>
                </a:solidFill>
                <a:latin typeface="Source Sans Pro"/>
                <a:ea typeface="Source Sans Pro"/>
              </a:rPr>
              <a:t>Charleston</a:t>
            </a:r>
            <a:r>
              <a:rPr lang="en-US" sz="1200" i="1" dirty="0">
                <a:solidFill>
                  <a:srgbClr val="3F3F3F"/>
                </a:solidFill>
                <a:latin typeface="Source Sans Pro"/>
                <a:ea typeface="Source Sans Pro"/>
              </a:rPr>
              <a:t>, SC assembly plant, or software product A. </a:t>
            </a:r>
          </a:p>
          <a:p>
            <a:r>
              <a:rPr lang="en-US" sz="1200" i="1" dirty="0">
                <a:solidFill>
                  <a:srgbClr val="3F3F3F"/>
                </a:solidFill>
                <a:latin typeface="Source Sans Pro"/>
                <a:ea typeface="Source Sans Pro"/>
              </a:rPr>
              <a:t>B. For the grey boxes (the framework labels), decide whether these are appropriate names in your industry. If they are not appropriate, please change the names. </a:t>
            </a:r>
          </a:p>
          <a:p>
            <a:r>
              <a:rPr lang="en-US" sz="1200" i="1" dirty="0">
                <a:solidFill>
                  <a:srgbClr val="3F3F3F"/>
                </a:solidFill>
                <a:latin typeface="Source Sans Pro"/>
                <a:ea typeface="Source Sans Pro"/>
              </a:rPr>
              <a:t>C. For the blue boxes, customize the generic questions to your industry. You don’t need to answer the questions here; just write an example question in each box. </a:t>
            </a:r>
            <a:endParaRPr lang="en-US" sz="1200" dirty="0"/>
          </a:p>
        </p:txBody>
      </p:sp>
      <p:graphicFrame>
        <p:nvGraphicFramePr>
          <p:cNvPr id="7" name="Table 6"/>
          <p:cNvGraphicFramePr>
            <a:graphicFrameLocks noGrp="1"/>
          </p:cNvGraphicFramePr>
          <p:nvPr>
            <p:extLst>
              <p:ext uri="{D42A27DB-BD31-4B8C-83A1-F6EECF244321}">
                <p14:modId xmlns:p14="http://schemas.microsoft.com/office/powerpoint/2010/main" val="183799224"/>
              </p:ext>
            </p:extLst>
          </p:nvPr>
        </p:nvGraphicFramePr>
        <p:xfrm>
          <a:off x="993498" y="2578716"/>
          <a:ext cx="6638830" cy="335280"/>
        </p:xfrm>
        <a:graphic>
          <a:graphicData uri="http://schemas.openxmlformats.org/drawingml/2006/table">
            <a:tbl>
              <a:tblPr firstRow="1" bandRow="1">
                <a:tableStyleId>{2D5ABB26-0587-4C30-8999-92F81FD0307C}</a:tableStyleId>
              </a:tblPr>
              <a:tblGrid>
                <a:gridCol w="1113598">
                  <a:extLst>
                    <a:ext uri="{9D8B030D-6E8A-4147-A177-3AD203B41FA5}">
                      <a16:colId xmlns="" xmlns:a16="http://schemas.microsoft.com/office/drawing/2014/main" val="20000"/>
                    </a:ext>
                  </a:extLst>
                </a:gridCol>
                <a:gridCol w="5525232">
                  <a:extLst>
                    <a:ext uri="{9D8B030D-6E8A-4147-A177-3AD203B41FA5}">
                      <a16:colId xmlns="" xmlns:a16="http://schemas.microsoft.com/office/drawing/2014/main" val="20001"/>
                    </a:ext>
                  </a:extLst>
                </a:gridCol>
              </a:tblGrid>
              <a:tr h="268942">
                <a:tc>
                  <a:txBody>
                    <a:bodyPr/>
                    <a:lstStyle/>
                    <a:p>
                      <a:pPr algn="ctr"/>
                      <a:r>
                        <a:rPr lang="en-US" sz="1600" dirty="0"/>
                        <a:t>Scope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417055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pic>
        <p:nvPicPr>
          <p:cNvPr id="4" name="Picture 3"/>
          <p:cNvPicPr>
            <a:picLocks noChangeAspect="1"/>
          </p:cNvPicPr>
          <p:nvPr/>
        </p:nvPicPr>
        <p:blipFill>
          <a:blip r:embed="rId3"/>
          <a:stretch>
            <a:fillRect/>
          </a:stretch>
        </p:blipFill>
        <p:spPr>
          <a:xfrm>
            <a:off x="6941204" y="442865"/>
            <a:ext cx="1949951" cy="1197707"/>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888491628"/>
              </p:ext>
            </p:extLst>
          </p:nvPr>
        </p:nvGraphicFramePr>
        <p:xfrm>
          <a:off x="498213" y="1961894"/>
          <a:ext cx="8054378" cy="4153056"/>
        </p:xfrm>
        <a:graphic>
          <a:graphicData uri="http://schemas.openxmlformats.org/drawingml/2006/table">
            <a:tbl>
              <a:tblPr firstRow="1" bandRow="1">
                <a:tableStyleId>{2D5ABB26-0587-4C30-8999-92F81FD0307C}</a:tableStyleId>
              </a:tblPr>
              <a:tblGrid>
                <a:gridCol w="935735">
                  <a:extLst>
                    <a:ext uri="{9D8B030D-6E8A-4147-A177-3AD203B41FA5}">
                      <a16:colId xmlns="" xmlns:a16="http://schemas.microsoft.com/office/drawing/2014/main" val="20000"/>
                    </a:ext>
                  </a:extLst>
                </a:gridCol>
                <a:gridCol w="1111988">
                  <a:extLst>
                    <a:ext uri="{9D8B030D-6E8A-4147-A177-3AD203B41FA5}">
                      <a16:colId xmlns="" xmlns:a16="http://schemas.microsoft.com/office/drawing/2014/main" val="20001"/>
                    </a:ext>
                  </a:extLst>
                </a:gridCol>
                <a:gridCol w="2320753">
                  <a:extLst>
                    <a:ext uri="{9D8B030D-6E8A-4147-A177-3AD203B41FA5}">
                      <a16:colId xmlns="" xmlns:a16="http://schemas.microsoft.com/office/drawing/2014/main" val="20002"/>
                    </a:ext>
                  </a:extLst>
                </a:gridCol>
                <a:gridCol w="1156052">
                  <a:extLst>
                    <a:ext uri="{9D8B030D-6E8A-4147-A177-3AD203B41FA5}">
                      <a16:colId xmlns="" xmlns:a16="http://schemas.microsoft.com/office/drawing/2014/main" val="20003"/>
                    </a:ext>
                  </a:extLst>
                </a:gridCol>
                <a:gridCol w="2529850">
                  <a:extLst>
                    <a:ext uri="{9D8B030D-6E8A-4147-A177-3AD203B41FA5}">
                      <a16:colId xmlns="" xmlns:a16="http://schemas.microsoft.com/office/drawing/2014/main" val="20004"/>
                    </a:ext>
                  </a:extLst>
                </a:gridCol>
              </a:tblGrid>
              <a:tr h="166458">
                <a:tc>
                  <a:txBody>
                    <a:bodyPr/>
                    <a:lstStyle/>
                    <a:p>
                      <a:pPr algn="ctr"/>
                      <a:endParaRPr lang="en-US" sz="10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gridSpan="2">
                  <a:txBody>
                    <a:bodyPr/>
                    <a:lstStyle/>
                    <a:p>
                      <a:pPr algn="ctr"/>
                      <a:r>
                        <a:rPr lang="en-US" sz="1000" b="1" dirty="0"/>
                        <a:t>Product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algn="ctr"/>
                      <a:r>
                        <a:rPr lang="en-US" sz="1000" b="1" dirty="0"/>
                        <a:t>Process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 xmlns:a16="http://schemas.microsoft.com/office/drawing/2014/main" val="10000"/>
                  </a:ext>
                </a:extLst>
              </a:tr>
              <a:tr h="166458">
                <a:tc rowSpan="4">
                  <a:txBody>
                    <a:bodyPr/>
                    <a:lstStyle/>
                    <a:p>
                      <a:pPr algn="ctr"/>
                      <a:r>
                        <a:rPr lang="en-US" sz="1000" b="1" dirty="0"/>
                        <a:t>System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baseline="0"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 xmlns:a16="http://schemas.microsoft.com/office/drawing/2014/main" val="10001"/>
                  </a:ext>
                </a:extLst>
              </a:tr>
              <a:tr h="166458">
                <a:tc vMerge="1">
                  <a:txBody>
                    <a:bodyPr/>
                    <a:lstStyle/>
                    <a:p>
                      <a:endParaRPr lang="en-US"/>
                    </a:p>
                  </a:txBody>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 xmlns:a16="http://schemas.microsoft.com/office/drawing/2014/main" val="10002"/>
                  </a:ext>
                </a:extLst>
              </a:tr>
              <a:tr h="166458">
                <a:tc vMerge="1">
                  <a:txBody>
                    <a:bodyPr/>
                    <a:lstStyle/>
                    <a:p>
                      <a:endParaRPr lang="en-US"/>
                    </a:p>
                  </a:txBody>
                  <a:tcPr/>
                </a:tc>
                <a:tc>
                  <a:txBody>
                    <a:bodyPr/>
                    <a:lstStyle/>
                    <a:p>
                      <a:pPr algn="ctr"/>
                      <a:r>
                        <a:rPr lang="en-US" sz="800" b="1" dirty="0" smtClean="0"/>
                        <a:t>Production Intent</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ctr"/>
                      <a:r>
                        <a:rPr lang="en-US" sz="800" b="1" dirty="0" smtClean="0"/>
                        <a:t>Production Intent</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 xmlns:a16="http://schemas.microsoft.com/office/drawing/2014/main" val="10003"/>
                  </a:ext>
                </a:extLst>
              </a:tr>
              <a:tr h="247728">
                <a:tc vMerge="1">
                  <a:txBody>
                    <a:bodyPr/>
                    <a:lstStyle/>
                    <a:p>
                      <a:endParaRPr lang="en-US"/>
                    </a:p>
                  </a:txBody>
                  <a:tcPr/>
                </a:tc>
                <a:tc>
                  <a:txBody>
                    <a:bodyPr/>
                    <a:lstStyle/>
                    <a:p>
                      <a:pPr algn="ctr"/>
                      <a:r>
                        <a:rPr lang="en-US" sz="800" b="1" dirty="0" smtClean="0"/>
                        <a:t>Post-production</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800" b="1" dirty="0" smtClean="0"/>
                        <a:t>Post-production</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166458">
                <a:tc rowSpan="4">
                  <a:txBody>
                    <a:bodyPr/>
                    <a:lstStyle/>
                    <a:p>
                      <a:pPr algn="ctr"/>
                      <a:r>
                        <a:rPr lang="en-US" sz="1000" b="1" dirty="0"/>
                        <a:t>Sub-system/ Function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 xmlns:a16="http://schemas.microsoft.com/office/drawing/2014/main" val="10005"/>
                  </a:ext>
                </a:extLst>
              </a:tr>
              <a:tr h="166458">
                <a:tc vMerge="1">
                  <a:txBody>
                    <a:bodyPr/>
                    <a:lstStyle/>
                    <a:p>
                      <a:endParaRPr lang="en-US"/>
                    </a:p>
                  </a:txBody>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 xmlns:a16="http://schemas.microsoft.com/office/drawing/2014/main" val="10006"/>
                  </a:ext>
                </a:extLst>
              </a:tr>
              <a:tr h="207359">
                <a:tc vMerge="1">
                  <a:txBody>
                    <a:bodyPr/>
                    <a:lstStyle/>
                    <a:p>
                      <a:endParaRPr lang="en-US"/>
                    </a:p>
                  </a:txBody>
                  <a:tcPr/>
                </a:tc>
                <a:tc>
                  <a:txBody>
                    <a:bodyPr/>
                    <a:lstStyle/>
                    <a:p>
                      <a:pPr algn="ctr"/>
                      <a:r>
                        <a:rPr lang="en-US" sz="800" b="1" dirty="0" smtClean="0"/>
                        <a:t>Production Intent</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smtClean="0"/>
                        <a:t>Production Intent</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 xmlns:a16="http://schemas.microsoft.com/office/drawing/2014/main" val="10007"/>
                  </a:ext>
                </a:extLst>
              </a:tr>
              <a:tr h="166458">
                <a:tc vMerge="1">
                  <a:txBody>
                    <a:bodyPr/>
                    <a:lstStyle/>
                    <a:p>
                      <a:endParaRPr lang="en-US"/>
                    </a:p>
                  </a:txBody>
                  <a:tcPr/>
                </a:tc>
                <a:tc>
                  <a:txBody>
                    <a:bodyPr/>
                    <a:lstStyle/>
                    <a:p>
                      <a:pPr algn="ctr"/>
                      <a:r>
                        <a:rPr lang="en-US" sz="800" b="1" dirty="0" smtClean="0"/>
                        <a:t>Post-production</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800" b="1" dirty="0" smtClean="0"/>
                        <a:t>Post-production</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166458">
                <a:tc rowSpan="4">
                  <a:txBody>
                    <a:bodyPr/>
                    <a:lstStyle/>
                    <a:p>
                      <a:pPr algn="ctr"/>
                      <a:r>
                        <a:rPr lang="en-US" sz="1000" b="1" dirty="0"/>
                        <a:t>Part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lumMod val="85000"/>
                      </a:schemeClr>
                    </a:solidFill>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 xmlns:a16="http://schemas.microsoft.com/office/drawing/2014/main" val="10009"/>
                  </a:ext>
                </a:extLst>
              </a:tr>
              <a:tr h="166458">
                <a:tc vMerge="1">
                  <a:txBody>
                    <a:bodyPr/>
                    <a:lstStyle/>
                    <a:p>
                      <a:endParaRPr lang="en-US"/>
                    </a:p>
                  </a:txBody>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 xmlns:a16="http://schemas.microsoft.com/office/drawing/2014/main" val="10010"/>
                  </a:ext>
                </a:extLst>
              </a:tr>
              <a:tr h="166458">
                <a:tc vMerge="1">
                  <a:txBody>
                    <a:bodyPr/>
                    <a:lstStyle/>
                    <a:p>
                      <a:endParaRPr lang="en-US"/>
                    </a:p>
                  </a:txBody>
                  <a:tcPr/>
                </a:tc>
                <a:tc>
                  <a:txBody>
                    <a:bodyPr/>
                    <a:lstStyle/>
                    <a:p>
                      <a:pPr algn="ctr"/>
                      <a:r>
                        <a:rPr lang="en-US" sz="800" b="1" dirty="0" smtClean="0"/>
                        <a:t>Production Intent</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smtClean="0"/>
                        <a:t>Production Intent</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 xmlns:a16="http://schemas.microsoft.com/office/drawing/2014/main" val="10011"/>
                  </a:ext>
                </a:extLst>
              </a:tr>
              <a:tr h="247728">
                <a:tc vMerge="1">
                  <a:txBody>
                    <a:bodyPr/>
                    <a:lstStyle/>
                    <a:p>
                      <a:endParaRPr lang="en-US"/>
                    </a:p>
                  </a:txBody>
                  <a:tcPr/>
                </a:tc>
                <a:tc>
                  <a:txBody>
                    <a:bodyPr/>
                    <a:lstStyle/>
                    <a:p>
                      <a:pPr algn="ctr"/>
                      <a:r>
                        <a:rPr lang="en-US" sz="800" b="1" dirty="0" smtClean="0"/>
                        <a:t>Post-production</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800" b="1" dirty="0" smtClean="0"/>
                        <a:t>Post-production</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2"/>
                  </a:ext>
                </a:extLst>
              </a:tr>
              <a:tr h="166458">
                <a:tc rowSpan="4">
                  <a:txBody>
                    <a:bodyPr/>
                    <a:lstStyle/>
                    <a:p>
                      <a:pPr algn="ctr"/>
                      <a:r>
                        <a:rPr lang="en-US" sz="1000" b="1" dirty="0"/>
                        <a:t>Feature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Models</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 xmlns:a16="http://schemas.microsoft.com/office/drawing/2014/main" val="10013"/>
                  </a:ext>
                </a:extLst>
              </a:tr>
              <a:tr h="166458">
                <a:tc vMerge="1">
                  <a:txBody>
                    <a:bodyPr/>
                    <a:lstStyle/>
                    <a:p>
                      <a:endParaRPr lang="en-US"/>
                    </a:p>
                  </a:txBody>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a:t>Prototype</a:t>
                      </a:r>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 xmlns:a16="http://schemas.microsoft.com/office/drawing/2014/main" val="10014"/>
                  </a:ext>
                </a:extLst>
              </a:tr>
              <a:tr h="166458">
                <a:tc vMerge="1">
                  <a:txBody>
                    <a:bodyPr/>
                    <a:lstStyle/>
                    <a:p>
                      <a:endParaRPr lang="en-US"/>
                    </a:p>
                  </a:txBody>
                  <a:tcPr/>
                </a:tc>
                <a:tc>
                  <a:txBody>
                    <a:bodyPr/>
                    <a:lstStyle/>
                    <a:p>
                      <a:pPr algn="ctr"/>
                      <a:r>
                        <a:rPr lang="en-US" sz="800" b="1" dirty="0" smtClean="0"/>
                        <a:t>Production Intent</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a:r>
                        <a:rPr lang="en-US" sz="800" b="1" dirty="0" smtClean="0"/>
                        <a:t>Production Intent</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 xmlns:a16="http://schemas.microsoft.com/office/drawing/2014/main" val="10015"/>
                  </a:ext>
                </a:extLst>
              </a:tr>
              <a:tr h="166458">
                <a:tc vMerge="1">
                  <a:txBody>
                    <a:bodyPr/>
                    <a:lstStyle/>
                    <a:p>
                      <a:endParaRPr lang="en-US"/>
                    </a:p>
                  </a:txBody>
                  <a:tcPr/>
                </a:tc>
                <a:tc>
                  <a:txBody>
                    <a:bodyPr/>
                    <a:lstStyle/>
                    <a:p>
                      <a:pPr algn="ctr"/>
                      <a:r>
                        <a:rPr lang="en-US" sz="800" b="1" dirty="0" smtClean="0"/>
                        <a:t>Post-production</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800" b="1" dirty="0" smtClean="0"/>
                        <a:t>Post-production</a:t>
                      </a:r>
                      <a:endParaRPr lang="en-US" sz="800" b="1" dirty="0"/>
                    </a:p>
                  </a:txBody>
                  <a:tcPr>
                    <a:lnL w="381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en-US" sz="1000" b="1" dirty="0"/>
                    </a:p>
                  </a:txBody>
                  <a:tcPr>
                    <a:lnL w="635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6"/>
                  </a:ext>
                </a:extLst>
              </a:tr>
            </a:tbl>
          </a:graphicData>
        </a:graphic>
      </p:graphicFrame>
      <p:sp>
        <p:nvSpPr>
          <p:cNvPr id="6" name="Title 1"/>
          <p:cNvSpPr txBox="1">
            <a:spLocks/>
          </p:cNvSpPr>
          <p:nvPr/>
        </p:nvSpPr>
        <p:spPr>
          <a:xfrm>
            <a:off x="114300" y="4385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2: </a:t>
            </a:r>
            <a:r>
              <a:rPr lang="en-US" sz="2000" b="1" kern="0" dirty="0" smtClean="0"/>
              <a:t>Develop the Verification </a:t>
            </a:r>
            <a:r>
              <a:rPr lang="en-US" sz="2000" b="1" kern="0" dirty="0"/>
              <a:t>and Validation </a:t>
            </a:r>
            <a:r>
              <a:rPr lang="en-US" sz="2000" b="1" kern="0" dirty="0" smtClean="0"/>
              <a:t>Options</a:t>
            </a:r>
            <a:endParaRPr lang="en-US" sz="2000" b="1" kern="0" dirty="0"/>
          </a:p>
        </p:txBody>
      </p:sp>
      <p:sp>
        <p:nvSpPr>
          <p:cNvPr id="7" name="Rectangle 6"/>
          <p:cNvSpPr/>
          <p:nvPr/>
        </p:nvSpPr>
        <p:spPr>
          <a:xfrm>
            <a:off x="114300" y="876260"/>
            <a:ext cx="6464300" cy="830997"/>
          </a:xfrm>
          <a:prstGeom prst="rect">
            <a:avLst/>
          </a:prstGeom>
        </p:spPr>
        <p:txBody>
          <a:bodyPr wrap="square">
            <a:spAutoFit/>
          </a:bodyPr>
          <a:lstStyle/>
          <a:p>
            <a:pPr marL="228600" indent="-228600">
              <a:buAutoNum type="alphaUcPeriod"/>
            </a:pPr>
            <a:r>
              <a:rPr lang="en-US" sz="1200" i="1" dirty="0" smtClean="0">
                <a:solidFill>
                  <a:srgbClr val="3F3F3F"/>
                </a:solidFill>
                <a:latin typeface="Source Sans Pro"/>
                <a:ea typeface="Source Sans Pro"/>
              </a:rPr>
              <a:t>If </a:t>
            </a:r>
            <a:r>
              <a:rPr lang="en-US" sz="1200" i="1" dirty="0">
                <a:solidFill>
                  <a:srgbClr val="3F3F3F"/>
                </a:solidFill>
                <a:latin typeface="Source Sans Pro"/>
                <a:ea typeface="Source Sans Pro"/>
              </a:rPr>
              <a:t>you </a:t>
            </a:r>
            <a:r>
              <a:rPr lang="en-US" sz="1200" i="1" dirty="0" smtClean="0">
                <a:solidFill>
                  <a:srgbClr val="3F3F3F"/>
                </a:solidFill>
                <a:latin typeface="Source Sans Pro"/>
                <a:ea typeface="Source Sans Pro"/>
              </a:rPr>
              <a:t>changed </a:t>
            </a:r>
            <a:r>
              <a:rPr lang="en-US" sz="1200" i="1" dirty="0">
                <a:solidFill>
                  <a:srgbClr val="3F3F3F"/>
                </a:solidFill>
                <a:latin typeface="Source Sans Pro"/>
                <a:ea typeface="Source Sans Pro"/>
              </a:rPr>
              <a:t>the grey </a:t>
            </a:r>
            <a:r>
              <a:rPr lang="en-US" sz="1200" i="1" dirty="0" smtClean="0">
                <a:solidFill>
                  <a:srgbClr val="3F3F3F"/>
                </a:solidFill>
                <a:latin typeface="Source Sans Pro"/>
                <a:ea typeface="Source Sans Pro"/>
              </a:rPr>
              <a:t>boxes in Step 1, please change them in the </a:t>
            </a:r>
            <a:r>
              <a:rPr lang="en-US" sz="1200" i="1" dirty="0">
                <a:solidFill>
                  <a:srgbClr val="3F3F3F"/>
                </a:solidFill>
                <a:latin typeface="Source Sans Pro"/>
                <a:ea typeface="Source Sans Pro"/>
              </a:rPr>
              <a:t>table below as well. </a:t>
            </a:r>
          </a:p>
          <a:p>
            <a:pPr marL="228600" indent="-228600">
              <a:buAutoNum type="alphaUcPeriod"/>
            </a:pPr>
            <a:r>
              <a:rPr lang="en-US" sz="1200" i="1" dirty="0">
                <a:solidFill>
                  <a:srgbClr val="3F3F3F"/>
                </a:solidFill>
                <a:latin typeface="Source Sans Pro"/>
                <a:ea typeface="Source Sans Pro"/>
              </a:rPr>
              <a:t>For each empty box in the framework below, describe a potential V&amp;V method you could employ. You may employ the same method in multiple boxes. In reality you may not need all 32 types of V&amp;V – you might choose to use a model only for subsystem function V&amp;V. </a:t>
            </a:r>
            <a:endParaRPr lang="en-US" sz="1200" dirty="0"/>
          </a:p>
        </p:txBody>
      </p:sp>
    </p:spTree>
    <p:extLst>
      <p:ext uri="{BB962C8B-B14F-4D97-AF65-F5344CB8AC3E}">
        <p14:creationId xmlns:p14="http://schemas.microsoft.com/office/powerpoint/2010/main" val="345574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4" name="Rectangle 3"/>
          <p:cNvSpPr/>
          <p:nvPr/>
        </p:nvSpPr>
        <p:spPr>
          <a:xfrm>
            <a:off x="126999" y="902498"/>
            <a:ext cx="8791353" cy="1107996"/>
          </a:xfrm>
          <a:prstGeom prst="rect">
            <a:avLst/>
          </a:prstGeom>
        </p:spPr>
        <p:txBody>
          <a:bodyPr wrap="square">
            <a:spAutoFit/>
          </a:bodyPr>
          <a:lstStyle/>
          <a:p>
            <a:r>
              <a:rPr lang="en-US" sz="1100" dirty="0"/>
              <a:t>For one of the eight potential models you identified in Step 2, do the following:</a:t>
            </a:r>
          </a:p>
          <a:p>
            <a:r>
              <a:rPr lang="en-US" sz="1100" i="1" dirty="0"/>
              <a:t>A. State the name of the product on which it would be used, and give a brief explanation of the product. </a:t>
            </a:r>
          </a:p>
          <a:p>
            <a:r>
              <a:rPr lang="en-US" sz="1100" i="1" dirty="0"/>
              <a:t>B. Highlight one or two critical issues that this model would help you verify </a:t>
            </a:r>
            <a:r>
              <a:rPr lang="en-US" sz="1100" i="1" dirty="0" smtClean="0"/>
              <a:t>and/or </a:t>
            </a:r>
            <a:r>
              <a:rPr lang="en-US" sz="1100" i="1" dirty="0"/>
              <a:t>validate. For example, a critical issue could </a:t>
            </a:r>
            <a:r>
              <a:rPr lang="en-US" sz="1100" i="1" dirty="0" smtClean="0"/>
              <a:t>be, “Will </a:t>
            </a:r>
            <a:r>
              <a:rPr lang="en-US" sz="1100" i="1" dirty="0"/>
              <a:t>the software crash under any operating conditions?” </a:t>
            </a:r>
          </a:p>
          <a:p>
            <a:r>
              <a:rPr lang="en-US" sz="1100" i="1" dirty="0"/>
              <a:t>C. Provide a potential name of the model, and a brief description of how the model does or should work.</a:t>
            </a:r>
          </a:p>
          <a:p>
            <a:r>
              <a:rPr lang="en-US" sz="1100" i="1" dirty="0"/>
              <a:t>D. On a scale of 1 (low) – 10 (high), describe how well you think the model will accomplish the V&amp;V task.  </a:t>
            </a: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3: Elaborate on </a:t>
            </a:r>
            <a:r>
              <a:rPr lang="en-US" sz="2000" b="1" kern="0" dirty="0" smtClean="0"/>
              <a:t>One </a:t>
            </a:r>
            <a:r>
              <a:rPr lang="en-US" sz="2000" b="1" kern="0" dirty="0"/>
              <a:t>M</a:t>
            </a:r>
            <a:r>
              <a:rPr lang="en-US" sz="2000" b="1" kern="0" dirty="0" smtClean="0"/>
              <a:t>odel</a:t>
            </a:r>
            <a:endParaRPr lang="en-US" sz="2000" b="1" kern="0" dirty="0"/>
          </a:p>
        </p:txBody>
      </p:sp>
      <p:sp>
        <p:nvSpPr>
          <p:cNvPr id="9" name="Rectangle 8"/>
          <p:cNvSpPr/>
          <p:nvPr/>
        </p:nvSpPr>
        <p:spPr>
          <a:xfrm>
            <a:off x="189023" y="2247900"/>
            <a:ext cx="8729330" cy="40146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2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4" name="Subtitle 2"/>
          <p:cNvSpPr txBox="1">
            <a:spLocks/>
          </p:cNvSpPr>
          <p:nvPr/>
        </p:nvSpPr>
        <p:spPr>
          <a:xfrm>
            <a:off x="114300" y="1257551"/>
            <a:ext cx="6324600" cy="423041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285750" indent="-285750">
              <a:buFont typeface="Arial"/>
              <a:buChar char="•"/>
            </a:pPr>
            <a:r>
              <a:rPr lang="en-US" sz="1600" dirty="0" smtClean="0">
                <a:solidFill>
                  <a:schemeClr val="tx1"/>
                </a:solidFill>
              </a:rPr>
              <a:t>Submit your completed Week 4 Project Portfolio file</a:t>
            </a:r>
          </a:p>
          <a:p>
            <a:pPr marL="742917" lvl="1" indent="-285750">
              <a:buFont typeface="Arial"/>
              <a:buChar char="•"/>
            </a:pPr>
            <a:r>
              <a:rPr lang="en-US" sz="1600" dirty="0" smtClean="0">
                <a:solidFill>
                  <a:schemeClr val="tx1"/>
                </a:solidFill>
              </a:rPr>
              <a:t>Note: The maximum file size that can be submitted is 10MB. </a:t>
            </a:r>
          </a:p>
          <a:p>
            <a:pPr marL="742917" lvl="1" indent="-285750">
              <a:buFont typeface="Arial"/>
              <a:buChar char="•"/>
            </a:pPr>
            <a:endParaRPr lang="en-US" sz="1600" dirty="0" smtClean="0">
              <a:solidFill>
                <a:schemeClr val="tx1"/>
              </a:solidFill>
            </a:endParaRPr>
          </a:p>
          <a:p>
            <a:pPr marL="285750" indent="-285750">
              <a:buFont typeface="Arial"/>
              <a:buChar char="•"/>
            </a:pPr>
            <a:r>
              <a:rPr lang="en-US" sz="1600" dirty="0" smtClean="0">
                <a:solidFill>
                  <a:schemeClr val="tx1"/>
                </a:solidFill>
              </a:rPr>
              <a:t>Assess both your own file and your peers’ completed Week 4 Project Portfolios against the Week 4 scoring rubric and determine how well you and your peers</a:t>
            </a:r>
          </a:p>
          <a:p>
            <a:pPr marL="742917" lvl="1" indent="-285750">
              <a:buFont typeface="Arial"/>
              <a:buChar char="•"/>
            </a:pPr>
            <a:r>
              <a:rPr lang="en-US" sz="1600" dirty="0" smtClean="0"/>
              <a:t>The </a:t>
            </a:r>
            <a:r>
              <a:rPr lang="en-US" sz="1600" dirty="0"/>
              <a:t>scoring rubric can be downloaded from the course in the Resources/Downloads tab on the top navigation. </a:t>
            </a:r>
          </a:p>
        </p:txBody>
      </p:sp>
      <p:sp>
        <p:nvSpPr>
          <p:cNvPr id="5" name="Title 1"/>
          <p:cNvSpPr txBox="1">
            <a:spLocks/>
          </p:cNvSpPr>
          <p:nvPr/>
        </p:nvSpPr>
        <p:spPr>
          <a:xfrm>
            <a:off x="114300" y="552536"/>
            <a:ext cx="8229600" cy="505215"/>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a:t>
            </a:r>
            <a:r>
              <a:rPr lang="en-US" sz="2000" b="1" kern="0" dirty="0" smtClean="0"/>
              <a:t>4: </a:t>
            </a:r>
            <a:r>
              <a:rPr lang="en-US" sz="2000" b="1" kern="0" dirty="0"/>
              <a:t>Review and Submit Project</a:t>
            </a:r>
          </a:p>
        </p:txBody>
      </p:sp>
    </p:spTree>
    <p:extLst>
      <p:ext uri="{BB962C8B-B14F-4D97-AF65-F5344CB8AC3E}">
        <p14:creationId xmlns:p14="http://schemas.microsoft.com/office/powerpoint/2010/main" val="92337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4" name="Rectangle 3"/>
          <p:cNvSpPr/>
          <p:nvPr/>
        </p:nvSpPr>
        <p:spPr>
          <a:xfrm>
            <a:off x="114300" y="759917"/>
            <a:ext cx="8394700" cy="1600438"/>
          </a:xfrm>
          <a:prstGeom prst="rect">
            <a:avLst/>
          </a:prstGeom>
        </p:spPr>
        <p:txBody>
          <a:bodyPr wrap="square">
            <a:spAutoFit/>
          </a:bodyPr>
          <a:lstStyle/>
          <a:p>
            <a:r>
              <a:rPr lang="en-US" sz="2800" b="1" dirty="0">
                <a:ea typeface="Source Sans Pro"/>
              </a:rPr>
              <a:t>Scratch Page*</a:t>
            </a:r>
            <a:endParaRPr lang="en-US" sz="2800" dirty="0"/>
          </a:p>
          <a:p>
            <a:pPr>
              <a:buSzPct val="25000"/>
            </a:pPr>
            <a:endParaRPr lang="en-US" b="1" dirty="0" smtClean="0">
              <a:ea typeface="Source Sans Pro"/>
            </a:endParaRPr>
          </a:p>
          <a:p>
            <a:pPr>
              <a:buSzPct val="25000"/>
            </a:pPr>
            <a:r>
              <a:rPr lang="en-US" b="1" dirty="0" smtClean="0">
                <a:ea typeface="Source Sans Pro"/>
              </a:rPr>
              <a:t>Reminder</a:t>
            </a:r>
            <a:r>
              <a:rPr lang="en-US" b="1" dirty="0">
                <a:ea typeface="Source Sans Pro"/>
              </a:rPr>
              <a:t>: </a:t>
            </a:r>
            <a:r>
              <a:rPr lang="en-US" b="1" dirty="0" err="1">
                <a:ea typeface="Source Sans Pro"/>
              </a:rPr>
              <a:t>edX</a:t>
            </a:r>
            <a:r>
              <a:rPr lang="en-US" b="1" dirty="0">
                <a:ea typeface="Source Sans Pro"/>
              </a:rPr>
              <a:t> has a </a:t>
            </a:r>
            <a:r>
              <a:rPr lang="en-US" b="1" dirty="0" smtClean="0">
                <a:ea typeface="Source Sans Pro"/>
              </a:rPr>
              <a:t>10MB </a:t>
            </a:r>
            <a:r>
              <a:rPr lang="en-US" b="1" dirty="0">
                <a:ea typeface="Source Sans Pro"/>
              </a:rPr>
              <a:t>file size limit for document submission. </a:t>
            </a:r>
            <a:r>
              <a:rPr lang="en-US" dirty="0">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r>
              <a:rPr lang="en-US" dirty="0" smtClean="0">
                <a:ea typeface="Source Sans Pro"/>
              </a:rPr>
              <a:t>.</a:t>
            </a:r>
            <a:endParaRPr lang="en-US" dirty="0"/>
          </a:p>
        </p:txBody>
      </p:sp>
    </p:spTree>
    <p:extLst>
      <p:ext uri="{BB962C8B-B14F-4D97-AF65-F5344CB8AC3E}">
        <p14:creationId xmlns:p14="http://schemas.microsoft.com/office/powerpoint/2010/main" val="80376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
        <p:nvSpPr>
          <p:cNvPr id="4" name="Rectangle 3"/>
          <p:cNvSpPr/>
          <p:nvPr/>
        </p:nvSpPr>
        <p:spPr>
          <a:xfrm>
            <a:off x="114300" y="759917"/>
            <a:ext cx="8394700" cy="1600438"/>
          </a:xfrm>
          <a:prstGeom prst="rect">
            <a:avLst/>
          </a:prstGeom>
        </p:spPr>
        <p:txBody>
          <a:bodyPr wrap="square">
            <a:spAutoFit/>
          </a:bodyPr>
          <a:lstStyle/>
          <a:p>
            <a:r>
              <a:rPr lang="en-US" sz="2800" b="1" dirty="0">
                <a:ea typeface="Source Sans Pro"/>
              </a:rPr>
              <a:t>Scratch Page*</a:t>
            </a:r>
            <a:endParaRPr lang="en-US" sz="2800" dirty="0"/>
          </a:p>
          <a:p>
            <a:pPr>
              <a:buSzPct val="25000"/>
            </a:pPr>
            <a:endParaRPr lang="en-US" b="1" dirty="0" smtClean="0">
              <a:ea typeface="Source Sans Pro"/>
            </a:endParaRPr>
          </a:p>
          <a:p>
            <a:pPr>
              <a:buSzPct val="25000"/>
            </a:pPr>
            <a:r>
              <a:rPr lang="en-US" b="1" dirty="0" smtClean="0">
                <a:ea typeface="Source Sans Pro"/>
              </a:rPr>
              <a:t>Reminder</a:t>
            </a:r>
            <a:r>
              <a:rPr lang="en-US" b="1" dirty="0">
                <a:ea typeface="Source Sans Pro"/>
              </a:rPr>
              <a:t>: </a:t>
            </a:r>
            <a:r>
              <a:rPr lang="en-US" b="1" dirty="0" err="1">
                <a:ea typeface="Source Sans Pro"/>
              </a:rPr>
              <a:t>edX</a:t>
            </a:r>
            <a:r>
              <a:rPr lang="en-US" b="1" dirty="0">
                <a:ea typeface="Source Sans Pro"/>
              </a:rPr>
              <a:t> has a </a:t>
            </a:r>
            <a:r>
              <a:rPr lang="en-US" b="1" dirty="0" smtClean="0">
                <a:ea typeface="Source Sans Pro"/>
              </a:rPr>
              <a:t>10MB </a:t>
            </a:r>
            <a:r>
              <a:rPr lang="en-US" b="1" dirty="0">
                <a:ea typeface="Source Sans Pro"/>
              </a:rPr>
              <a:t>file size limit for document submission. </a:t>
            </a:r>
            <a:r>
              <a:rPr lang="en-US" dirty="0">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r>
              <a:rPr lang="en-US" dirty="0" smtClean="0">
                <a:ea typeface="Source Sans Pro"/>
              </a:rPr>
              <a:t>.</a:t>
            </a:r>
            <a:endParaRPr lang="en-US" dirty="0"/>
          </a:p>
        </p:txBody>
      </p:sp>
    </p:spTree>
    <p:extLst>
      <p:ext uri="{BB962C8B-B14F-4D97-AF65-F5344CB8AC3E}">
        <p14:creationId xmlns:p14="http://schemas.microsoft.com/office/powerpoint/2010/main" val="2387825450"/>
      </p:ext>
    </p:extLst>
  </p:cSld>
  <p:clrMapOvr>
    <a:masterClrMapping/>
  </p:clrMapOvr>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6123</TotalTime>
  <Words>982</Words>
  <Application>Microsoft Office PowerPoint</Application>
  <PresentationFormat>On-screen Show (4:3)</PresentationFormat>
  <Paragraphs>112</Paragraphs>
  <Slides>9</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Souce Sans Pro</vt:lpstr>
      <vt:lpstr>Source Sans Pro</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Christina Temes</dc:creator>
  <cp:keywords/>
  <dc:description/>
  <cp:lastModifiedBy>James Stanton</cp:lastModifiedBy>
  <cp:revision>183</cp:revision>
  <dcterms:modified xsi:type="dcterms:W3CDTF">2018-10-04T12:53:08Z</dcterms:modified>
  <cp:category/>
</cp:coreProperties>
</file>