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8" r:id="rId1"/>
    <p:sldMasterId id="2147483671" r:id="rId2"/>
  </p:sldMasterIdLst>
  <p:notesMasterIdLst>
    <p:notesMasterId r:id="rId12"/>
  </p:notesMasterIdLst>
  <p:handoutMasterIdLst>
    <p:handoutMasterId r:id="rId13"/>
  </p:handoutMasterIdLst>
  <p:sldIdLst>
    <p:sldId id="256" r:id="rId3"/>
    <p:sldId id="287" r:id="rId4"/>
    <p:sldId id="288" r:id="rId5"/>
    <p:sldId id="289" r:id="rId6"/>
    <p:sldId id="290" r:id="rId7"/>
    <p:sldId id="291" r:id="rId8"/>
    <p:sldId id="292" r:id="rId9"/>
    <p:sldId id="293" r:id="rId10"/>
    <p:sldId id="294" r:id="rId11"/>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4174">
          <p15:clr>
            <a:srgbClr val="A4A3A4"/>
          </p15:clr>
        </p15:guide>
        <p15:guide id="4" orient="horz" pos="113">
          <p15:clr>
            <a:srgbClr val="A4A3A4"/>
          </p15:clr>
        </p15:guide>
        <p15:guide id="5" orient="horz" pos="2214">
          <p15:clr>
            <a:srgbClr val="A4A3A4"/>
          </p15:clr>
        </p15:guide>
        <p15:guide id="6" pos="5574">
          <p15:clr>
            <a:srgbClr val="A4A3A4"/>
          </p15:clr>
        </p15:guide>
        <p15:guide id="7" pos="279">
          <p15:clr>
            <a:srgbClr val="A4A3A4"/>
          </p15:clr>
        </p15:guide>
        <p15:guide id="8" pos="137">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ina Temes" initials="CT" lastIdx="2" clrIdx="0">
    <p:extLst/>
  </p:cmAuthor>
  <p:cmAuthor id="2" name="Nathan  Benjamin"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1B30"/>
    <a:srgbClr val="3489C7"/>
    <a:srgbClr val="8A8B8C"/>
    <a:srgbClr val="343434"/>
    <a:srgbClr val="565656"/>
    <a:srgbClr val="ACACAC"/>
    <a:srgbClr val="6D6D6D"/>
    <a:srgbClr val="570005"/>
    <a:srgbClr val="3DCDCF"/>
    <a:srgbClr val="FF66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86" autoAdjust="0"/>
    <p:restoredTop sz="93692"/>
  </p:normalViewPr>
  <p:slideViewPr>
    <p:cSldViewPr snapToGrid="0" snapToObjects="1">
      <p:cViewPr varScale="1">
        <p:scale>
          <a:sx n="79" d="100"/>
          <a:sy n="79" d="100"/>
        </p:scale>
        <p:origin x="1200" y="96"/>
      </p:cViewPr>
      <p:guideLst>
        <p:guide orient="horz" pos="2160"/>
        <p:guide pos="2880"/>
        <p:guide orient="horz" pos="4174"/>
        <p:guide orient="horz" pos="113"/>
        <p:guide orient="horz" pos="2214"/>
        <p:guide pos="5574"/>
        <p:guide pos="279"/>
        <p:guide pos="137"/>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E60BF01-E03B-0740-9C8E-3153BAA4A970}" type="datetimeFigureOut">
              <a:rPr lang="en-US" smtClean="0"/>
              <a:t>12/8/2019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9A6A1BB-E0F7-A54B-8A92-AD65D4FAC85E}" type="slidenum">
              <a:rPr lang="en-US" smtClean="0"/>
              <a:t>‹#›</a:t>
            </a:fld>
            <a:endParaRPr lang="en-US"/>
          </a:p>
        </p:txBody>
      </p:sp>
    </p:spTree>
    <p:extLst>
      <p:ext uri="{BB962C8B-B14F-4D97-AF65-F5344CB8AC3E}">
        <p14:creationId xmlns:p14="http://schemas.microsoft.com/office/powerpoint/2010/main" val="15685373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extLst>
      <p:ext uri="{BB962C8B-B14F-4D97-AF65-F5344CB8AC3E}">
        <p14:creationId xmlns:p14="http://schemas.microsoft.com/office/powerpoint/2010/main" val="1050775290"/>
      </p:ext>
    </p:extLst>
  </p:cSld>
  <p:clrMap bg1="lt1" tx1="dk1" bg2="dk2" tx2="lt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Shape 3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200" b="0" i="0" u="none" strike="noStrike" cap="none" baseline="0">
              <a:solidFill>
                <a:schemeClr val="dk1"/>
              </a:solidFill>
              <a:latin typeface="Arial"/>
              <a:ea typeface="Arial"/>
              <a:cs typeface="Arial"/>
              <a:sym typeface="Arial"/>
            </a:endParaRPr>
          </a:p>
        </p:txBody>
      </p:sp>
      <p:sp>
        <p:nvSpPr>
          <p:cNvPr id="32" name="Shape 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622269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565634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827232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934869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33551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020373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13104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457200" y="274637"/>
            <a:ext cx="8229600" cy="1143000"/>
          </a:xfrm>
          <a:prstGeom prst="rect">
            <a:avLst/>
          </a:prstGeom>
          <a:noFill/>
          <a:ln>
            <a:noFill/>
          </a:ln>
        </p:spPr>
        <p:txBody>
          <a:bodyPr lIns="91425" tIns="91425" rIns="91425" bIns="91425" anchor="t"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9" name="Shape 82"/>
          <p:cNvSpPr txBox="1">
            <a:spLocks noGrp="1"/>
          </p:cNvSpPr>
          <p:nvPr>
            <p:ph type="sldNum" idx="12"/>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aption">
    <p:spTree>
      <p:nvGrpSpPr>
        <p:cNvPr id="1" name="Shape 17"/>
        <p:cNvGrpSpPr/>
        <p:nvPr/>
      </p:nvGrpSpPr>
      <p:grpSpPr>
        <a:xfrm>
          <a:off x="0" y="0"/>
          <a:ext cx="0" cy="0"/>
          <a:chOff x="0" y="0"/>
          <a:chExt cx="0" cy="0"/>
        </a:xfrm>
      </p:grpSpPr>
      <p:sp>
        <p:nvSpPr>
          <p:cNvPr id="7" name="Rectangle 6"/>
          <p:cNvSpPr/>
          <p:nvPr userDrawn="1"/>
        </p:nvSpPr>
        <p:spPr>
          <a:xfrm>
            <a:off x="2509490" y="3154534"/>
            <a:ext cx="4345801" cy="49811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85000"/>
                </a:schemeClr>
              </a:solidFill>
            </a:endParaRPr>
          </a:p>
        </p:txBody>
      </p:sp>
      <p:sp>
        <p:nvSpPr>
          <p:cNvPr id="18" name="Shape 18"/>
          <p:cNvSpPr txBox="1">
            <a:spLocks noGrp="1"/>
          </p:cNvSpPr>
          <p:nvPr>
            <p:ph type="body" idx="1"/>
          </p:nvPr>
        </p:nvSpPr>
        <p:spPr>
          <a:xfrm>
            <a:off x="2509490" y="3181141"/>
            <a:ext cx="4352544" cy="448056"/>
          </a:xfrm>
          <a:prstGeom prst="rect">
            <a:avLst/>
          </a:prstGeom>
          <a:noFill/>
          <a:ln>
            <a:noFill/>
          </a:ln>
        </p:spPr>
        <p:txBody>
          <a:bodyPr lIns="91425" tIns="91425" rIns="91425" bIns="91425" anchor="t" anchorCtr="0"/>
          <a:lstStyle>
            <a:lvl1pPr algn="l" rtl="0">
              <a:spcBef>
                <a:spcPts val="360"/>
              </a:spcBef>
              <a:buFont typeface="Times New Roman"/>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8" name="Shape 82"/>
          <p:cNvSpPr txBox="1">
            <a:spLocks noGrp="1"/>
          </p:cNvSpPr>
          <p:nvPr>
            <p:ph type="sldNum" idx="12"/>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Tree>
    <p:extLst>
      <p:ext uri="{BB962C8B-B14F-4D97-AF65-F5344CB8AC3E}">
        <p14:creationId xmlns:p14="http://schemas.microsoft.com/office/powerpoint/2010/main" val="299500830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0"/>
        <p:cNvGrpSpPr/>
        <p:nvPr/>
      </p:nvGrpSpPr>
      <p:grpSpPr>
        <a:xfrm>
          <a:off x="0" y="0"/>
          <a:ext cx="0" cy="0"/>
          <a:chOff x="0" y="0"/>
          <a:chExt cx="0" cy="0"/>
        </a:xfrm>
      </p:grpSpPr>
      <p:sp>
        <p:nvSpPr>
          <p:cNvPr id="3" name="Rectangle 2"/>
          <p:cNvSpPr/>
          <p:nvPr userDrawn="1"/>
        </p:nvSpPr>
        <p:spPr>
          <a:xfrm>
            <a:off x="-8640" y="-1"/>
            <a:ext cx="2650775" cy="357337"/>
          </a:xfrm>
          <a:prstGeom prst="rect">
            <a:avLst/>
          </a:prstGeom>
          <a:solidFill>
            <a:srgbClr val="A11B3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Shape 64"/>
          <p:cNvSpPr txBox="1"/>
          <p:nvPr userDrawn="1"/>
        </p:nvSpPr>
        <p:spPr>
          <a:xfrm>
            <a:off x="99092" y="31314"/>
            <a:ext cx="2553288" cy="527767"/>
          </a:xfrm>
          <a:prstGeom prst="rect">
            <a:avLst/>
          </a:prstGeom>
          <a:noFill/>
          <a:ln>
            <a:noFill/>
          </a:ln>
        </p:spPr>
        <p:txBody>
          <a:bodyPr lIns="91425" tIns="45700" rIns="91425" bIns="45700" anchor="t" anchorCtr="0">
            <a:noAutofit/>
          </a:bodyPr>
          <a:lstStyle/>
          <a:p>
            <a:pPr>
              <a:buClr>
                <a:schemeClr val="lt1"/>
              </a:buClr>
              <a:buSzPct val="25000"/>
            </a:pPr>
            <a:r>
              <a:rPr lang="en-US" sz="1100" b="1" i="0" dirty="0">
                <a:solidFill>
                  <a:srgbClr val="FFFFFF"/>
                </a:solidFill>
                <a:latin typeface="Arial"/>
                <a:ea typeface="Source Sans Pro"/>
                <a:cs typeface="Arial"/>
                <a:sym typeface="Source Sans Pro"/>
              </a:rPr>
              <a:t>Models in Engineering</a:t>
            </a:r>
            <a:endParaRPr lang="en-US" sz="1100" b="0" i="1" dirty="0">
              <a:solidFill>
                <a:srgbClr val="565656"/>
              </a:solidFill>
              <a:latin typeface="Arial"/>
              <a:ea typeface="Source Sans Pro"/>
              <a:cs typeface="Arial"/>
              <a:sym typeface="Source Sans Pro"/>
            </a:endParaRPr>
          </a:p>
        </p:txBody>
      </p:sp>
      <p:sp>
        <p:nvSpPr>
          <p:cNvPr id="6" name="Shape 82"/>
          <p:cNvSpPr txBox="1">
            <a:spLocks noGrp="1"/>
          </p:cNvSpPr>
          <p:nvPr>
            <p:ph type="sldNum" idx="4"/>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
        <p:nvSpPr>
          <p:cNvPr id="9" name="TextBox 8"/>
          <p:cNvSpPr txBox="1"/>
          <p:nvPr userDrawn="1"/>
        </p:nvSpPr>
        <p:spPr>
          <a:xfrm>
            <a:off x="129567" y="6427633"/>
            <a:ext cx="5447299" cy="276999"/>
          </a:xfrm>
          <a:prstGeom prst="rect">
            <a:avLst/>
          </a:prstGeom>
          <a:noFill/>
        </p:spPr>
        <p:txBody>
          <a:bodyPr wrap="none" rtlCol="0">
            <a:spAutoFit/>
          </a:bodyPr>
          <a:lstStyle/>
          <a:p>
            <a:r>
              <a:rPr lang="en-US" sz="1200" dirty="0">
                <a:solidFill>
                  <a:srgbClr val="8A8B8C"/>
                </a:solidFill>
              </a:rPr>
              <a:t>Copyright © 2017. Massachusetts Institute of Technology. All rights reserved.</a:t>
            </a: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720230" y="87174"/>
            <a:ext cx="1138594" cy="254249"/>
          </a:xfrm>
          <a:prstGeom prst="rect">
            <a:avLst/>
          </a:prstGeom>
        </p:spPr>
      </p:pic>
    </p:spTree>
  </p:cSld>
  <p:clrMap bg1="lt1" tx1="dk1" bg2="dk2" tx2="lt2" accent1="accent1" accent2="accent2" accent3="accent3" accent4="accent4" accent5="accent5" accent6="accent6" hlink="hlink" folHlink="folHlink"/>
  <p:sldLayoutIdLst>
    <p:sldLayoutId id="2147483661" r:id="rId1"/>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70"/>
        <p:cNvGrpSpPr/>
        <p:nvPr/>
      </p:nvGrpSpPr>
      <p:grpSpPr>
        <a:xfrm>
          <a:off x="0" y="0"/>
          <a:ext cx="0" cy="0"/>
          <a:chOff x="0" y="0"/>
          <a:chExt cx="0" cy="0"/>
        </a:xfrm>
      </p:grpSpPr>
      <p:sp>
        <p:nvSpPr>
          <p:cNvPr id="6" name="Shape 82"/>
          <p:cNvSpPr txBox="1">
            <a:spLocks noGrp="1"/>
          </p:cNvSpPr>
          <p:nvPr>
            <p:ph type="sldNum" idx="4"/>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
        <p:nvSpPr>
          <p:cNvPr id="7" name="TextBox 6"/>
          <p:cNvSpPr txBox="1"/>
          <p:nvPr userDrawn="1"/>
        </p:nvSpPr>
        <p:spPr>
          <a:xfrm>
            <a:off x="129567" y="6427633"/>
            <a:ext cx="5447299" cy="276999"/>
          </a:xfrm>
          <a:prstGeom prst="rect">
            <a:avLst/>
          </a:prstGeom>
          <a:noFill/>
        </p:spPr>
        <p:txBody>
          <a:bodyPr wrap="none" rtlCol="0">
            <a:spAutoFit/>
          </a:bodyPr>
          <a:lstStyle/>
          <a:p>
            <a:r>
              <a:rPr lang="en-US" sz="1200" dirty="0">
                <a:solidFill>
                  <a:srgbClr val="8A8B8C"/>
                </a:solidFill>
              </a:rPr>
              <a:t>Copyright © 2017. Massachusetts Institute of Technology. All rights reserved.</a:t>
            </a:r>
          </a:p>
        </p:txBody>
      </p:sp>
    </p:spTree>
    <p:extLst>
      <p:ext uri="{BB962C8B-B14F-4D97-AF65-F5344CB8AC3E}">
        <p14:creationId xmlns:p14="http://schemas.microsoft.com/office/powerpoint/2010/main" val="2098062171"/>
      </p:ext>
    </p:extLst>
  </p:cSld>
  <p:clrMap bg1="lt1" tx1="dk1" bg2="dk2" tx2="lt2" accent1="accent1" accent2="accent2" accent3="accent3" accent4="accent4" accent5="accent5" accent6="accent6" hlink="hlink" folHlink="folHlink"/>
  <p:sldLayoutIdLst>
    <p:sldLayoutId id="2147483674" r:id="rId1"/>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hyperlink" Target="http://powerpoint.wiziq.com/topic/504-6-tips-to-reduce-the-size-of-your-powerpoint-file"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8" y="1805426"/>
            <a:ext cx="9148064" cy="3425765"/>
          </a:xfrm>
          <a:prstGeom prst="rect">
            <a:avLst/>
          </a:prstGeom>
        </p:spPr>
      </p:pic>
      <p:sp>
        <p:nvSpPr>
          <p:cNvPr id="4" name="Shape 64"/>
          <p:cNvSpPr txBox="1"/>
          <p:nvPr/>
        </p:nvSpPr>
        <p:spPr>
          <a:xfrm>
            <a:off x="154984" y="966528"/>
            <a:ext cx="8123115" cy="803624"/>
          </a:xfrm>
          <a:prstGeom prst="rect">
            <a:avLst/>
          </a:prstGeom>
          <a:noFill/>
          <a:ln>
            <a:noFill/>
          </a:ln>
        </p:spPr>
        <p:txBody>
          <a:bodyPr lIns="91425" tIns="45700" rIns="91425" bIns="45700" anchor="t" anchorCtr="0">
            <a:noAutofit/>
          </a:bodyPr>
          <a:lstStyle/>
          <a:p>
            <a:pPr>
              <a:buClr>
                <a:schemeClr val="lt1"/>
              </a:buClr>
              <a:buSzPct val="25000"/>
            </a:pPr>
            <a:r>
              <a:rPr lang="en-US" sz="2000" b="1" dirty="0">
                <a:solidFill>
                  <a:schemeClr val="tx1"/>
                </a:solidFill>
                <a:ea typeface="Source Sans Pro"/>
                <a:sym typeface="Source Sans Pro"/>
              </a:rPr>
              <a:t>Models in Engineering</a:t>
            </a:r>
          </a:p>
          <a:p>
            <a:pPr>
              <a:buClr>
                <a:schemeClr val="lt1"/>
              </a:buClr>
              <a:buSzPct val="25000"/>
            </a:pPr>
            <a:r>
              <a:rPr lang="en-US" i="1" dirty="0">
                <a:solidFill>
                  <a:srgbClr val="565656"/>
                </a:solidFill>
                <a:ea typeface="Source Sans Pro"/>
              </a:rPr>
              <a:t>Week 4: Models in Verification and Validation</a:t>
            </a:r>
            <a:endParaRPr lang="en-US" dirty="0"/>
          </a:p>
          <a:p>
            <a:pPr>
              <a:buClr>
                <a:schemeClr val="lt1"/>
              </a:buClr>
              <a:buSzPct val="25000"/>
            </a:pPr>
            <a:endParaRPr lang="en-US" sz="2000" b="1" dirty="0">
              <a:solidFill>
                <a:schemeClr val="tx1"/>
              </a:solidFill>
              <a:ea typeface="Source Sans Pro"/>
              <a:sym typeface="Source Sans Pro"/>
            </a:endParaRPr>
          </a:p>
        </p:txBody>
      </p:sp>
      <p:sp>
        <p:nvSpPr>
          <p:cNvPr id="5" name="Shape 64"/>
          <p:cNvSpPr txBox="1"/>
          <p:nvPr/>
        </p:nvSpPr>
        <p:spPr>
          <a:xfrm>
            <a:off x="2409761" y="3132087"/>
            <a:ext cx="1150237" cy="695115"/>
          </a:xfrm>
          <a:prstGeom prst="rect">
            <a:avLst/>
          </a:prstGeom>
          <a:noFill/>
          <a:ln>
            <a:noFill/>
          </a:ln>
        </p:spPr>
        <p:txBody>
          <a:bodyPr lIns="91425" tIns="45700" rIns="91425" bIns="45700" anchor="t" anchorCtr="0">
            <a:noAutofit/>
          </a:bodyPr>
          <a:lstStyle/>
          <a:p>
            <a:pPr>
              <a:lnSpc>
                <a:spcPct val="200000"/>
              </a:lnSpc>
              <a:buClr>
                <a:schemeClr val="lt1"/>
              </a:buClr>
              <a:buSzPct val="25000"/>
            </a:pPr>
            <a:r>
              <a:rPr lang="en-US" sz="1600" dirty="0">
                <a:solidFill>
                  <a:schemeClr val="bg1"/>
                </a:solidFill>
                <a:latin typeface="+mj-lt"/>
                <a:ea typeface="Source Sans Pro"/>
                <a:cs typeface="Source Sans Pro"/>
                <a:sym typeface="Source Sans Pro"/>
              </a:rPr>
              <a:t>Name</a:t>
            </a:r>
          </a:p>
        </p:txBody>
      </p:sp>
      <p:sp>
        <p:nvSpPr>
          <p:cNvPr id="10" name="Rectangle 9"/>
          <p:cNvSpPr/>
          <p:nvPr/>
        </p:nvSpPr>
        <p:spPr>
          <a:xfrm>
            <a:off x="2509490" y="3657540"/>
            <a:ext cx="4345801" cy="49811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85000"/>
                </a:schemeClr>
              </a:solidFill>
            </a:endParaRPr>
          </a:p>
        </p:txBody>
      </p:sp>
      <p:sp>
        <p:nvSpPr>
          <p:cNvPr id="11" name="Text Placeholder 10"/>
          <p:cNvSpPr>
            <a:spLocks noGrp="1"/>
          </p:cNvSpPr>
          <p:nvPr>
            <p:ph type="body" idx="1"/>
          </p:nvPr>
        </p:nvSpPr>
        <p:spPr>
          <a:xfrm>
            <a:off x="2509490" y="3684147"/>
            <a:ext cx="4352544" cy="448056"/>
          </a:xfrm>
        </p:spPr>
        <p:txBody>
          <a:bodyPr/>
          <a:lstStyle/>
          <a:p>
            <a:r>
              <a:rPr lang="en-US" dirty="0"/>
              <a:t>Tomas Mawyin</a:t>
            </a:r>
          </a:p>
        </p:txBody>
      </p:sp>
      <p:sp>
        <p:nvSpPr>
          <p:cNvPr id="2" name="Slide Number Placeholder 1"/>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1</a:t>
            </a:fld>
            <a:endParaRPr lang="en-US" dirty="0">
              <a:latin typeface="Calibri"/>
              <a:ea typeface="Calibri"/>
              <a:cs typeface="Calibri"/>
              <a:sym typeface="Calibri"/>
            </a:endParaRPr>
          </a:p>
        </p:txBody>
      </p:sp>
      <p:sp>
        <p:nvSpPr>
          <p:cNvPr id="7" name="Rectangle 6"/>
          <p:cNvSpPr/>
          <p:nvPr/>
        </p:nvSpPr>
        <p:spPr>
          <a:xfrm>
            <a:off x="2400965" y="2738678"/>
            <a:ext cx="1302209" cy="523220"/>
          </a:xfrm>
          <a:prstGeom prst="rect">
            <a:avLst/>
          </a:prstGeom>
        </p:spPr>
        <p:txBody>
          <a:bodyPr wrap="none">
            <a:spAutoFit/>
          </a:bodyPr>
          <a:lstStyle/>
          <a:p>
            <a:pPr>
              <a:buClr>
                <a:schemeClr val="lt1"/>
              </a:buClr>
              <a:buSzPct val="25000"/>
            </a:pPr>
            <a:r>
              <a:rPr lang="en-US" sz="2800" dirty="0">
                <a:solidFill>
                  <a:schemeClr val="bg1"/>
                </a:solidFill>
                <a:ea typeface="Source Sans Pro"/>
                <a:sym typeface="Source Sans Pro"/>
              </a:rPr>
              <a:t>Project </a:t>
            </a:r>
          </a:p>
        </p:txBody>
      </p:sp>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7329" y="254000"/>
            <a:ext cx="1425237" cy="318257"/>
          </a:xfrm>
          <a:prstGeom prst="rect">
            <a:avLst/>
          </a:prstGeom>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2</a:t>
            </a:fld>
            <a:endParaRPr lang="en-US" dirty="0">
              <a:latin typeface="Calibri"/>
              <a:ea typeface="Calibri"/>
              <a:cs typeface="Calibri"/>
              <a:sym typeface="Calibri"/>
            </a:endParaRPr>
          </a:p>
        </p:txBody>
      </p:sp>
      <p:sp>
        <p:nvSpPr>
          <p:cNvPr id="7" name="Shape 63"/>
          <p:cNvSpPr txBox="1"/>
          <p:nvPr/>
        </p:nvSpPr>
        <p:spPr>
          <a:xfrm>
            <a:off x="232245" y="1446106"/>
            <a:ext cx="4212755" cy="4840959"/>
          </a:xfrm>
          <a:prstGeom prst="rect">
            <a:avLst/>
          </a:prstGeom>
          <a:noFill/>
          <a:ln>
            <a:noFill/>
          </a:ln>
        </p:spPr>
        <p:txBody>
          <a:bodyPr lIns="91425" tIns="45700" rIns="91425" bIns="45700" anchor="t" anchorCtr="0">
            <a:noAutofit/>
          </a:bodyPr>
          <a:lstStyle/>
          <a:p>
            <a:r>
              <a:rPr lang="en-US" dirty="0">
                <a:solidFill>
                  <a:srgbClr val="3F3F3F"/>
                </a:solidFill>
                <a:ea typeface="Source Sans Pro"/>
              </a:rPr>
              <a:t>Before you begin, you should save your Project Portfolio on your local drive. We recommend the following format:</a:t>
            </a:r>
            <a:endParaRPr lang="en-US" dirty="0"/>
          </a:p>
          <a:p>
            <a:endParaRPr lang="en-US" dirty="0"/>
          </a:p>
          <a:p>
            <a:r>
              <a:rPr lang="en-US" i="1" dirty="0">
                <a:ea typeface="Souce Sans Pro"/>
              </a:rPr>
              <a:t> Lastname_Firstname_Course2_Week4</a:t>
            </a:r>
            <a:endParaRPr lang="en-US" dirty="0"/>
          </a:p>
          <a:p>
            <a:pPr>
              <a:buClr>
                <a:schemeClr val="dk1"/>
              </a:buClr>
              <a:buSzPct val="25000"/>
            </a:pPr>
            <a:endParaRPr lang="en-US" dirty="0">
              <a:solidFill>
                <a:schemeClr val="dk1"/>
              </a:solidFill>
              <a:ea typeface="Source Sans Pro"/>
              <a:sym typeface="Source Sans Pro"/>
            </a:endParaRPr>
          </a:p>
          <a:p>
            <a:pPr>
              <a:buClr>
                <a:schemeClr val="dk1"/>
              </a:buClr>
              <a:buSzPct val="25000"/>
            </a:pPr>
            <a:r>
              <a:rPr lang="en-US" b="1" dirty="0">
                <a:solidFill>
                  <a:schemeClr val="dk1"/>
                </a:solidFill>
                <a:ea typeface="Source Sans Pro"/>
                <a:sym typeface="Source Sans Pro"/>
              </a:rPr>
              <a:t>Please note: </a:t>
            </a:r>
            <a:r>
              <a:rPr lang="en-US" dirty="0">
                <a:solidFill>
                  <a:schemeClr val="dk1"/>
                </a:solidFill>
                <a:ea typeface="Source Sans Pro"/>
                <a:sym typeface="Source Sans Pro"/>
              </a:rPr>
              <a:t>You will </a:t>
            </a:r>
            <a:r>
              <a:rPr lang="en-US" u="sng" dirty="0">
                <a:solidFill>
                  <a:schemeClr val="dk1"/>
                </a:solidFill>
                <a:ea typeface="Source Sans Pro"/>
                <a:sym typeface="Source Sans Pro"/>
              </a:rPr>
              <a:t>not</a:t>
            </a:r>
            <a:r>
              <a:rPr lang="en-US" dirty="0">
                <a:solidFill>
                  <a:schemeClr val="dk1"/>
                </a:solidFill>
                <a:ea typeface="Source Sans Pro"/>
                <a:sym typeface="Source Sans Pro"/>
              </a:rPr>
              <a:t> be able to re-download your file after submission; therefore, please keep this file in a central location for future reference. </a:t>
            </a:r>
          </a:p>
          <a:p>
            <a:pPr>
              <a:buClr>
                <a:schemeClr val="dk1"/>
              </a:buClr>
            </a:pPr>
            <a:endParaRPr lang="en-US" dirty="0">
              <a:solidFill>
                <a:schemeClr val="dk1"/>
              </a:solidFill>
              <a:ea typeface="Source Sans Pro"/>
              <a:sym typeface="Source Sans Pro"/>
            </a:endParaRPr>
          </a:p>
          <a:p>
            <a:pPr>
              <a:buClr>
                <a:schemeClr val="dk1"/>
              </a:buClr>
              <a:buSzPct val="25000"/>
            </a:pPr>
            <a:r>
              <a:rPr lang="en-US" dirty="0">
                <a:solidFill>
                  <a:schemeClr val="dk1"/>
                </a:solidFill>
                <a:ea typeface="Source Sans Pro"/>
                <a:sym typeface="Source Sans Pro"/>
              </a:rPr>
              <a:t>The work in the project deliverable is </a:t>
            </a:r>
            <a:r>
              <a:rPr lang="en-US" b="1" dirty="0">
                <a:solidFill>
                  <a:schemeClr val="dk1"/>
                </a:solidFill>
                <a:ea typeface="Source Sans Pro"/>
                <a:sym typeface="Source Sans Pro"/>
              </a:rPr>
              <a:t>individual</a:t>
            </a:r>
            <a:r>
              <a:rPr lang="en-US" dirty="0">
                <a:solidFill>
                  <a:schemeClr val="dk1"/>
                </a:solidFill>
                <a:ea typeface="Source Sans Pro"/>
                <a:sym typeface="Source Sans Pro"/>
              </a:rPr>
              <a:t>. </a:t>
            </a:r>
          </a:p>
          <a:p>
            <a:pPr>
              <a:buClr>
                <a:schemeClr val="dk1"/>
              </a:buClr>
              <a:buSzPct val="25000"/>
            </a:pPr>
            <a:endParaRPr lang="en-US" dirty="0">
              <a:solidFill>
                <a:schemeClr val="dk1"/>
              </a:solidFill>
              <a:ea typeface="Source Sans Pro"/>
              <a:sym typeface="Source Sans Pro"/>
            </a:endParaRPr>
          </a:p>
          <a:p>
            <a:pPr>
              <a:buClr>
                <a:schemeClr val="dk1"/>
              </a:buClr>
              <a:buSzPct val="25000"/>
            </a:pPr>
            <a:r>
              <a:rPr lang="en-US" dirty="0">
                <a:solidFill>
                  <a:schemeClr val="dk1"/>
                </a:solidFill>
                <a:ea typeface="Source Sans Pro"/>
                <a:sym typeface="Source Sans Pro"/>
              </a:rPr>
              <a:t>You will be self-assessing your work as well as the work of three peers. If you have any questions, feel free to post to the Discussion Forum. </a:t>
            </a:r>
          </a:p>
          <a:p>
            <a:pPr>
              <a:buClr>
                <a:schemeClr val="dk1"/>
              </a:buClr>
              <a:buSzPct val="25000"/>
            </a:pPr>
            <a:endParaRPr lang="en-US" dirty="0">
              <a:solidFill>
                <a:schemeClr val="dk1"/>
              </a:solidFill>
              <a:ea typeface="Source Sans Pro"/>
              <a:sym typeface="Source Sans Pro"/>
            </a:endParaRPr>
          </a:p>
          <a:p>
            <a:pPr>
              <a:buClr>
                <a:schemeClr val="dk1"/>
              </a:buClr>
              <a:buSzPct val="25000"/>
            </a:pPr>
            <a:r>
              <a:rPr lang="en-US" dirty="0">
                <a:solidFill>
                  <a:schemeClr val="dk1"/>
                </a:solidFill>
                <a:ea typeface="Source Sans Pro"/>
                <a:sym typeface="Source Sans Pro"/>
              </a:rPr>
              <a:t>Although work is strictly individual, sharing ideas and concepts with other students is encouraged. </a:t>
            </a:r>
          </a:p>
          <a:p>
            <a:pPr>
              <a:buClr>
                <a:schemeClr val="dk1"/>
              </a:buClr>
              <a:buSzPct val="25000"/>
            </a:pPr>
            <a:endParaRPr lang="en-US" dirty="0">
              <a:solidFill>
                <a:schemeClr val="dk1"/>
              </a:solidFill>
              <a:ea typeface="Source Sans Pro"/>
              <a:sym typeface="Source Sans Pro"/>
            </a:endParaRPr>
          </a:p>
        </p:txBody>
      </p:sp>
      <p:sp>
        <p:nvSpPr>
          <p:cNvPr id="10" name="Shape 64"/>
          <p:cNvSpPr txBox="1"/>
          <p:nvPr/>
        </p:nvSpPr>
        <p:spPr>
          <a:xfrm>
            <a:off x="220813" y="779639"/>
            <a:ext cx="3126793" cy="477843"/>
          </a:xfrm>
          <a:prstGeom prst="rect">
            <a:avLst/>
          </a:prstGeom>
          <a:solidFill>
            <a:srgbClr val="FFFFFF"/>
          </a:solidFill>
          <a:ln>
            <a:noFill/>
          </a:ln>
        </p:spPr>
        <p:txBody>
          <a:bodyPr lIns="91425" tIns="45700" rIns="91425" bIns="45700" anchor="t" anchorCtr="0">
            <a:noAutofit/>
          </a:bodyPr>
          <a:lstStyle/>
          <a:p>
            <a:pPr>
              <a:buClr>
                <a:schemeClr val="lt1"/>
              </a:buClr>
              <a:buSzPct val="25000"/>
            </a:pPr>
            <a:r>
              <a:rPr lang="en-US" sz="3000" b="1" dirty="0">
                <a:ea typeface="Source Sans Pro"/>
                <a:sym typeface="Source Sans Pro"/>
              </a:rPr>
              <a:t>Instructions</a:t>
            </a:r>
          </a:p>
        </p:txBody>
      </p:sp>
      <p:sp>
        <p:nvSpPr>
          <p:cNvPr id="11" name="TextBox 10"/>
          <p:cNvSpPr txBox="1"/>
          <p:nvPr/>
        </p:nvSpPr>
        <p:spPr>
          <a:xfrm>
            <a:off x="4870553" y="1416974"/>
            <a:ext cx="3917848" cy="3108543"/>
          </a:xfrm>
          <a:prstGeom prst="rect">
            <a:avLst/>
          </a:prstGeom>
          <a:noFill/>
        </p:spPr>
        <p:txBody>
          <a:bodyPr wrap="square" rtlCol="0">
            <a:spAutoFit/>
          </a:bodyPr>
          <a:lstStyle/>
          <a:p>
            <a:r>
              <a:rPr lang="en-US" b="1" dirty="0">
                <a:solidFill>
                  <a:schemeClr val="dk1"/>
                </a:solidFill>
                <a:ea typeface="Source Sans Pro"/>
                <a:sym typeface="Source Sans Pro"/>
              </a:rPr>
              <a:t>Note: </a:t>
            </a:r>
            <a:r>
              <a:rPr lang="en-US" b="1" dirty="0" err="1">
                <a:solidFill>
                  <a:schemeClr val="dk1"/>
                </a:solidFill>
                <a:ea typeface="Source Sans Pro"/>
                <a:sym typeface="Source Sans Pro"/>
              </a:rPr>
              <a:t>edX</a:t>
            </a:r>
            <a:r>
              <a:rPr lang="en-US" b="1" dirty="0">
                <a:solidFill>
                  <a:schemeClr val="dk1"/>
                </a:solidFill>
                <a:ea typeface="Source Sans Pro"/>
                <a:sym typeface="Source Sans Pro"/>
              </a:rPr>
              <a:t> has a 10MB file size limit for document submission. </a:t>
            </a:r>
            <a:r>
              <a:rPr lang="en-US" dirty="0">
                <a:solidFill>
                  <a:schemeClr val="dk1"/>
                </a:solidFill>
                <a:ea typeface="Source Sans Pro"/>
                <a:sym typeface="Source Sans Pro"/>
              </a:rPr>
              <a:t>If you have selected large image(s), you may need to </a:t>
            </a:r>
            <a:r>
              <a:rPr lang="en-US" dirty="0">
                <a:solidFill>
                  <a:schemeClr val="dk1"/>
                </a:solidFill>
                <a:ea typeface="Source Sans Pro"/>
                <a:sym typeface="Source Sans Pro"/>
                <a:hlinkClick r:id="rId3"/>
              </a:rPr>
              <a:t>resize</a:t>
            </a:r>
            <a:r>
              <a:rPr lang="en-US" dirty="0">
                <a:solidFill>
                  <a:schemeClr val="dk1"/>
                </a:solidFill>
                <a:ea typeface="Source Sans Pro"/>
                <a:sym typeface="Source Sans Pro"/>
              </a:rPr>
              <a:t> before submitting, OR you may simply include a web URL for the image in the image location. Be sure to submit your assignment at least one hour before the deadline to provide time for troubleshooting. </a:t>
            </a:r>
          </a:p>
          <a:p>
            <a:endParaRPr lang="en-US" b="1" dirty="0">
              <a:solidFill>
                <a:schemeClr val="dk1"/>
              </a:solidFill>
              <a:ea typeface="Source Sans Pro"/>
              <a:sym typeface="Source Sans Pro"/>
            </a:endParaRPr>
          </a:p>
          <a:p>
            <a:r>
              <a:rPr lang="en-US" b="1" dirty="0">
                <a:solidFill>
                  <a:schemeClr val="dk1"/>
                </a:solidFill>
                <a:ea typeface="Source Sans Pro"/>
                <a:sym typeface="Source Sans Pro"/>
              </a:rPr>
              <a:t>Once the deadline passes, you will not be able to upload the document and therefore will not be able to submit and complete the assignment.</a:t>
            </a:r>
            <a:endParaRPr lang="en-US" b="1" u="sng" dirty="0"/>
          </a:p>
          <a:p>
            <a:endParaRPr lang="en-US" b="1" dirty="0"/>
          </a:p>
        </p:txBody>
      </p:sp>
    </p:spTree>
    <p:extLst>
      <p:ext uri="{BB962C8B-B14F-4D97-AF65-F5344CB8AC3E}">
        <p14:creationId xmlns:p14="http://schemas.microsoft.com/office/powerpoint/2010/main" val="3560473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3</a:t>
            </a:fld>
            <a:endParaRPr lang="en-US" dirty="0">
              <a:latin typeface="Calibri"/>
              <a:ea typeface="Calibri"/>
              <a:cs typeface="Calibri"/>
              <a:sym typeface="Calibri"/>
            </a:endParaRPr>
          </a:p>
        </p:txBody>
      </p:sp>
      <p:sp>
        <p:nvSpPr>
          <p:cNvPr id="4" name="CustomShape 2"/>
          <p:cNvSpPr/>
          <p:nvPr/>
        </p:nvSpPr>
        <p:spPr>
          <a:xfrm>
            <a:off x="228600" y="757881"/>
            <a:ext cx="4247280" cy="52704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1" strike="noStrike" dirty="0">
                <a:solidFill>
                  <a:srgbClr val="000000"/>
                </a:solidFill>
                <a:latin typeface="Arial"/>
                <a:ea typeface="Source Sans Pro"/>
              </a:rPr>
              <a:t>Week </a:t>
            </a:r>
            <a:r>
              <a:rPr lang="en-US" sz="2800" b="1" dirty="0">
                <a:solidFill>
                  <a:srgbClr val="000000"/>
                </a:solidFill>
                <a:latin typeface="Arial"/>
                <a:ea typeface="Source Sans Pro"/>
              </a:rPr>
              <a:t>4</a:t>
            </a:r>
            <a:r>
              <a:rPr lang="en-US" sz="2800" b="1" strike="noStrike" dirty="0">
                <a:solidFill>
                  <a:srgbClr val="000000"/>
                </a:solidFill>
                <a:latin typeface="Arial"/>
                <a:ea typeface="Source Sans Pro"/>
              </a:rPr>
              <a:t> Project</a:t>
            </a:r>
            <a:endParaRPr sz="1600" dirty="0"/>
          </a:p>
        </p:txBody>
      </p:sp>
      <p:sp>
        <p:nvSpPr>
          <p:cNvPr id="5" name="CustomShape 3"/>
          <p:cNvSpPr/>
          <p:nvPr/>
        </p:nvSpPr>
        <p:spPr>
          <a:xfrm>
            <a:off x="228600" y="1455670"/>
            <a:ext cx="2769480" cy="52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strike="noStrike" dirty="0">
                <a:latin typeface="Arial"/>
                <a:ea typeface="Source Sans Pro"/>
              </a:rPr>
              <a:t>Overview</a:t>
            </a:r>
            <a:endParaRPr dirty="0"/>
          </a:p>
        </p:txBody>
      </p:sp>
      <p:sp>
        <p:nvSpPr>
          <p:cNvPr id="6" name="CustomShape 4"/>
          <p:cNvSpPr/>
          <p:nvPr/>
        </p:nvSpPr>
        <p:spPr>
          <a:xfrm>
            <a:off x="250902" y="1974691"/>
            <a:ext cx="4130598" cy="412130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0000"/>
              </a:lnSpc>
            </a:pPr>
            <a:r>
              <a:rPr lang="en-US" dirty="0">
                <a:solidFill>
                  <a:srgbClr val="3F3F3F"/>
                </a:solidFill>
                <a:ea typeface="Source Sans Pro"/>
              </a:rPr>
              <a:t>In the fourth and final project activity of this course, you will choose a product/system/sub-system you have worked on. You will then develop the V&amp;V framework and determine the V&amp;V techniques and V&amp;V plan of those models.</a:t>
            </a:r>
          </a:p>
          <a:p>
            <a:pPr>
              <a:lnSpc>
                <a:spcPct val="110000"/>
              </a:lnSpc>
            </a:pPr>
            <a:endParaRPr lang="en-US" dirty="0"/>
          </a:p>
          <a:p>
            <a:pPr algn="just">
              <a:lnSpc>
                <a:spcPct val="110000"/>
              </a:lnSpc>
            </a:pPr>
            <a:r>
              <a:rPr lang="en-US" dirty="0">
                <a:solidFill>
                  <a:srgbClr val="3F3F3F"/>
                </a:solidFill>
                <a:ea typeface="Source Sans Pro"/>
              </a:rPr>
              <a:t>Note that some Scratch Pages are included at the end of this document for you to capture any ideas, sketches, etc. that you have as you work through the project. These will not be assessed and you are not required to submit them with your project (but you may do so if you think they offer any additional insight into your thinking process!). </a:t>
            </a:r>
            <a:endParaRPr lang="en-US" dirty="0"/>
          </a:p>
          <a:p>
            <a:pPr algn="ctr">
              <a:lnSpc>
                <a:spcPct val="110000"/>
              </a:lnSpc>
            </a:pPr>
            <a:endParaRPr dirty="0"/>
          </a:p>
          <a:p>
            <a:pPr>
              <a:lnSpc>
                <a:spcPct val="110000"/>
              </a:lnSpc>
            </a:pPr>
            <a:endParaRPr dirty="0"/>
          </a:p>
          <a:p>
            <a:pPr>
              <a:lnSpc>
                <a:spcPct val="110000"/>
              </a:lnSpc>
            </a:pPr>
            <a:endParaRPr dirty="0"/>
          </a:p>
        </p:txBody>
      </p:sp>
      <p:sp>
        <p:nvSpPr>
          <p:cNvPr id="7" name="CustomShape 5"/>
          <p:cNvSpPr/>
          <p:nvPr/>
        </p:nvSpPr>
        <p:spPr>
          <a:xfrm>
            <a:off x="5045446" y="2036310"/>
            <a:ext cx="3769920" cy="2777760"/>
          </a:xfrm>
          <a:prstGeom prst="rect">
            <a:avLst/>
          </a:prstGeom>
          <a:solidFill>
            <a:schemeClr val="bg1">
              <a:lumMod val="65000"/>
            </a:schemeClr>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1" strike="noStrike" dirty="0">
                <a:solidFill>
                  <a:srgbClr val="FFFFFF"/>
                </a:solidFill>
                <a:latin typeface="Arial"/>
                <a:ea typeface="Source Sans Pro"/>
              </a:rPr>
              <a:t>REQUIRED STEPS:</a:t>
            </a:r>
            <a:endParaRPr sz="1400" dirty="0"/>
          </a:p>
          <a:p>
            <a:pPr>
              <a:lnSpc>
                <a:spcPct val="60000"/>
              </a:lnSpc>
            </a:pPr>
            <a:endParaRPr sz="1400" dirty="0"/>
          </a:p>
          <a:p>
            <a:pPr>
              <a:lnSpc>
                <a:spcPct val="150000"/>
              </a:lnSpc>
            </a:pPr>
            <a:r>
              <a:rPr lang="en-US" sz="1400" b="1" strike="noStrike" dirty="0">
                <a:solidFill>
                  <a:srgbClr val="FFFFFF"/>
                </a:solidFill>
                <a:latin typeface="Arial"/>
                <a:ea typeface="Source Sans Pro"/>
              </a:rPr>
              <a:t>Step 1</a:t>
            </a:r>
            <a:r>
              <a:rPr lang="en-US" sz="1400" strike="noStrike" dirty="0">
                <a:solidFill>
                  <a:srgbClr val="FFFFFF"/>
                </a:solidFill>
                <a:latin typeface="Arial"/>
                <a:ea typeface="Source Sans Pro"/>
              </a:rPr>
              <a:t>: Develop the V&amp;V framework </a:t>
            </a:r>
            <a:endParaRPr sz="1400" dirty="0"/>
          </a:p>
          <a:p>
            <a:pPr>
              <a:lnSpc>
                <a:spcPct val="150000"/>
              </a:lnSpc>
            </a:pPr>
            <a:r>
              <a:rPr lang="en-US" sz="1400" b="1" strike="noStrike" dirty="0">
                <a:solidFill>
                  <a:srgbClr val="FFFFFF"/>
                </a:solidFill>
                <a:latin typeface="Arial"/>
                <a:ea typeface="Source Sans Pro"/>
              </a:rPr>
              <a:t>Step 2</a:t>
            </a:r>
            <a:r>
              <a:rPr lang="en-US" sz="1400" strike="noStrike" dirty="0">
                <a:solidFill>
                  <a:srgbClr val="FFFFFF"/>
                </a:solidFill>
                <a:latin typeface="Arial"/>
                <a:ea typeface="Source Sans Pro"/>
              </a:rPr>
              <a:t>: </a:t>
            </a:r>
            <a:r>
              <a:rPr lang="en-US" sz="1400" dirty="0">
                <a:solidFill>
                  <a:srgbClr val="FFFFFF"/>
                </a:solidFill>
                <a:latin typeface="Arial"/>
                <a:ea typeface="Source Sans Pro"/>
              </a:rPr>
              <a:t>Develop the V&amp;V options</a:t>
            </a:r>
            <a:endParaRPr sz="1400" dirty="0"/>
          </a:p>
          <a:p>
            <a:pPr>
              <a:lnSpc>
                <a:spcPct val="150000"/>
              </a:lnSpc>
            </a:pPr>
            <a:r>
              <a:rPr lang="en-US" sz="1400" b="1" dirty="0">
                <a:solidFill>
                  <a:srgbClr val="FFFFFF"/>
                </a:solidFill>
                <a:ea typeface="Source Sans Pro"/>
              </a:rPr>
              <a:t>Step 3</a:t>
            </a:r>
            <a:r>
              <a:rPr lang="en-US" sz="1400" dirty="0">
                <a:solidFill>
                  <a:srgbClr val="FFFFFF"/>
                </a:solidFill>
                <a:ea typeface="Source Sans Pro"/>
              </a:rPr>
              <a:t>: Elaborate on one model</a:t>
            </a:r>
            <a:endParaRPr lang="en-US" sz="1400" dirty="0"/>
          </a:p>
          <a:p>
            <a:pPr>
              <a:lnSpc>
                <a:spcPct val="150000"/>
              </a:lnSpc>
            </a:pPr>
            <a:r>
              <a:rPr lang="en-US" sz="1400" b="1" strike="noStrike" dirty="0">
                <a:solidFill>
                  <a:srgbClr val="FFFFFF"/>
                </a:solidFill>
                <a:latin typeface="Arial"/>
                <a:ea typeface="Source Sans Pro"/>
              </a:rPr>
              <a:t>Step 4</a:t>
            </a:r>
            <a:r>
              <a:rPr lang="en-US" sz="1400" strike="noStrike" dirty="0">
                <a:solidFill>
                  <a:srgbClr val="FFFFFF"/>
                </a:solidFill>
                <a:latin typeface="Arial"/>
                <a:ea typeface="Source Sans Pro"/>
              </a:rPr>
              <a:t>: Review and submit your </a:t>
            </a:r>
            <a:r>
              <a:rPr lang="en-US" sz="1400" dirty="0">
                <a:solidFill>
                  <a:srgbClr val="FFFFFF"/>
                </a:solidFill>
                <a:latin typeface="Arial"/>
                <a:ea typeface="Source Sans Pro"/>
              </a:rPr>
              <a:t>project</a:t>
            </a:r>
            <a:endParaRPr sz="1400" dirty="0"/>
          </a:p>
          <a:p>
            <a:pPr>
              <a:lnSpc>
                <a:spcPct val="150000"/>
              </a:lnSpc>
            </a:pPr>
            <a:endParaRPr dirty="0"/>
          </a:p>
        </p:txBody>
      </p:sp>
    </p:spTree>
    <p:extLst>
      <p:ext uri="{BB962C8B-B14F-4D97-AF65-F5344CB8AC3E}">
        <p14:creationId xmlns:p14="http://schemas.microsoft.com/office/powerpoint/2010/main" val="4195798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4</a:t>
            </a:fld>
            <a:endParaRPr lang="en-US" dirty="0">
              <a:latin typeface="Calibri"/>
              <a:ea typeface="Calibri"/>
              <a:cs typeface="Calibri"/>
              <a:sym typeface="Calibri"/>
            </a:endParaRPr>
          </a:p>
        </p:txBody>
      </p:sp>
      <p:sp>
        <p:nvSpPr>
          <p:cNvPr id="4" name="Title 1"/>
          <p:cNvSpPr txBox="1">
            <a:spLocks/>
          </p:cNvSpPr>
          <p:nvPr/>
        </p:nvSpPr>
        <p:spPr>
          <a:xfrm>
            <a:off x="115711" y="463157"/>
            <a:ext cx="8041354" cy="505215"/>
          </a:xfrm>
          <a:prstGeom prst="rect">
            <a:avLst/>
          </a:prstGeom>
          <a:noFill/>
          <a:ln>
            <a:noFill/>
          </a:ln>
        </p:spPr>
        <p:txBody>
          <a:bodyPr lIns="91425" tIns="91425" rIns="91425" bIns="91425" anchor="t" anchorCtr="0">
            <a:normAutofit fontScale="97500"/>
          </a:bodyPr>
          <a:lstStyle>
            <a:defPPr marR="0" algn="l" rtl="0">
              <a:lnSpc>
                <a:spcPct val="100000"/>
              </a:lnSpc>
              <a:spcBef>
                <a:spcPts val="0"/>
              </a:spcBef>
              <a:spcAft>
                <a:spcPts val="0"/>
              </a:spcAft>
            </a:defPPr>
            <a:lvl1pPr marR="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rtl val="0"/>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pPr algn="l"/>
            <a:r>
              <a:rPr lang="en-US" sz="2000" b="1" kern="0" dirty="0"/>
              <a:t>Step 1: Develop the Verification and Validation Framework</a:t>
            </a:r>
          </a:p>
        </p:txBody>
      </p:sp>
      <p:graphicFrame>
        <p:nvGraphicFramePr>
          <p:cNvPr id="5" name="Table 4"/>
          <p:cNvGraphicFramePr>
            <a:graphicFrameLocks noGrp="1"/>
          </p:cNvGraphicFramePr>
          <p:nvPr>
            <p:extLst>
              <p:ext uri="{D42A27DB-BD31-4B8C-83A1-F6EECF244321}">
                <p14:modId xmlns:p14="http://schemas.microsoft.com/office/powerpoint/2010/main" val="2738695530"/>
              </p:ext>
            </p:extLst>
          </p:nvPr>
        </p:nvGraphicFramePr>
        <p:xfrm>
          <a:off x="314287" y="3049481"/>
          <a:ext cx="8558602" cy="3345361"/>
        </p:xfrm>
        <a:graphic>
          <a:graphicData uri="http://schemas.openxmlformats.org/drawingml/2006/table">
            <a:tbl>
              <a:tblPr firstRow="1" bandRow="1">
                <a:tableStyleId>{2D5ABB26-0587-4C30-8999-92F81FD0307C}</a:tableStyleId>
              </a:tblPr>
              <a:tblGrid>
                <a:gridCol w="2027037">
                  <a:extLst>
                    <a:ext uri="{9D8B030D-6E8A-4147-A177-3AD203B41FA5}">
                      <a16:colId xmlns:a16="http://schemas.microsoft.com/office/drawing/2014/main" val="20000"/>
                    </a:ext>
                  </a:extLst>
                </a:gridCol>
                <a:gridCol w="3462068">
                  <a:extLst>
                    <a:ext uri="{9D8B030D-6E8A-4147-A177-3AD203B41FA5}">
                      <a16:colId xmlns:a16="http://schemas.microsoft.com/office/drawing/2014/main" val="20001"/>
                    </a:ext>
                  </a:extLst>
                </a:gridCol>
                <a:gridCol w="3069497">
                  <a:extLst>
                    <a:ext uri="{9D8B030D-6E8A-4147-A177-3AD203B41FA5}">
                      <a16:colId xmlns:a16="http://schemas.microsoft.com/office/drawing/2014/main" val="20002"/>
                    </a:ext>
                  </a:extLst>
                </a:gridCol>
              </a:tblGrid>
              <a:tr h="354487">
                <a:tc>
                  <a:txBody>
                    <a:bodyPr/>
                    <a:lstStyle/>
                    <a:p>
                      <a:pPr algn="ct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Product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600" dirty="0"/>
                        <a:t>Process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870105">
                <a:tc>
                  <a:txBody>
                    <a:bodyPr/>
                    <a:lstStyle/>
                    <a:p>
                      <a:pPr algn="ctr"/>
                      <a:r>
                        <a:rPr lang="en-US" sz="1400" dirty="0"/>
                        <a:t>System (including environment)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i="1" dirty="0"/>
                        <a:t>Does the steering system works as expected in all environmental conditions?</a:t>
                      </a:r>
                    </a:p>
                    <a:p>
                      <a:pPr algn="ctr"/>
                      <a:r>
                        <a:rPr lang="en-US" sz="1200" i="1" dirty="0"/>
                        <a:t>Does the steering system meets the performance needed?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200" i="1" dirty="0"/>
                        <a:t>Can the steering system be assembled as expected?</a:t>
                      </a:r>
                    </a:p>
                    <a:p>
                      <a:pPr algn="ctr"/>
                      <a:r>
                        <a:rPr lang="en-US" sz="1200" i="1" dirty="0"/>
                        <a:t>Is the entire supply chain efficient?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1"/>
                  </a:ext>
                </a:extLst>
              </a:tr>
              <a:tr h="706923">
                <a:tc>
                  <a:txBody>
                    <a:bodyPr/>
                    <a:lstStyle/>
                    <a:p>
                      <a:pPr algn="ctr"/>
                      <a:r>
                        <a:rPr lang="en-US" sz="1400" dirty="0"/>
                        <a:t>Sub-system/Function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i="1" dirty="0"/>
                        <a:t>Does the electronic power sub-system (motor, ECU, software, electronics) work as expected? Does it produce the necessary performance?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200" i="1" dirty="0"/>
                        <a:t>Is the production of the electronic power sub-system efficient? Can the sub-system be assembled as expected?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2"/>
                  </a:ext>
                </a:extLst>
              </a:tr>
              <a:tr h="706923">
                <a:tc>
                  <a:txBody>
                    <a:bodyPr/>
                    <a:lstStyle/>
                    <a:p>
                      <a:pPr algn="ctr"/>
                      <a:r>
                        <a:rPr lang="en-US" sz="1400" dirty="0"/>
                        <a:t>Part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i="1" dirty="0"/>
                        <a:t>Does the motor meet the design and performance requirements?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200" i="1" dirty="0"/>
                        <a:t>Can the supplier chain meet the desired production rates?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3"/>
                  </a:ext>
                </a:extLst>
              </a:tr>
              <a:tr h="706923">
                <a:tc>
                  <a:txBody>
                    <a:bodyPr/>
                    <a:lstStyle/>
                    <a:p>
                      <a:pPr algn="ctr"/>
                      <a:r>
                        <a:rPr lang="en-US" sz="1400" dirty="0"/>
                        <a:t>Feature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i="1" dirty="0"/>
                        <a:t>Do the motor features (geometry, materials, finish, etc.) meet requirements?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200" i="1" dirty="0"/>
                        <a:t>Does the production reliably creates the required features?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4"/>
                  </a:ext>
                </a:extLst>
              </a:tr>
            </a:tbl>
          </a:graphicData>
        </a:graphic>
      </p:graphicFrame>
      <p:sp>
        <p:nvSpPr>
          <p:cNvPr id="6" name="Rectangle 5"/>
          <p:cNvSpPr/>
          <p:nvPr/>
        </p:nvSpPr>
        <p:spPr>
          <a:xfrm>
            <a:off x="115711" y="951749"/>
            <a:ext cx="8955754" cy="1569660"/>
          </a:xfrm>
          <a:prstGeom prst="rect">
            <a:avLst/>
          </a:prstGeom>
        </p:spPr>
        <p:txBody>
          <a:bodyPr wrap="square">
            <a:spAutoFit/>
          </a:bodyPr>
          <a:lstStyle/>
          <a:p>
            <a:r>
              <a:rPr lang="en-US" sz="1200" i="1" dirty="0">
                <a:solidFill>
                  <a:srgbClr val="3F3F3F"/>
                </a:solidFill>
                <a:latin typeface="Source Sans Pro"/>
                <a:ea typeface="Source Sans Pro"/>
              </a:rPr>
              <a:t>Dr. Anna Thornton talked about determining the V&amp;V framework of your system from a product, process, and business perspective. Here you will focus on just product and process. </a:t>
            </a:r>
          </a:p>
          <a:p>
            <a:endParaRPr lang="en-US" sz="1200" i="1" dirty="0">
              <a:solidFill>
                <a:srgbClr val="3F3F3F"/>
              </a:solidFill>
              <a:latin typeface="Source Sans Pro"/>
              <a:ea typeface="Source Sans Pro"/>
            </a:endParaRPr>
          </a:p>
          <a:p>
            <a:r>
              <a:rPr lang="en-US" sz="1200" i="1" dirty="0">
                <a:solidFill>
                  <a:srgbClr val="3F3F3F"/>
                </a:solidFill>
                <a:latin typeface="Source Sans Pro"/>
                <a:ea typeface="Source Sans Pro"/>
              </a:rPr>
              <a:t>A. Choose a scope -- for example, bicycle models 1,2,3 built at the Charleston, SC assembly plant, or software product A. </a:t>
            </a:r>
          </a:p>
          <a:p>
            <a:r>
              <a:rPr lang="en-US" sz="1200" i="1" dirty="0">
                <a:solidFill>
                  <a:srgbClr val="3F3F3F"/>
                </a:solidFill>
                <a:latin typeface="Source Sans Pro"/>
                <a:ea typeface="Source Sans Pro"/>
              </a:rPr>
              <a:t>B. For the grey boxes (the framework labels), decide whether these are appropriate names in your industry. If they are not appropriate, please change the names. </a:t>
            </a:r>
          </a:p>
          <a:p>
            <a:r>
              <a:rPr lang="en-US" sz="1200" i="1" dirty="0">
                <a:solidFill>
                  <a:srgbClr val="3F3F3F"/>
                </a:solidFill>
                <a:latin typeface="Source Sans Pro"/>
                <a:ea typeface="Source Sans Pro"/>
              </a:rPr>
              <a:t>C. For the blue boxes, customize the generic questions to your industry. You don’t need to answer the questions here; just write an example question in each box. </a:t>
            </a:r>
            <a:endParaRPr lang="en-US" sz="1200" dirty="0"/>
          </a:p>
        </p:txBody>
      </p:sp>
      <p:graphicFrame>
        <p:nvGraphicFramePr>
          <p:cNvPr id="7" name="Table 6"/>
          <p:cNvGraphicFramePr>
            <a:graphicFrameLocks noGrp="1"/>
          </p:cNvGraphicFramePr>
          <p:nvPr>
            <p:extLst>
              <p:ext uri="{D42A27DB-BD31-4B8C-83A1-F6EECF244321}">
                <p14:modId xmlns:p14="http://schemas.microsoft.com/office/powerpoint/2010/main" val="125233414"/>
              </p:ext>
            </p:extLst>
          </p:nvPr>
        </p:nvGraphicFramePr>
        <p:xfrm>
          <a:off x="661341" y="2562840"/>
          <a:ext cx="7821318" cy="335280"/>
        </p:xfrm>
        <a:graphic>
          <a:graphicData uri="http://schemas.openxmlformats.org/drawingml/2006/table">
            <a:tbl>
              <a:tblPr firstRow="1" bandRow="1">
                <a:tableStyleId>{2D5ABB26-0587-4C30-8999-92F81FD0307C}</a:tableStyleId>
              </a:tblPr>
              <a:tblGrid>
                <a:gridCol w="1311949">
                  <a:extLst>
                    <a:ext uri="{9D8B030D-6E8A-4147-A177-3AD203B41FA5}">
                      <a16:colId xmlns:a16="http://schemas.microsoft.com/office/drawing/2014/main" val="20000"/>
                    </a:ext>
                  </a:extLst>
                </a:gridCol>
                <a:gridCol w="6509369">
                  <a:extLst>
                    <a:ext uri="{9D8B030D-6E8A-4147-A177-3AD203B41FA5}">
                      <a16:colId xmlns:a16="http://schemas.microsoft.com/office/drawing/2014/main" val="20001"/>
                    </a:ext>
                  </a:extLst>
                </a:gridCol>
              </a:tblGrid>
              <a:tr h="268942">
                <a:tc>
                  <a:txBody>
                    <a:bodyPr/>
                    <a:lstStyle/>
                    <a:p>
                      <a:pPr algn="ctr"/>
                      <a:r>
                        <a:rPr lang="en-US" sz="1600" dirty="0"/>
                        <a:t>Scope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i="1" dirty="0"/>
                        <a:t>Determine the V&amp;V of an Electric Powered Steering System for an Automobile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170552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5</a:t>
            </a:fld>
            <a:endParaRPr lang="en-US" dirty="0">
              <a:latin typeface="Calibri"/>
              <a:ea typeface="Calibri"/>
              <a:cs typeface="Calibri"/>
              <a:sym typeface="Calibri"/>
            </a:endParaRPr>
          </a:p>
        </p:txBody>
      </p:sp>
      <p:pic>
        <p:nvPicPr>
          <p:cNvPr id="4" name="Picture 3"/>
          <p:cNvPicPr>
            <a:picLocks noChangeAspect="1"/>
          </p:cNvPicPr>
          <p:nvPr/>
        </p:nvPicPr>
        <p:blipFill>
          <a:blip r:embed="rId3"/>
          <a:stretch>
            <a:fillRect/>
          </a:stretch>
        </p:blipFill>
        <p:spPr>
          <a:xfrm>
            <a:off x="6941204" y="442865"/>
            <a:ext cx="1949951" cy="1197707"/>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1654417470"/>
              </p:ext>
            </p:extLst>
          </p:nvPr>
        </p:nvGraphicFramePr>
        <p:xfrm>
          <a:off x="170870" y="1707258"/>
          <a:ext cx="8802260" cy="4756119"/>
        </p:xfrm>
        <a:graphic>
          <a:graphicData uri="http://schemas.openxmlformats.org/drawingml/2006/table">
            <a:tbl>
              <a:tblPr firstRow="1" bandRow="1">
                <a:tableStyleId>{2D5ABB26-0587-4C30-8999-92F81FD0307C}</a:tableStyleId>
              </a:tblPr>
              <a:tblGrid>
                <a:gridCol w="938602">
                  <a:extLst>
                    <a:ext uri="{9D8B030D-6E8A-4147-A177-3AD203B41FA5}">
                      <a16:colId xmlns:a16="http://schemas.microsoft.com/office/drawing/2014/main" val="20000"/>
                    </a:ext>
                  </a:extLst>
                </a:gridCol>
                <a:gridCol w="1227178">
                  <a:extLst>
                    <a:ext uri="{9D8B030D-6E8A-4147-A177-3AD203B41FA5}">
                      <a16:colId xmlns:a16="http://schemas.microsoft.com/office/drawing/2014/main" val="20001"/>
                    </a:ext>
                  </a:extLst>
                </a:gridCol>
                <a:gridCol w="2670535">
                  <a:extLst>
                    <a:ext uri="{9D8B030D-6E8A-4147-A177-3AD203B41FA5}">
                      <a16:colId xmlns:a16="http://schemas.microsoft.com/office/drawing/2014/main" val="20002"/>
                    </a:ext>
                  </a:extLst>
                </a:gridCol>
                <a:gridCol w="1201188">
                  <a:extLst>
                    <a:ext uri="{9D8B030D-6E8A-4147-A177-3AD203B41FA5}">
                      <a16:colId xmlns:a16="http://schemas.microsoft.com/office/drawing/2014/main" val="20003"/>
                    </a:ext>
                  </a:extLst>
                </a:gridCol>
                <a:gridCol w="2764757">
                  <a:extLst>
                    <a:ext uri="{9D8B030D-6E8A-4147-A177-3AD203B41FA5}">
                      <a16:colId xmlns:a16="http://schemas.microsoft.com/office/drawing/2014/main" val="20004"/>
                    </a:ext>
                  </a:extLst>
                </a:gridCol>
              </a:tblGrid>
              <a:tr h="241233">
                <a:tc>
                  <a:txBody>
                    <a:bodyPr/>
                    <a:lstStyle/>
                    <a:p>
                      <a:pPr algn="ctr"/>
                      <a:endParaRPr lang="en-US" sz="1000" b="1"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6350" cap="flat" cmpd="sng" algn="ctr">
                      <a:solidFill>
                        <a:schemeClr val="tx1"/>
                      </a:solidFill>
                      <a:prstDash val="sysDot"/>
                      <a:round/>
                      <a:headEnd type="none" w="med" len="med"/>
                      <a:tailEnd type="none" w="med" len="med"/>
                    </a:lnB>
                    <a:solidFill>
                      <a:schemeClr val="bg1"/>
                    </a:solidFill>
                  </a:tcPr>
                </a:tc>
                <a:tc gridSpan="2">
                  <a:txBody>
                    <a:bodyPr/>
                    <a:lstStyle/>
                    <a:p>
                      <a:pPr algn="ctr"/>
                      <a:r>
                        <a:rPr lang="en-US" sz="1000" b="1" dirty="0"/>
                        <a:t>Product</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algn="ctr"/>
                      <a:r>
                        <a:rPr lang="en-US" sz="1000" b="1" dirty="0"/>
                        <a:t>Process</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extLst>
                  <a:ext uri="{0D108BD9-81ED-4DB2-BD59-A6C34878D82A}">
                    <a16:rowId xmlns:a16="http://schemas.microsoft.com/office/drawing/2014/main" val="10000"/>
                  </a:ext>
                </a:extLst>
              </a:tr>
              <a:tr h="392002">
                <a:tc rowSpan="4">
                  <a:txBody>
                    <a:bodyPr/>
                    <a:lstStyle/>
                    <a:p>
                      <a:pPr algn="ctr"/>
                      <a:r>
                        <a:rPr lang="en-US" sz="1000" b="1" dirty="0"/>
                        <a:t>System</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bg1">
                        <a:lumMod val="85000"/>
                      </a:schemeClr>
                    </a:solidFill>
                  </a:tcPr>
                </a:tc>
                <a:tc>
                  <a:txBody>
                    <a:bodyPr/>
                    <a:lstStyle/>
                    <a:p>
                      <a:pPr algn="ctr"/>
                      <a:r>
                        <a:rPr lang="en-US" sz="800" b="1" dirty="0"/>
                        <a:t>Models</a:t>
                      </a:r>
                    </a:p>
                  </a:txBody>
                  <a:tcPr>
                    <a:lnL w="38100" cap="flat" cmpd="sng" algn="ctr">
                      <a:solidFill>
                        <a:schemeClr val="tx1"/>
                      </a:solidFill>
                      <a:prstDash val="solid"/>
                      <a:round/>
                      <a:headEnd type="none" w="med" len="med"/>
                      <a:tailEnd type="none" w="med" len="med"/>
                    </a:lnL>
                    <a:lnR w="6350" cap="flat" cmpd="sng" algn="ctr">
                      <a:solidFill>
                        <a:schemeClr val="tx1"/>
                      </a:solidFill>
                      <a:prstDash val="sysDot"/>
                      <a:round/>
                      <a:headEnd type="none" w="med" len="med"/>
                      <a:tailEnd type="none" w="med" len="med"/>
                    </a:lnR>
                    <a:lnT w="38100" cap="flat" cmpd="sng" algn="ctr">
                      <a:solidFill>
                        <a:schemeClr val="tx1"/>
                      </a:solidFill>
                      <a:prstDash val="solid"/>
                      <a:round/>
                      <a:headEnd type="none" w="med" len="med"/>
                      <a:tailEnd type="none" w="med" len="med"/>
                    </a:lnT>
                    <a:lnB w="6350" cap="flat" cmpd="sng" algn="ctr">
                      <a:solidFill>
                        <a:schemeClr val="tx1"/>
                      </a:solidFill>
                      <a:prstDash val="sysDot"/>
                      <a:round/>
                      <a:headEnd type="none" w="med" len="med"/>
                      <a:tailEnd type="none" w="med" len="med"/>
                    </a:lnB>
                    <a:solidFill>
                      <a:srgbClr val="FFFF00"/>
                    </a:solidFill>
                  </a:tcPr>
                </a:tc>
                <a:tc>
                  <a:txBody>
                    <a:bodyPr/>
                    <a:lstStyle/>
                    <a:p>
                      <a:pPr algn="ctr"/>
                      <a:r>
                        <a:rPr lang="en-US" sz="1000" b="1" dirty="0"/>
                        <a:t>CAD simulations, Failure Mode Analysis, Functional Safety</a:t>
                      </a:r>
                    </a:p>
                  </a:txBody>
                  <a:tcPr>
                    <a:lnL w="635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6350" cap="flat" cmpd="sng" algn="ctr">
                      <a:solidFill>
                        <a:schemeClr val="tx1"/>
                      </a:solidFill>
                      <a:prstDash val="sysDot"/>
                      <a:round/>
                      <a:headEnd type="none" w="med" len="med"/>
                      <a:tailEnd type="none" w="med" len="med"/>
                    </a:lnB>
                    <a:solidFill>
                      <a:schemeClr val="bg1"/>
                    </a:solidFill>
                  </a:tcPr>
                </a:tc>
                <a:tc>
                  <a:txBody>
                    <a:bodyPr/>
                    <a:lstStyle/>
                    <a:p>
                      <a:pPr algn="ctr"/>
                      <a:r>
                        <a:rPr lang="en-US" sz="800" b="1" dirty="0"/>
                        <a:t>Models</a:t>
                      </a:r>
                    </a:p>
                  </a:txBody>
                  <a:tcPr>
                    <a:lnL w="38100" cap="flat" cmpd="sng" algn="ctr">
                      <a:solidFill>
                        <a:schemeClr val="tx1"/>
                      </a:solidFill>
                      <a:prstDash val="solid"/>
                      <a:round/>
                      <a:headEnd type="none" w="med" len="med"/>
                      <a:tailEnd type="none" w="med" len="med"/>
                    </a:lnL>
                    <a:lnR w="6350" cap="flat" cmpd="sng" algn="ctr">
                      <a:solidFill>
                        <a:schemeClr val="tx1"/>
                      </a:solidFill>
                      <a:prstDash val="sysDot"/>
                      <a:round/>
                      <a:headEnd type="none" w="med" len="med"/>
                      <a:tailEnd type="none" w="med" len="med"/>
                    </a:lnR>
                    <a:lnT w="38100" cap="flat" cmpd="sng" algn="ctr">
                      <a:solidFill>
                        <a:schemeClr val="tx1"/>
                      </a:solidFill>
                      <a:prstDash val="solid"/>
                      <a:round/>
                      <a:headEnd type="none" w="med" len="med"/>
                      <a:tailEnd type="none" w="med" len="med"/>
                    </a:lnT>
                    <a:lnB w="6350" cap="flat" cmpd="sng" algn="ctr">
                      <a:solidFill>
                        <a:schemeClr val="tx1"/>
                      </a:solidFill>
                      <a:prstDash val="sysDot"/>
                      <a:round/>
                      <a:headEnd type="none" w="med" len="med"/>
                      <a:tailEnd type="none" w="med" len="med"/>
                    </a:lnB>
                    <a:solidFill>
                      <a:srgbClr val="FFFF00"/>
                    </a:solidFill>
                  </a:tcPr>
                </a:tc>
                <a:tc>
                  <a:txBody>
                    <a:bodyPr/>
                    <a:lstStyle/>
                    <a:p>
                      <a:pPr algn="ctr"/>
                      <a:r>
                        <a:rPr lang="en-US" sz="1000" b="1" baseline="0" dirty="0"/>
                        <a:t>Event simulation, Manufacturing models for capability</a:t>
                      </a:r>
                    </a:p>
                  </a:txBody>
                  <a:tcPr>
                    <a:lnL w="635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6350" cap="flat" cmpd="sng" algn="ctr">
                      <a:solidFill>
                        <a:schemeClr val="tx1"/>
                      </a:solidFill>
                      <a:prstDash val="sysDot"/>
                      <a:round/>
                      <a:headEnd type="none" w="med" len="med"/>
                      <a:tailEnd type="none" w="med" len="med"/>
                    </a:lnB>
                    <a:solidFill>
                      <a:schemeClr val="bg1"/>
                    </a:solidFill>
                  </a:tcPr>
                </a:tc>
                <a:extLst>
                  <a:ext uri="{0D108BD9-81ED-4DB2-BD59-A6C34878D82A}">
                    <a16:rowId xmlns:a16="http://schemas.microsoft.com/office/drawing/2014/main" val="10001"/>
                  </a:ext>
                </a:extLst>
              </a:tr>
              <a:tr h="392002">
                <a:tc vMerge="1">
                  <a:txBody>
                    <a:bodyPr/>
                    <a:lstStyle/>
                    <a:p>
                      <a:endParaRPr lang="en-US"/>
                    </a:p>
                  </a:txBody>
                  <a:tcPr/>
                </a:tc>
                <a:tc>
                  <a:txBody>
                    <a:bodyPr/>
                    <a:lstStyle/>
                    <a:p>
                      <a:pPr algn="ctr"/>
                      <a:r>
                        <a:rPr lang="en-US" sz="800" b="1" dirty="0"/>
                        <a:t>Prototype</a:t>
                      </a:r>
                    </a:p>
                  </a:txBody>
                  <a:tcPr>
                    <a:lnL w="38100" cap="flat" cmpd="sng" algn="ctr">
                      <a:solidFill>
                        <a:schemeClr val="tx1"/>
                      </a:solidFill>
                      <a:prstDash val="solid"/>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rgbClr val="FFFF00"/>
                    </a:solidFill>
                  </a:tcPr>
                </a:tc>
                <a:tc>
                  <a:txBody>
                    <a:bodyPr/>
                    <a:lstStyle/>
                    <a:p>
                      <a:pPr algn="ctr"/>
                      <a:r>
                        <a:rPr lang="en-US" sz="1000" b="1" dirty="0"/>
                        <a:t>Bench and vehicle testing, design reviews</a:t>
                      </a:r>
                    </a:p>
                  </a:txBody>
                  <a:tcPr>
                    <a:lnL w="635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bg1"/>
                    </a:solidFill>
                  </a:tcPr>
                </a:tc>
                <a:tc>
                  <a:txBody>
                    <a:bodyPr/>
                    <a:lstStyle/>
                    <a:p>
                      <a:pPr algn="ctr"/>
                      <a:r>
                        <a:rPr lang="en-US" sz="800" b="1" dirty="0"/>
                        <a:t>Prototype</a:t>
                      </a:r>
                    </a:p>
                  </a:txBody>
                  <a:tcPr>
                    <a:lnL w="38100" cap="flat" cmpd="sng" algn="ctr">
                      <a:solidFill>
                        <a:schemeClr val="tx1"/>
                      </a:solidFill>
                      <a:prstDash val="solid"/>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rgbClr val="FFFF00"/>
                    </a:solidFill>
                  </a:tcPr>
                </a:tc>
                <a:tc>
                  <a:txBody>
                    <a:bodyPr/>
                    <a:lstStyle/>
                    <a:p>
                      <a:pPr algn="ctr"/>
                      <a:r>
                        <a:rPr lang="en-US" sz="1000" b="1" dirty="0"/>
                        <a:t>Pre-production low fidelity prototypes</a:t>
                      </a:r>
                    </a:p>
                  </a:txBody>
                  <a:tcPr>
                    <a:lnL w="635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bg1"/>
                    </a:solidFill>
                  </a:tcPr>
                </a:tc>
                <a:extLst>
                  <a:ext uri="{0D108BD9-81ED-4DB2-BD59-A6C34878D82A}">
                    <a16:rowId xmlns:a16="http://schemas.microsoft.com/office/drawing/2014/main" val="10002"/>
                  </a:ext>
                </a:extLst>
              </a:tr>
              <a:tr h="392002">
                <a:tc vMerge="1">
                  <a:txBody>
                    <a:bodyPr/>
                    <a:lstStyle/>
                    <a:p>
                      <a:endParaRPr lang="en-US"/>
                    </a:p>
                  </a:txBody>
                  <a:tcPr/>
                </a:tc>
                <a:tc>
                  <a:txBody>
                    <a:bodyPr/>
                    <a:lstStyle/>
                    <a:p>
                      <a:pPr algn="ctr"/>
                      <a:r>
                        <a:rPr lang="en-US" sz="800" b="1" dirty="0"/>
                        <a:t>Production Intent</a:t>
                      </a:r>
                    </a:p>
                  </a:txBody>
                  <a:tcPr>
                    <a:lnL w="38100" cap="flat" cmpd="sng" algn="ctr">
                      <a:solidFill>
                        <a:schemeClr val="tx1"/>
                      </a:solidFill>
                      <a:prstDash val="solid"/>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rgbClr val="FFFF00"/>
                    </a:solidFill>
                  </a:tcPr>
                </a:tc>
                <a:tc>
                  <a:txBody>
                    <a:bodyPr/>
                    <a:lstStyle/>
                    <a:p>
                      <a:pPr algn="ctr"/>
                      <a:r>
                        <a:rPr lang="en-US" sz="1000" b="1" dirty="0"/>
                        <a:t>Bench and vehicle testing. Expert and consumer evaluation, design reviews</a:t>
                      </a:r>
                    </a:p>
                  </a:txBody>
                  <a:tcPr>
                    <a:lnL w="635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bg1"/>
                    </a:solidFill>
                  </a:tcPr>
                </a:tc>
                <a:tc>
                  <a:txBody>
                    <a:bodyPr/>
                    <a:lstStyle/>
                    <a:p>
                      <a:pPr algn="ctr"/>
                      <a:r>
                        <a:rPr lang="en-US" sz="800" b="1" dirty="0"/>
                        <a:t>Production Intent</a:t>
                      </a:r>
                    </a:p>
                  </a:txBody>
                  <a:tcPr>
                    <a:lnL w="38100" cap="flat" cmpd="sng" algn="ctr">
                      <a:solidFill>
                        <a:schemeClr val="tx1"/>
                      </a:solidFill>
                      <a:prstDash val="solid"/>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rgbClr val="FFFF00"/>
                    </a:solidFill>
                  </a:tcPr>
                </a:tc>
                <a:tc>
                  <a:txBody>
                    <a:bodyPr/>
                    <a:lstStyle/>
                    <a:p>
                      <a:pPr algn="ctr"/>
                      <a:r>
                        <a:rPr lang="en-US" sz="1000" b="1" dirty="0"/>
                        <a:t>Run at rates, Launch</a:t>
                      </a:r>
                    </a:p>
                  </a:txBody>
                  <a:tcPr>
                    <a:lnL w="635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bg1"/>
                    </a:solidFill>
                  </a:tcPr>
                </a:tc>
                <a:extLst>
                  <a:ext uri="{0D108BD9-81ED-4DB2-BD59-A6C34878D82A}">
                    <a16:rowId xmlns:a16="http://schemas.microsoft.com/office/drawing/2014/main" val="10003"/>
                  </a:ext>
                </a:extLst>
              </a:tr>
              <a:tr h="392002">
                <a:tc vMerge="1">
                  <a:txBody>
                    <a:bodyPr/>
                    <a:lstStyle/>
                    <a:p>
                      <a:endParaRPr lang="en-US"/>
                    </a:p>
                  </a:txBody>
                  <a:tcPr/>
                </a:tc>
                <a:tc>
                  <a:txBody>
                    <a:bodyPr/>
                    <a:lstStyle/>
                    <a:p>
                      <a:pPr algn="ctr"/>
                      <a:r>
                        <a:rPr lang="en-US" sz="800" b="1" dirty="0"/>
                        <a:t>Post-production</a:t>
                      </a:r>
                    </a:p>
                  </a:txBody>
                  <a:tcPr>
                    <a:lnL w="38100" cap="flat" cmpd="sng" algn="ctr">
                      <a:solidFill>
                        <a:schemeClr val="tx1"/>
                      </a:solidFill>
                      <a:prstDash val="solid"/>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c>
                  <a:txBody>
                    <a:bodyPr/>
                    <a:lstStyle/>
                    <a:p>
                      <a:pPr algn="ctr"/>
                      <a:r>
                        <a:rPr lang="en-US" sz="1000" b="1" dirty="0"/>
                        <a:t>Warranty analysis, post-production teardowns</a:t>
                      </a:r>
                    </a:p>
                  </a:txBody>
                  <a:tcPr>
                    <a:lnL w="635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6350" cap="flat" cmpd="sng" algn="ctr">
                      <a:solidFill>
                        <a:schemeClr val="tx1"/>
                      </a:solidFill>
                      <a:prstDash val="sysDot"/>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n-US" sz="800" b="1" dirty="0"/>
                        <a:t>Post-production</a:t>
                      </a:r>
                    </a:p>
                  </a:txBody>
                  <a:tcPr>
                    <a:lnL w="38100" cap="flat" cmpd="sng" algn="ctr">
                      <a:solidFill>
                        <a:schemeClr val="tx1"/>
                      </a:solidFill>
                      <a:prstDash val="solid"/>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c>
                  <a:txBody>
                    <a:bodyPr/>
                    <a:lstStyle/>
                    <a:p>
                      <a:pPr algn="ctr"/>
                      <a:r>
                        <a:rPr lang="en-US" sz="1000" b="1" dirty="0"/>
                        <a:t>Key performance indicators</a:t>
                      </a:r>
                    </a:p>
                  </a:txBody>
                  <a:tcPr>
                    <a:lnL w="635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6350" cap="flat" cmpd="sng" algn="ctr">
                      <a:solidFill>
                        <a:schemeClr val="tx1"/>
                      </a:solidFill>
                      <a:prstDash val="sysDot"/>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241233">
                <a:tc rowSpan="4">
                  <a:txBody>
                    <a:bodyPr/>
                    <a:lstStyle/>
                    <a:p>
                      <a:pPr algn="ctr"/>
                      <a:r>
                        <a:rPr lang="en-US" sz="1000" b="1" dirty="0"/>
                        <a:t>Sub-system/ Function</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bg1">
                        <a:lumMod val="85000"/>
                      </a:schemeClr>
                    </a:solidFill>
                  </a:tcPr>
                </a:tc>
                <a:tc>
                  <a:txBody>
                    <a:bodyPr/>
                    <a:lstStyle/>
                    <a:p>
                      <a:pPr algn="ctr"/>
                      <a:r>
                        <a:rPr lang="en-US" sz="800" b="1" dirty="0"/>
                        <a:t>Models</a:t>
                      </a:r>
                    </a:p>
                  </a:txBody>
                  <a:tcPr>
                    <a:lnL w="38100" cap="flat" cmpd="sng" algn="ctr">
                      <a:solidFill>
                        <a:schemeClr val="tx1"/>
                      </a:solidFill>
                      <a:prstDash val="solid"/>
                      <a:round/>
                      <a:headEnd type="none" w="med" len="med"/>
                      <a:tailEnd type="none" w="med" len="med"/>
                    </a:lnL>
                    <a:lnR w="6350" cap="flat" cmpd="sng" algn="ctr">
                      <a:solidFill>
                        <a:schemeClr val="tx1"/>
                      </a:solidFill>
                      <a:prstDash val="sysDot"/>
                      <a:round/>
                      <a:headEnd type="none" w="med" len="med"/>
                      <a:tailEnd type="none" w="med" len="med"/>
                    </a:lnR>
                    <a:lnT w="38100" cap="flat" cmpd="sng" algn="ctr">
                      <a:solidFill>
                        <a:schemeClr val="tx1"/>
                      </a:solidFill>
                      <a:prstDash val="solid"/>
                      <a:round/>
                      <a:headEnd type="none" w="med" len="med"/>
                      <a:tailEnd type="none" w="med" len="med"/>
                    </a:lnT>
                    <a:lnB w="6350" cap="flat" cmpd="sng" algn="ctr">
                      <a:solidFill>
                        <a:schemeClr val="tx1"/>
                      </a:solidFill>
                      <a:prstDash val="sysDot"/>
                      <a:round/>
                      <a:headEnd type="none" w="med" len="med"/>
                      <a:tailEnd type="none" w="med" len="med"/>
                    </a:lnB>
                    <a:solidFill>
                      <a:srgbClr val="FFFF00"/>
                    </a:solidFill>
                  </a:tcPr>
                </a:tc>
                <a:tc>
                  <a:txBody>
                    <a:bodyPr/>
                    <a:lstStyle/>
                    <a:p>
                      <a:pPr algn="ctr"/>
                      <a:r>
                        <a:rPr lang="en-US" sz="1000" b="1" dirty="0"/>
                        <a:t>CAE analysis, Software models</a:t>
                      </a:r>
                    </a:p>
                  </a:txBody>
                  <a:tcPr>
                    <a:lnL w="635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ctr"/>
                      <a:r>
                        <a:rPr lang="en-US" sz="800" b="1" dirty="0"/>
                        <a:t>Models</a:t>
                      </a:r>
                    </a:p>
                  </a:txBody>
                  <a:tcPr>
                    <a:lnL w="38100" cap="flat" cmpd="sng" algn="ctr">
                      <a:solidFill>
                        <a:schemeClr val="tx1"/>
                      </a:solidFill>
                      <a:prstDash val="solid"/>
                      <a:round/>
                      <a:headEnd type="none" w="med" len="med"/>
                      <a:tailEnd type="none" w="med" len="med"/>
                    </a:lnL>
                    <a:lnR w="6350" cap="flat" cmpd="sng" algn="ctr">
                      <a:solidFill>
                        <a:schemeClr val="tx1"/>
                      </a:solidFill>
                      <a:prstDash val="sysDot"/>
                      <a:round/>
                      <a:headEnd type="none" w="med" len="med"/>
                      <a:tailEnd type="none" w="med" len="med"/>
                    </a:lnR>
                    <a:lnT w="38100" cap="flat" cmpd="sng" algn="ctr">
                      <a:solidFill>
                        <a:schemeClr val="tx1"/>
                      </a:solidFill>
                      <a:prstDash val="solid"/>
                      <a:round/>
                      <a:headEnd type="none" w="med" len="med"/>
                      <a:tailEnd type="none" w="med" len="med"/>
                    </a:lnT>
                    <a:lnB w="6350" cap="flat" cmpd="sng" algn="ctr">
                      <a:solidFill>
                        <a:schemeClr val="tx1"/>
                      </a:solidFill>
                      <a:prstDash val="sysDot"/>
                      <a:round/>
                      <a:headEnd type="none" w="med" len="med"/>
                      <a:tailEnd type="none" w="med" len="med"/>
                    </a:lnB>
                    <a:solidFill>
                      <a:srgbClr val="FFFF00"/>
                    </a:solidFill>
                  </a:tcPr>
                </a:tc>
                <a:tc>
                  <a:txBody>
                    <a:bodyPr/>
                    <a:lstStyle/>
                    <a:p>
                      <a:pPr algn="ctr"/>
                      <a:r>
                        <a:rPr lang="en-US" sz="1000" b="1" dirty="0"/>
                        <a:t>Virtual assembly</a:t>
                      </a:r>
                    </a:p>
                  </a:txBody>
                  <a:tcPr>
                    <a:lnL w="635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6350" cap="flat" cmpd="sng" algn="ctr">
                      <a:solidFill>
                        <a:schemeClr val="tx1"/>
                      </a:solidFill>
                      <a:prstDash val="sysDot"/>
                      <a:round/>
                      <a:headEnd type="none" w="med" len="med"/>
                      <a:tailEnd type="none" w="med" len="med"/>
                    </a:lnB>
                    <a:solidFill>
                      <a:schemeClr val="bg1"/>
                    </a:solidFill>
                  </a:tcPr>
                </a:tc>
                <a:extLst>
                  <a:ext uri="{0D108BD9-81ED-4DB2-BD59-A6C34878D82A}">
                    <a16:rowId xmlns:a16="http://schemas.microsoft.com/office/drawing/2014/main" val="10005"/>
                  </a:ext>
                </a:extLst>
              </a:tr>
              <a:tr h="241233">
                <a:tc vMerge="1">
                  <a:txBody>
                    <a:bodyPr/>
                    <a:lstStyle/>
                    <a:p>
                      <a:endParaRPr lang="en-US"/>
                    </a:p>
                  </a:txBody>
                  <a:tcPr/>
                </a:tc>
                <a:tc>
                  <a:txBody>
                    <a:bodyPr/>
                    <a:lstStyle/>
                    <a:p>
                      <a:pPr algn="ctr"/>
                      <a:r>
                        <a:rPr lang="en-US" sz="800" b="1" dirty="0"/>
                        <a:t>Prototype</a:t>
                      </a:r>
                    </a:p>
                  </a:txBody>
                  <a:tcPr>
                    <a:lnL w="38100" cap="flat" cmpd="sng" algn="ctr">
                      <a:solidFill>
                        <a:schemeClr val="tx1"/>
                      </a:solidFill>
                      <a:prstDash val="solid"/>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rgbClr val="FFFF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a:t>Testing (functional and performance)</a:t>
                      </a:r>
                    </a:p>
                  </a:txBody>
                  <a:tcPr>
                    <a:lnL w="635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ctr"/>
                      <a:r>
                        <a:rPr lang="en-US" sz="800" b="1" dirty="0"/>
                        <a:t>Prototype</a:t>
                      </a:r>
                    </a:p>
                  </a:txBody>
                  <a:tcPr>
                    <a:lnL w="38100" cap="flat" cmpd="sng" algn="ctr">
                      <a:solidFill>
                        <a:schemeClr val="tx1"/>
                      </a:solidFill>
                      <a:prstDash val="solid"/>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rgbClr val="FFFF00"/>
                    </a:solidFill>
                  </a:tcPr>
                </a:tc>
                <a:tc>
                  <a:txBody>
                    <a:bodyPr/>
                    <a:lstStyle/>
                    <a:p>
                      <a:pPr algn="ctr"/>
                      <a:r>
                        <a:rPr lang="en-US" sz="1000" b="1" dirty="0"/>
                        <a:t>Prototype assembly process analysis</a:t>
                      </a:r>
                    </a:p>
                  </a:txBody>
                  <a:tcPr>
                    <a:lnL w="635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bg1"/>
                    </a:solidFill>
                  </a:tcPr>
                </a:tc>
                <a:extLst>
                  <a:ext uri="{0D108BD9-81ED-4DB2-BD59-A6C34878D82A}">
                    <a16:rowId xmlns:a16="http://schemas.microsoft.com/office/drawing/2014/main" val="10006"/>
                  </a:ext>
                </a:extLst>
              </a:tr>
              <a:tr h="241233">
                <a:tc vMerge="1">
                  <a:txBody>
                    <a:bodyPr/>
                    <a:lstStyle/>
                    <a:p>
                      <a:endParaRPr lang="en-US"/>
                    </a:p>
                  </a:txBody>
                  <a:tcPr/>
                </a:tc>
                <a:tc>
                  <a:txBody>
                    <a:bodyPr/>
                    <a:lstStyle/>
                    <a:p>
                      <a:pPr algn="ctr"/>
                      <a:r>
                        <a:rPr lang="en-US" sz="800" b="1" dirty="0"/>
                        <a:t>Production Intent</a:t>
                      </a:r>
                    </a:p>
                  </a:txBody>
                  <a:tcPr>
                    <a:lnL w="38100" cap="flat" cmpd="sng" algn="ctr">
                      <a:solidFill>
                        <a:schemeClr val="tx1"/>
                      </a:solidFill>
                      <a:prstDash val="solid"/>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t>Testing (functional and performance)</a:t>
                      </a:r>
                    </a:p>
                  </a:txBody>
                  <a:tcPr>
                    <a:lnL w="635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ctr"/>
                      <a:r>
                        <a:rPr lang="en-US" sz="800" b="1" dirty="0"/>
                        <a:t>Production Intent</a:t>
                      </a:r>
                    </a:p>
                  </a:txBody>
                  <a:tcPr>
                    <a:lnL w="38100" cap="flat" cmpd="sng" algn="ctr">
                      <a:solidFill>
                        <a:schemeClr val="tx1"/>
                      </a:solidFill>
                      <a:prstDash val="solid"/>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rgbClr val="FFFF00"/>
                    </a:solidFill>
                  </a:tcPr>
                </a:tc>
                <a:tc>
                  <a:txBody>
                    <a:bodyPr/>
                    <a:lstStyle/>
                    <a:p>
                      <a:pPr algn="ctr"/>
                      <a:r>
                        <a:rPr lang="en-US" sz="1000" b="1" dirty="0"/>
                        <a:t>Pilot production process</a:t>
                      </a:r>
                    </a:p>
                  </a:txBody>
                  <a:tcPr>
                    <a:lnL w="635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bg1"/>
                    </a:solidFill>
                  </a:tcPr>
                </a:tc>
                <a:extLst>
                  <a:ext uri="{0D108BD9-81ED-4DB2-BD59-A6C34878D82A}">
                    <a16:rowId xmlns:a16="http://schemas.microsoft.com/office/drawing/2014/main" val="10007"/>
                  </a:ext>
                </a:extLst>
              </a:tr>
              <a:tr h="241233">
                <a:tc vMerge="1">
                  <a:txBody>
                    <a:bodyPr/>
                    <a:lstStyle/>
                    <a:p>
                      <a:endParaRPr lang="en-US"/>
                    </a:p>
                  </a:txBody>
                  <a:tcPr/>
                </a:tc>
                <a:tc>
                  <a:txBody>
                    <a:bodyPr/>
                    <a:lstStyle/>
                    <a:p>
                      <a:pPr algn="ctr"/>
                      <a:r>
                        <a:rPr lang="en-US" sz="800" b="1" dirty="0"/>
                        <a:t>Post-production</a:t>
                      </a:r>
                    </a:p>
                  </a:txBody>
                  <a:tcPr>
                    <a:lnL w="38100" cap="flat" cmpd="sng" algn="ctr">
                      <a:solidFill>
                        <a:schemeClr val="tx1"/>
                      </a:solidFill>
                      <a:prstDash val="solid"/>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c>
                  <a:txBody>
                    <a:bodyPr/>
                    <a:lstStyle/>
                    <a:p>
                      <a:pPr algn="ctr"/>
                      <a:r>
                        <a:rPr lang="en-US" sz="1000" b="1" dirty="0"/>
                        <a:t>Failure report analysis</a:t>
                      </a:r>
                    </a:p>
                  </a:txBody>
                  <a:tcPr>
                    <a:lnL w="635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6350" cap="flat" cmpd="sng" algn="ctr">
                      <a:solidFill>
                        <a:schemeClr val="tx1"/>
                      </a:solidFill>
                      <a:prstDash val="sysDot"/>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800" b="1" dirty="0"/>
                        <a:t>Post-production</a:t>
                      </a:r>
                    </a:p>
                  </a:txBody>
                  <a:tcPr>
                    <a:lnL w="38100" cap="flat" cmpd="sng" algn="ctr">
                      <a:solidFill>
                        <a:schemeClr val="tx1"/>
                      </a:solidFill>
                      <a:prstDash val="solid"/>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c>
                  <a:txBody>
                    <a:bodyPr/>
                    <a:lstStyle/>
                    <a:p>
                      <a:pPr algn="ctr"/>
                      <a:r>
                        <a:rPr lang="en-US" sz="1000" b="1" dirty="0"/>
                        <a:t>Defect analysis</a:t>
                      </a:r>
                    </a:p>
                  </a:txBody>
                  <a:tcPr>
                    <a:lnL w="635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6350" cap="flat" cmpd="sng" algn="ctr">
                      <a:solidFill>
                        <a:schemeClr val="tx1"/>
                      </a:solidFill>
                      <a:prstDash val="sysDot"/>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241233">
                <a:tc rowSpan="4">
                  <a:txBody>
                    <a:bodyPr/>
                    <a:lstStyle/>
                    <a:p>
                      <a:pPr algn="ctr"/>
                      <a:r>
                        <a:rPr lang="en-US" sz="1000" b="1" dirty="0"/>
                        <a:t>Part</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bg1">
                        <a:lumMod val="85000"/>
                      </a:schemeClr>
                    </a:solidFill>
                  </a:tcPr>
                </a:tc>
                <a:tc>
                  <a:txBody>
                    <a:bodyPr/>
                    <a:lstStyle/>
                    <a:p>
                      <a:pPr algn="ctr"/>
                      <a:r>
                        <a:rPr lang="en-US" sz="800" b="1" dirty="0"/>
                        <a:t>Models</a:t>
                      </a:r>
                    </a:p>
                  </a:txBody>
                  <a:tcPr>
                    <a:lnL w="38100" cap="flat" cmpd="sng" algn="ctr">
                      <a:solidFill>
                        <a:schemeClr val="tx1"/>
                      </a:solidFill>
                      <a:prstDash val="solid"/>
                      <a:round/>
                      <a:headEnd type="none" w="med" len="med"/>
                      <a:tailEnd type="none" w="med" len="med"/>
                    </a:lnL>
                    <a:lnR w="6350" cap="flat" cmpd="sng" algn="ctr">
                      <a:solidFill>
                        <a:schemeClr val="tx1"/>
                      </a:solidFill>
                      <a:prstDash val="sysDot"/>
                      <a:round/>
                      <a:headEnd type="none" w="med" len="med"/>
                      <a:tailEnd type="none" w="med" len="med"/>
                    </a:lnR>
                    <a:lnT w="38100" cap="flat" cmpd="sng" algn="ctr">
                      <a:solidFill>
                        <a:schemeClr val="tx1"/>
                      </a:solidFill>
                      <a:prstDash val="solid"/>
                      <a:round/>
                      <a:headEnd type="none" w="med" len="med"/>
                      <a:tailEnd type="none" w="med" len="med"/>
                    </a:lnT>
                    <a:lnB w="6350" cap="flat" cmpd="sng" algn="ctr">
                      <a:solidFill>
                        <a:schemeClr val="tx1"/>
                      </a:solidFill>
                      <a:prstDash val="sysDot"/>
                      <a:round/>
                      <a:headEnd type="none" w="med" len="med"/>
                      <a:tailEnd type="none" w="med" len="med"/>
                    </a:lnB>
                    <a:solidFill>
                      <a:srgbClr val="FFFF00"/>
                    </a:solidFill>
                  </a:tcPr>
                </a:tc>
                <a:tc>
                  <a:txBody>
                    <a:bodyPr/>
                    <a:lstStyle/>
                    <a:p>
                      <a:pPr algn="ctr"/>
                      <a:r>
                        <a:rPr lang="en-US" sz="1000" b="1" dirty="0"/>
                        <a:t>CAE analysis, Electrical analysis</a:t>
                      </a:r>
                    </a:p>
                  </a:txBody>
                  <a:tcPr>
                    <a:lnL w="635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ctr"/>
                      <a:r>
                        <a:rPr lang="en-US" sz="800" b="1" dirty="0"/>
                        <a:t>Models</a:t>
                      </a:r>
                    </a:p>
                  </a:txBody>
                  <a:tcPr>
                    <a:lnL w="38100" cap="flat" cmpd="sng" algn="ctr">
                      <a:solidFill>
                        <a:schemeClr val="tx1"/>
                      </a:solidFill>
                      <a:prstDash val="solid"/>
                      <a:round/>
                      <a:headEnd type="none" w="med" len="med"/>
                      <a:tailEnd type="none" w="med" len="med"/>
                    </a:lnL>
                    <a:lnR w="6350" cap="flat" cmpd="sng" algn="ctr">
                      <a:solidFill>
                        <a:schemeClr val="tx1"/>
                      </a:solidFill>
                      <a:prstDash val="sysDot"/>
                      <a:round/>
                      <a:headEnd type="none" w="med" len="med"/>
                      <a:tailEnd type="none" w="med" len="med"/>
                    </a:lnR>
                    <a:lnT w="38100" cap="flat" cmpd="sng" algn="ctr">
                      <a:solidFill>
                        <a:schemeClr val="tx1"/>
                      </a:solidFill>
                      <a:prstDash val="solid"/>
                      <a:round/>
                      <a:headEnd type="none" w="med" len="med"/>
                      <a:tailEnd type="none" w="med" len="med"/>
                    </a:lnT>
                    <a:lnB w="6350" cap="flat" cmpd="sng" algn="ctr">
                      <a:solidFill>
                        <a:schemeClr val="tx1"/>
                      </a:solidFill>
                      <a:prstDash val="sysDot"/>
                      <a:round/>
                      <a:headEnd type="none" w="med" len="med"/>
                      <a:tailEnd type="none" w="med" len="med"/>
                    </a:lnB>
                    <a:solidFill>
                      <a:srgbClr val="FFFF00"/>
                    </a:solidFill>
                  </a:tcPr>
                </a:tc>
                <a:tc>
                  <a:txBody>
                    <a:bodyPr/>
                    <a:lstStyle/>
                    <a:p>
                      <a:pPr algn="ctr"/>
                      <a:r>
                        <a:rPr lang="en-US" sz="1000" b="1" dirty="0"/>
                        <a:t>Capability simulations</a:t>
                      </a:r>
                    </a:p>
                  </a:txBody>
                  <a:tcPr>
                    <a:lnL w="635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6350" cap="flat" cmpd="sng" algn="ctr">
                      <a:solidFill>
                        <a:schemeClr val="tx1"/>
                      </a:solidFill>
                      <a:prstDash val="sysDot"/>
                      <a:round/>
                      <a:headEnd type="none" w="med" len="med"/>
                      <a:tailEnd type="none" w="med" len="med"/>
                    </a:lnB>
                    <a:solidFill>
                      <a:schemeClr val="bg1"/>
                    </a:solidFill>
                  </a:tcPr>
                </a:tc>
                <a:extLst>
                  <a:ext uri="{0D108BD9-81ED-4DB2-BD59-A6C34878D82A}">
                    <a16:rowId xmlns:a16="http://schemas.microsoft.com/office/drawing/2014/main" val="10009"/>
                  </a:ext>
                </a:extLst>
              </a:tr>
              <a:tr h="241233">
                <a:tc vMerge="1">
                  <a:txBody>
                    <a:bodyPr/>
                    <a:lstStyle/>
                    <a:p>
                      <a:endParaRPr lang="en-US"/>
                    </a:p>
                  </a:txBody>
                  <a:tcPr/>
                </a:tc>
                <a:tc>
                  <a:txBody>
                    <a:bodyPr/>
                    <a:lstStyle/>
                    <a:p>
                      <a:pPr algn="ctr"/>
                      <a:r>
                        <a:rPr lang="en-US" sz="800" b="1" dirty="0"/>
                        <a:t>Prototype</a:t>
                      </a:r>
                    </a:p>
                  </a:txBody>
                  <a:tcPr>
                    <a:lnL w="38100" cap="flat" cmpd="sng" algn="ctr">
                      <a:solidFill>
                        <a:schemeClr val="tx1"/>
                      </a:solidFill>
                      <a:prstDash val="solid"/>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rgbClr val="FFFF00"/>
                    </a:solidFill>
                  </a:tcPr>
                </a:tc>
                <a:tc>
                  <a:txBody>
                    <a:bodyPr/>
                    <a:lstStyle/>
                    <a:p>
                      <a:pPr algn="ctr"/>
                      <a:r>
                        <a:rPr lang="en-US" sz="1000" b="1" dirty="0"/>
                        <a:t>Bench testing</a:t>
                      </a:r>
                    </a:p>
                  </a:txBody>
                  <a:tcPr>
                    <a:lnL w="635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ctr"/>
                      <a:r>
                        <a:rPr lang="en-US" sz="800" b="1" dirty="0"/>
                        <a:t>Prototype</a:t>
                      </a:r>
                    </a:p>
                  </a:txBody>
                  <a:tcPr>
                    <a:lnL w="38100" cap="flat" cmpd="sng" algn="ctr">
                      <a:solidFill>
                        <a:schemeClr val="tx1"/>
                      </a:solidFill>
                      <a:prstDash val="solid"/>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rgbClr val="FFFF00"/>
                    </a:solidFill>
                  </a:tcPr>
                </a:tc>
                <a:tc>
                  <a:txBody>
                    <a:bodyPr/>
                    <a:lstStyle/>
                    <a:p>
                      <a:pPr algn="ctr"/>
                      <a:r>
                        <a:rPr lang="en-US" sz="1000" b="1" dirty="0"/>
                        <a:t>Assembly process analysis</a:t>
                      </a:r>
                    </a:p>
                  </a:txBody>
                  <a:tcPr>
                    <a:lnL w="635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bg1"/>
                    </a:solidFill>
                  </a:tcPr>
                </a:tc>
                <a:extLst>
                  <a:ext uri="{0D108BD9-81ED-4DB2-BD59-A6C34878D82A}">
                    <a16:rowId xmlns:a16="http://schemas.microsoft.com/office/drawing/2014/main" val="10010"/>
                  </a:ext>
                </a:extLst>
              </a:tr>
              <a:tr h="241233">
                <a:tc vMerge="1">
                  <a:txBody>
                    <a:bodyPr/>
                    <a:lstStyle/>
                    <a:p>
                      <a:endParaRPr lang="en-US"/>
                    </a:p>
                  </a:txBody>
                  <a:tcPr/>
                </a:tc>
                <a:tc>
                  <a:txBody>
                    <a:bodyPr/>
                    <a:lstStyle/>
                    <a:p>
                      <a:pPr algn="ctr"/>
                      <a:r>
                        <a:rPr lang="en-US" sz="800" b="1" dirty="0"/>
                        <a:t>Production Intent</a:t>
                      </a:r>
                    </a:p>
                  </a:txBody>
                  <a:tcPr>
                    <a:lnL w="38100" cap="flat" cmpd="sng" algn="ctr">
                      <a:solidFill>
                        <a:schemeClr val="tx1"/>
                      </a:solidFill>
                      <a:prstDash val="solid"/>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rgbClr val="FFFF00"/>
                    </a:solidFill>
                  </a:tcPr>
                </a:tc>
                <a:tc>
                  <a:txBody>
                    <a:bodyPr/>
                    <a:lstStyle/>
                    <a:p>
                      <a:pPr algn="ctr"/>
                      <a:r>
                        <a:rPr lang="en-US" sz="1000" b="1" dirty="0"/>
                        <a:t>Product testing and inspection</a:t>
                      </a:r>
                    </a:p>
                  </a:txBody>
                  <a:tcPr>
                    <a:lnL w="635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ctr"/>
                      <a:r>
                        <a:rPr lang="en-US" sz="800" b="1" dirty="0"/>
                        <a:t>Production Intent</a:t>
                      </a:r>
                    </a:p>
                  </a:txBody>
                  <a:tcPr>
                    <a:lnL w="38100" cap="flat" cmpd="sng" algn="ctr">
                      <a:solidFill>
                        <a:schemeClr val="tx1"/>
                      </a:solidFill>
                      <a:prstDash val="solid"/>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rgbClr val="FFFF00"/>
                    </a:solidFill>
                  </a:tcPr>
                </a:tc>
                <a:tc>
                  <a:txBody>
                    <a:bodyPr/>
                    <a:lstStyle/>
                    <a:p>
                      <a:pPr algn="ctr"/>
                      <a:r>
                        <a:rPr lang="en-US" sz="1000" b="1" dirty="0"/>
                        <a:t>Pilot production process</a:t>
                      </a:r>
                    </a:p>
                  </a:txBody>
                  <a:tcPr>
                    <a:lnL w="635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bg1"/>
                    </a:solidFill>
                  </a:tcPr>
                </a:tc>
                <a:extLst>
                  <a:ext uri="{0D108BD9-81ED-4DB2-BD59-A6C34878D82A}">
                    <a16:rowId xmlns:a16="http://schemas.microsoft.com/office/drawing/2014/main" val="10011"/>
                  </a:ext>
                </a:extLst>
              </a:tr>
              <a:tr h="245079">
                <a:tc vMerge="1">
                  <a:txBody>
                    <a:bodyPr/>
                    <a:lstStyle/>
                    <a:p>
                      <a:endParaRPr lang="en-US"/>
                    </a:p>
                  </a:txBody>
                  <a:tcPr/>
                </a:tc>
                <a:tc>
                  <a:txBody>
                    <a:bodyPr/>
                    <a:lstStyle/>
                    <a:p>
                      <a:pPr algn="ctr"/>
                      <a:r>
                        <a:rPr lang="en-US" sz="800" b="1" dirty="0"/>
                        <a:t>Post-production</a:t>
                      </a:r>
                    </a:p>
                  </a:txBody>
                  <a:tcPr>
                    <a:lnL w="38100" cap="flat" cmpd="sng" algn="ctr">
                      <a:solidFill>
                        <a:schemeClr val="tx1"/>
                      </a:solidFill>
                      <a:prstDash val="solid"/>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c>
                  <a:txBody>
                    <a:bodyPr/>
                    <a:lstStyle/>
                    <a:p>
                      <a:pPr algn="ctr"/>
                      <a:r>
                        <a:rPr lang="en-US" sz="1000" b="1" dirty="0"/>
                        <a:t>Warranty analysis and teardowns</a:t>
                      </a:r>
                    </a:p>
                  </a:txBody>
                  <a:tcPr>
                    <a:lnL w="635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6350" cap="flat" cmpd="sng" algn="ctr">
                      <a:solidFill>
                        <a:schemeClr val="tx1"/>
                      </a:solidFill>
                      <a:prstDash val="sysDot"/>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800" b="1" dirty="0"/>
                        <a:t>Post-production</a:t>
                      </a:r>
                    </a:p>
                  </a:txBody>
                  <a:tcPr>
                    <a:lnL w="38100" cap="flat" cmpd="sng" algn="ctr">
                      <a:solidFill>
                        <a:schemeClr val="tx1"/>
                      </a:solidFill>
                      <a:prstDash val="solid"/>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c>
                  <a:txBody>
                    <a:bodyPr/>
                    <a:lstStyle/>
                    <a:p>
                      <a:pPr algn="ctr"/>
                      <a:r>
                        <a:rPr lang="en-US" sz="1000" b="1" dirty="0"/>
                        <a:t>Defect analysis</a:t>
                      </a:r>
                    </a:p>
                  </a:txBody>
                  <a:tcPr>
                    <a:lnL w="635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6350" cap="flat" cmpd="sng" algn="ctr">
                      <a:solidFill>
                        <a:schemeClr val="tx1"/>
                      </a:solidFill>
                      <a:prstDash val="sysDot"/>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r h="241233">
                <a:tc rowSpan="4">
                  <a:txBody>
                    <a:bodyPr/>
                    <a:lstStyle/>
                    <a:p>
                      <a:pPr algn="ctr"/>
                      <a:r>
                        <a:rPr lang="en-US" sz="1000" b="1" dirty="0"/>
                        <a:t>Feature</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6350" cap="flat" cmpd="sng" algn="ctr">
                      <a:solidFill>
                        <a:schemeClr val="tx1"/>
                      </a:solidFill>
                      <a:prstDash val="sysDot"/>
                      <a:round/>
                      <a:headEnd type="none" w="med" len="med"/>
                      <a:tailEnd type="none" w="med" len="med"/>
                    </a:lnT>
                    <a:lnB w="381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800" b="1" dirty="0"/>
                        <a:t>Models</a:t>
                      </a:r>
                    </a:p>
                  </a:txBody>
                  <a:tcPr>
                    <a:lnL w="38100" cap="flat" cmpd="sng" algn="ctr">
                      <a:solidFill>
                        <a:schemeClr val="tx1"/>
                      </a:solidFill>
                      <a:prstDash val="solid"/>
                      <a:round/>
                      <a:headEnd type="none" w="med" len="med"/>
                      <a:tailEnd type="none" w="med" len="med"/>
                    </a:lnL>
                    <a:lnR w="6350" cap="flat" cmpd="sng" algn="ctr">
                      <a:solidFill>
                        <a:schemeClr val="tx1"/>
                      </a:solidFill>
                      <a:prstDash val="sysDot"/>
                      <a:round/>
                      <a:headEnd type="none" w="med" len="med"/>
                      <a:tailEnd type="none" w="med" len="med"/>
                    </a:lnR>
                    <a:lnT w="38100" cap="flat" cmpd="sng" algn="ctr">
                      <a:solidFill>
                        <a:schemeClr val="tx1"/>
                      </a:solidFill>
                      <a:prstDash val="solid"/>
                      <a:round/>
                      <a:headEnd type="none" w="med" len="med"/>
                      <a:tailEnd type="none" w="med" len="med"/>
                    </a:lnT>
                    <a:lnB w="6350" cap="flat" cmpd="sng" algn="ctr">
                      <a:solidFill>
                        <a:schemeClr val="tx1"/>
                      </a:solidFill>
                      <a:prstDash val="sysDot"/>
                      <a:round/>
                      <a:headEnd type="none" w="med" len="med"/>
                      <a:tailEnd type="none" w="med" len="med"/>
                    </a:lnB>
                    <a:solidFill>
                      <a:srgbClr val="FFFF00"/>
                    </a:solidFill>
                  </a:tcPr>
                </a:tc>
                <a:tc>
                  <a:txBody>
                    <a:bodyPr/>
                    <a:lstStyle/>
                    <a:p>
                      <a:pPr algn="ctr"/>
                      <a:r>
                        <a:rPr lang="en-US" sz="1000" b="1" dirty="0"/>
                        <a:t>CAD verification</a:t>
                      </a:r>
                    </a:p>
                  </a:txBody>
                  <a:tcPr>
                    <a:lnL w="635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ctr"/>
                      <a:r>
                        <a:rPr lang="en-US" sz="800" b="1" dirty="0"/>
                        <a:t>Models</a:t>
                      </a:r>
                    </a:p>
                  </a:txBody>
                  <a:tcPr>
                    <a:lnL w="38100" cap="flat" cmpd="sng" algn="ctr">
                      <a:solidFill>
                        <a:schemeClr val="tx1"/>
                      </a:solidFill>
                      <a:prstDash val="solid"/>
                      <a:round/>
                      <a:headEnd type="none" w="med" len="med"/>
                      <a:tailEnd type="none" w="med" len="med"/>
                    </a:lnL>
                    <a:lnR w="6350" cap="flat" cmpd="sng" algn="ctr">
                      <a:solidFill>
                        <a:schemeClr val="tx1"/>
                      </a:solidFill>
                      <a:prstDash val="sysDot"/>
                      <a:round/>
                      <a:headEnd type="none" w="med" len="med"/>
                      <a:tailEnd type="none" w="med" len="med"/>
                    </a:lnR>
                    <a:lnT w="38100" cap="flat" cmpd="sng" algn="ctr">
                      <a:solidFill>
                        <a:schemeClr val="tx1"/>
                      </a:solidFill>
                      <a:prstDash val="solid"/>
                      <a:round/>
                      <a:headEnd type="none" w="med" len="med"/>
                      <a:tailEnd type="none" w="med" len="med"/>
                    </a:lnT>
                    <a:lnB w="6350" cap="flat" cmpd="sng" algn="ctr">
                      <a:solidFill>
                        <a:schemeClr val="tx1"/>
                      </a:solidFill>
                      <a:prstDash val="sysDot"/>
                      <a:round/>
                      <a:headEnd type="none" w="med" len="med"/>
                      <a:tailEnd type="none" w="med" len="med"/>
                    </a:lnB>
                    <a:solidFill>
                      <a:srgbClr val="FFFF00"/>
                    </a:solidFill>
                  </a:tcPr>
                </a:tc>
                <a:tc>
                  <a:txBody>
                    <a:bodyPr/>
                    <a:lstStyle/>
                    <a:p>
                      <a:pPr algn="ctr"/>
                      <a:r>
                        <a:rPr lang="en-US" sz="1000" b="1" dirty="0"/>
                        <a:t>N/A</a:t>
                      </a:r>
                    </a:p>
                  </a:txBody>
                  <a:tcPr>
                    <a:lnL w="635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6350" cap="flat" cmpd="sng" algn="ctr">
                      <a:solidFill>
                        <a:schemeClr val="tx1"/>
                      </a:solidFill>
                      <a:prstDash val="sysDot"/>
                      <a:round/>
                      <a:headEnd type="none" w="med" len="med"/>
                      <a:tailEnd type="none" w="med" len="med"/>
                    </a:lnB>
                    <a:solidFill>
                      <a:schemeClr val="bg1"/>
                    </a:solidFill>
                  </a:tcPr>
                </a:tc>
                <a:extLst>
                  <a:ext uri="{0D108BD9-81ED-4DB2-BD59-A6C34878D82A}">
                    <a16:rowId xmlns:a16="http://schemas.microsoft.com/office/drawing/2014/main" val="10013"/>
                  </a:ext>
                </a:extLst>
              </a:tr>
              <a:tr h="241233">
                <a:tc vMerge="1">
                  <a:txBody>
                    <a:bodyPr/>
                    <a:lstStyle/>
                    <a:p>
                      <a:endParaRPr lang="en-US"/>
                    </a:p>
                  </a:txBody>
                  <a:tcPr/>
                </a:tc>
                <a:tc>
                  <a:txBody>
                    <a:bodyPr/>
                    <a:lstStyle/>
                    <a:p>
                      <a:pPr algn="ctr"/>
                      <a:r>
                        <a:rPr lang="en-US" sz="800" b="1" dirty="0"/>
                        <a:t>Prototype</a:t>
                      </a:r>
                    </a:p>
                  </a:txBody>
                  <a:tcPr>
                    <a:lnL w="38100" cap="flat" cmpd="sng" algn="ctr">
                      <a:solidFill>
                        <a:schemeClr val="tx1"/>
                      </a:solidFill>
                      <a:prstDash val="solid"/>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rgbClr val="FFFF00"/>
                    </a:solidFill>
                  </a:tcPr>
                </a:tc>
                <a:tc>
                  <a:txBody>
                    <a:bodyPr/>
                    <a:lstStyle/>
                    <a:p>
                      <a:pPr algn="ctr"/>
                      <a:r>
                        <a:rPr lang="en-US" sz="1000" b="1" dirty="0"/>
                        <a:t>Supplier analysis and review</a:t>
                      </a:r>
                    </a:p>
                  </a:txBody>
                  <a:tcPr>
                    <a:lnL w="635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ctr"/>
                      <a:r>
                        <a:rPr lang="en-US" sz="800" b="1" dirty="0"/>
                        <a:t>Prototype</a:t>
                      </a:r>
                    </a:p>
                  </a:txBody>
                  <a:tcPr>
                    <a:lnL w="38100" cap="flat" cmpd="sng" algn="ctr">
                      <a:solidFill>
                        <a:schemeClr val="tx1"/>
                      </a:solidFill>
                      <a:prstDash val="solid"/>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rgbClr val="FFFF00"/>
                    </a:solidFill>
                  </a:tcPr>
                </a:tc>
                <a:tc>
                  <a:txBody>
                    <a:bodyPr/>
                    <a:lstStyle/>
                    <a:p>
                      <a:pPr algn="ctr"/>
                      <a:r>
                        <a:rPr lang="en-US" sz="1000" b="1" dirty="0"/>
                        <a:t>Manufacturing process</a:t>
                      </a:r>
                    </a:p>
                  </a:txBody>
                  <a:tcPr>
                    <a:lnL w="635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bg1"/>
                    </a:solidFill>
                  </a:tcPr>
                </a:tc>
                <a:extLst>
                  <a:ext uri="{0D108BD9-81ED-4DB2-BD59-A6C34878D82A}">
                    <a16:rowId xmlns:a16="http://schemas.microsoft.com/office/drawing/2014/main" val="10014"/>
                  </a:ext>
                </a:extLst>
              </a:tr>
              <a:tr h="241233">
                <a:tc vMerge="1">
                  <a:txBody>
                    <a:bodyPr/>
                    <a:lstStyle/>
                    <a:p>
                      <a:endParaRPr lang="en-US"/>
                    </a:p>
                  </a:txBody>
                  <a:tcPr/>
                </a:tc>
                <a:tc>
                  <a:txBody>
                    <a:bodyPr/>
                    <a:lstStyle/>
                    <a:p>
                      <a:pPr algn="ctr"/>
                      <a:r>
                        <a:rPr lang="en-US" sz="800" b="1" dirty="0"/>
                        <a:t>Production Intent</a:t>
                      </a:r>
                    </a:p>
                  </a:txBody>
                  <a:tcPr>
                    <a:lnL w="38100" cap="flat" cmpd="sng" algn="ctr">
                      <a:solidFill>
                        <a:schemeClr val="tx1"/>
                      </a:solidFill>
                      <a:prstDash val="solid"/>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rgbClr val="FFFF00"/>
                    </a:solidFill>
                  </a:tcPr>
                </a:tc>
                <a:tc>
                  <a:txBody>
                    <a:bodyPr/>
                    <a:lstStyle/>
                    <a:p>
                      <a:pPr algn="ctr"/>
                      <a:r>
                        <a:rPr lang="en-US" sz="1000" b="1" dirty="0"/>
                        <a:t>Geometric and Tolerance analysis</a:t>
                      </a:r>
                    </a:p>
                  </a:txBody>
                  <a:tcPr>
                    <a:lnL w="635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ctr"/>
                      <a:r>
                        <a:rPr lang="en-US" sz="800" b="1" dirty="0"/>
                        <a:t>Production Intent</a:t>
                      </a:r>
                    </a:p>
                  </a:txBody>
                  <a:tcPr>
                    <a:lnL w="38100" cap="flat" cmpd="sng" algn="ctr">
                      <a:solidFill>
                        <a:schemeClr val="tx1"/>
                      </a:solidFill>
                      <a:prstDash val="solid"/>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rgbClr val="FFFF00"/>
                    </a:solidFill>
                  </a:tcPr>
                </a:tc>
                <a:tc>
                  <a:txBody>
                    <a:bodyPr/>
                    <a:lstStyle/>
                    <a:p>
                      <a:pPr algn="ctr"/>
                      <a:r>
                        <a:rPr lang="en-US" sz="1000" b="1" dirty="0"/>
                        <a:t>Pilot production process</a:t>
                      </a:r>
                    </a:p>
                  </a:txBody>
                  <a:tcPr>
                    <a:lnL w="635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bg1"/>
                    </a:solidFill>
                  </a:tcPr>
                </a:tc>
                <a:extLst>
                  <a:ext uri="{0D108BD9-81ED-4DB2-BD59-A6C34878D82A}">
                    <a16:rowId xmlns:a16="http://schemas.microsoft.com/office/drawing/2014/main" val="10015"/>
                  </a:ext>
                </a:extLst>
              </a:tr>
              <a:tr h="241233">
                <a:tc vMerge="1">
                  <a:txBody>
                    <a:bodyPr/>
                    <a:lstStyle/>
                    <a:p>
                      <a:endParaRPr lang="en-US"/>
                    </a:p>
                  </a:txBody>
                  <a:tcPr/>
                </a:tc>
                <a:tc>
                  <a:txBody>
                    <a:bodyPr/>
                    <a:lstStyle/>
                    <a:p>
                      <a:pPr algn="ctr"/>
                      <a:r>
                        <a:rPr lang="en-US" sz="800" b="1" dirty="0"/>
                        <a:t>Post-production</a:t>
                      </a:r>
                    </a:p>
                  </a:txBody>
                  <a:tcPr>
                    <a:lnL w="38100" cap="flat" cmpd="sng" algn="ctr">
                      <a:solidFill>
                        <a:schemeClr val="tx1"/>
                      </a:solidFill>
                      <a:prstDash val="solid"/>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c>
                  <a:txBody>
                    <a:bodyPr/>
                    <a:lstStyle/>
                    <a:p>
                      <a:pPr algn="ctr"/>
                      <a:r>
                        <a:rPr lang="en-US" sz="1000" b="1" dirty="0"/>
                        <a:t>Statistical Process Control</a:t>
                      </a:r>
                    </a:p>
                  </a:txBody>
                  <a:tcPr>
                    <a:lnL w="635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6350" cap="flat" cmpd="sng" algn="ctr">
                      <a:solidFill>
                        <a:schemeClr val="tx1"/>
                      </a:solidFill>
                      <a:prstDash val="sysDot"/>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800" b="1" dirty="0"/>
                        <a:t>Post-production</a:t>
                      </a:r>
                    </a:p>
                  </a:txBody>
                  <a:tcPr>
                    <a:lnL w="38100" cap="flat" cmpd="sng" algn="ctr">
                      <a:solidFill>
                        <a:schemeClr val="tx1"/>
                      </a:solidFill>
                      <a:prstDash val="solid"/>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c>
                  <a:txBody>
                    <a:bodyPr/>
                    <a:lstStyle/>
                    <a:p>
                      <a:pPr algn="ctr"/>
                      <a:r>
                        <a:rPr lang="en-US" sz="1000" b="1" dirty="0"/>
                        <a:t>Process auditing</a:t>
                      </a:r>
                    </a:p>
                  </a:txBody>
                  <a:tcPr>
                    <a:lnL w="635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6350" cap="flat" cmpd="sng" algn="ctr">
                      <a:solidFill>
                        <a:schemeClr val="tx1"/>
                      </a:solidFill>
                      <a:prstDash val="sysDot"/>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6"/>
                  </a:ext>
                </a:extLst>
              </a:tr>
            </a:tbl>
          </a:graphicData>
        </a:graphic>
      </p:graphicFrame>
      <p:sp>
        <p:nvSpPr>
          <p:cNvPr id="6" name="Title 1"/>
          <p:cNvSpPr txBox="1">
            <a:spLocks/>
          </p:cNvSpPr>
          <p:nvPr/>
        </p:nvSpPr>
        <p:spPr>
          <a:xfrm>
            <a:off x="114300" y="438507"/>
            <a:ext cx="8229600" cy="505215"/>
          </a:xfrm>
          <a:prstGeom prst="rect">
            <a:avLst/>
          </a:prstGeom>
          <a:noFill/>
          <a:ln>
            <a:noFill/>
          </a:ln>
        </p:spPr>
        <p:txBody>
          <a:bodyPr lIns="91425" tIns="91425" rIns="91425" bIns="91425" anchor="t" anchorCtr="0">
            <a:normAutofit fontScale="97500"/>
          </a:bodyPr>
          <a:lstStyle>
            <a:defPPr marR="0" algn="l" rtl="0">
              <a:lnSpc>
                <a:spcPct val="100000"/>
              </a:lnSpc>
              <a:spcBef>
                <a:spcPts val="0"/>
              </a:spcBef>
              <a:spcAft>
                <a:spcPts val="0"/>
              </a:spcAft>
            </a:defPPr>
            <a:lvl1pPr marR="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rtl val="0"/>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pPr algn="l"/>
            <a:r>
              <a:rPr lang="en-US" sz="2000" b="1" kern="0" dirty="0"/>
              <a:t>Step 2: Develop the Verification and Validation Options</a:t>
            </a:r>
          </a:p>
        </p:txBody>
      </p:sp>
      <p:sp>
        <p:nvSpPr>
          <p:cNvPr id="7" name="Rectangle 6"/>
          <p:cNvSpPr/>
          <p:nvPr/>
        </p:nvSpPr>
        <p:spPr>
          <a:xfrm>
            <a:off x="114300" y="876260"/>
            <a:ext cx="6464300" cy="830997"/>
          </a:xfrm>
          <a:prstGeom prst="rect">
            <a:avLst/>
          </a:prstGeom>
        </p:spPr>
        <p:txBody>
          <a:bodyPr wrap="square">
            <a:spAutoFit/>
          </a:bodyPr>
          <a:lstStyle/>
          <a:p>
            <a:pPr marL="228600" indent="-228600">
              <a:buAutoNum type="alphaUcPeriod"/>
            </a:pPr>
            <a:r>
              <a:rPr lang="en-US" sz="1200" i="1" dirty="0">
                <a:solidFill>
                  <a:srgbClr val="3F3F3F"/>
                </a:solidFill>
                <a:latin typeface="Source Sans Pro"/>
                <a:ea typeface="Source Sans Pro"/>
              </a:rPr>
              <a:t>If you changed the grey boxes in Step 1, please change them in the table below as well. </a:t>
            </a:r>
          </a:p>
          <a:p>
            <a:pPr marL="228600" indent="-228600">
              <a:buAutoNum type="alphaUcPeriod"/>
            </a:pPr>
            <a:r>
              <a:rPr lang="en-US" sz="1200" i="1" dirty="0">
                <a:solidFill>
                  <a:srgbClr val="3F3F3F"/>
                </a:solidFill>
                <a:latin typeface="Source Sans Pro"/>
                <a:ea typeface="Source Sans Pro"/>
              </a:rPr>
              <a:t>For each empty box in the framework below, describe a potential V&amp;V method you could employ. You may employ the same method in multiple boxes. In reality you may not need all 32 types of V&amp;V – you might choose to use a model only for subsystem function V&amp;V. </a:t>
            </a:r>
            <a:endParaRPr lang="en-US" sz="1200" dirty="0"/>
          </a:p>
        </p:txBody>
      </p:sp>
    </p:spTree>
    <p:extLst>
      <p:ext uri="{BB962C8B-B14F-4D97-AF65-F5344CB8AC3E}">
        <p14:creationId xmlns:p14="http://schemas.microsoft.com/office/powerpoint/2010/main" val="3455747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6</a:t>
            </a:fld>
            <a:endParaRPr lang="en-US" dirty="0">
              <a:latin typeface="Calibri"/>
              <a:ea typeface="Calibri"/>
              <a:cs typeface="Calibri"/>
              <a:sym typeface="Calibri"/>
            </a:endParaRPr>
          </a:p>
        </p:txBody>
      </p:sp>
      <p:sp>
        <p:nvSpPr>
          <p:cNvPr id="4" name="Rectangle 3"/>
          <p:cNvSpPr/>
          <p:nvPr/>
        </p:nvSpPr>
        <p:spPr>
          <a:xfrm>
            <a:off x="126999" y="902498"/>
            <a:ext cx="8791353" cy="1107996"/>
          </a:xfrm>
          <a:prstGeom prst="rect">
            <a:avLst/>
          </a:prstGeom>
        </p:spPr>
        <p:txBody>
          <a:bodyPr wrap="square">
            <a:spAutoFit/>
          </a:bodyPr>
          <a:lstStyle/>
          <a:p>
            <a:r>
              <a:rPr lang="en-US" sz="1100" dirty="0"/>
              <a:t>For one of the eight potential models you identified in Step 2, do the following:</a:t>
            </a:r>
          </a:p>
          <a:p>
            <a:r>
              <a:rPr lang="en-US" sz="1100" i="1" dirty="0"/>
              <a:t>A. State the name of the product on which it would be used, and give a brief explanation of the product. </a:t>
            </a:r>
          </a:p>
          <a:p>
            <a:r>
              <a:rPr lang="en-US" sz="1100" i="1" dirty="0"/>
              <a:t>B. Highlight one or two critical issues that this model would help you verify and/or validate. For example, a critical issue could be, “Will the software crash under any operating conditions?” </a:t>
            </a:r>
          </a:p>
          <a:p>
            <a:r>
              <a:rPr lang="en-US" sz="1100" i="1" dirty="0"/>
              <a:t>C. Provide a potential name of the model, and a brief description of how the model does or should work.</a:t>
            </a:r>
          </a:p>
          <a:p>
            <a:r>
              <a:rPr lang="en-US" sz="1100" i="1" dirty="0"/>
              <a:t>D. On a scale of 1 (low) – 10 (high), describe how well you think the model will accomplish the V&amp;V task.  </a:t>
            </a:r>
          </a:p>
        </p:txBody>
      </p:sp>
      <p:sp>
        <p:nvSpPr>
          <p:cNvPr id="5" name="Title 1"/>
          <p:cNvSpPr txBox="1">
            <a:spLocks/>
          </p:cNvSpPr>
          <p:nvPr/>
        </p:nvSpPr>
        <p:spPr>
          <a:xfrm>
            <a:off x="127000" y="473800"/>
            <a:ext cx="8229600" cy="505215"/>
          </a:xfrm>
          <a:prstGeom prst="rect">
            <a:avLst/>
          </a:prstGeom>
          <a:noFill/>
          <a:ln>
            <a:noFill/>
          </a:ln>
        </p:spPr>
        <p:txBody>
          <a:bodyPr lIns="91425" tIns="91425" rIns="91425" bIns="91425" anchor="t" anchorCtr="0">
            <a:normAutofit fontScale="97500"/>
          </a:bodyPr>
          <a:lstStyle>
            <a:defPPr marR="0" algn="l" rtl="0">
              <a:lnSpc>
                <a:spcPct val="100000"/>
              </a:lnSpc>
              <a:spcBef>
                <a:spcPts val="0"/>
              </a:spcBef>
              <a:spcAft>
                <a:spcPts val="0"/>
              </a:spcAft>
            </a:defPPr>
            <a:lvl1pPr marR="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rtl val="0"/>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pPr algn="l"/>
            <a:r>
              <a:rPr lang="en-US" sz="2000" b="1" kern="0" dirty="0"/>
              <a:t>Step 3: Elaborate on One Model</a:t>
            </a:r>
          </a:p>
        </p:txBody>
      </p:sp>
      <p:sp>
        <p:nvSpPr>
          <p:cNvPr id="9" name="Rectangle 8"/>
          <p:cNvSpPr/>
          <p:nvPr/>
        </p:nvSpPr>
        <p:spPr>
          <a:xfrm>
            <a:off x="189023" y="2010494"/>
            <a:ext cx="8729330" cy="4373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tx1"/>
                </a:solidFill>
              </a:rPr>
              <a:t>A: </a:t>
            </a:r>
            <a:r>
              <a:rPr lang="en-US" sz="1200" dirty="0">
                <a:solidFill>
                  <a:schemeClr val="tx1"/>
                </a:solidFill>
              </a:rPr>
              <a:t>Electronic Power Pack (EPP): The EPP contains the motor, ECU, software, and electronics that help the steering system provide assist to the user when turning a vehicle. In general, it’s because of these sub-system that the driver does not need to put much effort when steering the vehicle.</a:t>
            </a:r>
          </a:p>
          <a:p>
            <a:endParaRPr lang="en-US" sz="1200" b="1" dirty="0">
              <a:solidFill>
                <a:schemeClr val="tx1"/>
              </a:solidFill>
            </a:endParaRPr>
          </a:p>
          <a:p>
            <a:r>
              <a:rPr lang="en-US" sz="1200" b="1" dirty="0">
                <a:solidFill>
                  <a:schemeClr val="tx1"/>
                </a:solidFill>
              </a:rPr>
              <a:t>B: </a:t>
            </a:r>
            <a:r>
              <a:rPr lang="en-US" sz="1200" dirty="0">
                <a:solidFill>
                  <a:schemeClr val="tx1"/>
                </a:solidFill>
              </a:rPr>
              <a:t>I will be discussing the Software &amp; Requirements Model for the EPP. Critical issues that the model validates include:</a:t>
            </a:r>
          </a:p>
          <a:p>
            <a:pPr marL="228600" indent="-228600">
              <a:buFont typeface="+mj-lt"/>
              <a:buAutoNum type="arabicPeriod"/>
            </a:pPr>
            <a:r>
              <a:rPr lang="en-US" sz="1200" dirty="0">
                <a:solidFill>
                  <a:schemeClr val="tx1"/>
                </a:solidFill>
              </a:rPr>
              <a:t>The model validates the specification provided to the supplier. By employing the model, it is possible to ensure that all requirements given to the suppliers are robust, unambiguous, and complete.</a:t>
            </a:r>
          </a:p>
          <a:p>
            <a:pPr marL="228600" indent="-228600">
              <a:buFont typeface="+mj-lt"/>
              <a:buAutoNum type="arabicPeriod"/>
            </a:pPr>
            <a:r>
              <a:rPr lang="en-US" sz="1200" dirty="0">
                <a:solidFill>
                  <a:schemeClr val="tx1"/>
                </a:solidFill>
              </a:rPr>
              <a:t>The model also provides a good characterization of the assist provided to the user. It is possible to understand the performance of the system using this model.</a:t>
            </a:r>
          </a:p>
          <a:p>
            <a:pPr marL="228600" indent="-228600">
              <a:buFont typeface="+mj-lt"/>
              <a:buAutoNum type="arabicPeriod"/>
            </a:pPr>
            <a:r>
              <a:rPr lang="en-US" sz="1200" dirty="0">
                <a:solidFill>
                  <a:schemeClr val="tx1"/>
                </a:solidFill>
              </a:rPr>
              <a:t>Combined with vehicle simulators, this model provides a way to validate the vehicle communication and the effects of any power or communication failures.</a:t>
            </a:r>
          </a:p>
          <a:p>
            <a:pPr marL="228600" indent="-228600">
              <a:buFont typeface="+mj-lt"/>
              <a:buAutoNum type="arabicPeriod"/>
            </a:pPr>
            <a:endParaRPr lang="en-US" sz="1200" dirty="0">
              <a:solidFill>
                <a:schemeClr val="tx1"/>
              </a:solidFill>
            </a:endParaRPr>
          </a:p>
          <a:p>
            <a:r>
              <a:rPr lang="en-US" sz="1200" b="1" dirty="0">
                <a:solidFill>
                  <a:schemeClr val="tx1"/>
                </a:solidFill>
              </a:rPr>
              <a:t>C: </a:t>
            </a:r>
            <a:r>
              <a:rPr lang="en-US" sz="1200" dirty="0">
                <a:solidFill>
                  <a:schemeClr val="tx1"/>
                </a:solidFill>
              </a:rPr>
              <a:t>The model is named “EPP System Model”. This is usually a Simulink model that integrates the vehicle communication (signals required from other vehicle modules), the power system, and the motor control for the steering function. The operation of the model is very simple. At a high level, the model has 3 main inputs, voltage, signals from other modules, and sensor information from the steering wheel. The output is generally a set of signals that indicate the state of the steering system and a motor control signal that turns the motor as required.</a:t>
            </a:r>
          </a:p>
          <a:p>
            <a:r>
              <a:rPr lang="en-US" sz="1200" dirty="0">
                <a:solidFill>
                  <a:schemeClr val="tx1"/>
                </a:solidFill>
              </a:rPr>
              <a:t>The implementation of the model is the difficult part because it requires expert knowledge of control systems, steering mechanics, and vehicle communication. The model have different state machines and tuning tables that translate to the proper communication, diagnostics, and steering performance.</a:t>
            </a:r>
            <a:endParaRPr lang="en-US" sz="1200" b="1" dirty="0">
              <a:solidFill>
                <a:schemeClr val="tx1"/>
              </a:solidFill>
            </a:endParaRPr>
          </a:p>
          <a:p>
            <a:endParaRPr lang="en-US" sz="1200" b="1" dirty="0">
              <a:solidFill>
                <a:schemeClr val="tx1"/>
              </a:solidFill>
            </a:endParaRPr>
          </a:p>
          <a:p>
            <a:r>
              <a:rPr lang="en-US" sz="1200" b="1" dirty="0">
                <a:solidFill>
                  <a:schemeClr val="tx1"/>
                </a:solidFill>
              </a:rPr>
              <a:t>D: </a:t>
            </a:r>
            <a:r>
              <a:rPr lang="en-US" sz="1200" dirty="0">
                <a:solidFill>
                  <a:schemeClr val="tx1"/>
                </a:solidFill>
              </a:rPr>
              <a:t>These models have been used to provide an initial definition of the steering system performance. If all the communication and power requirements are modelled properly, this model would be rated 9/10, since it accomplishes the V&amp;V task.</a:t>
            </a:r>
            <a:endParaRPr lang="en-US" sz="1200" b="1" dirty="0">
              <a:solidFill>
                <a:schemeClr val="tx1"/>
              </a:solidFill>
            </a:endParaRPr>
          </a:p>
        </p:txBody>
      </p:sp>
    </p:spTree>
    <p:extLst>
      <p:ext uri="{BB962C8B-B14F-4D97-AF65-F5344CB8AC3E}">
        <p14:creationId xmlns:p14="http://schemas.microsoft.com/office/powerpoint/2010/main" val="4010224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7</a:t>
            </a:fld>
            <a:endParaRPr lang="en-US" dirty="0">
              <a:latin typeface="Calibri"/>
              <a:ea typeface="Calibri"/>
              <a:cs typeface="Calibri"/>
              <a:sym typeface="Calibri"/>
            </a:endParaRPr>
          </a:p>
        </p:txBody>
      </p:sp>
      <p:sp>
        <p:nvSpPr>
          <p:cNvPr id="4" name="Subtitle 2"/>
          <p:cNvSpPr txBox="1">
            <a:spLocks/>
          </p:cNvSpPr>
          <p:nvPr/>
        </p:nvSpPr>
        <p:spPr>
          <a:xfrm>
            <a:off x="114300" y="1257551"/>
            <a:ext cx="6324600" cy="4230419"/>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marL="285750" indent="-285750">
              <a:buFont typeface="Arial"/>
              <a:buChar char="•"/>
            </a:pPr>
            <a:r>
              <a:rPr lang="en-US" sz="1600" dirty="0">
                <a:solidFill>
                  <a:schemeClr val="tx1"/>
                </a:solidFill>
              </a:rPr>
              <a:t>Submit your completed Week 4 Project Portfolio file</a:t>
            </a:r>
          </a:p>
          <a:p>
            <a:pPr marL="742917" lvl="1" indent="-285750">
              <a:buFont typeface="Arial"/>
              <a:buChar char="•"/>
            </a:pPr>
            <a:r>
              <a:rPr lang="en-US" sz="1600" dirty="0">
                <a:solidFill>
                  <a:schemeClr val="tx1"/>
                </a:solidFill>
              </a:rPr>
              <a:t>Note: The maximum file size that can be submitted is 10MB. </a:t>
            </a:r>
          </a:p>
          <a:p>
            <a:pPr marL="742917" lvl="1" indent="-285750">
              <a:buFont typeface="Arial"/>
              <a:buChar char="•"/>
            </a:pPr>
            <a:endParaRPr lang="en-US" sz="1600" dirty="0">
              <a:solidFill>
                <a:schemeClr val="tx1"/>
              </a:solidFill>
            </a:endParaRPr>
          </a:p>
          <a:p>
            <a:pPr marL="285750" indent="-285750">
              <a:buFont typeface="Arial"/>
              <a:buChar char="•"/>
            </a:pPr>
            <a:r>
              <a:rPr lang="en-US" sz="1600" dirty="0">
                <a:solidFill>
                  <a:schemeClr val="tx1"/>
                </a:solidFill>
              </a:rPr>
              <a:t>Assess both your own file and your peers’ completed Week 4 Project Portfolios against the Week 4 scoring rubric and determine how well you and your peers</a:t>
            </a:r>
          </a:p>
          <a:p>
            <a:pPr marL="742917" lvl="1" indent="-285750">
              <a:buFont typeface="Arial"/>
              <a:buChar char="•"/>
            </a:pPr>
            <a:r>
              <a:rPr lang="en-US" sz="1600" dirty="0"/>
              <a:t>The scoring rubric can be downloaded from the course in the Resources/Downloads tab on the top navigation. </a:t>
            </a:r>
          </a:p>
        </p:txBody>
      </p:sp>
      <p:sp>
        <p:nvSpPr>
          <p:cNvPr id="5" name="Title 1"/>
          <p:cNvSpPr txBox="1">
            <a:spLocks/>
          </p:cNvSpPr>
          <p:nvPr/>
        </p:nvSpPr>
        <p:spPr>
          <a:xfrm>
            <a:off x="114300" y="552536"/>
            <a:ext cx="8229600" cy="505215"/>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rtl val="0"/>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pPr algn="l"/>
            <a:r>
              <a:rPr lang="en-US" sz="2000" b="1" kern="0" dirty="0"/>
              <a:t>Step 4: Review and Submit Project</a:t>
            </a:r>
          </a:p>
        </p:txBody>
      </p:sp>
    </p:spTree>
    <p:extLst>
      <p:ext uri="{BB962C8B-B14F-4D97-AF65-F5344CB8AC3E}">
        <p14:creationId xmlns:p14="http://schemas.microsoft.com/office/powerpoint/2010/main" val="923374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8</a:t>
            </a:fld>
            <a:endParaRPr lang="en-US" dirty="0">
              <a:latin typeface="Calibri"/>
              <a:ea typeface="Calibri"/>
              <a:cs typeface="Calibri"/>
              <a:sym typeface="Calibri"/>
            </a:endParaRPr>
          </a:p>
        </p:txBody>
      </p:sp>
      <p:sp>
        <p:nvSpPr>
          <p:cNvPr id="4" name="Rectangle 3"/>
          <p:cNvSpPr/>
          <p:nvPr/>
        </p:nvSpPr>
        <p:spPr>
          <a:xfrm>
            <a:off x="114300" y="759917"/>
            <a:ext cx="8394700" cy="1600438"/>
          </a:xfrm>
          <a:prstGeom prst="rect">
            <a:avLst/>
          </a:prstGeom>
        </p:spPr>
        <p:txBody>
          <a:bodyPr wrap="square">
            <a:spAutoFit/>
          </a:bodyPr>
          <a:lstStyle/>
          <a:p>
            <a:r>
              <a:rPr lang="en-US" sz="2800" b="1" dirty="0">
                <a:ea typeface="Source Sans Pro"/>
              </a:rPr>
              <a:t>Scratch Page*</a:t>
            </a:r>
            <a:endParaRPr lang="en-US" sz="2800" dirty="0"/>
          </a:p>
          <a:p>
            <a:pPr>
              <a:buSzPct val="25000"/>
            </a:pPr>
            <a:endParaRPr lang="en-US" b="1" dirty="0">
              <a:ea typeface="Source Sans Pro"/>
            </a:endParaRPr>
          </a:p>
          <a:p>
            <a:pPr>
              <a:buSzPct val="25000"/>
            </a:pPr>
            <a:r>
              <a:rPr lang="en-US" b="1" dirty="0">
                <a:ea typeface="Source Sans Pro"/>
              </a:rPr>
              <a:t>Reminder: </a:t>
            </a:r>
            <a:r>
              <a:rPr lang="en-US" b="1" dirty="0" err="1">
                <a:ea typeface="Source Sans Pro"/>
              </a:rPr>
              <a:t>edX</a:t>
            </a:r>
            <a:r>
              <a:rPr lang="en-US" b="1" dirty="0">
                <a:ea typeface="Source Sans Pro"/>
              </a:rPr>
              <a:t> has a 10MB file size limit for document submission. </a:t>
            </a:r>
            <a:r>
              <a:rPr lang="en-US" dirty="0">
                <a:ea typeface="Source Sans Pro"/>
              </a:rPr>
              <a:t>If you have selected large image(s), you may need to resize before submitting, OR you may simply include a web URL for the image in the image location. Be sure to submit your assignment at least one hour before the deadline to provide time for troubleshooting.</a:t>
            </a:r>
            <a:endParaRPr lang="en-US" dirty="0"/>
          </a:p>
        </p:txBody>
      </p:sp>
    </p:spTree>
    <p:extLst>
      <p:ext uri="{BB962C8B-B14F-4D97-AF65-F5344CB8AC3E}">
        <p14:creationId xmlns:p14="http://schemas.microsoft.com/office/powerpoint/2010/main" val="803768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9</a:t>
            </a:fld>
            <a:endParaRPr lang="en-US" dirty="0">
              <a:latin typeface="Calibri"/>
              <a:ea typeface="Calibri"/>
              <a:cs typeface="Calibri"/>
              <a:sym typeface="Calibri"/>
            </a:endParaRPr>
          </a:p>
        </p:txBody>
      </p:sp>
      <p:sp>
        <p:nvSpPr>
          <p:cNvPr id="4" name="Rectangle 3"/>
          <p:cNvSpPr/>
          <p:nvPr/>
        </p:nvSpPr>
        <p:spPr>
          <a:xfrm>
            <a:off x="114300" y="759917"/>
            <a:ext cx="8394700" cy="1600438"/>
          </a:xfrm>
          <a:prstGeom prst="rect">
            <a:avLst/>
          </a:prstGeom>
        </p:spPr>
        <p:txBody>
          <a:bodyPr wrap="square">
            <a:spAutoFit/>
          </a:bodyPr>
          <a:lstStyle/>
          <a:p>
            <a:r>
              <a:rPr lang="en-US" sz="2800" b="1" dirty="0">
                <a:ea typeface="Source Sans Pro"/>
              </a:rPr>
              <a:t>Scratch Page*</a:t>
            </a:r>
            <a:endParaRPr lang="en-US" sz="2800" dirty="0"/>
          </a:p>
          <a:p>
            <a:pPr>
              <a:buSzPct val="25000"/>
            </a:pPr>
            <a:endParaRPr lang="en-US" b="1" dirty="0">
              <a:ea typeface="Source Sans Pro"/>
            </a:endParaRPr>
          </a:p>
          <a:p>
            <a:pPr>
              <a:buSzPct val="25000"/>
            </a:pPr>
            <a:r>
              <a:rPr lang="en-US" b="1" dirty="0">
                <a:ea typeface="Source Sans Pro"/>
              </a:rPr>
              <a:t>Reminder: </a:t>
            </a:r>
            <a:r>
              <a:rPr lang="en-US" b="1" dirty="0" err="1">
                <a:ea typeface="Source Sans Pro"/>
              </a:rPr>
              <a:t>edX</a:t>
            </a:r>
            <a:r>
              <a:rPr lang="en-US" b="1" dirty="0">
                <a:ea typeface="Source Sans Pro"/>
              </a:rPr>
              <a:t> has a 10MB file size limit for document submission. </a:t>
            </a:r>
            <a:r>
              <a:rPr lang="en-US" dirty="0">
                <a:ea typeface="Source Sans Pro"/>
              </a:rPr>
              <a:t>If you have selected large image(s), you may need to resize before submitting, OR you may simply include a web URL for the image in the image location. Be sure to submit your assignment at least one hour before the deadline to provide time for troubleshooting.</a:t>
            </a:r>
            <a:endParaRPr lang="en-US" dirty="0"/>
          </a:p>
        </p:txBody>
      </p:sp>
    </p:spTree>
    <p:extLst>
      <p:ext uri="{BB962C8B-B14F-4D97-AF65-F5344CB8AC3E}">
        <p14:creationId xmlns:p14="http://schemas.microsoft.com/office/powerpoint/2010/main" val="2387825450"/>
      </p:ext>
    </p:extLst>
  </p:cSld>
  <p:clrMapOvr>
    <a:masterClrMapping/>
  </p:clrMapOvr>
</p:sld>
</file>

<file path=ppt/theme/theme1.xml><?xml version="1.0" encoding="utf-8"?>
<a:theme xmlns:a="http://schemas.openxmlformats.org/drawingml/2006/main" name="Custom Design">
  <a:themeElements>
    <a:clrScheme name="Custom 9">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ustom Design">
  <a:themeElements>
    <a:clrScheme name="Custom 9">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6219</TotalTime>
  <Words>1665</Words>
  <Application>Microsoft Office PowerPoint</Application>
  <PresentationFormat>On-screen Show (4:3)</PresentationFormat>
  <Paragraphs>167</Paragraphs>
  <Slides>9</Slides>
  <Notes>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9</vt:i4>
      </vt:variant>
    </vt:vector>
  </HeadingPairs>
  <TitlesOfParts>
    <vt:vector size="15" baseType="lpstr">
      <vt:lpstr>Arial</vt:lpstr>
      <vt:lpstr>Calibri</vt:lpstr>
      <vt:lpstr>Source Sans Pro</vt:lpstr>
      <vt:lpstr>Times New Roman</vt:lpstr>
      <vt:lpstr>Custom Design</vt:lpstr>
      <vt:lpstr>1_Custom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Christina Temes</dc:creator>
  <cp:keywords/>
  <dc:description/>
  <cp:lastModifiedBy>Tomas Mawyin</cp:lastModifiedBy>
  <cp:revision>195</cp:revision>
  <dcterms:modified xsi:type="dcterms:W3CDTF">2019-12-08T15:08:03Z</dcterms:modified>
  <cp:category/>
</cp:coreProperties>
</file>