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E90"/>
    <a:srgbClr val="00A94F"/>
    <a:srgbClr val="A11B30"/>
    <a:srgbClr val="3489C7"/>
    <a:srgbClr val="8A8B8C"/>
    <a:srgbClr val="343434"/>
    <a:srgbClr val="565656"/>
    <a:srgbClr val="ACACAC"/>
    <a:srgbClr val="6D6D6D"/>
    <a:srgbClr val="57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6" autoAdjust="0"/>
    <p:restoredTop sz="94643"/>
  </p:normalViewPr>
  <p:slideViewPr>
    <p:cSldViewPr snapToGrid="0" snapToObjects="1">
      <p:cViewPr>
        <p:scale>
          <a:sx n="99" d="100"/>
          <a:sy n="99" d="100"/>
        </p:scale>
        <p:origin x="-680" y="-80"/>
      </p:cViewPr>
      <p:guideLst>
        <p:guide orient="horz" pos="2160"/>
        <p:guide orient="horz" pos="4174"/>
        <p:guide orient="horz" pos="113"/>
        <p:guide orient="horz" pos="2214"/>
        <p:guide pos="2880"/>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300395"/>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3520440" cy="357337"/>
          </a:xfrm>
          <a:prstGeom prst="rect">
            <a:avLst/>
          </a:prstGeom>
          <a:solidFill>
            <a:srgbClr val="433E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135609" y="31314"/>
            <a:ext cx="3315930" cy="213385"/>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smtClean="0">
                <a:solidFill>
                  <a:srgbClr val="FFFFFF"/>
                </a:solidFill>
                <a:latin typeface="Arial"/>
                <a:ea typeface="Source Sans Pro"/>
                <a:cs typeface="Arial"/>
                <a:sym typeface="Source Sans Pro"/>
              </a:rPr>
              <a:t>Quantitative Methods in </a:t>
            </a:r>
            <a:r>
              <a:rPr lang="en-US" sz="1100" b="1" i="0" baseline="0" smtClean="0">
                <a:solidFill>
                  <a:srgbClr val="FFFFFF"/>
                </a:solidFill>
                <a:latin typeface="Arial"/>
                <a:ea typeface="Source Sans Pro"/>
                <a:cs typeface="Arial"/>
                <a:sym typeface="Source Sans Pro"/>
              </a:rPr>
              <a:t>Systems</a:t>
            </a:r>
            <a:r>
              <a:rPr lang="en-US" sz="1100" b="1" i="0" smtClean="0">
                <a:solidFill>
                  <a:srgbClr val="FFFFFF"/>
                </a:solidFill>
                <a:latin typeface="Arial"/>
                <a:ea typeface="Source Sans Pro"/>
                <a:cs typeface="Arial"/>
                <a:sym typeface="Source Sans Pro"/>
              </a:rPr>
              <a:t> Engineering</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37707"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4"/>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Quantitative Methods in Systems Engineering</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endParaRPr lang="en-US"/>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smtClean="0">
                <a:solidFill>
                  <a:schemeClr val="bg1"/>
                </a:solidFill>
                <a:ea typeface="Source Sans Pro"/>
                <a:sym typeface="Source Sans Pro"/>
              </a:rPr>
              <a:t>Action Plan</a:t>
            </a:r>
            <a:endParaRPr lang="en-US" sz="2800" dirty="0">
              <a:solidFill>
                <a:schemeClr val="bg1"/>
              </a:solidFill>
              <a:ea typeface="Source Sans Pro"/>
              <a:sym typeface="Source Sans Pro"/>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a:t>
            </a:r>
            <a:r>
              <a:rPr lang="en-US" sz="3000" b="1" dirty="0" smtClean="0">
                <a:ea typeface="Source Sans Pro"/>
                <a:sym typeface="Source Sans Pro"/>
              </a:rPr>
              <a:t>2 </a:t>
            </a:r>
            <a:r>
              <a:rPr lang="en-US" sz="3000" b="1" dirty="0" smtClean="0">
                <a:ea typeface="Source Sans Pro"/>
                <a:sym typeface="Source Sans Pro"/>
              </a:rPr>
              <a:t>Action Plan</a:t>
            </a:r>
            <a:endParaRPr lang="en-US" sz="3000" b="1" dirty="0">
              <a:ea typeface="Source Sans Pro"/>
              <a:sym typeface="Source Sans Pro"/>
            </a:endParaRP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smtClean="0">
                <a:solidFill>
                  <a:srgbClr val="3F3F3F"/>
                </a:solidFill>
                <a:ea typeface="Source Sans Pro"/>
                <a:sym typeface="Source Sans Pro"/>
              </a:rPr>
              <a:t>In developing an action plan, you have the opportunity to get clarity on how this course will be beneficial to </a:t>
            </a:r>
            <a:r>
              <a:rPr lang="en-US" sz="1200" b="1" dirty="0" smtClean="0">
                <a:solidFill>
                  <a:srgbClr val="3F3F3F"/>
                </a:solidFill>
                <a:ea typeface="Source Sans Pro"/>
                <a:sym typeface="Source Sans Pro"/>
              </a:rPr>
              <a:t>you</a:t>
            </a:r>
            <a:r>
              <a:rPr lang="en-US" sz="1200" dirty="0" smtClean="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smtClean="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47346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smtClean="0">
                <a:latin typeface="+mj-lt"/>
                <a:ea typeface="Source Sans Pro"/>
                <a:cs typeface="Source Sans Pro"/>
                <a:sym typeface="Source Sans Pro"/>
              </a:rPr>
              <a:t>Set Short-Term </a:t>
            </a:r>
            <a:r>
              <a:rPr lang="en-US" sz="2700" b="1" dirty="0" smtClean="0">
                <a:latin typeface="+mj-lt"/>
                <a:ea typeface="Source Sans Pro"/>
                <a:cs typeface="Source Sans Pro"/>
                <a:sym typeface="Source Sans Pro"/>
              </a:rPr>
              <a:t>Goals</a:t>
            </a:r>
            <a:endParaRPr lang="en-US" sz="2700" b="1" dirty="0">
              <a:latin typeface="+mj-lt"/>
              <a:ea typeface="Source Sans Pro"/>
              <a:cs typeface="Source Sans Pro"/>
              <a:sym typeface="Source Sans Pro"/>
            </a:endParaRPr>
          </a:p>
        </p:txBody>
      </p:sp>
      <p:graphicFrame>
        <p:nvGraphicFramePr>
          <p:cNvPr id="4" name="Table 3"/>
          <p:cNvGraphicFramePr>
            <a:graphicFrameLocks noGrp="1"/>
          </p:cNvGraphicFramePr>
          <p:nvPr>
            <p:extLst>
              <p:ext uri="{D42A27DB-BD31-4B8C-83A1-F6EECF244321}">
                <p14:modId xmlns:p14="http://schemas.microsoft.com/office/powerpoint/2010/main" val="2462072812"/>
              </p:ext>
            </p:extLst>
          </p:nvPr>
        </p:nvGraphicFramePr>
        <p:xfrm>
          <a:off x="449147" y="2176973"/>
          <a:ext cx="8176133" cy="2054126"/>
        </p:xfrm>
        <a:graphic>
          <a:graphicData uri="http://schemas.openxmlformats.org/drawingml/2006/table">
            <a:tbl>
              <a:tblPr firstRow="1" bandRow="1">
                <a:tableStyleId>{9D7B26C5-4107-4FEC-AEDC-1716B250A1EF}</a:tableStyleId>
              </a:tblPr>
              <a:tblGrid>
                <a:gridCol w="1899916"/>
                <a:gridCol w="1979181"/>
                <a:gridCol w="2984703"/>
                <a:gridCol w="1312333"/>
              </a:tblGrid>
              <a:tr h="440869">
                <a:tc>
                  <a:txBody>
                    <a:bodyPr/>
                    <a:lstStyle/>
                    <a:p>
                      <a:r>
                        <a:rPr lang="en-US" sz="1400" dirty="0" smtClean="0"/>
                        <a:t>Three things I will do differently in the next 90 days?</a:t>
                      </a:r>
                      <a:endParaRPr lang="en-US" sz="1400" b="1" i="0" dirty="0">
                        <a:latin typeface="Arial Narrow"/>
                        <a:cs typeface="Arial Narrow"/>
                      </a:endParaRPr>
                    </a:p>
                  </a:txBody>
                  <a:tcPr/>
                </a:tc>
                <a:tc>
                  <a:txBody>
                    <a:bodyPr/>
                    <a:lstStyle/>
                    <a:p>
                      <a:r>
                        <a:rPr lang="en-US" sz="1400" dirty="0" smtClean="0"/>
                        <a:t>Who do</a:t>
                      </a:r>
                      <a:r>
                        <a:rPr lang="en-US" sz="1400" baseline="0" dirty="0" smtClean="0"/>
                        <a:t> I need to involve</a:t>
                      </a:r>
                      <a:r>
                        <a:rPr lang="en-US" sz="1400" dirty="0" smtClean="0"/>
                        <a:t>?* </a:t>
                      </a:r>
                      <a:endParaRPr lang="en-US" sz="1400" b="1" i="0" dirty="0">
                        <a:latin typeface="Arial Narrow"/>
                        <a:cs typeface="Arial Narrow"/>
                      </a:endParaRPr>
                    </a:p>
                  </a:txBody>
                  <a:tcPr/>
                </a:tc>
                <a:tc>
                  <a:txBody>
                    <a:bodyPr/>
                    <a:lstStyle/>
                    <a:p>
                      <a:r>
                        <a:rPr lang="en-US" sz="1400" dirty="0" smtClean="0"/>
                        <a:t>How will</a:t>
                      </a:r>
                      <a:r>
                        <a:rPr lang="en-US" sz="1400" baseline="0" dirty="0" smtClean="0"/>
                        <a:t> I measure success? </a:t>
                      </a:r>
                      <a:endParaRPr lang="en-US" sz="1400" b="1" i="0" dirty="0">
                        <a:latin typeface="Arial Narrow"/>
                        <a:cs typeface="Arial Narrow"/>
                      </a:endParaRPr>
                    </a:p>
                  </a:txBody>
                  <a:tcPr/>
                </a:tc>
                <a:tc>
                  <a:txBody>
                    <a:bodyPr/>
                    <a:lstStyle/>
                    <a:p>
                      <a:r>
                        <a:rPr lang="en-US" sz="1400" dirty="0" smtClean="0"/>
                        <a:t>Target date for review</a:t>
                      </a:r>
                      <a:endParaRPr lang="en-US" sz="1400" b="1"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bl>
          </a:graphicData>
        </a:graphic>
      </p:graphicFrame>
      <p:sp>
        <p:nvSpPr>
          <p:cNvPr id="32"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Evaluate the following table below. Enter your own examples from your work of </a:t>
            </a:r>
            <a:r>
              <a:rPr lang="en-US" sz="1200" b="1" i="1" dirty="0">
                <a:solidFill>
                  <a:srgbClr val="3F3F3F"/>
                </a:solidFill>
                <a:ea typeface="Source Sans Pro"/>
                <a:sym typeface="Source Sans Pro"/>
              </a:rPr>
              <a:t>what you’ll do differently, who you will involve, how you’ll measure success, and target dates for review. </a:t>
            </a:r>
            <a:endParaRPr lang="en-US" sz="1200" dirty="0">
              <a:solidFill>
                <a:srgbClr val="3F3F3F"/>
              </a:solidFill>
              <a:ea typeface="Source Sans Pro"/>
              <a:sym typeface="Source Sans Pro"/>
            </a:endParaRPr>
          </a:p>
        </p:txBody>
      </p:sp>
      <p:graphicFrame>
        <p:nvGraphicFramePr>
          <p:cNvPr id="6" name="Table 5"/>
          <p:cNvGraphicFramePr>
            <a:graphicFrameLocks noGrp="1"/>
          </p:cNvGraphicFramePr>
          <p:nvPr>
            <p:extLst>
              <p:ext uri="{D42A27DB-BD31-4B8C-83A1-F6EECF244321}">
                <p14:modId xmlns:p14="http://schemas.microsoft.com/office/powerpoint/2010/main" val="3717427361"/>
              </p:ext>
            </p:extLst>
          </p:nvPr>
        </p:nvGraphicFramePr>
        <p:xfrm>
          <a:off x="449146" y="4694168"/>
          <a:ext cx="8176133" cy="440869"/>
        </p:xfrm>
        <a:graphic>
          <a:graphicData uri="http://schemas.openxmlformats.org/drawingml/2006/table">
            <a:tbl>
              <a:tblPr firstRow="1" bandRow="1">
                <a:tableStyleId>{9D7B26C5-4107-4FEC-AEDC-1716B250A1EF}</a:tableStyleId>
              </a:tblPr>
              <a:tblGrid>
                <a:gridCol w="8176133"/>
              </a:tblGrid>
              <a:tr h="440869">
                <a:tc>
                  <a:txBody>
                    <a:bodyPr/>
                    <a:lstStyle/>
                    <a:p>
                      <a:r>
                        <a:rPr lang="en-US" sz="1200" b="0" i="0" dirty="0" smtClean="0">
                          <a:latin typeface="Arial Narrow"/>
                          <a:cs typeface="Arial Narrow"/>
                        </a:rPr>
                        <a:t>*</a:t>
                      </a:r>
                      <a:r>
                        <a:rPr lang="en-US" sz="1200" b="0" i="0" baseline="0" dirty="0" smtClean="0">
                          <a:latin typeface="Arial Narrow"/>
                          <a:cs typeface="Arial Narrow"/>
                        </a:rPr>
                        <a:t> </a:t>
                      </a:r>
                      <a:r>
                        <a:rPr lang="en-US" sz="1200" b="1" i="0" baseline="0" dirty="0" smtClean="0">
                          <a:latin typeface="Arial Narrow"/>
                          <a:cs typeface="Arial Narrow"/>
                        </a:rPr>
                        <a:t>Have you identified a mentor? This would be a great opportunity to do so. </a:t>
                      </a:r>
                      <a:endParaRPr lang="en-US" sz="1200" b="0" i="0" dirty="0">
                        <a:latin typeface="Arial Narrow"/>
                        <a:cs typeface="Arial Narrow"/>
                      </a:endParaRPr>
                    </a:p>
                  </a:txBody>
                  <a:tcPr/>
                </a:tc>
              </a:tr>
            </a:tbl>
          </a:graphicData>
        </a:graphic>
      </p:graphicFrame>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6197007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a:ea typeface="Source Sans Pro"/>
                <a:cs typeface="Source Sans Pro"/>
                <a:sym typeface="Source Sans Pro"/>
              </a:rPr>
              <a:t>Set Medium-Term Goals</a:t>
            </a:r>
            <a:endParaRPr lang="en-US" sz="2700" b="1" dirty="0">
              <a:ea typeface="Source Sans Pro"/>
              <a:cs typeface="Source Sans Pro"/>
              <a:sym typeface="Source Sans Pro"/>
            </a:endParaRPr>
          </a:p>
        </p:txBody>
      </p:sp>
      <p:graphicFrame>
        <p:nvGraphicFramePr>
          <p:cNvPr id="4" name="Table 3"/>
          <p:cNvGraphicFramePr>
            <a:graphicFrameLocks noGrp="1"/>
          </p:cNvGraphicFramePr>
          <p:nvPr>
            <p:extLst>
              <p:ext uri="{D42A27DB-BD31-4B8C-83A1-F6EECF244321}">
                <p14:modId xmlns:p14="http://schemas.microsoft.com/office/powerpoint/2010/main" val="1040637744"/>
              </p:ext>
            </p:extLst>
          </p:nvPr>
        </p:nvGraphicFramePr>
        <p:xfrm>
          <a:off x="450361" y="2177320"/>
          <a:ext cx="8125332" cy="1975029"/>
        </p:xfrm>
        <a:graphic>
          <a:graphicData uri="http://schemas.openxmlformats.org/drawingml/2006/table">
            <a:tbl>
              <a:tblPr firstRow="1" bandRow="1">
                <a:tableStyleId>{9D7B26C5-4107-4FEC-AEDC-1716B250A1EF}</a:tableStyleId>
              </a:tblPr>
              <a:tblGrid>
                <a:gridCol w="3866599"/>
                <a:gridCol w="4258733"/>
              </a:tblGrid>
              <a:tr h="440869">
                <a:tc>
                  <a:txBody>
                    <a:bodyPr/>
                    <a:lstStyle/>
                    <a:p>
                      <a:r>
                        <a:rPr lang="en-US" sz="1400" dirty="0" smtClean="0"/>
                        <a:t>Short-Term </a:t>
                      </a:r>
                      <a:r>
                        <a:rPr lang="en-US" sz="1400" dirty="0" smtClean="0"/>
                        <a:t>Goals </a:t>
                      </a:r>
                      <a:br>
                        <a:rPr lang="en-US" sz="1400" dirty="0" smtClean="0"/>
                      </a:br>
                      <a:r>
                        <a:rPr lang="en-US" sz="1400" dirty="0" smtClean="0"/>
                        <a:t>( 90 days ) </a:t>
                      </a:r>
                      <a:endParaRPr lang="en-US" sz="1400" b="1" i="0" dirty="0">
                        <a:latin typeface="Arial Narrow"/>
                        <a:cs typeface="Arial Narrow"/>
                      </a:endParaRPr>
                    </a:p>
                  </a:txBody>
                  <a:tcPr/>
                </a:tc>
                <a:tc>
                  <a:txBody>
                    <a:bodyPr/>
                    <a:lstStyle/>
                    <a:p>
                      <a:r>
                        <a:rPr lang="en-US" sz="1400" dirty="0" smtClean="0"/>
                        <a:t>Medium-Term </a:t>
                      </a:r>
                      <a:r>
                        <a:rPr lang="en-US" sz="1400" dirty="0" smtClean="0"/>
                        <a:t>Goals </a:t>
                      </a:r>
                      <a:br>
                        <a:rPr lang="en-US" sz="1400" dirty="0" smtClean="0"/>
                      </a:br>
                      <a:r>
                        <a:rPr lang="en-US" sz="1400" dirty="0" smtClean="0"/>
                        <a:t>( 12-15 months ) </a:t>
                      </a:r>
                      <a:endParaRPr lang="en-US" sz="1400" b="1" i="0" dirty="0">
                        <a:latin typeface="Arial Narrow"/>
                        <a:cs typeface="Arial Narrow"/>
                      </a:endParaRPr>
                    </a:p>
                  </a:txBody>
                  <a:tcPr/>
                </a:tc>
              </a:tr>
              <a:tr h="575132">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bl>
          </a:graphicData>
        </a:graphic>
      </p:graphicFrame>
      <p:sp>
        <p:nvSpPr>
          <p:cNvPr id="32"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ea typeface="Source Sans Pro"/>
                <a:sym typeface="Source Sans Pro"/>
              </a:rPr>
              <a:t>Evaluate the following table below. Enter your own examples of </a:t>
            </a:r>
            <a:r>
              <a:rPr lang="en-US" sz="1200" b="1" i="1" dirty="0">
                <a:solidFill>
                  <a:srgbClr val="3F3F3F"/>
                </a:solidFill>
                <a:ea typeface="Source Sans Pro"/>
                <a:sym typeface="Source Sans Pro"/>
              </a:rPr>
              <a:t>short and medium term goals</a:t>
            </a:r>
            <a:endParaRPr lang="en-US" sz="1200" dirty="0">
              <a:solidFill>
                <a:srgbClr val="3F3F3F"/>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3"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a:solidFill>
                  <a:schemeClr val="dk1"/>
                </a:solidFill>
                <a:ea typeface="Source Sans Pro"/>
                <a:sym typeface="Source Sans Pro"/>
              </a:rPr>
              <a:t>Be sure to revisit your goals so that you can actively be making progress.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week 4, you’ll be prompted to revisit and assess your plan. You will upload your finished slides along with a self-assessment. </a:t>
            </a:r>
          </a:p>
          <a:p>
            <a:pPr>
              <a:buClr>
                <a:schemeClr val="dk1"/>
              </a:buClr>
            </a:pPr>
            <a:endParaRPr lang="en-US" sz="1200" dirty="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Return to the course and click “I completed my Week 2 Action Plan.”</a:t>
            </a:r>
          </a:p>
          <a:p>
            <a:pPr>
              <a:buClr>
                <a:schemeClr val="dk1"/>
              </a:buClr>
            </a:pPr>
            <a:endParaRPr lang="en-US" sz="1200" dirty="0">
              <a:solidFill>
                <a:schemeClr val="dk1"/>
              </a:solidFill>
              <a:ea typeface="Source Sans Pro"/>
              <a:sym typeface="Source Sans Pro"/>
            </a:endParaRPr>
          </a:p>
          <a:p>
            <a:pPr>
              <a:buClr>
                <a:schemeClr val="dk1"/>
              </a:buClr>
            </a:pPr>
            <a:endParaRPr lang="en-US" sz="1200" dirty="0">
              <a:solidFill>
                <a:schemeClr val="dk1"/>
              </a:solidFill>
              <a:ea typeface="Source Sans Pro"/>
              <a:sym typeface="Source Sans Pro"/>
            </a:endParaRPr>
          </a:p>
          <a:p>
            <a:pPr>
              <a:buClr>
                <a:schemeClr val="dk1"/>
              </a:buClr>
            </a:pPr>
            <a:r>
              <a:rPr lang="en-US" sz="1200" dirty="0" smtClean="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4"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smtClean="0">
                <a:ea typeface="Source Sans Pro"/>
                <a:sym typeface="Source Sans Pro"/>
              </a:rPr>
              <a:t>Next Steps</a:t>
            </a:r>
            <a:endParaRPr lang="en-US" sz="3000" b="1" dirty="0">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2868200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6067</TotalTime>
  <Words>259</Words>
  <Application>Microsoft Macintosh PowerPoint</Application>
  <PresentationFormat>On-screen Show (4:3)</PresentationFormat>
  <Paragraphs>34</Paragraphs>
  <Slides>5</Slides>
  <Notes>2</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TC Haldi</cp:lastModifiedBy>
  <cp:revision>169</cp:revision>
  <dcterms:modified xsi:type="dcterms:W3CDTF">2017-02-01T14:59:04Z</dcterms:modified>
  <cp:category/>
</cp:coreProperties>
</file>