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15"/>
  </p:notesMasterIdLst>
  <p:handoutMasterIdLst>
    <p:handoutMasterId r:id="rId16"/>
  </p:handoutMasterIdLst>
  <p:sldIdLst>
    <p:sldId id="256" r:id="rId3"/>
    <p:sldId id="287" r:id="rId4"/>
    <p:sldId id="288" r:id="rId5"/>
    <p:sldId id="289" r:id="rId6"/>
    <p:sldId id="297" r:id="rId7"/>
    <p:sldId id="298" r:id="rId8"/>
    <p:sldId id="299" r:id="rId9"/>
    <p:sldId id="300" r:id="rId10"/>
    <p:sldId id="301" r:id="rId11"/>
    <p:sldId id="292" r:id="rId12"/>
    <p:sldId id="293" r:id="rId13"/>
    <p:sldId id="294" r:id="rId1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1" autoAdjust="0"/>
    <p:restoredTop sz="95993" autoAdjust="0"/>
  </p:normalViewPr>
  <p:slideViewPr>
    <p:cSldViewPr snapToGrid="0" snapToObjects="1">
      <p:cViewPr varScale="1">
        <p:scale>
          <a:sx n="52" d="100"/>
          <a:sy n="52" d="100"/>
        </p:scale>
        <p:origin x="1240" y="40"/>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11/22/2017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656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2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smtClean="0">
                <a:solidFill>
                  <a:srgbClr val="FFFFFF"/>
                </a:solidFill>
                <a:latin typeface="Arial"/>
                <a:ea typeface="Source Sans Pro"/>
                <a:cs typeface="Arial"/>
                <a:sym typeface="Source Sans Pro"/>
              </a:rPr>
              <a:t>Model-Based</a:t>
            </a:r>
            <a:r>
              <a:rPr lang="en-US" sz="1100" b="1" i="0" baseline="0" dirty="0" smtClean="0">
                <a:solidFill>
                  <a:srgbClr val="FFFFFF"/>
                </a:solidFill>
                <a:latin typeface="Arial"/>
                <a:ea typeface="Source Sans Pro"/>
                <a:cs typeface="Arial"/>
                <a:sym typeface="Source Sans Pro"/>
              </a:rPr>
              <a:t> Systems</a:t>
            </a:r>
            <a:r>
              <a:rPr lang="en-US" sz="1100" b="1" i="0" dirty="0" smtClean="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a:t>
            </a:r>
            <a:r>
              <a:rPr lang="en-US" i="1" dirty="0" smtClean="0">
                <a:solidFill>
                  <a:srgbClr val="565656"/>
                </a:solidFill>
                <a:ea typeface="Source Sans Pro"/>
              </a:rPr>
              <a:t>1: What Is MBSE?</a:t>
            </a:r>
            <a:endParaRPr lang="en-US" sz="2000" b="1" dirty="0" smtClean="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endParaRPr lang="en-US"/>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smtClean="0">
                <a:solidFill>
                  <a:schemeClr val="bg1"/>
                </a:solidFill>
                <a:ea typeface="Source Sans Pro"/>
                <a:sym typeface="Source Sans Pro"/>
              </a:rPr>
              <a:t>Project </a:t>
            </a:r>
            <a:endParaRPr lang="en-US" sz="2800" dirty="0">
              <a:solidFill>
                <a:schemeClr val="bg1"/>
              </a:solidFill>
              <a:ea typeface="Source Sans Pro"/>
              <a:sym typeface="Source Sans Pro"/>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4" name="Subtitle 2"/>
          <p:cNvSpPr txBox="1">
            <a:spLocks/>
          </p:cNvSpPr>
          <p:nvPr/>
        </p:nvSpPr>
        <p:spPr>
          <a:xfrm>
            <a:off x="114300" y="1257551"/>
            <a:ext cx="6845300" cy="423041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 typeface="Arial"/>
              <a:buChar char="•"/>
            </a:pPr>
            <a:r>
              <a:rPr lang="en-US" sz="1600" dirty="0" smtClean="0">
                <a:solidFill>
                  <a:schemeClr val="tx1"/>
                </a:solidFill>
              </a:rPr>
              <a:t>Submit your completed Week 1 Project file</a:t>
            </a:r>
          </a:p>
          <a:p>
            <a:pPr marL="742917" lvl="1" indent="-285750">
              <a:buFont typeface="Arial"/>
              <a:buChar char="•"/>
            </a:pPr>
            <a:r>
              <a:rPr lang="en-US" sz="1600" dirty="0" smtClean="0">
                <a:solidFill>
                  <a:schemeClr val="tx1"/>
                </a:solidFill>
              </a:rPr>
              <a:t>Note: The maximum file size that can be submitted is 10MB. </a:t>
            </a:r>
          </a:p>
          <a:p>
            <a:pPr marL="742917" lvl="1" indent="-285750">
              <a:buFont typeface="Arial"/>
              <a:buChar char="•"/>
            </a:pPr>
            <a:endParaRPr lang="en-US" sz="1600" dirty="0" smtClean="0">
              <a:solidFill>
                <a:schemeClr val="tx1"/>
              </a:solidFill>
            </a:endParaRPr>
          </a:p>
          <a:p>
            <a:pPr marL="285750" indent="-285750">
              <a:buFont typeface="Arial"/>
              <a:buChar char="•"/>
            </a:pPr>
            <a:r>
              <a:rPr lang="en-US" sz="1600" dirty="0" smtClean="0">
                <a:solidFill>
                  <a:schemeClr val="tx1"/>
                </a:solidFill>
              </a:rPr>
              <a:t>Assess your completed Week 1 Project</a:t>
            </a:r>
          </a:p>
          <a:p>
            <a:pPr marL="742917" lvl="1" indent="-285750">
              <a:buFont typeface="Arial"/>
              <a:buChar char="•"/>
            </a:pPr>
            <a:r>
              <a:rPr lang="en-US" sz="1600" dirty="0"/>
              <a:t>A scoring rubric can be downloaded from the </a:t>
            </a:r>
            <a:r>
              <a:rPr lang="en-US" sz="1600" dirty="0" smtClean="0"/>
              <a:t>Project Instructions page. </a:t>
            </a:r>
            <a:endParaRPr lang="en-US" sz="1600" dirty="0"/>
          </a:p>
        </p:txBody>
      </p:sp>
      <p:sp>
        <p:nvSpPr>
          <p:cNvPr id="5" name="Title 1"/>
          <p:cNvSpPr txBox="1">
            <a:spLocks/>
          </p:cNvSpPr>
          <p:nvPr/>
        </p:nvSpPr>
        <p:spPr>
          <a:xfrm>
            <a:off x="114300" y="552536"/>
            <a:ext cx="82296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a:t>
            </a:r>
            <a:r>
              <a:rPr lang="en-US" sz="2000" b="1" dirty="0"/>
              <a:t>7</a:t>
            </a:r>
            <a:r>
              <a:rPr lang="en-US" sz="2000" b="1" kern="0" dirty="0" smtClean="0"/>
              <a:t>: Submit and Self-Assess Your Project</a:t>
            </a:r>
            <a:endParaRPr lang="en-US" sz="2000" b="1" kern="0" dirty="0"/>
          </a:p>
        </p:txBody>
      </p:sp>
    </p:spTree>
    <p:extLst>
      <p:ext uri="{BB962C8B-B14F-4D97-AF65-F5344CB8AC3E}">
        <p14:creationId xmlns:p14="http://schemas.microsoft.com/office/powerpoint/2010/main" val="92337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smtClean="0">
              <a:ea typeface="Source Sans Pro"/>
            </a:endParaRPr>
          </a:p>
          <a:p>
            <a:pPr>
              <a:buSzPct val="25000"/>
            </a:pPr>
            <a:r>
              <a:rPr lang="en-US" b="1" dirty="0" smtClean="0">
                <a:ea typeface="Source Sans Pro"/>
              </a:rPr>
              <a:t>Reminder</a:t>
            </a:r>
            <a:r>
              <a:rPr lang="en-US" b="1" dirty="0">
                <a:ea typeface="Source Sans Pro"/>
              </a:rPr>
              <a:t>: </a:t>
            </a:r>
            <a:r>
              <a:rPr lang="en-US" b="1" dirty="0" err="1">
                <a:ea typeface="Source Sans Pro"/>
              </a:rPr>
              <a:t>edX</a:t>
            </a:r>
            <a:r>
              <a:rPr lang="en-US" b="1" dirty="0">
                <a:ea typeface="Source Sans Pro"/>
              </a:rPr>
              <a:t> has a </a:t>
            </a:r>
            <a:r>
              <a:rPr lang="en-US" b="1" dirty="0" smtClean="0">
                <a:ea typeface="Source Sans Pro"/>
              </a:rPr>
              <a:t>10MB </a:t>
            </a:r>
            <a:r>
              <a:rPr lang="en-US" b="1" dirty="0">
                <a:ea typeface="Source Sans Pro"/>
              </a:rPr>
              <a:t>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r>
              <a:rPr lang="en-US" dirty="0" smtClean="0">
                <a:ea typeface="Source Sans Pro"/>
              </a:rPr>
              <a:t>.</a:t>
            </a:r>
            <a:endParaRPr lang="en-US" dirty="0"/>
          </a:p>
        </p:txBody>
      </p:sp>
    </p:spTree>
    <p:extLst>
      <p:ext uri="{BB962C8B-B14F-4D97-AF65-F5344CB8AC3E}">
        <p14:creationId xmlns:p14="http://schemas.microsoft.com/office/powerpoint/2010/main" val="80376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smtClean="0">
              <a:ea typeface="Source Sans Pro"/>
            </a:endParaRPr>
          </a:p>
          <a:p>
            <a:pPr>
              <a:buSzPct val="25000"/>
            </a:pPr>
            <a:r>
              <a:rPr lang="en-US" b="1" dirty="0" smtClean="0">
                <a:ea typeface="Source Sans Pro"/>
              </a:rPr>
              <a:t>Reminder</a:t>
            </a:r>
            <a:r>
              <a:rPr lang="en-US" b="1" dirty="0">
                <a:ea typeface="Source Sans Pro"/>
              </a:rPr>
              <a:t>: </a:t>
            </a:r>
            <a:r>
              <a:rPr lang="en-US" b="1" dirty="0" err="1">
                <a:ea typeface="Source Sans Pro"/>
              </a:rPr>
              <a:t>edX</a:t>
            </a:r>
            <a:r>
              <a:rPr lang="en-US" b="1" dirty="0">
                <a:ea typeface="Source Sans Pro"/>
              </a:rPr>
              <a:t> has a </a:t>
            </a:r>
            <a:r>
              <a:rPr lang="en-US" b="1" dirty="0" smtClean="0">
                <a:ea typeface="Source Sans Pro"/>
              </a:rPr>
              <a:t>10MB </a:t>
            </a:r>
            <a:r>
              <a:rPr lang="en-US" b="1" dirty="0">
                <a:ea typeface="Source Sans Pro"/>
              </a:rPr>
              <a:t>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r>
              <a:rPr lang="en-US" dirty="0" smtClean="0">
                <a:ea typeface="Source Sans Pro"/>
              </a:rPr>
              <a:t>.</a:t>
            </a:r>
            <a:endParaRPr lang="en-US" dirty="0"/>
          </a:p>
        </p:txBody>
      </p:sp>
    </p:spTree>
    <p:extLst>
      <p:ext uri="{BB962C8B-B14F-4D97-AF65-F5344CB8AC3E}">
        <p14:creationId xmlns:p14="http://schemas.microsoft.com/office/powerpoint/2010/main" val="238782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7" name="Shape 63"/>
          <p:cNvSpPr txBox="1"/>
          <p:nvPr/>
        </p:nvSpPr>
        <p:spPr>
          <a:xfrm>
            <a:off x="232245" y="1446106"/>
            <a:ext cx="4212755"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a:t>
            </a:r>
            <a:r>
              <a:rPr lang="en-US" dirty="0" smtClean="0">
                <a:solidFill>
                  <a:srgbClr val="3F3F3F"/>
                </a:solidFill>
                <a:ea typeface="Source Sans Pro"/>
              </a:rPr>
              <a:t>project on </a:t>
            </a:r>
            <a:r>
              <a:rPr lang="en-US" dirty="0">
                <a:solidFill>
                  <a:srgbClr val="3F3F3F"/>
                </a:solidFill>
                <a:ea typeface="Source Sans Pro"/>
              </a:rPr>
              <a:t>your local drive. We recommend the following format:</a:t>
            </a:r>
            <a:endParaRPr lang="en-US" dirty="0"/>
          </a:p>
          <a:p>
            <a:endParaRPr lang="en-US" dirty="0"/>
          </a:p>
          <a:p>
            <a:r>
              <a:rPr lang="en-US" i="1" dirty="0">
                <a:ea typeface="Souce Sans Pro"/>
              </a:rPr>
              <a:t> </a:t>
            </a:r>
            <a:r>
              <a:rPr lang="en-US" i="1" dirty="0" smtClean="0">
                <a:ea typeface="Souce Sans Pro"/>
              </a:rPr>
              <a:t>Lastname_Firstname_Course3_Week1</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a:t>
            </a:r>
            <a:r>
              <a:rPr lang="en-US" u="sng" dirty="0">
                <a:solidFill>
                  <a:schemeClr val="dk1"/>
                </a:solidFill>
                <a:ea typeface="Source Sans Pro"/>
                <a:sym typeface="Source Sans Pro"/>
              </a:rPr>
              <a:t>not</a:t>
            </a:r>
            <a:r>
              <a:rPr lang="en-US" dirty="0">
                <a:solidFill>
                  <a:schemeClr val="dk1"/>
                </a:solidFill>
                <a:ea typeface="Source Sans Pro"/>
                <a:sym typeface="Source Sans Pro"/>
              </a:rPr>
              <a: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The work in the project deliverable is </a:t>
            </a:r>
            <a:r>
              <a:rPr lang="en-US" b="1" dirty="0">
                <a:solidFill>
                  <a:schemeClr val="dk1"/>
                </a:solidFill>
                <a:ea typeface="Source Sans Pro"/>
                <a:sym typeface="Source Sans Pro"/>
              </a:rPr>
              <a:t>individual</a:t>
            </a:r>
            <a:r>
              <a:rPr lang="en-US" dirty="0">
                <a:solidFill>
                  <a:schemeClr val="dk1"/>
                </a:solidFill>
                <a:ea typeface="Source Sans Pro"/>
                <a:sym typeface="Source Sans Pro"/>
              </a:rPr>
              <a:t>. </a:t>
            </a:r>
            <a:endParaRPr lang="en-US" dirty="0" smtClean="0">
              <a:solidFill>
                <a:schemeClr val="dk1"/>
              </a:solidFill>
              <a:ea typeface="Source Sans Pro"/>
              <a:sym typeface="Source Sans Pro"/>
            </a:endParaRPr>
          </a:p>
          <a:p>
            <a:pPr>
              <a:buClr>
                <a:schemeClr val="dk1"/>
              </a:buClr>
              <a:buSzPct val="25000"/>
            </a:pPr>
            <a:endParaRPr lang="en-US" dirty="0" smtClean="0">
              <a:solidFill>
                <a:schemeClr val="dk1"/>
              </a:solidFill>
              <a:ea typeface="Source Sans Pro"/>
              <a:sym typeface="Source Sans Pro"/>
            </a:endParaRPr>
          </a:p>
          <a:p>
            <a:pPr>
              <a:buClr>
                <a:schemeClr val="dk1"/>
              </a:buClr>
              <a:buSzPct val="25000"/>
            </a:pPr>
            <a:r>
              <a:rPr lang="en-US" dirty="0" smtClean="0">
                <a:solidFill>
                  <a:schemeClr val="dk1"/>
                </a:solidFill>
                <a:ea typeface="Source Sans Pro"/>
                <a:sym typeface="Source Sans Pro"/>
              </a:rPr>
              <a:t>After you submit your project, you </a:t>
            </a:r>
            <a:r>
              <a:rPr lang="en-US" dirty="0">
                <a:solidFill>
                  <a:schemeClr val="dk1"/>
                </a:solidFill>
                <a:ea typeface="Source Sans Pro"/>
                <a:sym typeface="Source Sans Pro"/>
              </a:rPr>
              <a:t>will </a:t>
            </a:r>
            <a:r>
              <a:rPr lang="en-US" dirty="0" smtClean="0">
                <a:solidFill>
                  <a:schemeClr val="dk1"/>
                </a:solidFill>
                <a:ea typeface="Source Sans Pro"/>
                <a:sym typeface="Source Sans Pro"/>
              </a:rPr>
              <a:t>self</a:t>
            </a:r>
            <a:r>
              <a:rPr lang="en-US" dirty="0">
                <a:solidFill>
                  <a:schemeClr val="dk1"/>
                </a:solidFill>
                <a:ea typeface="Source Sans Pro"/>
                <a:sym typeface="Source Sans Pro"/>
              </a:rPr>
              <a:t>-</a:t>
            </a:r>
            <a:r>
              <a:rPr lang="en-US" dirty="0" smtClean="0">
                <a:solidFill>
                  <a:schemeClr val="dk1"/>
                </a:solidFill>
                <a:ea typeface="Source Sans Pro"/>
                <a:sym typeface="Source Sans Pro"/>
              </a:rPr>
              <a:t>assess </a:t>
            </a:r>
            <a:r>
              <a:rPr lang="en-US" dirty="0">
                <a:solidFill>
                  <a:schemeClr val="dk1"/>
                </a:solidFill>
                <a:ea typeface="Source Sans Pro"/>
                <a:sym typeface="Source Sans Pro"/>
              </a:rPr>
              <a:t>your </a:t>
            </a:r>
            <a:r>
              <a:rPr lang="en-US" dirty="0" smtClean="0">
                <a:solidFill>
                  <a:schemeClr val="dk1"/>
                </a:solidFill>
                <a:ea typeface="Source Sans Pro"/>
                <a:sym typeface="Source Sans Pro"/>
              </a:rPr>
              <a:t>work. </a:t>
            </a:r>
            <a:r>
              <a:rPr lang="en-US" dirty="0">
                <a:solidFill>
                  <a:schemeClr val="dk1"/>
                </a:solidFill>
                <a:ea typeface="Source Sans Pro"/>
                <a:sym typeface="Source Sans Pro"/>
              </a:rPr>
              <a:t>If you have any questions, feel free </a:t>
            </a:r>
            <a:r>
              <a:rPr lang="en-US" dirty="0" smtClean="0">
                <a:solidFill>
                  <a:schemeClr val="dk1"/>
                </a:solidFill>
                <a:ea typeface="Source Sans Pro"/>
                <a:sym typeface="Source Sans Pro"/>
              </a:rPr>
              <a:t>to contact a TA </a:t>
            </a:r>
            <a:r>
              <a:rPr lang="en-US" smtClean="0">
                <a:solidFill>
                  <a:schemeClr val="dk1"/>
                </a:solidFill>
                <a:ea typeface="Source Sans Pro"/>
                <a:sym typeface="Source Sans Pro"/>
              </a:rPr>
              <a:t>in </a:t>
            </a:r>
            <a:r>
              <a:rPr lang="en-US" smtClean="0">
                <a:solidFill>
                  <a:schemeClr val="dk1"/>
                </a:solidFill>
                <a:ea typeface="Source Sans Pro"/>
                <a:sym typeface="Source Sans Pro"/>
              </a:rPr>
              <a:t>the Discussion </a:t>
            </a:r>
            <a:r>
              <a:rPr lang="en-US" dirty="0" smtClean="0">
                <a:solidFill>
                  <a:schemeClr val="dk1"/>
                </a:solidFill>
                <a:ea typeface="Source Sans Pro"/>
                <a:sym typeface="Source Sans Pro"/>
              </a:rPr>
              <a:t>Forum.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smtClean="0">
                <a:solidFill>
                  <a:schemeClr val="dk1"/>
                </a:solidFill>
                <a:ea typeface="Source Sans Pro"/>
                <a:sym typeface="Source Sans Pro"/>
              </a:rPr>
              <a:t>Although </a:t>
            </a:r>
            <a:r>
              <a:rPr lang="en-US" dirty="0">
                <a:solidFill>
                  <a:schemeClr val="dk1"/>
                </a:solidFill>
                <a:ea typeface="Source Sans Pro"/>
                <a:sym typeface="Source Sans Pro"/>
              </a:rPr>
              <a:t>work is strictly individual, sharing ideas and concepts with other students is encouraged. </a:t>
            </a:r>
          </a:p>
          <a:p>
            <a:pPr>
              <a:buClr>
                <a:schemeClr val="dk1"/>
              </a:buClr>
              <a:buSzPct val="25000"/>
            </a:pPr>
            <a:endParaRPr lang="en-US"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800" b="1" dirty="0">
                <a:ea typeface="Source Sans Pro"/>
                <a:sym typeface="Source Sans Pro"/>
              </a:rPr>
              <a:t>Instructions</a:t>
            </a:r>
          </a:p>
        </p:txBody>
      </p:sp>
      <p:sp>
        <p:nvSpPr>
          <p:cNvPr id="11" name="TextBox 10"/>
          <p:cNvSpPr txBox="1"/>
          <p:nvPr/>
        </p:nvSpPr>
        <p:spPr>
          <a:xfrm>
            <a:off x="4870553" y="1416974"/>
            <a:ext cx="3917848" cy="3323987"/>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a:t>
            </a:r>
            <a:r>
              <a:rPr lang="en-US" b="1" dirty="0" smtClean="0">
                <a:solidFill>
                  <a:schemeClr val="dk1"/>
                </a:solidFill>
                <a:ea typeface="Source Sans Pro"/>
                <a:sym typeface="Source Sans Pro"/>
              </a:rPr>
              <a:t>10MB </a:t>
            </a:r>
            <a:r>
              <a:rPr lang="en-US" b="1" dirty="0">
                <a:solidFill>
                  <a:schemeClr val="dk1"/>
                </a:solidFill>
                <a:ea typeface="Source Sans Pro"/>
                <a:sym typeface="Source Sans Pro"/>
              </a:rPr>
              <a:t>file size limit for document submission. </a:t>
            </a:r>
            <a:r>
              <a:rPr lang="en-US" dirty="0">
                <a:solidFill>
                  <a:schemeClr val="dk1"/>
                </a:solidFill>
                <a:ea typeface="Source Sans Pro"/>
                <a:sym typeface="Source Sans Pro"/>
              </a:rPr>
              <a:t>If you have selected large image(s), you may need to </a:t>
            </a:r>
            <a:r>
              <a:rPr lang="en-US" dirty="0" smtClean="0">
                <a:solidFill>
                  <a:schemeClr val="dk1"/>
                </a:solidFill>
                <a:ea typeface="Source Sans Pro"/>
                <a:sym typeface="Source Sans Pro"/>
                <a:hlinkClick r:id="rId3"/>
              </a:rPr>
              <a:t>resize</a:t>
            </a:r>
            <a:r>
              <a:rPr lang="en-US" dirty="0" smtClean="0">
                <a:solidFill>
                  <a:schemeClr val="dk1"/>
                </a:solidFill>
                <a:ea typeface="Source Sans Pro"/>
                <a:sym typeface="Source Sans Pro"/>
              </a:rPr>
              <a:t> </a:t>
            </a:r>
            <a:r>
              <a:rPr lang="en-US" dirty="0">
                <a:solidFill>
                  <a:schemeClr val="dk1"/>
                </a:solidFill>
                <a:ea typeface="Source Sans Pro"/>
                <a:sym typeface="Source Sans Pro"/>
              </a:rPr>
              <a:t>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r>
              <a:rPr lang="en-US" b="1" dirty="0" smtClean="0">
                <a:solidFill>
                  <a:schemeClr val="dk1"/>
                </a:solidFill>
                <a:ea typeface="Source Sans Pro"/>
                <a:sym typeface="Source Sans Pro"/>
              </a:rPr>
              <a:t>.</a:t>
            </a:r>
          </a:p>
          <a:p>
            <a:endParaRPr lang="en-US" b="1" u="sng" dirty="0"/>
          </a:p>
          <a:p>
            <a:endParaRPr lang="en-US" b="1" dirty="0"/>
          </a:p>
        </p:txBody>
      </p:sp>
    </p:spTree>
    <p:extLst>
      <p:ext uri="{BB962C8B-B14F-4D97-AF65-F5344CB8AC3E}">
        <p14:creationId xmlns:p14="http://schemas.microsoft.com/office/powerpoint/2010/main" val="356047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1</a:t>
            </a:r>
            <a:r>
              <a:rPr lang="en-US" sz="2800" b="1" strike="noStrike" dirty="0" smtClean="0">
                <a:solidFill>
                  <a:srgbClr val="000000"/>
                </a:solidFill>
                <a:latin typeface="Arial"/>
                <a:ea typeface="Source Sans Pro"/>
              </a:rPr>
              <a:t>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buClr>
                <a:schemeClr val="dk1"/>
              </a:buClr>
              <a:buSzPct val="84615"/>
            </a:pPr>
            <a:r>
              <a:rPr lang="en-US" dirty="0" smtClean="0">
                <a:solidFill>
                  <a:schemeClr val="dk1"/>
                </a:solidFill>
              </a:rPr>
              <a:t>Choose a system on which you will propose an MBSE approach. This system can be anything you want, although it will likely be more useful for you to choose something from your work. Please ensure that the system has at least a medium or high level of complexity -- such as a car, satellite, enterprise server, or open-source software.</a:t>
            </a:r>
          </a:p>
          <a:p>
            <a:pPr lvl="0">
              <a:buClr>
                <a:schemeClr val="dk1"/>
              </a:buClr>
            </a:pPr>
            <a:endParaRPr lang="en-US" dirty="0" smtClean="0">
              <a:solidFill>
                <a:schemeClr val="dk1"/>
              </a:solidFill>
            </a:endParaRPr>
          </a:p>
          <a:p>
            <a:pPr lvl="0">
              <a:buSzPct val="84615"/>
            </a:pPr>
            <a:r>
              <a:rPr lang="en-US" dirty="0" smtClean="0">
                <a:solidFill>
                  <a:schemeClr val="dk1"/>
                </a:solidFill>
              </a:rPr>
              <a:t>If you are working in a team, one person in the group needs to be a domain expert for the model that the group selects.  </a:t>
            </a:r>
          </a:p>
          <a:p>
            <a:pPr lvl="0"/>
            <a:endParaRPr lang="en-US" dirty="0" smtClean="0">
              <a:solidFill>
                <a:schemeClr val="dk1"/>
              </a:solidFill>
            </a:endParaRPr>
          </a:p>
          <a:p>
            <a:pPr lvl="0">
              <a:buSzPct val="84615"/>
            </a:pPr>
            <a:r>
              <a:rPr lang="en-US" dirty="0" smtClean="0">
                <a:solidFill>
                  <a:schemeClr val="dk1"/>
                </a:solidFill>
              </a:rPr>
              <a:t>After you have chosen a system, answer the questions in the following slides.</a:t>
            </a:r>
          </a:p>
          <a:p>
            <a:pPr algn="ctr">
              <a:lnSpc>
                <a:spcPct val="110000"/>
              </a:lnSpc>
            </a:pPr>
            <a:endParaRPr dirty="0"/>
          </a:p>
          <a:p>
            <a:pPr>
              <a:lnSpc>
                <a:spcPct val="110000"/>
              </a:lnSpc>
            </a:pPr>
            <a:endParaRPr dirty="0"/>
          </a:p>
          <a:p>
            <a:pPr>
              <a:lnSpc>
                <a:spcPct val="110000"/>
              </a:lnSpc>
            </a:pPr>
            <a:endParaRPr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a:t>
            </a:r>
            <a:r>
              <a:rPr lang="en-US" sz="1400" b="1" strike="noStrike" dirty="0" smtClean="0">
                <a:solidFill>
                  <a:srgbClr val="FFFFFF"/>
                </a:solidFill>
                <a:latin typeface="Arial"/>
                <a:ea typeface="Source Sans Pro"/>
              </a:rPr>
              <a:t>STEPS</a:t>
            </a:r>
            <a:endParaRPr sz="1400" dirty="0"/>
          </a:p>
          <a:p>
            <a:pPr>
              <a:lnSpc>
                <a:spcPct val="60000"/>
              </a:lnSpc>
            </a:pPr>
            <a:endParaRPr sz="1400" dirty="0"/>
          </a:p>
          <a:p>
            <a:pPr>
              <a:lnSpc>
                <a:spcPct val="150000"/>
              </a:lnSpc>
            </a:pPr>
            <a:r>
              <a:rPr lang="en-US" b="1" dirty="0">
                <a:solidFill>
                  <a:schemeClr val="bg1"/>
                </a:solidFill>
              </a:rPr>
              <a:t>Step 1: </a:t>
            </a:r>
            <a:r>
              <a:rPr lang="en-US" dirty="0">
                <a:solidFill>
                  <a:schemeClr val="bg1"/>
                </a:solidFill>
              </a:rPr>
              <a:t>Choose system and define scope</a:t>
            </a:r>
          </a:p>
          <a:p>
            <a:pPr>
              <a:lnSpc>
                <a:spcPct val="150000"/>
              </a:lnSpc>
            </a:pPr>
            <a:r>
              <a:rPr lang="en-US" b="1" dirty="0">
                <a:solidFill>
                  <a:schemeClr val="bg1"/>
                </a:solidFill>
              </a:rPr>
              <a:t>Step 2</a:t>
            </a:r>
            <a:r>
              <a:rPr lang="en-US" dirty="0">
                <a:solidFill>
                  <a:schemeClr val="bg1"/>
                </a:solidFill>
              </a:rPr>
              <a:t>: Define MBSE approach </a:t>
            </a:r>
          </a:p>
          <a:p>
            <a:pPr>
              <a:lnSpc>
                <a:spcPct val="150000"/>
              </a:lnSpc>
            </a:pPr>
            <a:r>
              <a:rPr lang="en-US" b="1" dirty="0">
                <a:solidFill>
                  <a:schemeClr val="bg1"/>
                </a:solidFill>
              </a:rPr>
              <a:t>Step 3</a:t>
            </a:r>
            <a:r>
              <a:rPr lang="en-US" dirty="0">
                <a:solidFill>
                  <a:schemeClr val="bg1"/>
                </a:solidFill>
              </a:rPr>
              <a:t>: Define MBSE </a:t>
            </a:r>
            <a:r>
              <a:rPr lang="en-US" dirty="0" smtClean="0">
                <a:solidFill>
                  <a:schemeClr val="bg1"/>
                </a:solidFill>
              </a:rPr>
              <a:t>purpose</a:t>
            </a:r>
            <a:endParaRPr lang="en-US" dirty="0">
              <a:solidFill>
                <a:schemeClr val="bg1"/>
              </a:solidFill>
            </a:endParaRPr>
          </a:p>
          <a:p>
            <a:pPr>
              <a:lnSpc>
                <a:spcPct val="150000"/>
              </a:lnSpc>
            </a:pPr>
            <a:r>
              <a:rPr lang="en-US" b="1" dirty="0">
                <a:solidFill>
                  <a:schemeClr val="bg1"/>
                </a:solidFill>
              </a:rPr>
              <a:t>Step 4</a:t>
            </a:r>
            <a:r>
              <a:rPr lang="en-US" dirty="0">
                <a:solidFill>
                  <a:schemeClr val="bg1"/>
                </a:solidFill>
              </a:rPr>
              <a:t>: List </a:t>
            </a:r>
            <a:r>
              <a:rPr lang="en-US" dirty="0" smtClean="0">
                <a:solidFill>
                  <a:schemeClr val="bg1"/>
                </a:solidFill>
              </a:rPr>
              <a:t>major tenets </a:t>
            </a:r>
            <a:r>
              <a:rPr lang="en-US" dirty="0">
                <a:solidFill>
                  <a:schemeClr val="bg1"/>
                </a:solidFill>
              </a:rPr>
              <a:t>of </a:t>
            </a:r>
            <a:r>
              <a:rPr lang="en-US" dirty="0" smtClean="0">
                <a:solidFill>
                  <a:schemeClr val="bg1"/>
                </a:solidFill>
              </a:rPr>
              <a:t>MBSE</a:t>
            </a:r>
            <a:endParaRPr lang="en-US" dirty="0">
              <a:solidFill>
                <a:schemeClr val="bg1"/>
              </a:solidFill>
            </a:endParaRPr>
          </a:p>
          <a:p>
            <a:pPr>
              <a:lnSpc>
                <a:spcPct val="150000"/>
              </a:lnSpc>
            </a:pPr>
            <a:r>
              <a:rPr lang="en-US" b="1" dirty="0">
                <a:solidFill>
                  <a:schemeClr val="bg1"/>
                </a:solidFill>
              </a:rPr>
              <a:t>Step 5</a:t>
            </a:r>
            <a:r>
              <a:rPr lang="en-US" dirty="0">
                <a:solidFill>
                  <a:schemeClr val="bg1"/>
                </a:solidFill>
              </a:rPr>
              <a:t>: </a:t>
            </a:r>
            <a:r>
              <a:rPr lang="en-US" dirty="0" smtClean="0">
                <a:solidFill>
                  <a:schemeClr val="bg1"/>
                </a:solidFill>
              </a:rPr>
              <a:t>Identify the </a:t>
            </a:r>
            <a:r>
              <a:rPr lang="en-US" dirty="0">
                <a:solidFill>
                  <a:schemeClr val="bg1"/>
                </a:solidFill>
              </a:rPr>
              <a:t>most important q</a:t>
            </a:r>
            <a:r>
              <a:rPr lang="en-US" dirty="0" smtClean="0">
                <a:solidFill>
                  <a:schemeClr val="bg1"/>
                </a:solidFill>
              </a:rPr>
              <a:t>ualities of </a:t>
            </a:r>
            <a:r>
              <a:rPr lang="en-US" dirty="0">
                <a:solidFill>
                  <a:schemeClr val="bg1"/>
                </a:solidFill>
              </a:rPr>
              <a:t>g</a:t>
            </a:r>
            <a:r>
              <a:rPr lang="en-US" dirty="0" smtClean="0">
                <a:solidFill>
                  <a:schemeClr val="bg1"/>
                </a:solidFill>
              </a:rPr>
              <a:t>reat models</a:t>
            </a:r>
            <a:endParaRPr lang="en-US" dirty="0">
              <a:solidFill>
                <a:schemeClr val="bg1"/>
              </a:solidFill>
            </a:endParaRPr>
          </a:p>
          <a:p>
            <a:pPr>
              <a:lnSpc>
                <a:spcPct val="150000"/>
              </a:lnSpc>
            </a:pPr>
            <a:r>
              <a:rPr lang="en-US" b="1" dirty="0">
                <a:solidFill>
                  <a:schemeClr val="bg1"/>
                </a:solidFill>
              </a:rPr>
              <a:t>Step 6</a:t>
            </a:r>
            <a:r>
              <a:rPr lang="en-US" dirty="0">
                <a:solidFill>
                  <a:schemeClr val="bg1"/>
                </a:solidFill>
              </a:rPr>
              <a:t>:</a:t>
            </a:r>
            <a:r>
              <a:rPr lang="en-US" b="1" dirty="0">
                <a:solidFill>
                  <a:schemeClr val="bg1"/>
                </a:solidFill>
              </a:rPr>
              <a:t> </a:t>
            </a:r>
            <a:r>
              <a:rPr lang="en-US" dirty="0">
                <a:solidFill>
                  <a:schemeClr val="bg1"/>
                </a:solidFill>
              </a:rPr>
              <a:t>Identify systems engineering </a:t>
            </a:r>
            <a:r>
              <a:rPr lang="en-US" dirty="0" smtClean="0">
                <a:solidFill>
                  <a:schemeClr val="bg1"/>
                </a:solidFill>
              </a:rPr>
              <a:t>tasks</a:t>
            </a:r>
            <a:endParaRPr lang="en-US" dirty="0">
              <a:solidFill>
                <a:schemeClr val="bg1"/>
              </a:solidFill>
            </a:endParaRPr>
          </a:p>
          <a:p>
            <a:pPr>
              <a:lnSpc>
                <a:spcPct val="150000"/>
              </a:lnSpc>
            </a:pPr>
            <a:r>
              <a:rPr lang="en-US" b="1" dirty="0">
                <a:solidFill>
                  <a:schemeClr val="bg1"/>
                </a:solidFill>
              </a:rPr>
              <a:t>Step 7</a:t>
            </a:r>
            <a:r>
              <a:rPr lang="en-US" dirty="0">
                <a:solidFill>
                  <a:schemeClr val="bg1"/>
                </a:solidFill>
              </a:rPr>
              <a:t>: S</a:t>
            </a:r>
            <a:r>
              <a:rPr lang="en-US" dirty="0" smtClean="0">
                <a:solidFill>
                  <a:schemeClr val="bg1"/>
                </a:solidFill>
              </a:rPr>
              <a:t>ubmit and self-assess your project</a:t>
            </a:r>
            <a:endParaRPr lang="en-US" dirty="0">
              <a:solidFill>
                <a:schemeClr val="bg1"/>
              </a:solidFill>
            </a:endParaRPr>
          </a:p>
          <a:p>
            <a:pPr>
              <a:lnSpc>
                <a:spcPct val="150000"/>
              </a:lnSpc>
            </a:pPr>
            <a:endParaRPr dirty="0"/>
          </a:p>
        </p:txBody>
      </p:sp>
    </p:spTree>
    <p:extLst>
      <p:ext uri="{BB962C8B-B14F-4D97-AF65-F5344CB8AC3E}">
        <p14:creationId xmlns:p14="http://schemas.microsoft.com/office/powerpoint/2010/main" val="41957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a:t>
            </a:r>
            <a:r>
              <a:rPr lang="en-US" sz="2000" b="1" kern="0" dirty="0" smtClean="0"/>
              <a:t>: </a:t>
            </a:r>
            <a:r>
              <a:rPr lang="en-US" sz="2000" b="1" dirty="0">
                <a:latin typeface="Arial" charset="0"/>
              </a:rPr>
              <a:t>Choose System </a:t>
            </a:r>
            <a:r>
              <a:rPr lang="en-US" sz="2000" b="1" dirty="0" smtClean="0">
                <a:latin typeface="Arial" charset="0"/>
              </a:rPr>
              <a:t>and </a:t>
            </a:r>
            <a:r>
              <a:rPr lang="en-US" sz="2000" b="1" dirty="0">
                <a:latin typeface="Arial" charset="0"/>
              </a:rPr>
              <a:t>Define </a:t>
            </a:r>
            <a:r>
              <a:rPr lang="en-US" sz="2000" b="1" dirty="0" smtClean="0">
                <a:latin typeface="Arial" charset="0"/>
              </a:rPr>
              <a:t>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smtClean="0">
                <a:latin typeface="+mj-lt"/>
              </a:rPr>
              <a:t>What </a:t>
            </a:r>
            <a:r>
              <a:rPr lang="en-US" dirty="0">
                <a:latin typeface="+mj-lt"/>
              </a:rPr>
              <a:t>is your </a:t>
            </a:r>
            <a:r>
              <a:rPr lang="en-US" dirty="0" smtClean="0">
                <a:latin typeface="+mj-lt"/>
              </a:rPr>
              <a:t>system? </a:t>
            </a:r>
            <a:r>
              <a:rPr lang="en-US" dirty="0">
                <a:latin typeface="+mj-lt"/>
              </a:rPr>
              <a:t>What is in scope for the MBSE effort for your chosen </a:t>
            </a:r>
            <a:r>
              <a:rPr lang="en-US" dirty="0" smtClean="0">
                <a:latin typeface="+mj-lt"/>
              </a:rPr>
              <a:t>system? </a:t>
            </a:r>
            <a:endParaRPr lang="en-US" dirty="0">
              <a:latin typeface="+mj-lt"/>
            </a:endParaRPr>
          </a:p>
        </p:txBody>
      </p:sp>
    </p:spTree>
    <p:extLst>
      <p:ext uri="{BB962C8B-B14F-4D97-AF65-F5344CB8AC3E}">
        <p14:creationId xmlns:p14="http://schemas.microsoft.com/office/powerpoint/2010/main" val="41705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Tree>
    <p:extLst>
      <p:ext uri="{BB962C8B-B14F-4D97-AF65-F5344CB8AC3E}">
        <p14:creationId xmlns:p14="http://schemas.microsoft.com/office/powerpoint/2010/main" val="385375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Tree>
    <p:extLst>
      <p:ext uri="{BB962C8B-B14F-4D97-AF65-F5344CB8AC3E}">
        <p14:creationId xmlns:p14="http://schemas.microsoft.com/office/powerpoint/2010/main" val="314531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t>
            </a:r>
            <a:r>
              <a:rPr lang="en-US" sz="2000" b="1" dirty="0" smtClean="0">
                <a:latin typeface="Arial" charset="0"/>
              </a:rPr>
              <a:t>ajor Tenets </a:t>
            </a:r>
            <a:r>
              <a:rPr lang="en-US" sz="2000" b="1" dirty="0">
                <a:latin typeface="Arial" charset="0"/>
              </a:rPr>
              <a:t>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a:t>
            </a:r>
            <a:r>
              <a:rPr lang="en-US" dirty="0" smtClean="0"/>
              <a:t>system. </a:t>
            </a:r>
            <a:r>
              <a:rPr lang="en-US" dirty="0"/>
              <a:t>Briefly describe your approach to each of the </a:t>
            </a:r>
            <a:r>
              <a:rPr lang="en-US" dirty="0" smtClean="0"/>
              <a:t>major </a:t>
            </a:r>
            <a:r>
              <a:rPr lang="en-US" dirty="0"/>
              <a:t>tenets of </a:t>
            </a:r>
            <a:r>
              <a:rPr lang="en-US" dirty="0" smtClean="0"/>
              <a:t>MBSE.</a:t>
            </a:r>
            <a:endParaRPr lang="en-US" dirty="0"/>
          </a:p>
        </p:txBody>
      </p:sp>
    </p:spTree>
    <p:extLst>
      <p:ext uri="{BB962C8B-B14F-4D97-AF65-F5344CB8AC3E}">
        <p14:creationId xmlns:p14="http://schemas.microsoft.com/office/powerpoint/2010/main" val="40962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a:t>
            </a:r>
            <a:r>
              <a:rPr lang="en-US" sz="2000" b="1" dirty="0" smtClean="0">
                <a:latin typeface="Arial" charset="0"/>
              </a:rPr>
              <a:t>the Most Important </a:t>
            </a:r>
            <a:r>
              <a:rPr lang="en-US" sz="2000" b="1" dirty="0">
                <a:latin typeface="Arial" charset="0"/>
              </a:rPr>
              <a:t>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a:t>
            </a:r>
            <a:r>
              <a:rPr lang="en-US" dirty="0" smtClean="0"/>
              <a:t>– what are </a:t>
            </a:r>
            <a:r>
              <a:rPr lang="en-US" dirty="0"/>
              <a:t>the top three you are concerned about for your MBSE </a:t>
            </a:r>
            <a:r>
              <a:rPr lang="en-US" dirty="0" smtClean="0"/>
              <a:t>approach?</a:t>
            </a:r>
            <a:endParaRPr lang="en-US" dirty="0"/>
          </a:p>
        </p:txBody>
      </p:sp>
    </p:spTree>
    <p:extLst>
      <p:ext uri="{BB962C8B-B14F-4D97-AF65-F5344CB8AC3E}">
        <p14:creationId xmlns:p14="http://schemas.microsoft.com/office/powerpoint/2010/main" val="147530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a:t>
            </a:r>
            <a:r>
              <a:rPr lang="en-US" dirty="0" smtClean="0"/>
              <a:t>strategy? </a:t>
            </a:r>
            <a:endParaRPr lang="en-US" dirty="0"/>
          </a:p>
        </p:txBody>
      </p:sp>
    </p:spTree>
    <p:extLst>
      <p:ext uri="{BB962C8B-B14F-4D97-AF65-F5344CB8AC3E}">
        <p14:creationId xmlns:p14="http://schemas.microsoft.com/office/powerpoint/2010/main" val="689936194"/>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6134</TotalTime>
  <Words>723</Words>
  <Application>Microsoft Office PowerPoint</Application>
  <PresentationFormat>On-screen Show (4:3)</PresentationFormat>
  <Paragraphs>72</Paragraphs>
  <Slides>12</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Souce Sans Pro</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James Stanton</cp:lastModifiedBy>
  <cp:revision>189</cp:revision>
  <dcterms:modified xsi:type="dcterms:W3CDTF">2017-11-22T19:03:28Z</dcterms:modified>
  <cp:category/>
</cp:coreProperties>
</file>